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40"/>
  </p:notesMasterIdLst>
  <p:handoutMasterIdLst>
    <p:handoutMasterId r:id="rId41"/>
  </p:handoutMasterIdLst>
  <p:sldIdLst>
    <p:sldId id="2094" r:id="rId4"/>
    <p:sldId id="2093" r:id="rId5"/>
    <p:sldId id="2161" r:id="rId6"/>
    <p:sldId id="2119" r:id="rId7"/>
    <p:sldId id="2120" r:id="rId8"/>
    <p:sldId id="2095" r:id="rId9"/>
    <p:sldId id="2173" r:id="rId10"/>
    <p:sldId id="2125" r:id="rId11"/>
    <p:sldId id="2129" r:id="rId12"/>
    <p:sldId id="2132" r:id="rId13"/>
    <p:sldId id="2142" r:id="rId14"/>
    <p:sldId id="2169" r:id="rId15"/>
    <p:sldId id="2104" r:id="rId16"/>
    <p:sldId id="2108" r:id="rId17"/>
    <p:sldId id="2109" r:id="rId18"/>
    <p:sldId id="2170" r:id="rId19"/>
    <p:sldId id="2171" r:id="rId20"/>
    <p:sldId id="2165" r:id="rId21"/>
    <p:sldId id="2172" r:id="rId22"/>
    <p:sldId id="2101" r:id="rId23"/>
    <p:sldId id="2111" r:id="rId24"/>
    <p:sldId id="2112" r:id="rId25"/>
    <p:sldId id="2144" r:id="rId26"/>
    <p:sldId id="2167" r:id="rId27"/>
    <p:sldId id="2113" r:id="rId28"/>
    <p:sldId id="2116" r:id="rId29"/>
    <p:sldId id="2145" r:id="rId30"/>
    <p:sldId id="2114" r:id="rId31"/>
    <p:sldId id="2115" r:id="rId32"/>
    <p:sldId id="2174" r:id="rId33"/>
    <p:sldId id="2175" r:id="rId34"/>
    <p:sldId id="2176" r:id="rId35"/>
    <p:sldId id="2177" r:id="rId36"/>
    <p:sldId id="2178" r:id="rId37"/>
    <p:sldId id="2179" r:id="rId38"/>
    <p:sldId id="2180" r:id="rId39"/>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9" autoAdjust="0"/>
    <p:restoredTop sz="83181" autoAdjust="0"/>
  </p:normalViewPr>
  <p:slideViewPr>
    <p:cSldViewPr>
      <p:cViewPr varScale="1">
        <p:scale>
          <a:sx n="79" d="100"/>
          <a:sy n="79" d="100"/>
        </p:scale>
        <p:origin x="1502" y="91"/>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4013" y="53"/>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2024/12/30</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2024/12/30</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身份證字號欄是否刪除</a:t>
            </a:r>
            <a:r>
              <a:rPr lang="en-US" altLang="zh-TW"/>
              <a:t>??</a:t>
            </a:r>
            <a:endParaRPr lang="zh-TW" altLang="en-US"/>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20</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25</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pic>
        <p:nvPicPr>
          <p:cNvPr id="4" name="圖片 3"/>
          <p:cNvPicPr>
            <a:picLocks noChangeAspect="1"/>
          </p:cNvPicPr>
          <p:nvPr userDrawn="1"/>
        </p:nvPicPr>
        <p:blipFill>
          <a:blip r:embed="rId2"/>
          <a:stretch>
            <a:fillRect/>
          </a:stretch>
        </p:blipFill>
        <p:spPr>
          <a:xfrm>
            <a:off x="107504" y="116632"/>
            <a:ext cx="2304256" cy="81412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a:xfrm>
            <a:off x="457200" y="1124744"/>
            <a:ext cx="8229600" cy="525700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a:t>按一下以編輯母片標題樣式</a:t>
            </a:r>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968552"/>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a:latin typeface="微軟正黑體" pitchFamily="34" charset="-120"/>
                <a:ea typeface="微軟正黑體" pitchFamily="34" charset="-120"/>
              </a:rPr>
              <a:t>規劃提案</a:t>
            </a:r>
          </a:p>
        </p:txBody>
      </p:sp>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3" name="圖片 2"/>
          <p:cNvPicPr>
            <a:picLocks noChangeAspect="1"/>
          </p:cNvPicPr>
          <p:nvPr userDrawn="1"/>
        </p:nvPicPr>
        <p:blipFill>
          <a:blip r:embed="rId16"/>
          <a:stretch>
            <a:fillRect/>
          </a:stretch>
        </p:blipFill>
        <p:spPr>
          <a:xfrm>
            <a:off x="35496" y="0"/>
            <a:ext cx="936104" cy="560431"/>
          </a:xfrm>
          <a:prstGeom prst="rect">
            <a:avLst/>
          </a:prstGeom>
        </p:spPr>
      </p:pic>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69776" y="1484784"/>
            <a:ext cx="8604447" cy="1411560"/>
          </a:xfrm>
        </p:spPr>
        <p:txBody>
          <a:bodyPr>
            <a:noAutofit/>
          </a:bodyPr>
          <a:lstStyle/>
          <a:p>
            <a:r>
              <a:rPr lang="zh-TW" altLang="en-US" sz="3200" b="1" dirty="0">
                <a:latin typeface="微軟正黑體" panose="020B0604030504040204" pitchFamily="34" charset="-120"/>
                <a:ea typeface="微軟正黑體" panose="020B0604030504040204" pitchFamily="34" charset="-120"/>
              </a:rPr>
              <a:t>經濟部產業發展署</a:t>
            </a:r>
            <a:r>
              <a:rPr lang="en-US" altLang="zh-TW" sz="3200" b="1" dirty="0">
                <a:latin typeface="微軟正黑體" panose="020B0604030504040204" pitchFamily="34" charset="-120"/>
                <a:ea typeface="微軟正黑體" panose="020B0604030504040204" pitchFamily="34" charset="-120"/>
              </a:rPr>
              <a:t>114</a:t>
            </a:r>
            <a:r>
              <a:rPr lang="zh-TW" altLang="en-US" sz="3200" b="1" dirty="0">
                <a:latin typeface="微軟正黑體" panose="020B0604030504040204" pitchFamily="34" charset="-120"/>
                <a:ea typeface="微軟正黑體" panose="020B0604030504040204" pitchFamily="34" charset="-120"/>
              </a:rPr>
              <a:t>年度</a:t>
            </a:r>
            <a:br>
              <a:rPr lang="zh-TW" altLang="en-US" sz="3200" b="1" dirty="0">
                <a:latin typeface="微軟正黑體" panose="020B0604030504040204" pitchFamily="34" charset="-120"/>
                <a:ea typeface="微軟正黑體" panose="020B0604030504040204" pitchFamily="34" charset="-120"/>
              </a:rPr>
            </a:br>
            <a:r>
              <a:rPr lang="zh-TW" altLang="en-US" sz="3200" b="1" dirty="0">
                <a:solidFill>
                  <a:srgbClr val="800000"/>
                </a:solidFill>
                <a:latin typeface="微軟正黑體" panose="020B0604030504040204" pitchFamily="34" charset="-120"/>
                <a:ea typeface="微軟正黑體" panose="020B0604030504040204" pitchFamily="34" charset="-120"/>
                <a:cs typeface="Times New Roman" pitchFamily="18" charset="0"/>
              </a:rPr>
              <a:t>智慧製造設備推動計畫</a:t>
            </a:r>
            <a:br>
              <a:rPr lang="en-US" altLang="zh-TW" sz="3200" b="1" dirty="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zh-TW" sz="32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機械設備產業智慧化及低碳化輔導</a:t>
            </a:r>
            <a:endParaRPr lang="zh-TW" altLang="en-US" sz="3200"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615687155"/>
              </p:ext>
            </p:extLst>
          </p:nvPr>
        </p:nvGraphicFramePr>
        <p:xfrm>
          <a:off x="485825" y="4365104"/>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a:solidFill>
                            <a:schemeClr val="tx1"/>
                          </a:solidFill>
                          <a:latin typeface="微軟正黑體" pitchFamily="34" charset="-120"/>
                          <a:ea typeface="微軟正黑體" pitchFamily="34" charset="-120"/>
                        </a:rPr>
                        <a:t>計畫名稱：</a:t>
                      </a:r>
                    </a:p>
                  </a:txBody>
                  <a:tcPr marL="91441" marR="91441" anchor="ctr">
                    <a:noFill/>
                  </a:tcPr>
                </a:tc>
                <a:tc>
                  <a:txBody>
                    <a:bodyPr/>
                    <a:lstStyle/>
                    <a:p>
                      <a:r>
                        <a:rPr lang="zh-TW" altLang="en-US" sz="2400" b="1" dirty="0">
                          <a:solidFill>
                            <a:schemeClr val="tx1"/>
                          </a:solidFill>
                          <a:latin typeface="微軟正黑體" pitchFamily="34" charset="-120"/>
                          <a:ea typeface="微軟正黑體" pitchFamily="34" charset="-120"/>
                        </a:rPr>
                        <a:t>〇〇〇〇〇〇〇〇〇</a:t>
                      </a: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a:latin typeface="微軟正黑體" pitchFamily="34" charset="-120"/>
                          <a:ea typeface="微軟正黑體" pitchFamily="34" charset="-120"/>
                        </a:rPr>
                        <a:t>輔導單位</a:t>
                      </a:r>
                      <a:r>
                        <a:rPr lang="zh-TW" altLang="en-US" sz="2400" b="1" dirty="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a:latin typeface="微軟正黑體" pitchFamily="34" charset="-120"/>
                          <a:ea typeface="微軟正黑體" pitchFamily="34" charset="-120"/>
                        </a:rPr>
                        <a:t>〇〇〇〇〇〇〇〇〇</a:t>
                      </a: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a:solidFill>
                            <a:schemeClr val="tx1"/>
                          </a:solidFill>
                          <a:latin typeface="微軟正黑體" pitchFamily="34" charset="-120"/>
                          <a:ea typeface="微軟正黑體" pitchFamily="34" charset="-120"/>
                        </a:rPr>
                        <a:t>受</a:t>
                      </a:r>
                      <a:r>
                        <a:rPr lang="zh-TW" altLang="en-US" sz="2400" b="1">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a:solidFill>
                            <a:schemeClr val="tx1"/>
                          </a:solidFill>
                          <a:latin typeface="微軟正黑體" pitchFamily="34" charset="-120"/>
                          <a:ea typeface="微軟正黑體" pitchFamily="34" charset="-120"/>
                        </a:rPr>
                        <a:t>〇〇〇〇〇〇〇〇〇</a:t>
                      </a: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a:latin typeface="微軟正黑體" pitchFamily="34" charset="-120"/>
                          <a:ea typeface="微軟正黑體" pitchFamily="34" charset="-120"/>
                        </a:rPr>
                        <a:t>執行期間</a:t>
                      </a:r>
                      <a:r>
                        <a:rPr lang="zh-TW" altLang="en-US" sz="2400" b="1">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中華民國 </a:t>
                      </a:r>
                      <a:r>
                        <a:rPr lang="en-US" altLang="zh-TW" sz="2400" b="1" dirty="0">
                          <a:latin typeface="微軟正黑體" pitchFamily="34" charset="-120"/>
                          <a:ea typeface="微軟正黑體" pitchFamily="34" charset="-120"/>
                        </a:rPr>
                        <a:t>114</a:t>
                      </a:r>
                      <a:r>
                        <a:rPr lang="en-US" altLang="zh-TW" sz="2400" b="1" dirty="0">
                          <a:solidFill>
                            <a:schemeClr val="tx1"/>
                          </a:solidFill>
                          <a:latin typeface="微軟正黑體" pitchFamily="34" charset="-120"/>
                          <a:ea typeface="微軟正黑體" pitchFamily="34" charset="-120"/>
                        </a:rPr>
                        <a:t> </a:t>
                      </a:r>
                      <a:r>
                        <a:rPr lang="zh-TW" altLang="en-US" sz="2400" b="1" dirty="0">
                          <a:latin typeface="微軟正黑體" pitchFamily="34" charset="-120"/>
                          <a:ea typeface="微軟正黑體" pitchFamily="34" charset="-120"/>
                        </a:rPr>
                        <a:t>年〇月〇日</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〇月〇日</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共〇月</a:t>
                      </a:r>
                      <a:r>
                        <a:rPr lang="en-US" altLang="zh-TW" sz="2400" b="1" dirty="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2" name="Rectangle 31">
            <a:extLst>
              <a:ext uri="{FF2B5EF4-FFF2-40B4-BE49-F238E27FC236}">
                <a16:creationId xmlns:a16="http://schemas.microsoft.com/office/drawing/2014/main" id="{A4968590-5B76-C9DF-79F4-12B164A0EF08}"/>
              </a:ext>
            </a:extLst>
          </p:cNvPr>
          <p:cNvSpPr>
            <a:spLocks noChangeArrowheads="1"/>
          </p:cNvSpPr>
          <p:nvPr/>
        </p:nvSpPr>
        <p:spPr bwMode="auto">
          <a:xfrm>
            <a:off x="8530686" y="9386"/>
            <a:ext cx="611312" cy="365540"/>
          </a:xfrm>
          <a:prstGeom prst="rect">
            <a:avLst/>
          </a:prstGeom>
          <a:solidFill>
            <a:srgbClr val="FFFFFF"/>
          </a:solidFill>
          <a:ln w="9525">
            <a:solidFill>
              <a:srgbClr val="000000"/>
            </a:solidFill>
            <a:miter lim="800000"/>
            <a:headEnd/>
            <a:tailEnd/>
          </a:ln>
        </p:spPr>
        <p:txBody>
          <a:bodyPr rot="0" vert="horz" wrap="none" lIns="36000" tIns="36000" rIns="36000" bIns="36000" anchor="ctr" anchorCtr="0" upright="1">
            <a:spAutoFit/>
          </a:bodyPr>
          <a:lstStyle/>
          <a:p>
            <a:pPr algn="just">
              <a:lnSpc>
                <a:spcPts val="2600"/>
              </a:lnSpc>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附件</a:t>
            </a:r>
            <a:r>
              <a:rPr lang="zh-TW" altLang="en-US" sz="1400" kern="100">
                <a:effectLst/>
                <a:latin typeface="Times New Roman" panose="02020603050405020304" pitchFamily="18" charset="0"/>
                <a:ea typeface="標楷體" panose="03000509000000000000" pitchFamily="65" charset="-120"/>
                <a:cs typeface="Times New Roman" panose="02020603050405020304" pitchFamily="18" charset="0"/>
              </a:rPr>
              <a:t>三</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997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9</a:t>
            </a:fld>
            <a:endParaRPr lang="zh-TW" altLang="en-US"/>
          </a:p>
        </p:txBody>
      </p:sp>
      <p:sp>
        <p:nvSpPr>
          <p:cNvPr id="3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一</a:t>
            </a:r>
            <a:r>
              <a:rPr lang="zh-TW" altLang="zh-TW" sz="2400" b="1" dirty="0"/>
              <a:t>、</a:t>
            </a:r>
            <a:r>
              <a:rPr lang="zh-TW" altLang="en-US" sz="2400" b="1" dirty="0"/>
              <a:t>解決方案</a:t>
            </a:r>
            <a:endParaRPr lang="en-US" altLang="zh-TW" sz="2400" b="1" dirty="0">
              <a:solidFill>
                <a:srgbClr val="0070C0"/>
              </a:solidFill>
            </a:endParaRPr>
          </a:p>
        </p:txBody>
      </p:sp>
      <p:sp>
        <p:nvSpPr>
          <p:cNvPr id="51" name="矩形 50"/>
          <p:cNvSpPr/>
          <p:nvPr/>
        </p:nvSpPr>
        <p:spPr>
          <a:xfrm>
            <a:off x="-36512" y="1096756"/>
            <a:ext cx="9180512"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本案導入架構</a:t>
            </a:r>
            <a:r>
              <a:rPr lang="zh-TW" altLang="en-US" sz="20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圖 </a:t>
            </a:r>
            <a:r>
              <a:rPr lang="en-US" altLang="zh-TW" sz="20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請一頁呈現本計畫要做哪些升級工作</a:t>
            </a:r>
            <a:r>
              <a:rPr lang="en-US" altLang="zh-TW" sz="20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a:extLst>
              <a:ext uri="{FF2B5EF4-FFF2-40B4-BE49-F238E27FC236}">
                <a16:creationId xmlns:a16="http://schemas.microsoft.com/office/drawing/2014/main" id="{35D573E8-4AEF-B0EA-6AB9-661DE5CAE56A}"/>
              </a:ext>
            </a:extLst>
          </p:cNvPr>
          <p:cNvSpPr/>
          <p:nvPr/>
        </p:nvSpPr>
        <p:spPr>
          <a:xfrm>
            <a:off x="1547664" y="1635442"/>
            <a:ext cx="6768752" cy="3943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OOO</a:t>
            </a:r>
            <a:r>
              <a:rPr lang="zh-TW" altLang="en-US" sz="2400" dirty="0">
                <a:solidFill>
                  <a:schemeClr val="tx1"/>
                </a:solidFill>
              </a:rPr>
              <a:t> 升級</a:t>
            </a:r>
          </a:p>
        </p:txBody>
      </p:sp>
      <p:sp>
        <p:nvSpPr>
          <p:cNvPr id="5" name="矩形 4">
            <a:extLst>
              <a:ext uri="{FF2B5EF4-FFF2-40B4-BE49-F238E27FC236}">
                <a16:creationId xmlns:a16="http://schemas.microsoft.com/office/drawing/2014/main" id="{1BDBFC64-BEDF-18F8-F48E-68A8D5FAF1A0}"/>
              </a:ext>
            </a:extLst>
          </p:cNvPr>
          <p:cNvSpPr/>
          <p:nvPr/>
        </p:nvSpPr>
        <p:spPr>
          <a:xfrm>
            <a:off x="35495" y="2812732"/>
            <a:ext cx="3047597" cy="3732531"/>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4D866AF6-5F7D-924D-A998-852F8B337DA8}"/>
              </a:ext>
            </a:extLst>
          </p:cNvPr>
          <p:cNvSpPr/>
          <p:nvPr/>
        </p:nvSpPr>
        <p:spPr>
          <a:xfrm>
            <a:off x="6228185" y="2812732"/>
            <a:ext cx="2880144" cy="3732531"/>
          </a:xfrm>
          <a:prstGeom prst="rect">
            <a:avLst/>
          </a:prstGeom>
          <a:solidFill>
            <a:schemeClr val="bg1"/>
          </a:solidFill>
          <a:ln>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474AF989-7558-6DD8-C8E6-CED30D1D8B49}"/>
              </a:ext>
            </a:extLst>
          </p:cNvPr>
          <p:cNvSpPr/>
          <p:nvPr/>
        </p:nvSpPr>
        <p:spPr>
          <a:xfrm>
            <a:off x="88477" y="2938462"/>
            <a:ext cx="1603203" cy="4905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ysClr val="windowText" lastClr="000000"/>
                </a:solidFill>
                <a:latin typeface="微軟正黑體" panose="020B0604030504040204" pitchFamily="34" charset="-120"/>
                <a:ea typeface="微軟正黑體" panose="020B0604030504040204" pitchFamily="34" charset="-120"/>
              </a:rPr>
              <a:t>A</a:t>
            </a:r>
            <a:r>
              <a:rPr lang="zh-TW" altLang="en-US" sz="2400" dirty="0">
                <a:solidFill>
                  <a:sysClr val="windowText" lastClr="000000"/>
                </a:solidFill>
                <a:latin typeface="微軟正黑體" panose="020B0604030504040204" pitchFamily="34" charset="-120"/>
                <a:ea typeface="微軟正黑體" panose="020B0604030504040204" pitchFamily="34" charset="-120"/>
              </a:rPr>
              <a:t>硬體面</a:t>
            </a:r>
          </a:p>
        </p:txBody>
      </p:sp>
      <p:sp>
        <p:nvSpPr>
          <p:cNvPr id="36" name="矩形 35">
            <a:extLst>
              <a:ext uri="{FF2B5EF4-FFF2-40B4-BE49-F238E27FC236}">
                <a16:creationId xmlns:a16="http://schemas.microsoft.com/office/drawing/2014/main" id="{8084731E-0E40-C775-28B4-17242DC3BA0B}"/>
              </a:ext>
            </a:extLst>
          </p:cNvPr>
          <p:cNvSpPr/>
          <p:nvPr/>
        </p:nvSpPr>
        <p:spPr>
          <a:xfrm>
            <a:off x="6300192" y="2938465"/>
            <a:ext cx="1584000" cy="49053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ysClr val="windowText" lastClr="000000"/>
                </a:solidFill>
                <a:latin typeface="微軟正黑體" panose="020B0604030504040204" pitchFamily="34" charset="-120"/>
                <a:ea typeface="微軟正黑體" panose="020B0604030504040204" pitchFamily="34" charset="-120"/>
              </a:rPr>
              <a:t>C</a:t>
            </a:r>
            <a:r>
              <a:rPr lang="zh-TW" altLang="en-US" sz="2400" dirty="0">
                <a:solidFill>
                  <a:sysClr val="windowText" lastClr="000000"/>
                </a:solidFill>
                <a:latin typeface="微軟正黑體" panose="020B0604030504040204" pitchFamily="34" charset="-120"/>
                <a:ea typeface="微軟正黑體" panose="020B0604030504040204" pitchFamily="34" charset="-120"/>
              </a:rPr>
              <a:t>系統</a:t>
            </a:r>
          </a:p>
        </p:txBody>
      </p:sp>
      <p:sp>
        <p:nvSpPr>
          <p:cNvPr id="53" name="矩形 52">
            <a:extLst>
              <a:ext uri="{FF2B5EF4-FFF2-40B4-BE49-F238E27FC236}">
                <a16:creationId xmlns:a16="http://schemas.microsoft.com/office/drawing/2014/main" id="{4B20AB3D-1708-C2BA-4047-8C08A55B7ACD}"/>
              </a:ext>
            </a:extLst>
          </p:cNvPr>
          <p:cNvSpPr/>
          <p:nvPr/>
        </p:nvSpPr>
        <p:spPr>
          <a:xfrm>
            <a:off x="3144054" y="2812732"/>
            <a:ext cx="2991137" cy="3732531"/>
          </a:xfrm>
          <a:prstGeom prst="rect">
            <a:avLst/>
          </a:prstGeom>
          <a:solidFill>
            <a:schemeClr val="bg1"/>
          </a:solid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C0D35E6E-26DD-7848-4B87-E34EBAA85B68}"/>
              </a:ext>
            </a:extLst>
          </p:cNvPr>
          <p:cNvSpPr/>
          <p:nvPr/>
        </p:nvSpPr>
        <p:spPr>
          <a:xfrm>
            <a:off x="3203848" y="2938462"/>
            <a:ext cx="1584000" cy="49053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ysClr val="windowText" lastClr="000000"/>
                </a:solidFill>
                <a:latin typeface="微軟正黑體" panose="020B0604030504040204" pitchFamily="34" charset="-120"/>
                <a:ea typeface="微軟正黑體" panose="020B0604030504040204" pitchFamily="34" charset="-120"/>
              </a:rPr>
              <a:t>B</a:t>
            </a:r>
            <a:r>
              <a:rPr lang="zh-TW" altLang="en-US" sz="2400" dirty="0">
                <a:solidFill>
                  <a:sysClr val="windowText" lastClr="000000"/>
                </a:solidFill>
                <a:latin typeface="微軟正黑體" panose="020B0604030504040204" pitchFamily="34" charset="-120"/>
                <a:ea typeface="微軟正黑體" panose="020B0604030504040204" pitchFamily="34" charset="-120"/>
              </a:rPr>
              <a:t>軟體面</a:t>
            </a:r>
          </a:p>
        </p:txBody>
      </p:sp>
      <p:cxnSp>
        <p:nvCxnSpPr>
          <p:cNvPr id="55" name="接點: 肘形 54">
            <a:extLst>
              <a:ext uri="{FF2B5EF4-FFF2-40B4-BE49-F238E27FC236}">
                <a16:creationId xmlns:a16="http://schemas.microsoft.com/office/drawing/2014/main" id="{938DB3B5-BC8E-3DA9-412E-A737AD75F084}"/>
              </a:ext>
            </a:extLst>
          </p:cNvPr>
          <p:cNvCxnSpPr>
            <a:cxnSpLocks/>
            <a:stCxn id="2" idx="2"/>
            <a:endCxn id="35" idx="0"/>
          </p:cNvCxnSpPr>
          <p:nvPr/>
        </p:nvCxnSpPr>
        <p:spPr>
          <a:xfrm rot="5400000">
            <a:off x="2456717" y="463139"/>
            <a:ext cx="908686" cy="404196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6" name="接點: 肘形 55">
            <a:extLst>
              <a:ext uri="{FF2B5EF4-FFF2-40B4-BE49-F238E27FC236}">
                <a16:creationId xmlns:a16="http://schemas.microsoft.com/office/drawing/2014/main" id="{623BFE55-A762-CE49-AE83-8B15F3B4F860}"/>
              </a:ext>
            </a:extLst>
          </p:cNvPr>
          <p:cNvCxnSpPr>
            <a:cxnSpLocks/>
            <a:stCxn id="2" idx="2"/>
            <a:endCxn id="54" idx="0"/>
          </p:cNvCxnSpPr>
          <p:nvPr/>
        </p:nvCxnSpPr>
        <p:spPr>
          <a:xfrm rot="5400000">
            <a:off x="4009601" y="2016023"/>
            <a:ext cx="908686" cy="936192"/>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57" name="接點: 肘形 56">
            <a:extLst>
              <a:ext uri="{FF2B5EF4-FFF2-40B4-BE49-F238E27FC236}">
                <a16:creationId xmlns:a16="http://schemas.microsoft.com/office/drawing/2014/main" id="{714F64EF-5807-AFB8-5AA5-F7EC75B8C087}"/>
              </a:ext>
            </a:extLst>
          </p:cNvPr>
          <p:cNvCxnSpPr>
            <a:cxnSpLocks/>
            <a:stCxn id="2" idx="2"/>
            <a:endCxn id="36" idx="0"/>
          </p:cNvCxnSpPr>
          <p:nvPr/>
        </p:nvCxnSpPr>
        <p:spPr>
          <a:xfrm rot="16200000" flipH="1">
            <a:off x="5557772" y="1404044"/>
            <a:ext cx="908689" cy="2160152"/>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58" name="矩形 57">
            <a:extLst>
              <a:ext uri="{FF2B5EF4-FFF2-40B4-BE49-F238E27FC236}">
                <a16:creationId xmlns:a16="http://schemas.microsoft.com/office/drawing/2014/main" id="{F7CB07FA-D291-210C-3606-6AD795F5D937}"/>
              </a:ext>
            </a:extLst>
          </p:cNvPr>
          <p:cNvSpPr/>
          <p:nvPr/>
        </p:nvSpPr>
        <p:spPr>
          <a:xfrm>
            <a:off x="1063962" y="3996003"/>
            <a:ext cx="1764000" cy="450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600" dirty="0">
                <a:solidFill>
                  <a:sysClr val="windowText" lastClr="000000"/>
                </a:solidFill>
                <a:latin typeface="微軟正黑體" panose="020B0604030504040204" pitchFamily="34" charset="-120"/>
                <a:ea typeface="微軟正黑體" panose="020B0604030504040204" pitchFamily="34" charset="-120"/>
              </a:rPr>
              <a:t>A1-OOOOO</a:t>
            </a:r>
            <a:r>
              <a:rPr lang="zh-TW" altLang="en-US" sz="1600" dirty="0">
                <a:solidFill>
                  <a:sysClr val="windowText" lastClr="000000"/>
                </a:solidFill>
                <a:latin typeface="微軟正黑體" panose="020B0604030504040204" pitchFamily="34" charset="-120"/>
                <a:ea typeface="微軟正黑體" panose="020B0604030504040204" pitchFamily="34" charset="-120"/>
              </a:rPr>
              <a:t>設變</a:t>
            </a:r>
          </a:p>
        </p:txBody>
      </p:sp>
      <p:sp>
        <p:nvSpPr>
          <p:cNvPr id="59" name="矩形 58">
            <a:extLst>
              <a:ext uri="{FF2B5EF4-FFF2-40B4-BE49-F238E27FC236}">
                <a16:creationId xmlns:a16="http://schemas.microsoft.com/office/drawing/2014/main" id="{EDC1D9C2-BB91-D659-F494-0696F12EC57B}"/>
              </a:ext>
            </a:extLst>
          </p:cNvPr>
          <p:cNvSpPr/>
          <p:nvPr/>
        </p:nvSpPr>
        <p:spPr>
          <a:xfrm>
            <a:off x="1063962" y="4807267"/>
            <a:ext cx="1764000" cy="49434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600" dirty="0">
                <a:solidFill>
                  <a:sysClr val="windowText" lastClr="000000"/>
                </a:solidFill>
                <a:latin typeface="微軟正黑體" panose="020B0604030504040204" pitchFamily="34" charset="-120"/>
                <a:ea typeface="微軟正黑體" panose="020B0604030504040204" pitchFamily="34" charset="-120"/>
              </a:rPr>
              <a:t>A2-</a:t>
            </a:r>
            <a:r>
              <a:rPr lang="zh-TW" altLang="en-US" sz="1600" dirty="0">
                <a:solidFill>
                  <a:sysClr val="windowText" lastClr="000000"/>
                </a:solidFill>
                <a:latin typeface="微軟正黑體" panose="020B0604030504040204" pitchFamily="34" charset="-120"/>
                <a:ea typeface="微軟正黑體" panose="020B0604030504040204" pitchFamily="34" charset="-120"/>
              </a:rPr>
              <a:t>整合</a:t>
            </a:r>
            <a:r>
              <a:rPr lang="en-US" altLang="zh-TW" sz="1600" dirty="0">
                <a:solidFill>
                  <a:sysClr val="windowText" lastClr="000000"/>
                </a:solidFill>
                <a:latin typeface="微軟正黑體" panose="020B0604030504040204" pitchFamily="34" charset="-120"/>
                <a:ea typeface="微軟正黑體" panose="020B0604030504040204" pitchFamily="34" charset="-120"/>
              </a:rPr>
              <a:t>OOOO</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p:txBody>
      </p:sp>
      <p:sp>
        <p:nvSpPr>
          <p:cNvPr id="60" name="矩形 59">
            <a:extLst>
              <a:ext uri="{FF2B5EF4-FFF2-40B4-BE49-F238E27FC236}">
                <a16:creationId xmlns:a16="http://schemas.microsoft.com/office/drawing/2014/main" id="{EA0ECBB5-3DC5-D76C-43F7-B2BF0801547F}"/>
              </a:ext>
            </a:extLst>
          </p:cNvPr>
          <p:cNvSpPr/>
          <p:nvPr/>
        </p:nvSpPr>
        <p:spPr>
          <a:xfrm>
            <a:off x="1085870" y="5615939"/>
            <a:ext cx="1764000" cy="45005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600" dirty="0">
                <a:solidFill>
                  <a:sysClr val="windowText" lastClr="000000"/>
                </a:solidFill>
                <a:latin typeface="微軟正黑體" panose="020B0604030504040204" pitchFamily="34" charset="-120"/>
                <a:ea typeface="微軟正黑體" panose="020B0604030504040204" pitchFamily="34" charset="-120"/>
              </a:rPr>
              <a:t>A3-…</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p:txBody>
      </p:sp>
      <p:cxnSp>
        <p:nvCxnSpPr>
          <p:cNvPr id="61" name="接點: 肘形 60">
            <a:extLst>
              <a:ext uri="{FF2B5EF4-FFF2-40B4-BE49-F238E27FC236}">
                <a16:creationId xmlns:a16="http://schemas.microsoft.com/office/drawing/2014/main" id="{7BF68D9A-13B2-BAB8-F44C-816B73D779B2}"/>
              </a:ext>
            </a:extLst>
          </p:cNvPr>
          <p:cNvCxnSpPr>
            <a:cxnSpLocks/>
            <a:stCxn id="35" idx="2"/>
            <a:endCxn id="58" idx="1"/>
          </p:cNvCxnSpPr>
          <p:nvPr/>
        </p:nvCxnSpPr>
        <p:spPr>
          <a:xfrm rot="16200000" flipH="1">
            <a:off x="581005" y="3738073"/>
            <a:ext cx="792031" cy="17388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2" name="接點: 肘形 61">
            <a:extLst>
              <a:ext uri="{FF2B5EF4-FFF2-40B4-BE49-F238E27FC236}">
                <a16:creationId xmlns:a16="http://schemas.microsoft.com/office/drawing/2014/main" id="{307AC2E4-DE56-B521-45DF-A559BC305FC1}"/>
              </a:ext>
            </a:extLst>
          </p:cNvPr>
          <p:cNvCxnSpPr>
            <a:cxnSpLocks/>
            <a:stCxn id="35" idx="2"/>
            <a:endCxn id="59" idx="1"/>
          </p:cNvCxnSpPr>
          <p:nvPr/>
        </p:nvCxnSpPr>
        <p:spPr>
          <a:xfrm rot="16200000" flipH="1">
            <a:off x="164300" y="4154778"/>
            <a:ext cx="1625440" cy="17388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3" name="接點: 肘形 62">
            <a:extLst>
              <a:ext uri="{FF2B5EF4-FFF2-40B4-BE49-F238E27FC236}">
                <a16:creationId xmlns:a16="http://schemas.microsoft.com/office/drawing/2014/main" id="{0697C66C-D143-516A-CAC2-41851531883E}"/>
              </a:ext>
            </a:extLst>
          </p:cNvPr>
          <p:cNvCxnSpPr>
            <a:cxnSpLocks/>
            <a:stCxn id="35" idx="2"/>
            <a:endCxn id="60" idx="1"/>
          </p:cNvCxnSpPr>
          <p:nvPr/>
        </p:nvCxnSpPr>
        <p:spPr>
          <a:xfrm rot="16200000" flipH="1">
            <a:off x="-218009" y="4537087"/>
            <a:ext cx="2411967" cy="19579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64" name="矩形 63">
            <a:extLst>
              <a:ext uri="{FF2B5EF4-FFF2-40B4-BE49-F238E27FC236}">
                <a16:creationId xmlns:a16="http://schemas.microsoft.com/office/drawing/2014/main" id="{A7D99445-D536-C06C-0206-4751F1D58D9D}"/>
              </a:ext>
            </a:extLst>
          </p:cNvPr>
          <p:cNvSpPr/>
          <p:nvPr/>
        </p:nvSpPr>
        <p:spPr>
          <a:xfrm>
            <a:off x="4139952" y="3857148"/>
            <a:ext cx="1584000" cy="46863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B1-OOOO</a:t>
            </a:r>
            <a:r>
              <a:rPr lang="zh-TW" altLang="en-US" sz="1400" dirty="0">
                <a:solidFill>
                  <a:sysClr val="windowText" lastClr="000000"/>
                </a:solidFill>
                <a:latin typeface="微軟正黑體" panose="020B0604030504040204" pitchFamily="34" charset="-120"/>
                <a:ea typeface="微軟正黑體" panose="020B0604030504040204" pitchFamily="34" charset="-120"/>
              </a:rPr>
              <a:t>功能</a:t>
            </a:r>
          </a:p>
        </p:txBody>
      </p:sp>
      <p:sp>
        <p:nvSpPr>
          <p:cNvPr id="65" name="矩形 64">
            <a:extLst>
              <a:ext uri="{FF2B5EF4-FFF2-40B4-BE49-F238E27FC236}">
                <a16:creationId xmlns:a16="http://schemas.microsoft.com/office/drawing/2014/main" id="{63942F81-8C99-57DF-20E4-B9A73F7DEE15}"/>
              </a:ext>
            </a:extLst>
          </p:cNvPr>
          <p:cNvSpPr/>
          <p:nvPr/>
        </p:nvSpPr>
        <p:spPr>
          <a:xfrm>
            <a:off x="4139952" y="4640103"/>
            <a:ext cx="1584000" cy="46863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B2-XXX</a:t>
            </a:r>
            <a:r>
              <a:rPr lang="zh-TW" altLang="en-US" sz="1400" dirty="0">
                <a:solidFill>
                  <a:sysClr val="windowText" lastClr="000000"/>
                </a:solidFill>
                <a:latin typeface="微軟正黑體" panose="020B0604030504040204" pitchFamily="34" charset="-120"/>
                <a:ea typeface="微軟正黑體" panose="020B0604030504040204" pitchFamily="34" charset="-120"/>
              </a:rPr>
              <a:t>功能</a:t>
            </a:r>
          </a:p>
        </p:txBody>
      </p:sp>
      <p:sp>
        <p:nvSpPr>
          <p:cNvPr id="66" name="矩形 65">
            <a:extLst>
              <a:ext uri="{FF2B5EF4-FFF2-40B4-BE49-F238E27FC236}">
                <a16:creationId xmlns:a16="http://schemas.microsoft.com/office/drawing/2014/main" id="{C1E0D841-99BE-B28D-6EE9-829B0CCFD1E6}"/>
              </a:ext>
            </a:extLst>
          </p:cNvPr>
          <p:cNvSpPr/>
          <p:nvPr/>
        </p:nvSpPr>
        <p:spPr>
          <a:xfrm>
            <a:off x="4161860" y="5448775"/>
            <a:ext cx="1584000" cy="44291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B3-…</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p:txBody>
      </p:sp>
      <p:cxnSp>
        <p:nvCxnSpPr>
          <p:cNvPr id="67" name="接點: 肘形 66">
            <a:extLst>
              <a:ext uri="{FF2B5EF4-FFF2-40B4-BE49-F238E27FC236}">
                <a16:creationId xmlns:a16="http://schemas.microsoft.com/office/drawing/2014/main" id="{327C2E85-A389-753A-A477-575E5C77C16F}"/>
              </a:ext>
            </a:extLst>
          </p:cNvPr>
          <p:cNvCxnSpPr>
            <a:cxnSpLocks/>
            <a:stCxn id="54" idx="2"/>
            <a:endCxn id="64" idx="1"/>
          </p:cNvCxnSpPr>
          <p:nvPr/>
        </p:nvCxnSpPr>
        <p:spPr>
          <a:xfrm rot="16200000" flipH="1">
            <a:off x="3736668" y="3688179"/>
            <a:ext cx="662464" cy="14410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8" name="接點: 肘形 67">
            <a:extLst>
              <a:ext uri="{FF2B5EF4-FFF2-40B4-BE49-F238E27FC236}">
                <a16:creationId xmlns:a16="http://schemas.microsoft.com/office/drawing/2014/main" id="{C34F4333-1E37-21C3-EA23-FA55A3E6A9CF}"/>
              </a:ext>
            </a:extLst>
          </p:cNvPr>
          <p:cNvCxnSpPr>
            <a:cxnSpLocks/>
            <a:stCxn id="54" idx="2"/>
            <a:endCxn id="65" idx="1"/>
          </p:cNvCxnSpPr>
          <p:nvPr/>
        </p:nvCxnSpPr>
        <p:spPr>
          <a:xfrm rot="16200000" flipH="1">
            <a:off x="3345191" y="4079656"/>
            <a:ext cx="1445419" cy="14410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9" name="接點: 肘形 68">
            <a:extLst>
              <a:ext uri="{FF2B5EF4-FFF2-40B4-BE49-F238E27FC236}">
                <a16:creationId xmlns:a16="http://schemas.microsoft.com/office/drawing/2014/main" id="{B1B6D906-AED4-AEC7-CB94-366E53F81EB6}"/>
              </a:ext>
            </a:extLst>
          </p:cNvPr>
          <p:cNvCxnSpPr>
            <a:cxnSpLocks/>
            <a:stCxn id="54" idx="2"/>
            <a:endCxn id="66" idx="1"/>
          </p:cNvCxnSpPr>
          <p:nvPr/>
        </p:nvCxnSpPr>
        <p:spPr>
          <a:xfrm rot="16200000" flipH="1">
            <a:off x="2958238" y="4466609"/>
            <a:ext cx="2241233" cy="166012"/>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70" name="矩形 69">
            <a:extLst>
              <a:ext uri="{FF2B5EF4-FFF2-40B4-BE49-F238E27FC236}">
                <a16:creationId xmlns:a16="http://schemas.microsoft.com/office/drawing/2014/main" id="{FCFA31B5-877A-CAC8-6011-842671586263}"/>
              </a:ext>
            </a:extLst>
          </p:cNvPr>
          <p:cNvSpPr/>
          <p:nvPr/>
        </p:nvSpPr>
        <p:spPr>
          <a:xfrm>
            <a:off x="7236296" y="3845718"/>
            <a:ext cx="1620000" cy="4686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C1-ERP</a:t>
            </a:r>
            <a:r>
              <a:rPr lang="zh-TW" altLang="en-US" sz="1400" dirty="0">
                <a:solidFill>
                  <a:sysClr val="windowText" lastClr="000000"/>
                </a:solidFill>
                <a:latin typeface="微軟正黑體" panose="020B0604030504040204" pitchFamily="34" charset="-120"/>
                <a:ea typeface="微軟正黑體" panose="020B0604030504040204" pitchFamily="34" charset="-120"/>
              </a:rPr>
              <a:t>系統介接</a:t>
            </a:r>
          </a:p>
        </p:txBody>
      </p:sp>
      <p:sp>
        <p:nvSpPr>
          <p:cNvPr id="71" name="矩形 70">
            <a:extLst>
              <a:ext uri="{FF2B5EF4-FFF2-40B4-BE49-F238E27FC236}">
                <a16:creationId xmlns:a16="http://schemas.microsoft.com/office/drawing/2014/main" id="{13FF0A47-39D0-3CD0-F74A-35B57B582A63}"/>
              </a:ext>
            </a:extLst>
          </p:cNvPr>
          <p:cNvSpPr/>
          <p:nvPr/>
        </p:nvSpPr>
        <p:spPr>
          <a:xfrm>
            <a:off x="7236296" y="4628673"/>
            <a:ext cx="1620000" cy="42576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C2-YYYY</a:t>
            </a:r>
            <a:r>
              <a:rPr lang="zh-TW" altLang="en-US" sz="1400" dirty="0">
                <a:solidFill>
                  <a:sysClr val="windowText" lastClr="000000"/>
                </a:solidFill>
                <a:latin typeface="微軟正黑體" panose="020B0604030504040204" pitchFamily="34" charset="-120"/>
                <a:ea typeface="微軟正黑體" panose="020B0604030504040204" pitchFamily="34" charset="-120"/>
              </a:rPr>
              <a:t>功能</a:t>
            </a:r>
          </a:p>
        </p:txBody>
      </p:sp>
      <p:sp>
        <p:nvSpPr>
          <p:cNvPr id="72" name="矩形 71">
            <a:extLst>
              <a:ext uri="{FF2B5EF4-FFF2-40B4-BE49-F238E27FC236}">
                <a16:creationId xmlns:a16="http://schemas.microsoft.com/office/drawing/2014/main" id="{F05C0B00-414D-5F88-B2DE-BBA6974A19EA}"/>
              </a:ext>
            </a:extLst>
          </p:cNvPr>
          <p:cNvSpPr/>
          <p:nvPr/>
        </p:nvSpPr>
        <p:spPr>
          <a:xfrm>
            <a:off x="7236296" y="5229200"/>
            <a:ext cx="1620000" cy="4686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sz="1400" dirty="0">
                <a:solidFill>
                  <a:sysClr val="windowText" lastClr="000000"/>
                </a:solidFill>
                <a:latin typeface="微軟正黑體" panose="020B0604030504040204" pitchFamily="34" charset="-120"/>
                <a:ea typeface="微軟正黑體" panose="020B0604030504040204" pitchFamily="34" charset="-120"/>
              </a:rPr>
              <a:t>C3-…</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p:txBody>
      </p:sp>
      <p:cxnSp>
        <p:nvCxnSpPr>
          <p:cNvPr id="73" name="接點: 肘形 72">
            <a:extLst>
              <a:ext uri="{FF2B5EF4-FFF2-40B4-BE49-F238E27FC236}">
                <a16:creationId xmlns:a16="http://schemas.microsoft.com/office/drawing/2014/main" id="{978A7235-025D-8B0D-1990-AB5CC72E0A3D}"/>
              </a:ext>
            </a:extLst>
          </p:cNvPr>
          <p:cNvCxnSpPr>
            <a:cxnSpLocks/>
            <a:stCxn id="36" idx="2"/>
            <a:endCxn id="70" idx="1"/>
          </p:cNvCxnSpPr>
          <p:nvPr/>
        </p:nvCxnSpPr>
        <p:spPr>
          <a:xfrm rot="16200000" flipH="1">
            <a:off x="6838728" y="3682464"/>
            <a:ext cx="651033" cy="14410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74" name="接點: 肘形 73">
            <a:extLst>
              <a:ext uri="{FF2B5EF4-FFF2-40B4-BE49-F238E27FC236}">
                <a16:creationId xmlns:a16="http://schemas.microsoft.com/office/drawing/2014/main" id="{632DC5BA-D339-BA5F-5476-85C955EC19AC}"/>
              </a:ext>
            </a:extLst>
          </p:cNvPr>
          <p:cNvCxnSpPr>
            <a:cxnSpLocks/>
            <a:stCxn id="36" idx="2"/>
            <a:endCxn id="71" idx="1"/>
          </p:cNvCxnSpPr>
          <p:nvPr/>
        </p:nvCxnSpPr>
        <p:spPr>
          <a:xfrm rot="16200000" flipH="1">
            <a:off x="6457966" y="4063226"/>
            <a:ext cx="1412557" cy="14410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75" name="接點: 肘形 74">
            <a:extLst>
              <a:ext uri="{FF2B5EF4-FFF2-40B4-BE49-F238E27FC236}">
                <a16:creationId xmlns:a16="http://schemas.microsoft.com/office/drawing/2014/main" id="{35480AE7-D4C8-56F8-0CE1-909D94A29F39}"/>
              </a:ext>
            </a:extLst>
          </p:cNvPr>
          <p:cNvCxnSpPr>
            <a:cxnSpLocks/>
            <a:stCxn id="36" idx="2"/>
            <a:endCxn id="72" idx="1"/>
          </p:cNvCxnSpPr>
          <p:nvPr/>
        </p:nvCxnSpPr>
        <p:spPr>
          <a:xfrm rot="16200000" flipH="1">
            <a:off x="6146987" y="4374205"/>
            <a:ext cx="2034515" cy="14410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7" name="Rectangle 2">
            <a:extLst>
              <a:ext uri="{FF2B5EF4-FFF2-40B4-BE49-F238E27FC236}">
                <a16:creationId xmlns:a16="http://schemas.microsoft.com/office/drawing/2014/main" id="{D043AE5E-9D8D-AD9A-BBCF-6AFE97D5D6D6}"/>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8" name="圓角矩形圖說文字 1">
            <a:extLst>
              <a:ext uri="{FF2B5EF4-FFF2-40B4-BE49-F238E27FC236}">
                <a16:creationId xmlns:a16="http://schemas.microsoft.com/office/drawing/2014/main" id="{B7B49EDA-1759-3A96-9441-1665931815B9}"/>
              </a:ext>
            </a:extLst>
          </p:cNvPr>
          <p:cNvSpPr/>
          <p:nvPr/>
        </p:nvSpPr>
        <p:spPr>
          <a:xfrm>
            <a:off x="8766398" y="1253210"/>
            <a:ext cx="1425840"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本案主軸</a:t>
            </a:r>
          </a:p>
        </p:txBody>
      </p:sp>
      <p:sp>
        <p:nvSpPr>
          <p:cNvPr id="9" name="圓角矩形圖說文字 1">
            <a:extLst>
              <a:ext uri="{FF2B5EF4-FFF2-40B4-BE49-F238E27FC236}">
                <a16:creationId xmlns:a16="http://schemas.microsoft.com/office/drawing/2014/main" id="{C03D3467-D251-0953-6ADE-0A797025FC7E}"/>
              </a:ext>
            </a:extLst>
          </p:cNvPr>
          <p:cNvSpPr/>
          <p:nvPr/>
        </p:nvSpPr>
        <p:spPr>
          <a:xfrm>
            <a:off x="755576" y="6609379"/>
            <a:ext cx="1584176" cy="576064"/>
          </a:xfrm>
          <a:prstGeom prst="wedgeRoundRectCallout">
            <a:avLst>
              <a:gd name="adj1" fmla="val 18127"/>
              <a:gd name="adj2" fmla="val -1151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本案硬體優化工作</a:t>
            </a:r>
          </a:p>
        </p:txBody>
      </p:sp>
      <p:sp>
        <p:nvSpPr>
          <p:cNvPr id="10" name="圓角矩形圖說文字 1">
            <a:extLst>
              <a:ext uri="{FF2B5EF4-FFF2-40B4-BE49-F238E27FC236}">
                <a16:creationId xmlns:a16="http://schemas.microsoft.com/office/drawing/2014/main" id="{B9DF1683-17D5-0814-40F5-B0F4F175E5AA}"/>
              </a:ext>
            </a:extLst>
          </p:cNvPr>
          <p:cNvSpPr/>
          <p:nvPr/>
        </p:nvSpPr>
        <p:spPr>
          <a:xfrm>
            <a:off x="3969379" y="6660474"/>
            <a:ext cx="1584176" cy="576064"/>
          </a:xfrm>
          <a:prstGeom prst="wedgeRoundRectCallout">
            <a:avLst>
              <a:gd name="adj1" fmla="val 18127"/>
              <a:gd name="adj2" fmla="val -1151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本案軟體優化工作</a:t>
            </a:r>
          </a:p>
        </p:txBody>
      </p:sp>
      <p:sp>
        <p:nvSpPr>
          <p:cNvPr id="11" name="圓角矩形圖說文字 1">
            <a:extLst>
              <a:ext uri="{FF2B5EF4-FFF2-40B4-BE49-F238E27FC236}">
                <a16:creationId xmlns:a16="http://schemas.microsoft.com/office/drawing/2014/main" id="{EC866889-AC8B-255D-F4A7-ADD964FE7EF2}"/>
              </a:ext>
            </a:extLst>
          </p:cNvPr>
          <p:cNvSpPr/>
          <p:nvPr/>
        </p:nvSpPr>
        <p:spPr>
          <a:xfrm>
            <a:off x="7074754" y="6766054"/>
            <a:ext cx="1584176" cy="576064"/>
          </a:xfrm>
          <a:prstGeom prst="wedgeRoundRectCallout">
            <a:avLst>
              <a:gd name="adj1" fmla="val 18127"/>
              <a:gd name="adj2" fmla="val -1151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本案系統優化工作</a:t>
            </a:r>
          </a:p>
        </p:txBody>
      </p:sp>
    </p:spTree>
    <p:extLst>
      <p:ext uri="{BB962C8B-B14F-4D97-AF65-F5344CB8AC3E}">
        <p14:creationId xmlns:p14="http://schemas.microsoft.com/office/powerpoint/2010/main" val="334557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10</a:t>
            </a:fld>
            <a:endParaRPr lang="zh-TW" altLang="en-US"/>
          </a:p>
        </p:txBody>
      </p:sp>
      <p:sp>
        <p:nvSpPr>
          <p:cNvPr id="98" name="Rectangle 2"/>
          <p:cNvSpPr txBox="1">
            <a:spLocks noChangeArrowheads="1"/>
          </p:cNvSpPr>
          <p:nvPr/>
        </p:nvSpPr>
        <p:spPr bwMode="auto">
          <a:xfrm>
            <a:off x="34824" y="1026515"/>
            <a:ext cx="845364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a:t>(</a:t>
            </a:r>
            <a:r>
              <a:rPr lang="zh-TW" altLang="en-US" sz="2000" dirty="0"/>
              <a:t>三</a:t>
            </a:r>
            <a:r>
              <a:rPr lang="en-US" altLang="zh-TW" sz="2000" dirty="0"/>
              <a:t>)1.</a:t>
            </a:r>
            <a:r>
              <a:rPr lang="zh-TW" altLang="en-US" sz="2000" dirty="0"/>
              <a:t>本案導入之模組</a:t>
            </a:r>
            <a:r>
              <a:rPr lang="en-US" altLang="zh-TW" sz="2000" dirty="0"/>
              <a:t>/</a:t>
            </a:r>
            <a:r>
              <a:rPr lang="zh-TW" altLang="en-US" sz="2000" dirty="0"/>
              <a:t>功能若與生產流程優化相關，應以代號說明關聯性</a:t>
            </a:r>
          </a:p>
        </p:txBody>
      </p:sp>
      <p:sp>
        <p:nvSpPr>
          <p:cNvPr id="13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一</a:t>
            </a:r>
            <a:r>
              <a:rPr lang="zh-TW" altLang="zh-TW" sz="2400" b="1" dirty="0"/>
              <a:t>、</a:t>
            </a:r>
            <a:r>
              <a:rPr lang="zh-TW" altLang="en-US" sz="2400" b="1" dirty="0"/>
              <a:t>解決方案</a:t>
            </a:r>
            <a:endParaRPr lang="en-US" altLang="zh-TW" sz="2400" b="1" dirty="0">
              <a:solidFill>
                <a:srgbClr val="0070C0"/>
              </a:solidFill>
            </a:endParaRPr>
          </a:p>
        </p:txBody>
      </p:sp>
      <p:sp>
        <p:nvSpPr>
          <p:cNvPr id="20" name="文字方塊 19">
            <a:extLst>
              <a:ext uri="{FF2B5EF4-FFF2-40B4-BE49-F238E27FC236}">
                <a16:creationId xmlns:a16="http://schemas.microsoft.com/office/drawing/2014/main" id="{25A990EF-9C3B-3202-EA33-A7D1B923A34C}"/>
              </a:ext>
            </a:extLst>
          </p:cNvPr>
          <p:cNvSpPr txBox="1"/>
          <p:nvPr/>
        </p:nvSpPr>
        <p:spPr>
          <a:xfrm>
            <a:off x="655536" y="1772816"/>
            <a:ext cx="113524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流程序</a:t>
            </a:r>
            <a:r>
              <a:rPr lang="en-US" altLang="zh-TW" sz="1000" dirty="0">
                <a:solidFill>
                  <a:schemeClr val="tx1">
                    <a:lumMod val="50000"/>
                    <a:lumOff val="50000"/>
                  </a:schemeClr>
                </a:solidFill>
                <a:latin typeface="+mn-ea"/>
                <a:ea typeface="+mn-ea"/>
              </a:rPr>
              <a:t>/</a:t>
            </a:r>
            <a:r>
              <a:rPr lang="zh-TW" altLang="en-US" sz="1000" dirty="0">
                <a:solidFill>
                  <a:schemeClr val="tx1">
                    <a:lumMod val="50000"/>
                    <a:lumOff val="50000"/>
                  </a:schemeClr>
                </a:solidFill>
                <a:latin typeface="+mn-ea"/>
                <a:ea typeface="+mn-ea"/>
              </a:rPr>
              <a:t>流程名稱</a:t>
            </a:r>
          </a:p>
        </p:txBody>
      </p:sp>
      <p:sp>
        <p:nvSpPr>
          <p:cNvPr id="25" name="文字方塊 24">
            <a:extLst>
              <a:ext uri="{FF2B5EF4-FFF2-40B4-BE49-F238E27FC236}">
                <a16:creationId xmlns:a16="http://schemas.microsoft.com/office/drawing/2014/main" id="{AE34349E-9875-61CD-15F1-B40EA09D7D0E}"/>
              </a:ext>
            </a:extLst>
          </p:cNvPr>
          <p:cNvSpPr txBox="1"/>
          <p:nvPr/>
        </p:nvSpPr>
        <p:spPr>
          <a:xfrm>
            <a:off x="1093156" y="1988840"/>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管理方式</a:t>
            </a:r>
          </a:p>
        </p:txBody>
      </p:sp>
      <p:sp>
        <p:nvSpPr>
          <p:cNvPr id="30" name="文字方塊 29">
            <a:extLst>
              <a:ext uri="{FF2B5EF4-FFF2-40B4-BE49-F238E27FC236}">
                <a16:creationId xmlns:a16="http://schemas.microsoft.com/office/drawing/2014/main" id="{2B3C25A0-6492-A985-D543-686F30989A81}"/>
              </a:ext>
            </a:extLst>
          </p:cNvPr>
          <p:cNvSpPr txBox="1"/>
          <p:nvPr/>
        </p:nvSpPr>
        <p:spPr>
          <a:xfrm>
            <a:off x="1093156" y="2204864"/>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工件簡稱</a:t>
            </a:r>
          </a:p>
        </p:txBody>
      </p:sp>
      <p:sp>
        <p:nvSpPr>
          <p:cNvPr id="35" name="文字方塊 34">
            <a:extLst>
              <a:ext uri="{FF2B5EF4-FFF2-40B4-BE49-F238E27FC236}">
                <a16:creationId xmlns:a16="http://schemas.microsoft.com/office/drawing/2014/main" id="{C7F7EAE2-02E5-B518-E999-8101841CB0B6}"/>
              </a:ext>
            </a:extLst>
          </p:cNvPr>
          <p:cNvSpPr txBox="1"/>
          <p:nvPr/>
        </p:nvSpPr>
        <p:spPr>
          <a:xfrm>
            <a:off x="1093156" y="2420888"/>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設備種類</a:t>
            </a:r>
          </a:p>
        </p:txBody>
      </p:sp>
      <p:sp>
        <p:nvSpPr>
          <p:cNvPr id="36" name="文字方塊 35">
            <a:extLst>
              <a:ext uri="{FF2B5EF4-FFF2-40B4-BE49-F238E27FC236}">
                <a16:creationId xmlns:a16="http://schemas.microsoft.com/office/drawing/2014/main" id="{53240699-ADD6-E24C-1FF1-A395E8240AA6}"/>
              </a:ext>
            </a:extLst>
          </p:cNvPr>
          <p:cNvSpPr txBox="1"/>
          <p:nvPr/>
        </p:nvSpPr>
        <p:spPr>
          <a:xfrm>
            <a:off x="1349637" y="2636912"/>
            <a:ext cx="441146"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台數</a:t>
            </a:r>
          </a:p>
        </p:txBody>
      </p:sp>
      <p:sp>
        <p:nvSpPr>
          <p:cNvPr id="37" name="文字方塊 36">
            <a:extLst>
              <a:ext uri="{FF2B5EF4-FFF2-40B4-BE49-F238E27FC236}">
                <a16:creationId xmlns:a16="http://schemas.microsoft.com/office/drawing/2014/main" id="{7EA94C72-96A9-1BDD-74EC-8913D907F4AD}"/>
              </a:ext>
            </a:extLst>
          </p:cNvPr>
          <p:cNvSpPr txBox="1"/>
          <p:nvPr/>
        </p:nvSpPr>
        <p:spPr>
          <a:xfrm>
            <a:off x="580195" y="2852936"/>
            <a:ext cx="1210588"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本計畫實施硬體面</a:t>
            </a:r>
          </a:p>
        </p:txBody>
      </p:sp>
      <p:sp>
        <p:nvSpPr>
          <p:cNvPr id="39" name="Rectangle 119">
            <a:extLst>
              <a:ext uri="{FF2B5EF4-FFF2-40B4-BE49-F238E27FC236}">
                <a16:creationId xmlns:a16="http://schemas.microsoft.com/office/drawing/2014/main" id="{43AB95EA-1D82-3A55-CA84-0B02F8637127}"/>
              </a:ext>
            </a:extLst>
          </p:cNvPr>
          <p:cNvSpPr>
            <a:spLocks noChangeArrowheads="1"/>
          </p:cNvSpPr>
          <p:nvPr/>
        </p:nvSpPr>
        <p:spPr bwMode="auto">
          <a:xfrm>
            <a:off x="2051720" y="180301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4" name="Rectangle 120">
            <a:extLst>
              <a:ext uri="{FF2B5EF4-FFF2-40B4-BE49-F238E27FC236}">
                <a16:creationId xmlns:a16="http://schemas.microsoft.com/office/drawing/2014/main" id="{25B8D2E6-5217-3999-03A7-AE88A00610AF}"/>
              </a:ext>
            </a:extLst>
          </p:cNvPr>
          <p:cNvSpPr>
            <a:spLocks noChangeArrowheads="1"/>
          </p:cNvSpPr>
          <p:nvPr/>
        </p:nvSpPr>
        <p:spPr bwMode="auto">
          <a:xfrm>
            <a:off x="2051720" y="2235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9" name="Rectangle 121">
            <a:extLst>
              <a:ext uri="{FF2B5EF4-FFF2-40B4-BE49-F238E27FC236}">
                <a16:creationId xmlns:a16="http://schemas.microsoft.com/office/drawing/2014/main" id="{76DB0499-44F1-549E-8CAA-02FEF6796598}"/>
              </a:ext>
            </a:extLst>
          </p:cNvPr>
          <p:cNvSpPr>
            <a:spLocks noChangeArrowheads="1"/>
          </p:cNvSpPr>
          <p:nvPr/>
        </p:nvSpPr>
        <p:spPr bwMode="auto">
          <a:xfrm>
            <a:off x="2051720" y="2451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4" name="Rectangle 122">
            <a:extLst>
              <a:ext uri="{FF2B5EF4-FFF2-40B4-BE49-F238E27FC236}">
                <a16:creationId xmlns:a16="http://schemas.microsoft.com/office/drawing/2014/main" id="{E19C29D1-F0C8-ACD7-28F8-780643696D55}"/>
              </a:ext>
            </a:extLst>
          </p:cNvPr>
          <p:cNvSpPr>
            <a:spLocks noChangeArrowheads="1"/>
          </p:cNvSpPr>
          <p:nvPr/>
        </p:nvSpPr>
        <p:spPr bwMode="auto">
          <a:xfrm>
            <a:off x="2051720" y="266710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5" name="Rectangle 114">
            <a:extLst>
              <a:ext uri="{FF2B5EF4-FFF2-40B4-BE49-F238E27FC236}">
                <a16:creationId xmlns:a16="http://schemas.microsoft.com/office/drawing/2014/main" id="{8B67010C-42EA-2569-3204-92F1C3DBD6DB}"/>
              </a:ext>
            </a:extLst>
          </p:cNvPr>
          <p:cNvSpPr>
            <a:spLocks noChangeArrowheads="1"/>
          </p:cNvSpPr>
          <p:nvPr/>
        </p:nvSpPr>
        <p:spPr bwMode="auto">
          <a:xfrm>
            <a:off x="2051720" y="201906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6" name="Rectangle 122">
            <a:extLst>
              <a:ext uri="{FF2B5EF4-FFF2-40B4-BE49-F238E27FC236}">
                <a16:creationId xmlns:a16="http://schemas.microsoft.com/office/drawing/2014/main" id="{16441A8B-A99E-06AD-6A0C-3450207DB638}"/>
              </a:ext>
            </a:extLst>
          </p:cNvPr>
          <p:cNvSpPr>
            <a:spLocks noChangeArrowheads="1"/>
          </p:cNvSpPr>
          <p:nvPr/>
        </p:nvSpPr>
        <p:spPr bwMode="auto">
          <a:xfrm>
            <a:off x="2051720" y="288313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57" name="群組 56">
            <a:extLst>
              <a:ext uri="{FF2B5EF4-FFF2-40B4-BE49-F238E27FC236}">
                <a16:creationId xmlns:a16="http://schemas.microsoft.com/office/drawing/2014/main" id="{26906B0C-113C-4BE5-8454-203F9D171A45}"/>
              </a:ext>
            </a:extLst>
          </p:cNvPr>
          <p:cNvGrpSpPr/>
          <p:nvPr/>
        </p:nvGrpSpPr>
        <p:grpSpPr>
          <a:xfrm>
            <a:off x="3672064" y="1803013"/>
            <a:ext cx="899795" cy="1296120"/>
            <a:chOff x="3266931" y="3068960"/>
            <a:chExt cx="899795" cy="1296120"/>
          </a:xfrm>
        </p:grpSpPr>
        <p:sp>
          <p:nvSpPr>
            <p:cNvPr id="58" name="Rectangle 124">
              <a:extLst>
                <a:ext uri="{FF2B5EF4-FFF2-40B4-BE49-F238E27FC236}">
                  <a16:creationId xmlns:a16="http://schemas.microsoft.com/office/drawing/2014/main" id="{54BF0FC4-6FBE-5897-7BEC-A1C398DCC94C}"/>
                </a:ext>
              </a:extLst>
            </p:cNvPr>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59" name="Rectangle 125">
              <a:extLst>
                <a:ext uri="{FF2B5EF4-FFF2-40B4-BE49-F238E27FC236}">
                  <a16:creationId xmlns:a16="http://schemas.microsoft.com/office/drawing/2014/main" id="{2F4FA4D4-6A38-D4B0-F6A6-769D5CD13552}"/>
                </a:ext>
              </a:extLst>
            </p:cNvPr>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0" name="Rectangle 126">
              <a:extLst>
                <a:ext uri="{FF2B5EF4-FFF2-40B4-BE49-F238E27FC236}">
                  <a16:creationId xmlns:a16="http://schemas.microsoft.com/office/drawing/2014/main" id="{A0F13E12-838C-1E15-B19A-77046CB12182}"/>
                </a:ext>
              </a:extLst>
            </p:cNvPr>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1" name="Rectangle 127">
              <a:extLst>
                <a:ext uri="{FF2B5EF4-FFF2-40B4-BE49-F238E27FC236}">
                  <a16:creationId xmlns:a16="http://schemas.microsoft.com/office/drawing/2014/main" id="{91C7E940-7001-4CA4-89FF-23365750D604}"/>
                </a:ext>
              </a:extLst>
            </p:cNvPr>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3" name="Rectangle 114">
              <a:extLst>
                <a:ext uri="{FF2B5EF4-FFF2-40B4-BE49-F238E27FC236}">
                  <a16:creationId xmlns:a16="http://schemas.microsoft.com/office/drawing/2014/main" id="{E9344CEB-F615-5A86-AAE7-A54F1BCD76E2}"/>
                </a:ext>
              </a:extLst>
            </p:cNvPr>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4" name="Rectangle 122">
              <a:extLst>
                <a:ext uri="{FF2B5EF4-FFF2-40B4-BE49-F238E27FC236}">
                  <a16:creationId xmlns:a16="http://schemas.microsoft.com/office/drawing/2014/main" id="{61138391-B9C1-22F5-DF58-0691ADF9B8F2}"/>
                </a:ext>
              </a:extLst>
            </p:cNvPr>
            <p:cNvSpPr>
              <a:spLocks noChangeArrowheads="1"/>
            </p:cNvSpPr>
            <p:nvPr/>
          </p:nvSpPr>
          <p:spPr bwMode="auto">
            <a:xfrm>
              <a:off x="3266931" y="4149080"/>
              <a:ext cx="899795" cy="216000"/>
            </a:xfrm>
            <a:prstGeom prst="rect">
              <a:avLst/>
            </a:prstGeom>
            <a:no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71" name="Rectangle 124">
            <a:extLst>
              <a:ext uri="{FF2B5EF4-FFF2-40B4-BE49-F238E27FC236}">
                <a16:creationId xmlns:a16="http://schemas.microsoft.com/office/drawing/2014/main" id="{ED0B6EB6-79A8-5E4E-F951-65FADCABB8B2}"/>
              </a:ext>
            </a:extLst>
          </p:cNvPr>
          <p:cNvSpPr>
            <a:spLocks noChangeArrowheads="1"/>
          </p:cNvSpPr>
          <p:nvPr/>
        </p:nvSpPr>
        <p:spPr bwMode="auto">
          <a:xfrm>
            <a:off x="5292408" y="180301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2" name="Rectangle 125">
            <a:extLst>
              <a:ext uri="{FF2B5EF4-FFF2-40B4-BE49-F238E27FC236}">
                <a16:creationId xmlns:a16="http://schemas.microsoft.com/office/drawing/2014/main" id="{5C84D8BE-8631-C8F7-D19E-234DD982F1FB}"/>
              </a:ext>
            </a:extLst>
          </p:cNvPr>
          <p:cNvSpPr>
            <a:spLocks noChangeArrowheads="1"/>
          </p:cNvSpPr>
          <p:nvPr/>
        </p:nvSpPr>
        <p:spPr bwMode="auto">
          <a:xfrm>
            <a:off x="5292408" y="2235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3" name="Rectangle 126">
            <a:extLst>
              <a:ext uri="{FF2B5EF4-FFF2-40B4-BE49-F238E27FC236}">
                <a16:creationId xmlns:a16="http://schemas.microsoft.com/office/drawing/2014/main" id="{27EFC0D4-C47E-BDFF-9BF3-1839B6DC660D}"/>
              </a:ext>
            </a:extLst>
          </p:cNvPr>
          <p:cNvSpPr>
            <a:spLocks noChangeArrowheads="1"/>
          </p:cNvSpPr>
          <p:nvPr/>
        </p:nvSpPr>
        <p:spPr bwMode="auto">
          <a:xfrm>
            <a:off x="5292408" y="2451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4" name="Rectangle 127">
            <a:extLst>
              <a:ext uri="{FF2B5EF4-FFF2-40B4-BE49-F238E27FC236}">
                <a16:creationId xmlns:a16="http://schemas.microsoft.com/office/drawing/2014/main" id="{CC9E186E-40B6-EEC0-0029-02254E6196E7}"/>
              </a:ext>
            </a:extLst>
          </p:cNvPr>
          <p:cNvSpPr>
            <a:spLocks noChangeArrowheads="1"/>
          </p:cNvSpPr>
          <p:nvPr/>
        </p:nvSpPr>
        <p:spPr bwMode="auto">
          <a:xfrm>
            <a:off x="5292408" y="266710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6" name="Rectangle 114">
            <a:extLst>
              <a:ext uri="{FF2B5EF4-FFF2-40B4-BE49-F238E27FC236}">
                <a16:creationId xmlns:a16="http://schemas.microsoft.com/office/drawing/2014/main" id="{58C7A570-B687-98CA-EDD2-7C61883C3DAA}"/>
              </a:ext>
            </a:extLst>
          </p:cNvPr>
          <p:cNvSpPr>
            <a:spLocks noChangeArrowheads="1"/>
          </p:cNvSpPr>
          <p:nvPr/>
        </p:nvSpPr>
        <p:spPr bwMode="auto">
          <a:xfrm>
            <a:off x="5292408" y="201906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5" name="Rectangle 122">
            <a:extLst>
              <a:ext uri="{FF2B5EF4-FFF2-40B4-BE49-F238E27FC236}">
                <a16:creationId xmlns:a16="http://schemas.microsoft.com/office/drawing/2014/main" id="{3B7B43C1-FBD1-1EAE-3C23-212B930191A5}"/>
              </a:ext>
            </a:extLst>
          </p:cNvPr>
          <p:cNvSpPr>
            <a:spLocks noChangeArrowheads="1"/>
          </p:cNvSpPr>
          <p:nvPr/>
        </p:nvSpPr>
        <p:spPr bwMode="auto">
          <a:xfrm>
            <a:off x="5292408" y="2883133"/>
            <a:ext cx="899795" cy="216000"/>
          </a:xfrm>
          <a:prstGeom prst="rect">
            <a:avLst/>
          </a:prstGeom>
          <a:solidFill>
            <a:schemeClr val="bg1"/>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8" name="Rectangle 130">
            <a:extLst>
              <a:ext uri="{FF2B5EF4-FFF2-40B4-BE49-F238E27FC236}">
                <a16:creationId xmlns:a16="http://schemas.microsoft.com/office/drawing/2014/main" id="{27079349-C871-2CD1-FB13-59B0E68D5B49}"/>
              </a:ext>
            </a:extLst>
          </p:cNvPr>
          <p:cNvSpPr>
            <a:spLocks noChangeArrowheads="1"/>
          </p:cNvSpPr>
          <p:nvPr/>
        </p:nvSpPr>
        <p:spPr bwMode="auto">
          <a:xfrm>
            <a:off x="6912752" y="180301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射出</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Rectangle 131">
            <a:extLst>
              <a:ext uri="{FF2B5EF4-FFF2-40B4-BE49-F238E27FC236}">
                <a16:creationId xmlns:a16="http://schemas.microsoft.com/office/drawing/2014/main" id="{F9F5BFC9-5A67-A222-EAF3-FFE0175C637B}"/>
              </a:ext>
            </a:extLst>
          </p:cNvPr>
          <p:cNvSpPr>
            <a:spLocks noChangeArrowheads="1"/>
          </p:cNvSpPr>
          <p:nvPr/>
        </p:nvSpPr>
        <p:spPr bwMode="auto">
          <a:xfrm>
            <a:off x="6912752" y="2235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塑膠</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結構</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1" name="Rectangle 132">
            <a:extLst>
              <a:ext uri="{FF2B5EF4-FFF2-40B4-BE49-F238E27FC236}">
                <a16:creationId xmlns:a16="http://schemas.microsoft.com/office/drawing/2014/main" id="{9962D60C-3976-7386-AF52-10BFBC7A2FDC}"/>
              </a:ext>
            </a:extLst>
          </p:cNvPr>
          <p:cNvSpPr>
            <a:spLocks noChangeArrowheads="1"/>
          </p:cNvSpPr>
          <p:nvPr/>
        </p:nvSpPr>
        <p:spPr bwMode="auto">
          <a:xfrm>
            <a:off x="6912752" y="245108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射出機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3" name="Rectangle 133">
            <a:extLst>
              <a:ext uri="{FF2B5EF4-FFF2-40B4-BE49-F238E27FC236}">
                <a16:creationId xmlns:a16="http://schemas.microsoft.com/office/drawing/2014/main" id="{321C070A-FD46-64E7-D0D4-1ACAC5E3D999}"/>
              </a:ext>
            </a:extLst>
          </p:cNvPr>
          <p:cNvSpPr>
            <a:spLocks noChangeArrowheads="1"/>
          </p:cNvSpPr>
          <p:nvPr/>
        </p:nvSpPr>
        <p:spPr bwMode="auto">
          <a:xfrm>
            <a:off x="6912752" y="266710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4" name="Rectangle 114">
            <a:extLst>
              <a:ext uri="{FF2B5EF4-FFF2-40B4-BE49-F238E27FC236}">
                <a16:creationId xmlns:a16="http://schemas.microsoft.com/office/drawing/2014/main" id="{5F2B8FA1-7D63-7142-8997-21948ABA75DC}"/>
              </a:ext>
            </a:extLst>
          </p:cNvPr>
          <p:cNvSpPr>
            <a:spLocks noChangeArrowheads="1"/>
          </p:cNvSpPr>
          <p:nvPr/>
        </p:nvSpPr>
        <p:spPr bwMode="auto">
          <a:xfrm>
            <a:off x="6912752" y="201906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96" name="群組 95">
            <a:extLst>
              <a:ext uri="{FF2B5EF4-FFF2-40B4-BE49-F238E27FC236}">
                <a16:creationId xmlns:a16="http://schemas.microsoft.com/office/drawing/2014/main" id="{A57CE084-FE7E-5C8E-859F-9827F1B9534F}"/>
              </a:ext>
            </a:extLst>
          </p:cNvPr>
          <p:cNvGrpSpPr/>
          <p:nvPr/>
        </p:nvGrpSpPr>
        <p:grpSpPr>
          <a:xfrm>
            <a:off x="2409164" y="4253815"/>
            <a:ext cx="899795" cy="1306697"/>
            <a:chOff x="3707904" y="5002599"/>
            <a:chExt cx="899795" cy="1306697"/>
          </a:xfrm>
        </p:grpSpPr>
        <p:sp>
          <p:nvSpPr>
            <p:cNvPr id="135" name="Rectangle 144">
              <a:extLst>
                <a:ext uri="{FF2B5EF4-FFF2-40B4-BE49-F238E27FC236}">
                  <a16:creationId xmlns:a16="http://schemas.microsoft.com/office/drawing/2014/main" id="{5AD864DB-69E9-0F87-53E7-E781CF3B0C89}"/>
                </a:ext>
              </a:extLst>
            </p:cNvPr>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6" name="Rectangle 145">
              <a:extLst>
                <a:ext uri="{FF2B5EF4-FFF2-40B4-BE49-F238E27FC236}">
                  <a16:creationId xmlns:a16="http://schemas.microsoft.com/office/drawing/2014/main" id="{CE3961AA-79CA-D20E-D804-AEB987606222}"/>
                </a:ext>
              </a:extLst>
            </p:cNvPr>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7" name="Rectangle 146">
              <a:extLst>
                <a:ext uri="{FF2B5EF4-FFF2-40B4-BE49-F238E27FC236}">
                  <a16:creationId xmlns:a16="http://schemas.microsoft.com/office/drawing/2014/main" id="{CCB012AD-BF2A-5A3C-3F72-73BAED92CEC4}"/>
                </a:ext>
              </a:extLst>
            </p:cNvPr>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8" name="Rectangle 147">
              <a:extLst>
                <a:ext uri="{FF2B5EF4-FFF2-40B4-BE49-F238E27FC236}">
                  <a16:creationId xmlns:a16="http://schemas.microsoft.com/office/drawing/2014/main" id="{D9F49E6D-8C37-43E5-C8CB-6126217A5F78}"/>
                </a:ext>
              </a:extLst>
            </p:cNvPr>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9" name="Rectangle 114">
              <a:extLst>
                <a:ext uri="{FF2B5EF4-FFF2-40B4-BE49-F238E27FC236}">
                  <a16:creationId xmlns:a16="http://schemas.microsoft.com/office/drawing/2014/main" id="{C8651A84-098E-6BD6-D6E9-5F6806ADB48B}"/>
                </a:ext>
              </a:extLst>
            </p:cNvPr>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人工目視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0" name="Rectangle 122">
              <a:extLst>
                <a:ext uri="{FF2B5EF4-FFF2-40B4-BE49-F238E27FC236}">
                  <a16:creationId xmlns:a16="http://schemas.microsoft.com/office/drawing/2014/main" id="{963A5137-04C4-2325-8017-7245503F8C59}"/>
                </a:ext>
              </a:extLst>
            </p:cNvPr>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41" name="群組 140">
            <a:extLst>
              <a:ext uri="{FF2B5EF4-FFF2-40B4-BE49-F238E27FC236}">
                <a16:creationId xmlns:a16="http://schemas.microsoft.com/office/drawing/2014/main" id="{2432FCBB-0E9D-9702-1402-F1A3FB510ED1}"/>
              </a:ext>
            </a:extLst>
          </p:cNvPr>
          <p:cNvGrpSpPr/>
          <p:nvPr/>
        </p:nvGrpSpPr>
        <p:grpSpPr>
          <a:xfrm>
            <a:off x="6732427" y="4253815"/>
            <a:ext cx="899795" cy="1306697"/>
            <a:chOff x="7344613" y="5002599"/>
            <a:chExt cx="899795" cy="1306697"/>
          </a:xfrm>
        </p:grpSpPr>
        <p:sp>
          <p:nvSpPr>
            <p:cNvPr id="142" name="Rectangle 144">
              <a:extLst>
                <a:ext uri="{FF2B5EF4-FFF2-40B4-BE49-F238E27FC236}">
                  <a16:creationId xmlns:a16="http://schemas.microsoft.com/office/drawing/2014/main" id="{DD3FF12B-C0DC-9845-5C39-D7566462E34A}"/>
                </a:ext>
              </a:extLst>
            </p:cNvPr>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143" name="Rectangle 145">
              <a:extLst>
                <a:ext uri="{FF2B5EF4-FFF2-40B4-BE49-F238E27FC236}">
                  <a16:creationId xmlns:a16="http://schemas.microsoft.com/office/drawing/2014/main" id="{FF2260A6-1E26-946A-3453-1674361D7DDC}"/>
                </a:ext>
              </a:extLst>
            </p:cNvPr>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4" name="Rectangle 146">
              <a:extLst>
                <a:ext uri="{FF2B5EF4-FFF2-40B4-BE49-F238E27FC236}">
                  <a16:creationId xmlns:a16="http://schemas.microsoft.com/office/drawing/2014/main" id="{C3B9AAF5-96EB-76F2-56B2-47728ABD1700}"/>
                </a:ext>
              </a:extLst>
            </p:cNvPr>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5" name="Rectangle 147">
              <a:extLst>
                <a:ext uri="{FF2B5EF4-FFF2-40B4-BE49-F238E27FC236}">
                  <a16:creationId xmlns:a16="http://schemas.microsoft.com/office/drawing/2014/main" id="{AC23736D-43A7-72A7-25CE-3CA9B2D7197A}"/>
                </a:ext>
              </a:extLst>
            </p:cNvPr>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6" name="Rectangle 114">
              <a:extLst>
                <a:ext uri="{FF2B5EF4-FFF2-40B4-BE49-F238E27FC236}">
                  <a16:creationId xmlns:a16="http://schemas.microsoft.com/office/drawing/2014/main" id="{85E8879F-B71C-E8CE-7C73-F117B42BA0DB}"/>
                </a:ext>
              </a:extLst>
            </p:cNvPr>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7" name="Rectangle 122">
              <a:extLst>
                <a:ext uri="{FF2B5EF4-FFF2-40B4-BE49-F238E27FC236}">
                  <a16:creationId xmlns:a16="http://schemas.microsoft.com/office/drawing/2014/main" id="{DCF518ED-0D3E-19CB-FE8C-9D459833BEEB}"/>
                </a:ext>
              </a:extLst>
            </p:cNvPr>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48" name="直線單箭頭接點 147">
            <a:extLst>
              <a:ext uri="{FF2B5EF4-FFF2-40B4-BE49-F238E27FC236}">
                <a16:creationId xmlns:a16="http://schemas.microsoft.com/office/drawing/2014/main" id="{48A2E01B-92A5-3E43-FBB0-E1DC7C07BA53}"/>
              </a:ext>
            </a:extLst>
          </p:cNvPr>
          <p:cNvCxnSpPr/>
          <p:nvPr/>
        </p:nvCxnSpPr>
        <p:spPr>
          <a:xfrm>
            <a:off x="1727379" y="187502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49" name="直線單箭頭接點 148">
            <a:extLst>
              <a:ext uri="{FF2B5EF4-FFF2-40B4-BE49-F238E27FC236}">
                <a16:creationId xmlns:a16="http://schemas.microsoft.com/office/drawing/2014/main" id="{6C54CACE-0093-8C31-C3C3-4E2EED390799}"/>
              </a:ext>
            </a:extLst>
          </p:cNvPr>
          <p:cNvCxnSpPr/>
          <p:nvPr/>
        </p:nvCxnSpPr>
        <p:spPr>
          <a:xfrm>
            <a:off x="1727379" y="209522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50" name="直線單箭頭接點 149">
            <a:extLst>
              <a:ext uri="{FF2B5EF4-FFF2-40B4-BE49-F238E27FC236}">
                <a16:creationId xmlns:a16="http://schemas.microsoft.com/office/drawing/2014/main" id="{65F3FCDA-21CC-2B8D-B79D-EDB24F8A4F75}"/>
              </a:ext>
            </a:extLst>
          </p:cNvPr>
          <p:cNvCxnSpPr/>
          <p:nvPr/>
        </p:nvCxnSpPr>
        <p:spPr>
          <a:xfrm>
            <a:off x="1727379" y="231543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51" name="直線單箭頭接點 150">
            <a:extLst>
              <a:ext uri="{FF2B5EF4-FFF2-40B4-BE49-F238E27FC236}">
                <a16:creationId xmlns:a16="http://schemas.microsoft.com/office/drawing/2014/main" id="{B3B55084-9B1D-F2A1-963B-8072883F17BE}"/>
              </a:ext>
            </a:extLst>
          </p:cNvPr>
          <p:cNvCxnSpPr/>
          <p:nvPr/>
        </p:nvCxnSpPr>
        <p:spPr>
          <a:xfrm>
            <a:off x="1727379" y="253563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52" name="直線單箭頭接點 151">
            <a:extLst>
              <a:ext uri="{FF2B5EF4-FFF2-40B4-BE49-F238E27FC236}">
                <a16:creationId xmlns:a16="http://schemas.microsoft.com/office/drawing/2014/main" id="{67641DF8-4E03-ECCB-2E50-16EB1BD8E9C6}"/>
              </a:ext>
            </a:extLst>
          </p:cNvPr>
          <p:cNvCxnSpPr/>
          <p:nvPr/>
        </p:nvCxnSpPr>
        <p:spPr>
          <a:xfrm>
            <a:off x="1727379" y="275584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53" name="直線單箭頭接點 152">
            <a:extLst>
              <a:ext uri="{FF2B5EF4-FFF2-40B4-BE49-F238E27FC236}">
                <a16:creationId xmlns:a16="http://schemas.microsoft.com/office/drawing/2014/main" id="{5AD0B1CE-3162-EF6B-6CB6-62D4F563A21B}"/>
              </a:ext>
            </a:extLst>
          </p:cNvPr>
          <p:cNvCxnSpPr/>
          <p:nvPr/>
        </p:nvCxnSpPr>
        <p:spPr>
          <a:xfrm>
            <a:off x="1727379" y="297604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154" name="群組 153">
            <a:extLst>
              <a:ext uri="{FF2B5EF4-FFF2-40B4-BE49-F238E27FC236}">
                <a16:creationId xmlns:a16="http://schemas.microsoft.com/office/drawing/2014/main" id="{415AF525-11E8-590F-19EB-3F1F2AA2CC26}"/>
              </a:ext>
            </a:extLst>
          </p:cNvPr>
          <p:cNvGrpSpPr/>
          <p:nvPr/>
        </p:nvGrpSpPr>
        <p:grpSpPr>
          <a:xfrm>
            <a:off x="1044782" y="4243262"/>
            <a:ext cx="899795" cy="1306697"/>
            <a:chOff x="3707904" y="5002599"/>
            <a:chExt cx="899795" cy="1306697"/>
          </a:xfrm>
        </p:grpSpPr>
        <p:sp>
          <p:nvSpPr>
            <p:cNvPr id="155" name="Rectangle 144">
              <a:extLst>
                <a:ext uri="{FF2B5EF4-FFF2-40B4-BE49-F238E27FC236}">
                  <a16:creationId xmlns:a16="http://schemas.microsoft.com/office/drawing/2014/main" id="{E4155CAA-794E-8E75-522E-A9A0A52EE84E}"/>
                </a:ext>
              </a:extLst>
            </p:cNvPr>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去毛邊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6" name="Rectangle 145">
              <a:extLst>
                <a:ext uri="{FF2B5EF4-FFF2-40B4-BE49-F238E27FC236}">
                  <a16:creationId xmlns:a16="http://schemas.microsoft.com/office/drawing/2014/main" id="{92BDD227-091D-E47F-18C2-48EB7EE59180}"/>
                </a:ext>
              </a:extLst>
            </p:cNvPr>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結構件</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7" name="Rectangle 146">
              <a:extLst>
                <a:ext uri="{FF2B5EF4-FFF2-40B4-BE49-F238E27FC236}">
                  <a16:creationId xmlns:a16="http://schemas.microsoft.com/office/drawing/2014/main" id="{3248ABB3-CCEC-BF23-23DE-08FE52171C6F}"/>
                </a:ext>
              </a:extLst>
            </p:cNvPr>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修整刀具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8" name="Rectangle 147">
              <a:extLst>
                <a:ext uri="{FF2B5EF4-FFF2-40B4-BE49-F238E27FC236}">
                  <a16:creationId xmlns:a16="http://schemas.microsoft.com/office/drawing/2014/main" id="{DFBDF5D2-C411-A169-EAF0-A8DEFEEBC20A}"/>
                </a:ext>
              </a:extLst>
            </p:cNvPr>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個</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9" name="Rectangle 114">
              <a:extLst>
                <a:ext uri="{FF2B5EF4-FFF2-40B4-BE49-F238E27FC236}">
                  <a16:creationId xmlns:a16="http://schemas.microsoft.com/office/drawing/2014/main" id="{C37CD8D0-FDA2-AF11-9449-C644D5C5C091}"/>
                </a:ext>
              </a:extLst>
            </p:cNvPr>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0" name="Rectangle 122">
              <a:extLst>
                <a:ext uri="{FF2B5EF4-FFF2-40B4-BE49-F238E27FC236}">
                  <a16:creationId xmlns:a16="http://schemas.microsoft.com/office/drawing/2014/main" id="{B6B1C6D2-D2A1-4D8A-5203-AA7E6827E911}"/>
                </a:ext>
              </a:extLst>
            </p:cNvPr>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62" name="Rectangle 144">
            <a:extLst>
              <a:ext uri="{FF2B5EF4-FFF2-40B4-BE49-F238E27FC236}">
                <a16:creationId xmlns:a16="http://schemas.microsoft.com/office/drawing/2014/main" id="{572C669F-7C2C-F657-5B10-75300581BA6B}"/>
              </a:ext>
            </a:extLst>
          </p:cNvPr>
          <p:cNvSpPr>
            <a:spLocks noChangeArrowheads="1"/>
          </p:cNvSpPr>
          <p:nvPr/>
        </p:nvSpPr>
        <p:spPr bwMode="auto">
          <a:xfrm>
            <a:off x="3922875" y="425381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組裝</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3" name="Rectangle 145">
            <a:extLst>
              <a:ext uri="{FF2B5EF4-FFF2-40B4-BE49-F238E27FC236}">
                <a16:creationId xmlns:a16="http://schemas.microsoft.com/office/drawing/2014/main" id="{246C3FE9-4D3D-9B6C-6C14-B38B8A0FABAC}"/>
              </a:ext>
            </a:extLst>
          </p:cNvPr>
          <p:cNvSpPr>
            <a:spLocks noChangeArrowheads="1"/>
          </p:cNvSpPr>
          <p:nvPr/>
        </p:nvSpPr>
        <p:spPr bwMode="auto">
          <a:xfrm>
            <a:off x="3922875" y="469648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4" name="Rectangle 146">
            <a:extLst>
              <a:ext uri="{FF2B5EF4-FFF2-40B4-BE49-F238E27FC236}">
                <a16:creationId xmlns:a16="http://schemas.microsoft.com/office/drawing/2014/main" id="{2CD5858C-B1F1-2330-E711-9DBCEE340669}"/>
              </a:ext>
            </a:extLst>
          </p:cNvPr>
          <p:cNvSpPr>
            <a:spLocks noChangeArrowheads="1"/>
          </p:cNvSpPr>
          <p:nvPr/>
        </p:nvSpPr>
        <p:spPr bwMode="auto">
          <a:xfrm>
            <a:off x="3922875" y="491248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手工具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5" name="Rectangle 147">
            <a:extLst>
              <a:ext uri="{FF2B5EF4-FFF2-40B4-BE49-F238E27FC236}">
                <a16:creationId xmlns:a16="http://schemas.microsoft.com/office/drawing/2014/main" id="{E75473C1-0651-FA1D-355E-46C1608AC6E7}"/>
              </a:ext>
            </a:extLst>
          </p:cNvPr>
          <p:cNvSpPr>
            <a:spLocks noChangeArrowheads="1"/>
          </p:cNvSpPr>
          <p:nvPr/>
        </p:nvSpPr>
        <p:spPr bwMode="auto">
          <a:xfrm>
            <a:off x="3922875" y="512851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工</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6" name="Rectangle 114">
            <a:extLst>
              <a:ext uri="{FF2B5EF4-FFF2-40B4-BE49-F238E27FC236}">
                <a16:creationId xmlns:a16="http://schemas.microsoft.com/office/drawing/2014/main" id="{504435AD-2607-5D79-E454-782FA0A49BFE}"/>
              </a:ext>
            </a:extLst>
          </p:cNvPr>
          <p:cNvSpPr>
            <a:spLocks noChangeArrowheads="1"/>
          </p:cNvSpPr>
          <p:nvPr/>
        </p:nvSpPr>
        <p:spPr bwMode="auto">
          <a:xfrm>
            <a:off x="3922875" y="447299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68" name="群組 167">
            <a:extLst>
              <a:ext uri="{FF2B5EF4-FFF2-40B4-BE49-F238E27FC236}">
                <a16:creationId xmlns:a16="http://schemas.microsoft.com/office/drawing/2014/main" id="{2E1C01D8-CB1B-42C6-D152-84913C10BA78}"/>
              </a:ext>
            </a:extLst>
          </p:cNvPr>
          <p:cNvGrpSpPr/>
          <p:nvPr/>
        </p:nvGrpSpPr>
        <p:grpSpPr>
          <a:xfrm>
            <a:off x="5292408" y="4253815"/>
            <a:ext cx="899795" cy="1306697"/>
            <a:chOff x="3707904" y="5002599"/>
            <a:chExt cx="899795" cy="1306697"/>
          </a:xfrm>
        </p:grpSpPr>
        <p:sp>
          <p:nvSpPr>
            <p:cNvPr id="169" name="Rectangle 144">
              <a:extLst>
                <a:ext uri="{FF2B5EF4-FFF2-40B4-BE49-F238E27FC236}">
                  <a16:creationId xmlns:a16="http://schemas.microsoft.com/office/drawing/2014/main" id="{E5BC9300-4D97-06E5-BE00-A06FB6C916F5}"/>
                </a:ext>
              </a:extLst>
            </p:cNvPr>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0" name="Rectangle 145">
              <a:extLst>
                <a:ext uri="{FF2B5EF4-FFF2-40B4-BE49-F238E27FC236}">
                  <a16:creationId xmlns:a16="http://schemas.microsoft.com/office/drawing/2014/main" id="{AD4746A5-AD4F-234E-AB2F-1D210A883977}"/>
                </a:ext>
              </a:extLst>
            </p:cNvPr>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1" name="Rectangle 146">
              <a:extLst>
                <a:ext uri="{FF2B5EF4-FFF2-40B4-BE49-F238E27FC236}">
                  <a16:creationId xmlns:a16="http://schemas.microsoft.com/office/drawing/2014/main" id="{CB4AB81B-9799-6C21-5E55-16AABDD883B9}"/>
                </a:ext>
              </a:extLst>
            </p:cNvPr>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測試平台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2" name="Rectangle 147">
              <a:extLst>
                <a:ext uri="{FF2B5EF4-FFF2-40B4-BE49-F238E27FC236}">
                  <a16:creationId xmlns:a16="http://schemas.microsoft.com/office/drawing/2014/main" id="{C2F0A699-E9A2-3834-4451-527DB960E8DE}"/>
                </a:ext>
              </a:extLst>
            </p:cNvPr>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3" name="Rectangle 114">
              <a:extLst>
                <a:ext uri="{FF2B5EF4-FFF2-40B4-BE49-F238E27FC236}">
                  <a16:creationId xmlns:a16="http://schemas.microsoft.com/office/drawing/2014/main" id="{02708A0B-6C68-8993-F0F5-2E093D8451F0}"/>
                </a:ext>
              </a:extLst>
            </p:cNvPr>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4" name="Rectangle 122">
              <a:extLst>
                <a:ext uri="{FF2B5EF4-FFF2-40B4-BE49-F238E27FC236}">
                  <a16:creationId xmlns:a16="http://schemas.microsoft.com/office/drawing/2014/main" id="{62880403-54FA-D517-8072-B1EB32FF3314}"/>
                </a:ext>
              </a:extLst>
            </p:cNvPr>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75" name="直線單箭頭接點 174">
            <a:extLst>
              <a:ext uri="{FF2B5EF4-FFF2-40B4-BE49-F238E27FC236}">
                <a16:creationId xmlns:a16="http://schemas.microsoft.com/office/drawing/2014/main" id="{41C73641-0A99-C8C7-C09F-61E79059ADAF}"/>
              </a:ext>
            </a:extLst>
          </p:cNvPr>
          <p:cNvCxnSpPr>
            <a:stCxn id="135" idx="3"/>
            <a:endCxn id="162" idx="1"/>
          </p:cNvCxnSpPr>
          <p:nvPr/>
        </p:nvCxnSpPr>
        <p:spPr>
          <a:xfrm>
            <a:off x="3308959" y="4361815"/>
            <a:ext cx="6139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6" name="直線單箭頭接點 175">
            <a:extLst>
              <a:ext uri="{FF2B5EF4-FFF2-40B4-BE49-F238E27FC236}">
                <a16:creationId xmlns:a16="http://schemas.microsoft.com/office/drawing/2014/main" id="{6A29E0B3-CEB9-FEAF-813F-5F9E6EB1DB93}"/>
              </a:ext>
            </a:extLst>
          </p:cNvPr>
          <p:cNvCxnSpPr>
            <a:stCxn id="162" idx="3"/>
            <a:endCxn id="169" idx="1"/>
          </p:cNvCxnSpPr>
          <p:nvPr/>
        </p:nvCxnSpPr>
        <p:spPr>
          <a:xfrm>
            <a:off x="4822670" y="4361815"/>
            <a:ext cx="469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7" name="直線單箭頭接點 176">
            <a:extLst>
              <a:ext uri="{FF2B5EF4-FFF2-40B4-BE49-F238E27FC236}">
                <a16:creationId xmlns:a16="http://schemas.microsoft.com/office/drawing/2014/main" id="{9A6214CA-69E9-8418-5948-4361F19470FC}"/>
              </a:ext>
            </a:extLst>
          </p:cNvPr>
          <p:cNvCxnSpPr>
            <a:stCxn id="39" idx="3"/>
            <a:endCxn id="58" idx="1"/>
          </p:cNvCxnSpPr>
          <p:nvPr/>
        </p:nvCxnSpPr>
        <p:spPr>
          <a:xfrm>
            <a:off x="2951515" y="191101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8" name="直線單箭頭接點 177">
            <a:extLst>
              <a:ext uri="{FF2B5EF4-FFF2-40B4-BE49-F238E27FC236}">
                <a16:creationId xmlns:a16="http://schemas.microsoft.com/office/drawing/2014/main" id="{FD5581BF-E353-0B1D-544F-CAD7C74300AA}"/>
              </a:ext>
            </a:extLst>
          </p:cNvPr>
          <p:cNvCxnSpPr>
            <a:stCxn id="58" idx="3"/>
            <a:endCxn id="71" idx="1"/>
          </p:cNvCxnSpPr>
          <p:nvPr/>
        </p:nvCxnSpPr>
        <p:spPr>
          <a:xfrm>
            <a:off x="4571859" y="191101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9" name="直線單箭頭接點 178">
            <a:extLst>
              <a:ext uri="{FF2B5EF4-FFF2-40B4-BE49-F238E27FC236}">
                <a16:creationId xmlns:a16="http://schemas.microsoft.com/office/drawing/2014/main" id="{39A0823A-87DA-F007-3068-2395A007CDEE}"/>
              </a:ext>
            </a:extLst>
          </p:cNvPr>
          <p:cNvCxnSpPr>
            <a:stCxn id="71" idx="3"/>
            <a:endCxn id="88" idx="1"/>
          </p:cNvCxnSpPr>
          <p:nvPr/>
        </p:nvCxnSpPr>
        <p:spPr>
          <a:xfrm>
            <a:off x="6192203" y="191101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0" name="接點: 肘形 179">
            <a:extLst>
              <a:ext uri="{FF2B5EF4-FFF2-40B4-BE49-F238E27FC236}">
                <a16:creationId xmlns:a16="http://schemas.microsoft.com/office/drawing/2014/main" id="{9356974C-97B2-F93B-1EEA-25759DED7501}"/>
              </a:ext>
            </a:extLst>
          </p:cNvPr>
          <p:cNvCxnSpPr>
            <a:stCxn id="88" idx="3"/>
            <a:endCxn id="155" idx="1"/>
          </p:cNvCxnSpPr>
          <p:nvPr/>
        </p:nvCxnSpPr>
        <p:spPr>
          <a:xfrm flipH="1">
            <a:off x="1044782" y="1911013"/>
            <a:ext cx="6767765" cy="2440249"/>
          </a:xfrm>
          <a:prstGeom prst="bentConnector5">
            <a:avLst>
              <a:gd name="adj1" fmla="val -3378"/>
              <a:gd name="adj2" fmla="val 77886"/>
              <a:gd name="adj3" fmla="val 10337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1" name="直線單箭頭接點 180">
            <a:extLst>
              <a:ext uri="{FF2B5EF4-FFF2-40B4-BE49-F238E27FC236}">
                <a16:creationId xmlns:a16="http://schemas.microsoft.com/office/drawing/2014/main" id="{FAC25D82-AA5F-FAAE-A6D4-29339572507B}"/>
              </a:ext>
            </a:extLst>
          </p:cNvPr>
          <p:cNvCxnSpPr>
            <a:stCxn id="155" idx="3"/>
            <a:endCxn id="135" idx="1"/>
          </p:cNvCxnSpPr>
          <p:nvPr/>
        </p:nvCxnSpPr>
        <p:spPr>
          <a:xfrm>
            <a:off x="1944577" y="4351262"/>
            <a:ext cx="464587" cy="105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直線單箭頭接點 181">
            <a:extLst>
              <a:ext uri="{FF2B5EF4-FFF2-40B4-BE49-F238E27FC236}">
                <a16:creationId xmlns:a16="http://schemas.microsoft.com/office/drawing/2014/main" id="{50F71D68-C9E1-EEB3-1F7B-6E81420AA68C}"/>
              </a:ext>
            </a:extLst>
          </p:cNvPr>
          <p:cNvCxnSpPr>
            <a:stCxn id="169" idx="3"/>
            <a:endCxn id="142" idx="1"/>
          </p:cNvCxnSpPr>
          <p:nvPr/>
        </p:nvCxnSpPr>
        <p:spPr>
          <a:xfrm>
            <a:off x="6192203" y="4361815"/>
            <a:ext cx="5402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4" name="Rectangle 122">
            <a:extLst>
              <a:ext uri="{FF2B5EF4-FFF2-40B4-BE49-F238E27FC236}">
                <a16:creationId xmlns:a16="http://schemas.microsoft.com/office/drawing/2014/main" id="{FF5E91AB-61AF-DE20-709A-9AB78C5BB6CB}"/>
              </a:ext>
            </a:extLst>
          </p:cNvPr>
          <p:cNvSpPr>
            <a:spLocks noChangeArrowheads="1"/>
          </p:cNvSpPr>
          <p:nvPr/>
        </p:nvSpPr>
        <p:spPr bwMode="auto">
          <a:xfrm>
            <a:off x="5292408" y="3068960"/>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B1</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5" name="Rectangle 122">
            <a:extLst>
              <a:ext uri="{FF2B5EF4-FFF2-40B4-BE49-F238E27FC236}">
                <a16:creationId xmlns:a16="http://schemas.microsoft.com/office/drawing/2014/main" id="{779B90EE-A2E1-DBB1-D720-B953FEA1563C}"/>
              </a:ext>
            </a:extLst>
          </p:cNvPr>
          <p:cNvSpPr>
            <a:spLocks noChangeArrowheads="1"/>
          </p:cNvSpPr>
          <p:nvPr/>
        </p:nvSpPr>
        <p:spPr bwMode="auto">
          <a:xfrm>
            <a:off x="5292613" y="3284984"/>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C1</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6" name="文字方塊 185">
            <a:extLst>
              <a:ext uri="{FF2B5EF4-FFF2-40B4-BE49-F238E27FC236}">
                <a16:creationId xmlns:a16="http://schemas.microsoft.com/office/drawing/2014/main" id="{32C80567-85AF-FB1B-3E7C-E2EC4E8FA4F8}"/>
              </a:ext>
            </a:extLst>
          </p:cNvPr>
          <p:cNvSpPr txBox="1"/>
          <p:nvPr/>
        </p:nvSpPr>
        <p:spPr>
          <a:xfrm>
            <a:off x="580195" y="3087071"/>
            <a:ext cx="1210588"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本計畫實施軟體面</a:t>
            </a:r>
          </a:p>
        </p:txBody>
      </p:sp>
      <p:cxnSp>
        <p:nvCxnSpPr>
          <p:cNvPr id="187" name="直線單箭頭接點 186">
            <a:extLst>
              <a:ext uri="{FF2B5EF4-FFF2-40B4-BE49-F238E27FC236}">
                <a16:creationId xmlns:a16="http://schemas.microsoft.com/office/drawing/2014/main" id="{D62DC1D5-8391-840F-29A1-5964BB343BF6}"/>
              </a:ext>
            </a:extLst>
          </p:cNvPr>
          <p:cNvCxnSpPr/>
          <p:nvPr/>
        </p:nvCxnSpPr>
        <p:spPr>
          <a:xfrm>
            <a:off x="1727379" y="32101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188" name="文字方塊 187">
            <a:extLst>
              <a:ext uri="{FF2B5EF4-FFF2-40B4-BE49-F238E27FC236}">
                <a16:creationId xmlns:a16="http://schemas.microsoft.com/office/drawing/2014/main" id="{6D4136A7-6F36-1E95-46D6-CEFF8E44B40B}"/>
              </a:ext>
            </a:extLst>
          </p:cNvPr>
          <p:cNvSpPr txBox="1"/>
          <p:nvPr/>
        </p:nvSpPr>
        <p:spPr>
          <a:xfrm>
            <a:off x="580195" y="3324229"/>
            <a:ext cx="1210588"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本計畫實施系統面</a:t>
            </a:r>
          </a:p>
        </p:txBody>
      </p:sp>
      <p:cxnSp>
        <p:nvCxnSpPr>
          <p:cNvPr id="189" name="直線單箭頭接點 188">
            <a:extLst>
              <a:ext uri="{FF2B5EF4-FFF2-40B4-BE49-F238E27FC236}">
                <a16:creationId xmlns:a16="http://schemas.microsoft.com/office/drawing/2014/main" id="{6627C5D2-BB04-F68B-62BB-9F3B8B04D9CC}"/>
              </a:ext>
            </a:extLst>
          </p:cNvPr>
          <p:cNvCxnSpPr/>
          <p:nvPr/>
        </p:nvCxnSpPr>
        <p:spPr>
          <a:xfrm>
            <a:off x="1727379" y="3447339"/>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190" name="Rectangle 122">
            <a:extLst>
              <a:ext uri="{FF2B5EF4-FFF2-40B4-BE49-F238E27FC236}">
                <a16:creationId xmlns:a16="http://schemas.microsoft.com/office/drawing/2014/main" id="{911F065B-0822-0148-2F71-1C8C2DD87F52}"/>
              </a:ext>
            </a:extLst>
          </p:cNvPr>
          <p:cNvSpPr>
            <a:spLocks noChangeArrowheads="1"/>
          </p:cNvSpPr>
          <p:nvPr/>
        </p:nvSpPr>
        <p:spPr bwMode="auto">
          <a:xfrm>
            <a:off x="6912752" y="2868046"/>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A2</a:t>
            </a:r>
          </a:p>
        </p:txBody>
      </p:sp>
      <p:sp>
        <p:nvSpPr>
          <p:cNvPr id="191" name="Rectangle 122">
            <a:extLst>
              <a:ext uri="{FF2B5EF4-FFF2-40B4-BE49-F238E27FC236}">
                <a16:creationId xmlns:a16="http://schemas.microsoft.com/office/drawing/2014/main" id="{90BAC3C1-65DA-17D4-8282-8B2EA1F6B44A}"/>
              </a:ext>
            </a:extLst>
          </p:cNvPr>
          <p:cNvSpPr>
            <a:spLocks noChangeArrowheads="1"/>
          </p:cNvSpPr>
          <p:nvPr/>
        </p:nvSpPr>
        <p:spPr bwMode="auto">
          <a:xfrm>
            <a:off x="6912752" y="3053873"/>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B1</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2" name="Rectangle 122">
            <a:extLst>
              <a:ext uri="{FF2B5EF4-FFF2-40B4-BE49-F238E27FC236}">
                <a16:creationId xmlns:a16="http://schemas.microsoft.com/office/drawing/2014/main" id="{68253E18-04D1-A7EF-6D19-0ADDD3B97EF1}"/>
              </a:ext>
            </a:extLst>
          </p:cNvPr>
          <p:cNvSpPr>
            <a:spLocks noChangeArrowheads="1"/>
          </p:cNvSpPr>
          <p:nvPr/>
        </p:nvSpPr>
        <p:spPr bwMode="auto">
          <a:xfrm>
            <a:off x="6912957" y="3269897"/>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C1</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3" name="Rectangle 122">
            <a:extLst>
              <a:ext uri="{FF2B5EF4-FFF2-40B4-BE49-F238E27FC236}">
                <a16:creationId xmlns:a16="http://schemas.microsoft.com/office/drawing/2014/main" id="{637EF3BE-16CE-41C5-DCC7-82966A06CFA5}"/>
              </a:ext>
            </a:extLst>
          </p:cNvPr>
          <p:cNvSpPr>
            <a:spLocks noChangeArrowheads="1"/>
          </p:cNvSpPr>
          <p:nvPr/>
        </p:nvSpPr>
        <p:spPr bwMode="auto">
          <a:xfrm>
            <a:off x="3922875" y="5360801"/>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4" name="Rectangle 122">
            <a:extLst>
              <a:ext uri="{FF2B5EF4-FFF2-40B4-BE49-F238E27FC236}">
                <a16:creationId xmlns:a16="http://schemas.microsoft.com/office/drawing/2014/main" id="{550AB982-14E8-773E-C02F-D85D92E8B834}"/>
              </a:ext>
            </a:extLst>
          </p:cNvPr>
          <p:cNvSpPr>
            <a:spLocks noChangeArrowheads="1"/>
          </p:cNvSpPr>
          <p:nvPr/>
        </p:nvSpPr>
        <p:spPr bwMode="auto">
          <a:xfrm>
            <a:off x="3922875" y="5546628"/>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B3</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5" name="Rectangle 122">
            <a:extLst>
              <a:ext uri="{FF2B5EF4-FFF2-40B4-BE49-F238E27FC236}">
                <a16:creationId xmlns:a16="http://schemas.microsoft.com/office/drawing/2014/main" id="{77980DB8-37D0-2C2B-7F97-AFB27236A8BA}"/>
              </a:ext>
            </a:extLst>
          </p:cNvPr>
          <p:cNvSpPr>
            <a:spLocks noChangeArrowheads="1"/>
          </p:cNvSpPr>
          <p:nvPr/>
        </p:nvSpPr>
        <p:spPr bwMode="auto">
          <a:xfrm>
            <a:off x="3923080" y="5762652"/>
            <a:ext cx="899795" cy="216000"/>
          </a:xfrm>
          <a:prstGeom prst="rect">
            <a:avLst/>
          </a:prstGeom>
          <a:solidFill>
            <a:schemeClr val="accent6">
              <a:lumMod val="20000"/>
              <a:lumOff val="8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C2</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C3</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6" name="Rectangle 122">
            <a:extLst>
              <a:ext uri="{FF2B5EF4-FFF2-40B4-BE49-F238E27FC236}">
                <a16:creationId xmlns:a16="http://schemas.microsoft.com/office/drawing/2014/main" id="{D3AA4395-1D95-D2BD-B181-B177C6C88E5D}"/>
              </a:ext>
            </a:extLst>
          </p:cNvPr>
          <p:cNvSpPr>
            <a:spLocks noChangeArrowheads="1"/>
          </p:cNvSpPr>
          <p:nvPr/>
        </p:nvSpPr>
        <p:spPr bwMode="auto">
          <a:xfrm>
            <a:off x="2051720" y="311136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7" name="Rectangle 122">
            <a:extLst>
              <a:ext uri="{FF2B5EF4-FFF2-40B4-BE49-F238E27FC236}">
                <a16:creationId xmlns:a16="http://schemas.microsoft.com/office/drawing/2014/main" id="{A04FC8EF-539C-D8E5-FCCD-3F8EC01F5E1C}"/>
              </a:ext>
            </a:extLst>
          </p:cNvPr>
          <p:cNvSpPr>
            <a:spLocks noChangeArrowheads="1"/>
          </p:cNvSpPr>
          <p:nvPr/>
        </p:nvSpPr>
        <p:spPr bwMode="auto">
          <a:xfrm>
            <a:off x="2051719" y="333329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Rectangle 2">
            <a:extLst>
              <a:ext uri="{FF2B5EF4-FFF2-40B4-BE49-F238E27FC236}">
                <a16:creationId xmlns:a16="http://schemas.microsoft.com/office/drawing/2014/main" id="{8946B1BB-141C-3C83-FB6E-0224EAB62214}"/>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5" name="圓角矩形圖說文字 1">
            <a:extLst>
              <a:ext uri="{FF2B5EF4-FFF2-40B4-BE49-F238E27FC236}">
                <a16:creationId xmlns:a16="http://schemas.microsoft.com/office/drawing/2014/main" id="{22380F0E-9D66-614F-859A-35C65836371F}"/>
              </a:ext>
            </a:extLst>
          </p:cNvPr>
          <p:cNvSpPr/>
          <p:nvPr/>
        </p:nvSpPr>
        <p:spPr>
          <a:xfrm>
            <a:off x="8660443" y="2489155"/>
            <a:ext cx="2265444" cy="355859"/>
          </a:xfrm>
          <a:prstGeom prst="wedgeRoundRectCallout">
            <a:avLst>
              <a:gd name="adj1" fmla="val -89171"/>
              <a:gd name="adj2" fmla="val 723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填入前頁執行工作代號</a:t>
            </a:r>
            <a:r>
              <a:rPr lang="en-US" altLang="zh-TW" sz="1200" dirty="0"/>
              <a:t>(</a:t>
            </a:r>
            <a:r>
              <a:rPr lang="zh-TW" altLang="en-US" sz="1200" dirty="0"/>
              <a:t>硬體</a:t>
            </a:r>
            <a:r>
              <a:rPr lang="en-US" altLang="zh-TW" sz="1200" dirty="0"/>
              <a:t>)</a:t>
            </a:r>
            <a:endParaRPr lang="zh-TW" altLang="en-US" sz="1200" dirty="0"/>
          </a:p>
        </p:txBody>
      </p:sp>
      <p:sp>
        <p:nvSpPr>
          <p:cNvPr id="6" name="圓角矩形圖說文字 1">
            <a:extLst>
              <a:ext uri="{FF2B5EF4-FFF2-40B4-BE49-F238E27FC236}">
                <a16:creationId xmlns:a16="http://schemas.microsoft.com/office/drawing/2014/main" id="{28F04C5E-EDF6-99A1-CB86-F3862D0EE705}"/>
              </a:ext>
            </a:extLst>
          </p:cNvPr>
          <p:cNvSpPr/>
          <p:nvPr/>
        </p:nvSpPr>
        <p:spPr>
          <a:xfrm>
            <a:off x="8636417" y="2891320"/>
            <a:ext cx="2265444" cy="355859"/>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填入前頁執行工作代號</a:t>
            </a:r>
            <a:r>
              <a:rPr lang="en-US" altLang="zh-TW" sz="1200" dirty="0"/>
              <a:t>(</a:t>
            </a:r>
            <a:r>
              <a:rPr lang="zh-TW" altLang="en-US" sz="1200" dirty="0"/>
              <a:t>軟體</a:t>
            </a:r>
            <a:r>
              <a:rPr lang="en-US" altLang="zh-TW" sz="1200" dirty="0"/>
              <a:t>)</a:t>
            </a:r>
            <a:endParaRPr lang="zh-TW" altLang="en-US" sz="1200" dirty="0"/>
          </a:p>
        </p:txBody>
      </p:sp>
      <p:sp>
        <p:nvSpPr>
          <p:cNvPr id="7" name="圓角矩形圖說文字 1">
            <a:extLst>
              <a:ext uri="{FF2B5EF4-FFF2-40B4-BE49-F238E27FC236}">
                <a16:creationId xmlns:a16="http://schemas.microsoft.com/office/drawing/2014/main" id="{A719ABB9-5CF2-4E5B-CDD8-99565D1927C4}"/>
              </a:ext>
            </a:extLst>
          </p:cNvPr>
          <p:cNvSpPr/>
          <p:nvPr/>
        </p:nvSpPr>
        <p:spPr>
          <a:xfrm>
            <a:off x="8640956" y="3233775"/>
            <a:ext cx="2265444" cy="355859"/>
          </a:xfrm>
          <a:prstGeom prst="wedgeRoundRectCallout">
            <a:avLst>
              <a:gd name="adj1" fmla="val -87763"/>
              <a:gd name="adj2" fmla="val -1135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填入前頁執行工作代號</a:t>
            </a:r>
            <a:r>
              <a:rPr lang="en-US" altLang="zh-TW" sz="1200" dirty="0"/>
              <a:t>(</a:t>
            </a:r>
            <a:r>
              <a:rPr lang="zh-TW" altLang="en-US" sz="1200" dirty="0"/>
              <a:t>系統</a:t>
            </a:r>
            <a:r>
              <a:rPr lang="en-US" altLang="zh-TW" sz="1200" dirty="0"/>
              <a:t>)</a:t>
            </a:r>
            <a:endParaRPr lang="zh-TW" altLang="en-US" sz="1200" dirty="0"/>
          </a:p>
        </p:txBody>
      </p:sp>
    </p:spTree>
    <p:extLst>
      <p:ext uri="{BB962C8B-B14F-4D97-AF65-F5344CB8AC3E}">
        <p14:creationId xmlns:p14="http://schemas.microsoft.com/office/powerpoint/2010/main" val="274273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A9AC-FF7B-722B-6EC3-F4DDD3446200}"/>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F71803B-299D-7AED-D439-B893C3538FCB}"/>
              </a:ext>
            </a:extLst>
          </p:cNvPr>
          <p:cNvSpPr>
            <a:spLocks noGrp="1"/>
          </p:cNvSpPr>
          <p:nvPr>
            <p:ph type="sldNum" sz="quarter" idx="12"/>
          </p:nvPr>
        </p:nvSpPr>
        <p:spPr/>
        <p:txBody>
          <a:bodyPr/>
          <a:lstStyle/>
          <a:p>
            <a:fld id="{03293E9E-AFF9-4034-8BF6-5754B3EA07C7}" type="slidenum">
              <a:rPr lang="zh-TW" altLang="en-US" smtClean="0"/>
              <a:pPr/>
              <a:t>11</a:t>
            </a:fld>
            <a:endParaRPr lang="zh-TW" altLang="en-US"/>
          </a:p>
        </p:txBody>
      </p:sp>
      <p:sp>
        <p:nvSpPr>
          <p:cNvPr id="98" name="Rectangle 2">
            <a:extLst>
              <a:ext uri="{FF2B5EF4-FFF2-40B4-BE49-F238E27FC236}">
                <a16:creationId xmlns:a16="http://schemas.microsoft.com/office/drawing/2014/main" id="{68244FCE-67EE-7288-743F-1D745672374D}"/>
              </a:ext>
            </a:extLst>
          </p:cNvPr>
          <p:cNvSpPr txBox="1">
            <a:spLocks noChangeArrowheads="1"/>
          </p:cNvSpPr>
          <p:nvPr/>
        </p:nvSpPr>
        <p:spPr bwMode="auto">
          <a:xfrm>
            <a:off x="34824" y="1026515"/>
            <a:ext cx="871364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a:t>(</a:t>
            </a:r>
            <a:r>
              <a:rPr lang="zh-TW" altLang="en-US" sz="2000" dirty="0"/>
              <a:t>三</a:t>
            </a:r>
            <a:r>
              <a:rPr lang="en-US" altLang="zh-TW" sz="2000" dirty="0"/>
              <a:t>)2.</a:t>
            </a:r>
            <a:r>
              <a:rPr lang="zh-TW" altLang="en-US" sz="2000" dirty="0"/>
              <a:t>其他補充說明</a:t>
            </a:r>
            <a:r>
              <a:rPr lang="en-US" altLang="zh-TW" sz="2000" dirty="0">
                <a:solidFill>
                  <a:schemeClr val="bg1">
                    <a:lumMod val="65000"/>
                  </a:schemeClr>
                </a:solidFill>
              </a:rPr>
              <a:t>(</a:t>
            </a:r>
            <a:r>
              <a:rPr lang="zh-TW" altLang="en-US" sz="2000" dirty="0">
                <a:solidFill>
                  <a:schemeClr val="bg1">
                    <a:lumMod val="65000"/>
                  </a:schemeClr>
                </a:solidFill>
              </a:rPr>
              <a:t>本案若有設備、系統優化或管理變動請予圖文說明</a:t>
            </a:r>
            <a:r>
              <a:rPr lang="en-US" altLang="zh-TW" sz="2000" dirty="0">
                <a:solidFill>
                  <a:schemeClr val="bg1">
                    <a:lumMod val="65000"/>
                  </a:schemeClr>
                </a:solidFill>
              </a:rPr>
              <a:t>)</a:t>
            </a:r>
            <a:endParaRPr lang="zh-TW" altLang="en-US" sz="2000" dirty="0">
              <a:solidFill>
                <a:schemeClr val="bg1">
                  <a:lumMod val="65000"/>
                </a:schemeClr>
              </a:solidFill>
            </a:endParaRPr>
          </a:p>
        </p:txBody>
      </p:sp>
      <p:sp>
        <p:nvSpPr>
          <p:cNvPr id="134" name="Rectangle 2">
            <a:extLst>
              <a:ext uri="{FF2B5EF4-FFF2-40B4-BE49-F238E27FC236}">
                <a16:creationId xmlns:a16="http://schemas.microsoft.com/office/drawing/2014/main" id="{04C98836-2718-0EF1-8E1C-E7DD5658F348}"/>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一</a:t>
            </a:r>
            <a:r>
              <a:rPr lang="zh-TW" altLang="zh-TW" sz="2400" b="1" dirty="0"/>
              <a:t>、</a:t>
            </a:r>
            <a:r>
              <a:rPr lang="zh-TW" altLang="en-US" sz="2400" b="1" dirty="0"/>
              <a:t>解決方案</a:t>
            </a:r>
            <a:endParaRPr lang="en-US" altLang="zh-TW" sz="2400" b="1" dirty="0">
              <a:solidFill>
                <a:srgbClr val="0070C0"/>
              </a:solidFill>
            </a:endParaRPr>
          </a:p>
        </p:txBody>
      </p:sp>
      <p:sp>
        <p:nvSpPr>
          <p:cNvPr id="3" name="Rectangle 2">
            <a:extLst>
              <a:ext uri="{FF2B5EF4-FFF2-40B4-BE49-F238E27FC236}">
                <a16:creationId xmlns:a16="http://schemas.microsoft.com/office/drawing/2014/main" id="{DD53D352-78D1-F14E-D29F-670081CCA620}"/>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pic>
        <p:nvPicPr>
          <p:cNvPr id="6" name="圖片 5" descr="一張含有 玩具 的圖片&#10;&#10;自動產生的描述">
            <a:extLst>
              <a:ext uri="{FF2B5EF4-FFF2-40B4-BE49-F238E27FC236}">
                <a16:creationId xmlns:a16="http://schemas.microsoft.com/office/drawing/2014/main" id="{8D94298B-9126-C034-5E7C-B95805EC8D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21578"/>
            <a:ext cx="4320480" cy="2782199"/>
          </a:xfrm>
          <a:prstGeom prst="rect">
            <a:avLst/>
          </a:prstGeom>
          <a:noFill/>
          <a:ln>
            <a:noFill/>
          </a:ln>
        </p:spPr>
      </p:pic>
      <p:sp>
        <p:nvSpPr>
          <p:cNvPr id="5" name="圓角矩形圖說文字 1">
            <a:extLst>
              <a:ext uri="{FF2B5EF4-FFF2-40B4-BE49-F238E27FC236}">
                <a16:creationId xmlns:a16="http://schemas.microsoft.com/office/drawing/2014/main" id="{2D474118-33A0-FA44-8627-C1AC51CBD022}"/>
              </a:ext>
            </a:extLst>
          </p:cNvPr>
          <p:cNvSpPr/>
          <p:nvPr/>
        </p:nvSpPr>
        <p:spPr>
          <a:xfrm>
            <a:off x="5579097" y="3133564"/>
            <a:ext cx="3025351" cy="365736"/>
          </a:xfrm>
          <a:prstGeom prst="wedgeRoundRectCallout">
            <a:avLst>
              <a:gd name="adj1" fmla="val -135562"/>
              <a:gd name="adj2" fmla="val 635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若有硬體設變，情提供示意圖與說明</a:t>
            </a:r>
            <a:endParaRPr lang="en-US" altLang="zh-TW" sz="1200" dirty="0"/>
          </a:p>
          <a:p>
            <a:endParaRPr lang="zh-TW" altLang="en-US" sz="1200" dirty="0"/>
          </a:p>
        </p:txBody>
      </p:sp>
      <p:sp>
        <p:nvSpPr>
          <p:cNvPr id="7" name="圓角矩形圖說文字 1">
            <a:extLst>
              <a:ext uri="{FF2B5EF4-FFF2-40B4-BE49-F238E27FC236}">
                <a16:creationId xmlns:a16="http://schemas.microsoft.com/office/drawing/2014/main" id="{0BBD8DF3-6FCB-7112-FFE1-C4DBC870A01E}"/>
              </a:ext>
            </a:extLst>
          </p:cNvPr>
          <p:cNvSpPr/>
          <p:nvPr/>
        </p:nvSpPr>
        <p:spPr>
          <a:xfrm>
            <a:off x="5940152" y="1784447"/>
            <a:ext cx="3025351" cy="365736"/>
          </a:xfrm>
          <a:prstGeom prst="wedgeRoundRectCallout">
            <a:avLst>
              <a:gd name="adj1" fmla="val -135562"/>
              <a:gd name="adj2" fmla="val 635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若有系統優化，情提供示意圖與說明</a:t>
            </a:r>
            <a:endParaRPr lang="en-US" altLang="zh-TW" sz="1200" dirty="0"/>
          </a:p>
          <a:p>
            <a:endParaRPr lang="zh-TW" altLang="en-US" sz="1200" dirty="0"/>
          </a:p>
        </p:txBody>
      </p:sp>
      <p:pic>
        <p:nvPicPr>
          <p:cNvPr id="9" name="圖片 8">
            <a:extLst>
              <a:ext uri="{FF2B5EF4-FFF2-40B4-BE49-F238E27FC236}">
                <a16:creationId xmlns:a16="http://schemas.microsoft.com/office/drawing/2014/main" id="{0F7FE9BD-9584-4AFA-4A58-E0296EFCAE41}"/>
              </a:ext>
            </a:extLst>
          </p:cNvPr>
          <p:cNvPicPr>
            <a:picLocks noChangeAspect="1"/>
          </p:cNvPicPr>
          <p:nvPr/>
        </p:nvPicPr>
        <p:blipFill>
          <a:blip r:embed="rId3"/>
          <a:stretch>
            <a:fillRect/>
          </a:stretch>
        </p:blipFill>
        <p:spPr>
          <a:xfrm>
            <a:off x="862066" y="4404342"/>
            <a:ext cx="3025351" cy="2413940"/>
          </a:xfrm>
          <a:prstGeom prst="rect">
            <a:avLst/>
          </a:prstGeom>
        </p:spPr>
      </p:pic>
      <p:sp>
        <p:nvSpPr>
          <p:cNvPr id="10" name="圓角矩形圖說文字 1">
            <a:extLst>
              <a:ext uri="{FF2B5EF4-FFF2-40B4-BE49-F238E27FC236}">
                <a16:creationId xmlns:a16="http://schemas.microsoft.com/office/drawing/2014/main" id="{390708C3-CC13-2472-9413-4C1FAD4CF924}"/>
              </a:ext>
            </a:extLst>
          </p:cNvPr>
          <p:cNvSpPr/>
          <p:nvPr/>
        </p:nvSpPr>
        <p:spPr>
          <a:xfrm>
            <a:off x="5559663" y="4841817"/>
            <a:ext cx="3025351" cy="365736"/>
          </a:xfrm>
          <a:prstGeom prst="wedgeRoundRectCallout">
            <a:avLst>
              <a:gd name="adj1" fmla="val -135562"/>
              <a:gd name="adj2" fmla="val 635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若有周邊設變，情提供示意圖與說明</a:t>
            </a:r>
            <a:endParaRPr lang="en-US" altLang="zh-TW" sz="1200" dirty="0"/>
          </a:p>
          <a:p>
            <a:endParaRPr lang="zh-TW" altLang="en-US" sz="1200" dirty="0"/>
          </a:p>
        </p:txBody>
      </p:sp>
    </p:spTree>
    <p:extLst>
      <p:ext uri="{BB962C8B-B14F-4D97-AF65-F5344CB8AC3E}">
        <p14:creationId xmlns:p14="http://schemas.microsoft.com/office/powerpoint/2010/main" val="375242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12</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4134856565"/>
              </p:ext>
            </p:extLst>
          </p:nvPr>
        </p:nvGraphicFramePr>
        <p:xfrm>
          <a:off x="239028" y="1402234"/>
          <a:ext cx="8581442" cy="4628614"/>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226566">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55382">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001494">
                <a:tc>
                  <a:txBody>
                    <a:bodyPr/>
                    <a:lstStyle/>
                    <a:p>
                      <a:pPr algn="just">
                        <a:lnSpc>
                          <a:spcPct val="100000"/>
                        </a:lnSpc>
                        <a:spcAft>
                          <a:spcPts val="0"/>
                        </a:spcAft>
                      </a:pPr>
                      <a:r>
                        <a:rPr lang="zh-TW" altLang="en-US" sz="1300" b="1" kern="100" dirty="0">
                          <a:solidFill>
                            <a:schemeClr val="tx1"/>
                          </a:solidFill>
                          <a:effectLst/>
                          <a:latin typeface="+mj-ea"/>
                          <a:ea typeface="+mn-ea"/>
                          <a:cs typeface="+mn-cs"/>
                        </a:rPr>
                        <a:t>硬體面</a:t>
                      </a:r>
                      <a:endParaRPr lang="en-US" altLang="zh-TW" sz="1300" b="1" kern="100" dirty="0">
                        <a:solidFill>
                          <a:schemeClr val="tx1"/>
                        </a:solidFill>
                        <a:effectLst/>
                        <a:latin typeface="+mj-ea"/>
                        <a:ea typeface="+mn-ea"/>
                        <a:cs typeface="+mn-cs"/>
                      </a:endParaRPr>
                    </a:p>
                    <a:p>
                      <a:pPr algn="just">
                        <a:lnSpc>
                          <a:spcPct val="100000"/>
                        </a:lnSpc>
                        <a:spcAft>
                          <a:spcPts val="0"/>
                        </a:spcAft>
                      </a:pPr>
                      <a:r>
                        <a:rPr lang="en-US" altLang="zh-TW" sz="1300" b="1" kern="100" dirty="0">
                          <a:solidFill>
                            <a:schemeClr val="tx1"/>
                          </a:solidFill>
                          <a:effectLst/>
                          <a:latin typeface="+mj-ea"/>
                          <a:ea typeface="+mn-ea"/>
                          <a:cs typeface="+mn-cs"/>
                        </a:rPr>
                        <a:t>A1</a:t>
                      </a:r>
                    </a:p>
                    <a:p>
                      <a:pPr algn="just">
                        <a:lnSpc>
                          <a:spcPct val="100000"/>
                        </a:lnSpc>
                        <a:spcAft>
                          <a:spcPts val="0"/>
                        </a:spcAft>
                      </a:pPr>
                      <a:r>
                        <a:rPr lang="en-US" altLang="zh-TW" sz="1300" b="1" kern="100" dirty="0">
                          <a:solidFill>
                            <a:schemeClr val="tx1"/>
                          </a:solidFill>
                          <a:effectLst/>
                          <a:latin typeface="+mj-ea"/>
                          <a:ea typeface="+mn-ea"/>
                          <a:cs typeface="+mn-cs"/>
                        </a:rPr>
                        <a:t>A2</a:t>
                      </a:r>
                    </a:p>
                    <a:p>
                      <a:pPr algn="just">
                        <a:lnSpc>
                          <a:spcPct val="100000"/>
                        </a:lnSpc>
                        <a:spcAft>
                          <a:spcPts val="0"/>
                        </a:spcAft>
                      </a:pPr>
                      <a:r>
                        <a:rPr lang="en-US" altLang="zh-TW" sz="1300" b="1" kern="100" dirty="0">
                          <a:solidFill>
                            <a:schemeClr val="tx1"/>
                          </a:solidFill>
                          <a:effectLst/>
                          <a:latin typeface="+mj-ea"/>
                          <a:ea typeface="+mn-ea"/>
                          <a:cs typeface="+mn-cs"/>
                        </a:rPr>
                        <a:t>A3</a:t>
                      </a:r>
                      <a:endParaRPr lang="zh-TW" altLang="zh-TW" sz="1300" b="1" kern="100" dirty="0">
                        <a:solidFill>
                          <a:schemeClr val="tx1"/>
                        </a:solidFill>
                        <a:effectLst/>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1.</a:t>
                      </a:r>
                      <a:r>
                        <a:rPr lang="zh-TW" altLang="en-US" sz="1100" kern="100" dirty="0">
                          <a:solidFill>
                            <a:schemeClr val="tx1"/>
                          </a:solidFill>
                          <a:effectLst/>
                          <a:latin typeface="+mn-ea"/>
                          <a:ea typeface="+mn-ea"/>
                          <a:cs typeface="Times New Roman" panose="02020603050405020304" pitchFamily="18" charset="0"/>
                        </a:rPr>
                        <a:t>增設可視化電子看板，顯示管理數據如稼動率、作業時間</a:t>
                      </a:r>
                      <a:endParaRPr lang="en-US" altLang="zh-TW" sz="1100" kern="100" dirty="0">
                        <a:solidFill>
                          <a:schemeClr val="tx1"/>
                        </a:solidFill>
                        <a:effectLst/>
                        <a:latin typeface="+mn-ea"/>
                        <a:ea typeface="+mn-ea"/>
                        <a:cs typeface="Times New Roman" panose="02020603050405020304" pitchFamily="18" charset="0"/>
                      </a:endParaRPr>
                    </a:p>
                    <a:p>
                      <a:pPr marL="85725" indent="-85725"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2.</a:t>
                      </a:r>
                      <a:r>
                        <a:rPr lang="zh-TW" altLang="en-US" sz="1100" kern="100" dirty="0">
                          <a:solidFill>
                            <a:schemeClr val="tx1"/>
                          </a:solidFill>
                          <a:effectLst/>
                          <a:latin typeface="+mn-ea"/>
                          <a:ea typeface="+mn-ea"/>
                          <a:cs typeface="Times New Roman" panose="02020603050405020304" pitchFamily="18" charset="0"/>
                        </a:rPr>
                        <a:t>增設溫度感測器，取得</a:t>
                      </a:r>
                      <a:r>
                        <a:rPr lang="en-US" altLang="zh-TW" sz="1100" kern="100" dirty="0">
                          <a:solidFill>
                            <a:schemeClr val="tx1"/>
                          </a:solidFill>
                          <a:effectLst/>
                          <a:latin typeface="+mn-ea"/>
                          <a:ea typeface="+mn-ea"/>
                          <a:cs typeface="Times New Roman" panose="02020603050405020304" pitchFamily="18" charset="0"/>
                        </a:rPr>
                        <a:t>OOO</a:t>
                      </a:r>
                      <a:r>
                        <a:rPr lang="zh-TW" altLang="en-US" sz="1100" kern="100" dirty="0">
                          <a:solidFill>
                            <a:schemeClr val="tx1"/>
                          </a:solidFill>
                          <a:effectLst/>
                          <a:latin typeface="+mn-ea"/>
                          <a:ea typeface="+mn-ea"/>
                          <a:cs typeface="Times New Roman" panose="02020603050405020304" pitchFamily="18" charset="0"/>
                        </a:rPr>
                        <a:t>溫度數據，納入系統分析</a:t>
                      </a: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en-US" alt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zh-TW" altLang="en-US" sz="1300" kern="100" dirty="0">
                          <a:solidFill>
                            <a:srgbClr val="FF0000"/>
                          </a:solidFill>
                          <a:effectLst/>
                          <a:latin typeface="+mj-ea"/>
                          <a:ea typeface="+mj-ea"/>
                        </a:rPr>
                        <a:t>軟體面</a:t>
                      </a:r>
                      <a:endParaRPr lang="en-US" altLang="zh-TW" sz="1300" kern="100" dirty="0">
                        <a:solidFill>
                          <a:srgbClr val="FF0000"/>
                        </a:solidFill>
                        <a:effectLst/>
                        <a:latin typeface="+mj-ea"/>
                        <a:ea typeface="+mj-ea"/>
                      </a:endParaRPr>
                    </a:p>
                    <a:p>
                      <a:pPr algn="just">
                        <a:lnSpc>
                          <a:spcPct val="100000"/>
                        </a:lnSpc>
                        <a:spcAft>
                          <a:spcPts val="0"/>
                        </a:spcAft>
                      </a:pPr>
                      <a:r>
                        <a:rPr lang="en-US" altLang="zh-TW" sz="1300" kern="100" dirty="0">
                          <a:solidFill>
                            <a:srgbClr val="FF0000"/>
                          </a:solidFill>
                          <a:effectLst/>
                          <a:latin typeface="+mj-ea"/>
                          <a:ea typeface="+mj-ea"/>
                        </a:rPr>
                        <a:t>(</a:t>
                      </a:r>
                      <a:r>
                        <a:rPr lang="zh-TW" altLang="en-US" sz="1300" kern="100" dirty="0">
                          <a:solidFill>
                            <a:srgbClr val="FF0000"/>
                          </a:solidFill>
                          <a:effectLst/>
                          <a:latin typeface="+mj-ea"/>
                          <a:ea typeface="+mj-ea"/>
                        </a:rPr>
                        <a:t>必填</a:t>
                      </a:r>
                      <a:r>
                        <a:rPr lang="en-US" altLang="zh-TW" sz="1300" kern="100" dirty="0">
                          <a:solidFill>
                            <a:srgbClr val="FF0000"/>
                          </a:solidFill>
                          <a:effectLst/>
                          <a:latin typeface="+mj-ea"/>
                          <a:ea typeface="+mj-ea"/>
                        </a:rPr>
                        <a:t>)</a:t>
                      </a:r>
                    </a:p>
                    <a:p>
                      <a:pPr algn="just">
                        <a:lnSpc>
                          <a:spcPct val="100000"/>
                        </a:lnSpc>
                        <a:spcAft>
                          <a:spcPts val="0"/>
                        </a:spcAft>
                      </a:pPr>
                      <a:r>
                        <a:rPr lang="en-US" altLang="zh-TW" sz="1300" kern="100" dirty="0">
                          <a:solidFill>
                            <a:srgbClr val="FF0000"/>
                          </a:solidFill>
                          <a:effectLst/>
                          <a:latin typeface="+mj-ea"/>
                          <a:ea typeface="+mj-ea"/>
                          <a:cs typeface="Times New Roman" panose="02020603050405020304" pitchFamily="18" charset="0"/>
                        </a:rPr>
                        <a:t>B1</a:t>
                      </a:r>
                    </a:p>
                    <a:p>
                      <a:pPr algn="just">
                        <a:lnSpc>
                          <a:spcPct val="100000"/>
                        </a:lnSpc>
                        <a:spcAft>
                          <a:spcPts val="0"/>
                        </a:spcAft>
                      </a:pPr>
                      <a:r>
                        <a:rPr lang="en-US" altLang="zh-TW" sz="1300" kern="100" dirty="0">
                          <a:solidFill>
                            <a:srgbClr val="FF0000"/>
                          </a:solidFill>
                          <a:effectLst/>
                          <a:latin typeface="+mj-ea"/>
                          <a:ea typeface="+mj-ea"/>
                          <a:cs typeface="Times New Roman" panose="02020603050405020304" pitchFamily="18" charset="0"/>
                        </a:rPr>
                        <a:t>B2</a:t>
                      </a:r>
                    </a:p>
                    <a:p>
                      <a:pPr algn="just">
                        <a:lnSpc>
                          <a:spcPct val="100000"/>
                        </a:lnSpc>
                        <a:spcAft>
                          <a:spcPts val="0"/>
                        </a:spcAft>
                      </a:pPr>
                      <a:r>
                        <a:rPr lang="en-US" altLang="zh-TW" sz="1300" kern="100" dirty="0">
                          <a:solidFill>
                            <a:srgbClr val="FF0000"/>
                          </a:solidFill>
                          <a:effectLst/>
                          <a:latin typeface="+mj-ea"/>
                          <a:ea typeface="+mj-ea"/>
                          <a:cs typeface="Times New Roman" panose="02020603050405020304" pitchFamily="18" charset="0"/>
                        </a:rPr>
                        <a:t>B3</a:t>
                      </a:r>
                      <a:endParaRPr lang="zh-TW" sz="1300" kern="100" dirty="0">
                        <a:solidFill>
                          <a:srgbClr val="FF0000"/>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just">
                        <a:lnSpc>
                          <a:spcPct val="100000"/>
                        </a:lnSpc>
                        <a:spcAft>
                          <a:spcPts val="0"/>
                        </a:spcAft>
                      </a:pPr>
                      <a:r>
                        <a:rPr lang="en-US" altLang="zh-TW" sz="1100" kern="100" dirty="0">
                          <a:solidFill>
                            <a:schemeClr val="tx1"/>
                          </a:solidFill>
                          <a:effectLst/>
                          <a:latin typeface="+mn-ea"/>
                          <a:ea typeface="+mn-ea"/>
                        </a:rPr>
                        <a:t>1.</a:t>
                      </a:r>
                      <a:r>
                        <a:rPr lang="zh-TW" sz="1100" kern="100" dirty="0">
                          <a:solidFill>
                            <a:schemeClr val="tx1"/>
                          </a:solidFill>
                          <a:effectLst/>
                          <a:latin typeface="+mn-ea"/>
                          <a:ea typeface="+mn-ea"/>
                        </a:rPr>
                        <a:t>可提供哪些可視化資訊</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如：主軸溫度、溫度警示線</a:t>
                      </a:r>
                      <a:r>
                        <a:rPr lang="en-US" sz="1100" kern="100" dirty="0">
                          <a:solidFill>
                            <a:schemeClr val="tx1"/>
                          </a:solidFill>
                          <a:effectLst/>
                          <a:latin typeface="+mn-ea"/>
                          <a:ea typeface="+mn-ea"/>
                        </a:rPr>
                        <a:t>)</a:t>
                      </a:r>
                      <a:endParaRPr lang="en-US" altLang="zh-TW" sz="1100" kern="100" dirty="0">
                        <a:solidFill>
                          <a:schemeClr val="tx1"/>
                        </a:solidFill>
                        <a:effectLst/>
                        <a:latin typeface="+mn-ea"/>
                        <a:ea typeface="+mn-ea"/>
                      </a:endParaRPr>
                    </a:p>
                    <a:p>
                      <a:pPr marL="85725" indent="-85725" algn="just">
                        <a:lnSpc>
                          <a:spcPct val="100000"/>
                        </a:lnSpc>
                        <a:spcAft>
                          <a:spcPts val="0"/>
                        </a:spcAft>
                      </a:pPr>
                      <a:r>
                        <a:rPr lang="en-US" altLang="zh-TW" sz="1100" kern="100" dirty="0">
                          <a:solidFill>
                            <a:schemeClr val="tx1"/>
                          </a:solidFill>
                          <a:effectLst/>
                          <a:latin typeface="+mn-ea"/>
                          <a:ea typeface="+mn-ea"/>
                        </a:rPr>
                        <a:t>2</a:t>
                      </a:r>
                      <a:r>
                        <a:rPr lang="zh-TW" sz="1100" kern="100" dirty="0">
                          <a:solidFill>
                            <a:schemeClr val="tx1"/>
                          </a:solidFill>
                          <a:effectLst/>
                          <a:latin typeface="+mn-ea"/>
                          <a:ea typeface="+mn-ea"/>
                        </a:rPr>
                        <a:t>讓使用者</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如：廠長、生管人員或現場人員等</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了解現況，</a:t>
                      </a:r>
                      <a:endParaRPr lang="en-US" altLang="zh-TW" sz="1100" kern="100" dirty="0">
                        <a:solidFill>
                          <a:schemeClr val="tx1"/>
                        </a:solidFill>
                        <a:effectLst/>
                        <a:latin typeface="+mn-ea"/>
                        <a:ea typeface="+mn-ea"/>
                      </a:endParaRPr>
                    </a:p>
                    <a:p>
                      <a:pPr marL="85725" indent="-85725" algn="just">
                        <a:lnSpc>
                          <a:spcPct val="100000"/>
                        </a:lnSpc>
                        <a:spcAft>
                          <a:spcPts val="0"/>
                        </a:spcAft>
                      </a:pPr>
                      <a:r>
                        <a:rPr lang="en-US" altLang="zh-TW" sz="1100" kern="100" dirty="0">
                          <a:solidFill>
                            <a:schemeClr val="tx1"/>
                          </a:solidFill>
                          <a:effectLst/>
                          <a:latin typeface="+mn-ea"/>
                          <a:ea typeface="+mn-ea"/>
                        </a:rPr>
                        <a:t>3.</a:t>
                      </a:r>
                      <a:r>
                        <a:rPr lang="zh-TW" sz="1100" kern="100" dirty="0">
                          <a:solidFill>
                            <a:schemeClr val="tx1"/>
                          </a:solidFill>
                          <a:effectLst/>
                          <a:latin typeface="+mn-ea"/>
                          <a:ea typeface="+mn-ea"/>
                        </a:rPr>
                        <a:t>說明該使用者如何透過該可視化資訊</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如：超過溫度警示線會產生</a:t>
                      </a:r>
                      <a:r>
                        <a:rPr lang="en-US" sz="1100" kern="100" dirty="0">
                          <a:solidFill>
                            <a:schemeClr val="tx1"/>
                          </a:solidFill>
                          <a:effectLst/>
                          <a:latin typeface="+mn-ea"/>
                          <a:ea typeface="+mn-ea"/>
                        </a:rPr>
                        <a:t>XXX</a:t>
                      </a:r>
                      <a:r>
                        <a:rPr lang="zh-TW" sz="1100" kern="100" dirty="0">
                          <a:solidFill>
                            <a:schemeClr val="tx1"/>
                          </a:solidFill>
                          <a:effectLst/>
                          <a:latin typeface="+mn-ea"/>
                          <a:ea typeface="+mn-ea"/>
                        </a:rPr>
                        <a:t>訊息</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進行哪些決策</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發送訊息給誰，前往機台處理甚麼事</a:t>
                      </a:r>
                      <a:r>
                        <a:rPr lang="en-US" sz="1100" kern="100" dirty="0">
                          <a:solidFill>
                            <a:schemeClr val="tx1"/>
                          </a:solidFill>
                          <a:effectLst/>
                          <a:latin typeface="+mn-ea"/>
                          <a:ea typeface="+mn-ea"/>
                        </a:rPr>
                        <a:t>)</a:t>
                      </a:r>
                      <a:r>
                        <a:rPr lang="zh-TW" sz="1100" kern="100" dirty="0">
                          <a:solidFill>
                            <a:schemeClr val="tx1"/>
                          </a:solidFill>
                          <a:effectLst/>
                          <a:latin typeface="+mn-ea"/>
                          <a:ea typeface="+mn-ea"/>
                        </a:rPr>
                        <a:t>。</a:t>
                      </a: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1.</a:t>
                      </a:r>
                      <a:r>
                        <a:rPr lang="zh-TW" altLang="en-US" sz="1100" kern="100" dirty="0">
                          <a:solidFill>
                            <a:schemeClr val="tx1"/>
                          </a:solidFill>
                          <a:effectLst/>
                          <a:latin typeface="+mn-ea"/>
                          <a:ea typeface="+mn-ea"/>
                          <a:cs typeface="Times New Roman" panose="02020603050405020304" pitchFamily="18" charset="0"/>
                        </a:rPr>
                        <a:t>請列舉利用哪些跨系統的資訊進行同時的顯示、比對</a:t>
                      </a:r>
                      <a:r>
                        <a:rPr lang="en-US" altLang="zh-TW" sz="1100" kern="100" dirty="0">
                          <a:solidFill>
                            <a:schemeClr val="tx1"/>
                          </a:solidFill>
                          <a:effectLst/>
                          <a:latin typeface="+mn-ea"/>
                          <a:ea typeface="+mn-ea"/>
                          <a:cs typeface="Times New Roman" panose="02020603050405020304" pitchFamily="18" charset="0"/>
                        </a:rPr>
                        <a:t>(</a:t>
                      </a:r>
                      <a:r>
                        <a:rPr lang="zh-TW" altLang="en-US" sz="1100" kern="100" dirty="0">
                          <a:solidFill>
                            <a:schemeClr val="tx1"/>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a:solidFill>
                            <a:schemeClr val="tx1"/>
                          </a:solidFill>
                          <a:effectLst/>
                          <a:latin typeface="+mn-ea"/>
                          <a:ea typeface="+mn-ea"/>
                          <a:cs typeface="Times New Roman" panose="02020603050405020304" pitchFamily="18" charset="0"/>
                        </a:rPr>
                        <a:t>)</a:t>
                      </a:r>
                      <a:r>
                        <a:rPr lang="zh-TW" altLang="en-US" sz="1100" kern="100" dirty="0">
                          <a:solidFill>
                            <a:schemeClr val="tx1"/>
                          </a:solidFill>
                          <a:effectLst/>
                          <a:latin typeface="+mn-ea"/>
                          <a:ea typeface="+mn-ea"/>
                          <a:cs typeface="Times New Roman" panose="02020603050405020304" pitchFamily="18" charset="0"/>
                        </a:rPr>
                        <a:t>。</a:t>
                      </a:r>
                      <a:endParaRPr lang="en-US" altLang="zh-TW" sz="1100" kern="100" dirty="0">
                        <a:solidFill>
                          <a:schemeClr val="tx1"/>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2.</a:t>
                      </a:r>
                      <a:r>
                        <a:rPr lang="zh-TW" altLang="en-US" sz="1100" kern="100" dirty="0">
                          <a:solidFill>
                            <a:schemeClr val="tx1"/>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a:solidFill>
                            <a:srgbClr val="FF0000"/>
                          </a:solidFill>
                          <a:effectLst/>
                          <a:latin typeface="+mn-ea"/>
                          <a:ea typeface="+mn-ea"/>
                          <a:cs typeface="Times New Roman" panose="02020603050405020304" pitchFamily="18" charset="0"/>
                        </a:rPr>
                        <a:t>1.</a:t>
                      </a:r>
                      <a:r>
                        <a:rPr lang="zh-TW" altLang="en-US" sz="1100" kern="100" dirty="0">
                          <a:solidFill>
                            <a:srgbClr val="FF0000"/>
                          </a:solidFill>
                          <a:effectLst/>
                          <a:latin typeface="+mn-ea"/>
                          <a:ea typeface="+mn-ea"/>
                          <a:cs typeface="Times New Roman" panose="02020603050405020304" pitchFamily="18" charset="0"/>
                        </a:rPr>
                        <a:t>運用</a:t>
                      </a:r>
                      <a:r>
                        <a:rPr lang="en-US" altLang="zh-TW" sz="1100" kern="100" dirty="0">
                          <a:solidFill>
                            <a:srgbClr val="FF0000"/>
                          </a:solidFill>
                          <a:effectLst/>
                          <a:latin typeface="+mn-ea"/>
                          <a:ea typeface="+mn-ea"/>
                          <a:cs typeface="Times New Roman" panose="02020603050405020304" pitchFamily="18" charset="0"/>
                        </a:rPr>
                        <a:t>OO(</a:t>
                      </a:r>
                      <a:r>
                        <a:rPr lang="zh-TW" altLang="en-US" sz="1100" kern="100" dirty="0">
                          <a:solidFill>
                            <a:srgbClr val="FF0000"/>
                          </a:solidFill>
                          <a:effectLst/>
                          <a:latin typeface="+mn-ea"/>
                          <a:ea typeface="+mn-ea"/>
                          <a:cs typeface="Times New Roman" panose="02020603050405020304" pitchFamily="18" charset="0"/>
                        </a:rPr>
                        <a:t>如</a:t>
                      </a:r>
                      <a:r>
                        <a:rPr lang="en-US" altLang="zh-TW" sz="1100" kern="100" dirty="0">
                          <a:solidFill>
                            <a:srgbClr val="FF0000"/>
                          </a:solidFill>
                          <a:effectLst/>
                          <a:latin typeface="+mn-ea"/>
                          <a:ea typeface="+mn-ea"/>
                          <a:cs typeface="Times New Roman" panose="02020603050405020304" pitchFamily="18" charset="0"/>
                        </a:rPr>
                        <a:t>:AIAOI)</a:t>
                      </a:r>
                      <a:r>
                        <a:rPr lang="zh-TW" altLang="en-US" sz="1100" kern="100" dirty="0">
                          <a:solidFill>
                            <a:srgbClr val="FF0000"/>
                          </a:solidFill>
                          <a:effectLst/>
                          <a:latin typeface="+mn-ea"/>
                          <a:ea typeface="+mn-ea"/>
                          <a:cs typeface="Times New Roman" panose="02020603050405020304" pitchFamily="18" charset="0"/>
                        </a:rPr>
                        <a:t>分類產品缺陷，並透過</a:t>
                      </a:r>
                      <a:r>
                        <a:rPr lang="en-US" altLang="zh-TW" sz="1100" kern="100" dirty="0">
                          <a:solidFill>
                            <a:srgbClr val="FF0000"/>
                          </a:solidFill>
                          <a:effectLst/>
                          <a:latin typeface="+mn-ea"/>
                          <a:ea typeface="+mn-ea"/>
                          <a:cs typeface="Times New Roman" panose="02020603050405020304" pitchFamily="18" charset="0"/>
                        </a:rPr>
                        <a:t>XXX</a:t>
                      </a:r>
                      <a:r>
                        <a:rPr lang="zh-TW" altLang="en-US" sz="1100" kern="100" dirty="0">
                          <a:solidFill>
                            <a:srgbClr val="FF0000"/>
                          </a:solidFill>
                          <a:effectLst/>
                          <a:latin typeface="+mn-ea"/>
                          <a:ea typeface="+mn-ea"/>
                          <a:cs typeface="Times New Roman" panose="02020603050405020304" pitchFamily="18" charset="0"/>
                        </a:rPr>
                        <a:t>提醒現場作業人員，減少不良品流入下一製程。</a:t>
                      </a:r>
                      <a:endParaRPr lang="en-US" altLang="zh-TW" sz="1100" kern="100" dirty="0">
                        <a:solidFill>
                          <a:srgbClr val="FF0000"/>
                        </a:solidFill>
                        <a:effectLst/>
                        <a:latin typeface="+mn-ea"/>
                        <a:ea typeface="+mn-ea"/>
                        <a:cs typeface="Times New Roman" panose="02020603050405020304" pitchFamily="18" charset="0"/>
                      </a:endParaRPr>
                    </a:p>
                    <a:p>
                      <a:pPr algn="just">
                        <a:lnSpc>
                          <a:spcPct val="100000"/>
                        </a:lnSpc>
                        <a:spcAft>
                          <a:spcPts val="0"/>
                        </a:spcAft>
                      </a:pP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1.</a:t>
                      </a:r>
                      <a:r>
                        <a:rPr lang="zh-TW" altLang="en-US" sz="1100" kern="100" dirty="0">
                          <a:solidFill>
                            <a:schemeClr val="tx1"/>
                          </a:solidFill>
                          <a:effectLst/>
                          <a:latin typeface="+mn-ea"/>
                          <a:ea typeface="+mn-ea"/>
                          <a:cs typeface="Times New Roman" panose="02020603050405020304" pitchFamily="18" charset="0"/>
                        </a:rPr>
                        <a:t>運用</a:t>
                      </a:r>
                      <a:r>
                        <a:rPr lang="en-US" altLang="zh-TW" sz="1100" kern="100" dirty="0">
                          <a:solidFill>
                            <a:schemeClr val="tx1"/>
                          </a:solidFill>
                          <a:effectLst/>
                          <a:latin typeface="+mn-ea"/>
                          <a:ea typeface="+mn-ea"/>
                          <a:cs typeface="Times New Roman" panose="02020603050405020304" pitchFamily="18" charset="0"/>
                        </a:rPr>
                        <a:t>OO</a:t>
                      </a:r>
                      <a:r>
                        <a:rPr lang="zh-TW" altLang="en-US" sz="1100" kern="100" dirty="0">
                          <a:solidFill>
                            <a:schemeClr val="tx1"/>
                          </a:solidFill>
                          <a:effectLst/>
                          <a:latin typeface="+mn-ea"/>
                          <a:ea typeface="+mn-ea"/>
                          <a:cs typeface="Times New Roman" panose="02020603050405020304" pitchFamily="18" charset="0"/>
                        </a:rPr>
                        <a:t>自動調整生產設備參數</a:t>
                      </a: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300" kern="100" dirty="0">
                          <a:solidFill>
                            <a:schemeClr val="tx1"/>
                          </a:solidFill>
                          <a:effectLst/>
                          <a:latin typeface="+mj-ea"/>
                          <a:ea typeface="+mj-ea"/>
                          <a:cs typeface="Times New Roman" panose="02020603050405020304" pitchFamily="18" charset="0"/>
                        </a:rPr>
                        <a:t>系統面</a:t>
                      </a:r>
                      <a:endParaRPr lang="en-US" altLang="zh-TW" sz="1300" kern="100" dirty="0">
                        <a:solidFill>
                          <a:schemeClr val="tx1"/>
                        </a:solidFill>
                        <a:effectLst/>
                        <a:latin typeface="+mj-ea"/>
                        <a:ea typeface="+mj-ea"/>
                        <a:cs typeface="Times New Roman" panose="02020603050405020304" pitchFamily="18" charset="0"/>
                      </a:endParaRPr>
                    </a:p>
                    <a:p>
                      <a:pPr algn="just">
                        <a:lnSpc>
                          <a:spcPct val="100000"/>
                        </a:lnSpc>
                        <a:spcAft>
                          <a:spcPts val="0"/>
                        </a:spcAft>
                      </a:pPr>
                      <a:r>
                        <a:rPr lang="en-US" altLang="zh-TW" sz="1300" kern="100" dirty="0">
                          <a:solidFill>
                            <a:schemeClr val="tx1"/>
                          </a:solidFill>
                          <a:effectLst/>
                          <a:latin typeface="+mj-ea"/>
                          <a:ea typeface="+mj-ea"/>
                          <a:cs typeface="Times New Roman" panose="02020603050405020304" pitchFamily="18" charset="0"/>
                        </a:rPr>
                        <a:t>C1</a:t>
                      </a:r>
                    </a:p>
                    <a:p>
                      <a:pPr algn="just">
                        <a:lnSpc>
                          <a:spcPct val="100000"/>
                        </a:lnSpc>
                        <a:spcAft>
                          <a:spcPts val="0"/>
                        </a:spcAft>
                      </a:pPr>
                      <a:r>
                        <a:rPr lang="en-US" altLang="zh-TW" sz="1300" kern="100" dirty="0">
                          <a:solidFill>
                            <a:schemeClr val="tx1"/>
                          </a:solidFill>
                          <a:effectLst/>
                          <a:latin typeface="+mj-ea"/>
                          <a:ea typeface="+mj-ea"/>
                          <a:cs typeface="Times New Roman" panose="02020603050405020304" pitchFamily="18" charset="0"/>
                        </a:rPr>
                        <a:t>C2</a:t>
                      </a:r>
                    </a:p>
                    <a:p>
                      <a:pPr algn="just">
                        <a:lnSpc>
                          <a:spcPct val="100000"/>
                        </a:lnSpc>
                        <a:spcAft>
                          <a:spcPts val="0"/>
                        </a:spcAft>
                      </a:pPr>
                      <a:r>
                        <a:rPr lang="en-US" altLang="zh-TW" sz="1300" kern="100" dirty="0">
                          <a:solidFill>
                            <a:schemeClr val="tx1"/>
                          </a:solidFill>
                          <a:effectLst/>
                          <a:latin typeface="+mj-ea"/>
                          <a:ea typeface="+mj-ea"/>
                          <a:cs typeface="Times New Roman" panose="02020603050405020304" pitchFamily="18" charset="0"/>
                        </a:rPr>
                        <a:t>C3</a:t>
                      </a:r>
                      <a:endParaRPr lang="zh-TW" sz="1300" kern="100" dirty="0">
                        <a:solidFill>
                          <a:schemeClr val="tx1"/>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1.</a:t>
                      </a:r>
                      <a:r>
                        <a:rPr lang="zh-TW" altLang="en-US" sz="1100" kern="100" dirty="0">
                          <a:solidFill>
                            <a:schemeClr val="tx1"/>
                          </a:solidFill>
                          <a:effectLst/>
                          <a:latin typeface="+mn-ea"/>
                          <a:ea typeface="+mn-ea"/>
                          <a:cs typeface="Times New Roman" panose="02020603050405020304" pitchFamily="18" charset="0"/>
                        </a:rPr>
                        <a:t>擷取資料庫設備、人機介面、</a:t>
                      </a:r>
                      <a:r>
                        <a:rPr lang="en-US" altLang="zh-TW" sz="1100" kern="100" dirty="0">
                          <a:solidFill>
                            <a:schemeClr val="tx1"/>
                          </a:solidFill>
                          <a:effectLst/>
                          <a:latin typeface="+mn-ea"/>
                          <a:ea typeface="+mn-ea"/>
                          <a:cs typeface="Times New Roman" panose="02020603050405020304" pitchFamily="18" charset="0"/>
                        </a:rPr>
                        <a:t>ERP</a:t>
                      </a:r>
                      <a:r>
                        <a:rPr lang="zh-TW" altLang="en-US" sz="1100" kern="100" dirty="0">
                          <a:solidFill>
                            <a:schemeClr val="tx1"/>
                          </a:solidFill>
                          <a:effectLst/>
                          <a:latin typeface="+mn-ea"/>
                          <a:ea typeface="+mn-ea"/>
                          <a:cs typeface="Times New Roman" panose="02020603050405020304" pitchFamily="18" charset="0"/>
                        </a:rPr>
                        <a:t>、工單、報工系統資料，統整為客戶要求可視化畫面。</a:t>
                      </a:r>
                      <a:endParaRPr lang="en-US" altLang="zh-TW" sz="1100" kern="100" dirty="0">
                        <a:solidFill>
                          <a:schemeClr val="tx1"/>
                        </a:solidFill>
                        <a:effectLst/>
                        <a:latin typeface="+mn-ea"/>
                        <a:ea typeface="+mn-ea"/>
                        <a:cs typeface="Times New Roman" panose="02020603050405020304" pitchFamily="18" charset="0"/>
                      </a:endParaRPr>
                    </a:p>
                    <a:p>
                      <a:pPr marL="88900" indent="-87313"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2.</a:t>
                      </a:r>
                      <a:r>
                        <a:rPr lang="zh-TW" altLang="en-US" sz="1100" kern="100" dirty="0">
                          <a:solidFill>
                            <a:schemeClr val="tx1"/>
                          </a:solidFill>
                          <a:effectLst/>
                          <a:latin typeface="+mn-ea"/>
                          <a:ea typeface="+mn-ea"/>
                          <a:cs typeface="Times New Roman" panose="02020603050405020304" pitchFamily="18" charset="0"/>
                        </a:rPr>
                        <a:t>給現場作業人員了解單站表</a:t>
                      </a:r>
                      <a:r>
                        <a:rPr lang="en-US" altLang="zh-TW" sz="1100" kern="100" dirty="0">
                          <a:solidFill>
                            <a:schemeClr val="tx1"/>
                          </a:solidFill>
                          <a:effectLst/>
                          <a:latin typeface="+mn-ea"/>
                          <a:ea typeface="+mn-ea"/>
                          <a:cs typeface="Times New Roman" panose="02020603050405020304" pitchFamily="18" charset="0"/>
                        </a:rPr>
                        <a:t>(</a:t>
                      </a:r>
                      <a:r>
                        <a:rPr lang="zh-TW" altLang="en-US" sz="1100" kern="100" dirty="0">
                          <a:solidFill>
                            <a:schemeClr val="tx1"/>
                          </a:solidFill>
                          <a:effectLst/>
                          <a:latin typeface="+mn-ea"/>
                          <a:ea typeface="+mn-ea"/>
                          <a:cs typeface="Times New Roman" panose="02020603050405020304" pitchFamily="18" charset="0"/>
                        </a:rPr>
                        <a:t>標</a:t>
                      </a:r>
                      <a:r>
                        <a:rPr lang="en-US" altLang="zh-TW" sz="1100" kern="100" dirty="0">
                          <a:solidFill>
                            <a:schemeClr val="tx1"/>
                          </a:solidFill>
                          <a:effectLst/>
                          <a:latin typeface="+mn-ea"/>
                          <a:ea typeface="+mn-ea"/>
                          <a:cs typeface="Times New Roman" panose="02020603050405020304" pitchFamily="18" charset="0"/>
                        </a:rPr>
                        <a:t>)</a:t>
                      </a:r>
                      <a:r>
                        <a:rPr lang="zh-TW" altLang="en-US" sz="1100" kern="100" dirty="0">
                          <a:solidFill>
                            <a:schemeClr val="tx1"/>
                          </a:solidFill>
                          <a:effectLst/>
                          <a:latin typeface="+mn-ea"/>
                          <a:ea typeface="+mn-ea"/>
                          <a:cs typeface="Times New Roman" panose="02020603050405020304" pitchFamily="18" charset="0"/>
                        </a:rPr>
                        <a:t>準作業說明、作業參考數據</a:t>
                      </a: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1.</a:t>
                      </a:r>
                      <a:r>
                        <a:rPr lang="zh-TW" altLang="en-US" sz="1100" kern="100" dirty="0">
                          <a:solidFill>
                            <a:schemeClr val="tx1"/>
                          </a:solidFill>
                          <a:effectLst/>
                          <a:latin typeface="+mn-ea"/>
                          <a:ea typeface="+mn-ea"/>
                          <a:cs typeface="Times New Roman" panose="02020603050405020304" pitchFamily="18" charset="0"/>
                        </a:rPr>
                        <a:t>計算跨系統相關數據，及時顯示執行現況資訊與表準作業資訊差異</a:t>
                      </a:r>
                      <a:endParaRPr lang="en-US" altLang="zh-TW" sz="1100" kern="100" dirty="0">
                        <a:solidFill>
                          <a:schemeClr val="tx1"/>
                        </a:solidFill>
                        <a:effectLst/>
                        <a:latin typeface="+mn-ea"/>
                        <a:ea typeface="+mn-ea"/>
                        <a:cs typeface="Times New Roman" panose="02020603050405020304" pitchFamily="18" charset="0"/>
                      </a:endParaRPr>
                    </a:p>
                    <a:p>
                      <a:pPr marL="88900" indent="-88900" algn="just">
                        <a:lnSpc>
                          <a:spcPct val="100000"/>
                        </a:lnSpc>
                        <a:spcAft>
                          <a:spcPts val="0"/>
                        </a:spcAft>
                      </a:pPr>
                      <a:r>
                        <a:rPr lang="en-US" altLang="zh-TW" sz="1100" kern="100" dirty="0">
                          <a:solidFill>
                            <a:schemeClr val="tx1"/>
                          </a:solidFill>
                          <a:effectLst/>
                          <a:latin typeface="+mn-ea"/>
                          <a:ea typeface="+mn-ea"/>
                          <a:cs typeface="Times New Roman" panose="02020603050405020304" pitchFamily="18" charset="0"/>
                        </a:rPr>
                        <a:t>2.</a:t>
                      </a:r>
                      <a:r>
                        <a:rPr lang="zh-TW" altLang="en-US" sz="1100" kern="100" dirty="0">
                          <a:solidFill>
                            <a:schemeClr val="tx1"/>
                          </a:solidFill>
                          <a:effectLst/>
                          <a:latin typeface="+mn-ea"/>
                          <a:ea typeface="+mn-ea"/>
                          <a:cs typeface="Times New Roman" panose="02020603050405020304" pitchFamily="18" charset="0"/>
                        </a:rPr>
                        <a:t>給現場管理人員執行現況、數據偏移，數據超標之相關提示供管理決策使用</a:t>
                      </a:r>
                      <a:endParaRPr lang="zh-TW" alt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a:solidFill>
                            <a:srgbClr val="FF0000"/>
                          </a:solidFill>
                          <a:effectLst/>
                          <a:latin typeface="+mn-ea"/>
                          <a:ea typeface="+mn-ea"/>
                          <a:cs typeface="Times New Roman" panose="02020603050405020304" pitchFamily="18" charset="0"/>
                        </a:rPr>
                        <a:t>1.</a:t>
                      </a:r>
                      <a:r>
                        <a:rPr lang="zh-TW" altLang="en-US" sz="1100" kern="100" dirty="0">
                          <a:solidFill>
                            <a:srgbClr val="FF0000"/>
                          </a:solidFill>
                          <a:effectLst/>
                          <a:latin typeface="+mn-ea"/>
                          <a:ea typeface="+mn-ea"/>
                          <a:cs typeface="Times New Roman" panose="02020603050405020304" pitchFamily="18" charset="0"/>
                        </a:rPr>
                        <a:t>運用</a:t>
                      </a:r>
                      <a:r>
                        <a:rPr lang="en-US" altLang="zh-TW" sz="1100" kern="100" dirty="0">
                          <a:solidFill>
                            <a:srgbClr val="FF0000"/>
                          </a:solidFill>
                          <a:effectLst/>
                          <a:latin typeface="+mn-ea"/>
                          <a:ea typeface="+mn-ea"/>
                          <a:cs typeface="Times New Roman" panose="02020603050405020304" pitchFamily="18" charset="0"/>
                        </a:rPr>
                        <a:t>OO(</a:t>
                      </a:r>
                      <a:r>
                        <a:rPr lang="zh-TW" altLang="en-US" sz="1100" kern="100" dirty="0">
                          <a:solidFill>
                            <a:srgbClr val="FF0000"/>
                          </a:solidFill>
                          <a:effectLst/>
                          <a:latin typeface="+mn-ea"/>
                          <a:ea typeface="+mn-ea"/>
                          <a:cs typeface="Times New Roman" panose="02020603050405020304" pitchFamily="18" charset="0"/>
                        </a:rPr>
                        <a:t>如機械學習</a:t>
                      </a:r>
                      <a:r>
                        <a:rPr lang="en-US" altLang="zh-TW" sz="1100" kern="100" dirty="0">
                          <a:solidFill>
                            <a:srgbClr val="FF0000"/>
                          </a:solidFill>
                          <a:effectLst/>
                          <a:latin typeface="+mn-ea"/>
                          <a:ea typeface="+mn-ea"/>
                          <a:cs typeface="Times New Roman" panose="02020603050405020304" pitchFamily="18" charset="0"/>
                        </a:rPr>
                        <a:t>)</a:t>
                      </a:r>
                      <a:r>
                        <a:rPr lang="zh-TW" altLang="en-US" sz="1100" kern="100" dirty="0">
                          <a:solidFill>
                            <a:srgbClr val="FF0000"/>
                          </a:solidFill>
                          <a:effectLst/>
                          <a:latin typeface="+mn-ea"/>
                          <a:ea typeface="+mn-ea"/>
                          <a:cs typeface="Times New Roman" panose="02020603050405020304" pitchFamily="18" charset="0"/>
                        </a:rPr>
                        <a:t>預測工單完工時間，通知員工準備換線用物料，縮短換線時間。</a:t>
                      </a:r>
                      <a:endParaRPr lang="en-US" altLang="zh-TW" sz="1100" kern="100" dirty="0">
                        <a:solidFill>
                          <a:srgbClr val="FF0000"/>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a:solidFill>
                            <a:schemeClr val="tx1"/>
                          </a:solidFill>
                          <a:effectLst/>
                          <a:latin typeface="+mn-ea"/>
                          <a:ea typeface="+mn-ea"/>
                          <a:cs typeface="Times New Roman" panose="02020603050405020304" pitchFamily="18" charset="0"/>
                        </a:rPr>
                        <a:t>無</a:t>
                      </a:r>
                      <a:endParaRPr lang="zh-TW" sz="1100" kern="100" dirty="0">
                        <a:solidFill>
                          <a:schemeClr val="tx1"/>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bl>
          </a:graphicData>
        </a:graphic>
      </p:graphicFrame>
      <p:sp>
        <p:nvSpPr>
          <p:cNvPr id="8" name="Rectangle 2"/>
          <p:cNvSpPr txBox="1">
            <a:spLocks noChangeArrowheads="1"/>
          </p:cNvSpPr>
          <p:nvPr/>
        </p:nvSpPr>
        <p:spPr bwMode="auto">
          <a:xfrm>
            <a:off x="239028" y="950149"/>
            <a:ext cx="8581442"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en-US" altLang="zh-TW" sz="2000" dirty="0"/>
              <a:t>(</a:t>
            </a:r>
            <a:r>
              <a:rPr lang="zh-TW" altLang="en-US" sz="2000" dirty="0"/>
              <a:t>四</a:t>
            </a:r>
            <a:r>
              <a:rPr lang="en-US" altLang="zh-TW" sz="2000" dirty="0"/>
              <a:t>)</a:t>
            </a:r>
            <a:r>
              <a:rPr lang="zh-TW" altLang="zh-TW" sz="1800" kern="100" dirty="0">
                <a:effectLst/>
                <a:cs typeface="Times New Roman" panose="02020603050405020304" pitchFamily="18" charset="0"/>
              </a:rPr>
              <a:t>相關功能智慧化說明</a:t>
            </a:r>
            <a:r>
              <a:rPr lang="en-US" altLang="zh-TW" sz="1400" kern="100" dirty="0">
                <a:solidFill>
                  <a:schemeClr val="bg1">
                    <a:lumMod val="65000"/>
                  </a:schemeClr>
                </a:solidFill>
                <a:effectLst/>
                <a:cs typeface="Times New Roman" panose="02020603050405020304" pitchFamily="18" charset="0"/>
              </a:rPr>
              <a:t>(</a:t>
            </a:r>
            <a:r>
              <a:rPr lang="zh-TW" altLang="en-US" sz="1400" kern="100" dirty="0">
                <a:solidFill>
                  <a:schemeClr val="bg1">
                    <a:lumMod val="65000"/>
                  </a:schemeClr>
                </a:solidFill>
                <a:effectLst/>
                <a:cs typeface="Times New Roman" panose="02020603050405020304" pitchFamily="18" charset="0"/>
              </a:rPr>
              <a:t>軟體面涉及的智慧化層次為必填項，可預測與</a:t>
            </a:r>
            <a:r>
              <a:rPr lang="en-US" altLang="zh-TW" sz="1400" kern="100" dirty="0">
                <a:solidFill>
                  <a:schemeClr val="bg1">
                    <a:lumMod val="65000"/>
                  </a:schemeClr>
                </a:solidFill>
                <a:effectLst/>
                <a:cs typeface="Times New Roman" panose="02020603050405020304" pitchFamily="18" charset="0"/>
              </a:rPr>
              <a:t>AI</a:t>
            </a:r>
            <a:r>
              <a:rPr lang="zh-TW" altLang="en-US" sz="1400" kern="100" dirty="0">
                <a:solidFill>
                  <a:schemeClr val="bg1">
                    <a:lumMod val="65000"/>
                  </a:schemeClr>
                </a:solidFill>
                <a:effectLst/>
                <a:cs typeface="Times New Roman" panose="02020603050405020304" pitchFamily="18" charset="0"/>
              </a:rPr>
              <a:t>功能可強化說明</a:t>
            </a:r>
            <a:r>
              <a:rPr lang="en-US" altLang="zh-TW" sz="1400" kern="100" dirty="0">
                <a:solidFill>
                  <a:schemeClr val="bg1">
                    <a:lumMod val="65000"/>
                  </a:schemeClr>
                </a:solidFill>
                <a:effectLst/>
                <a:cs typeface="Times New Roman" panose="02020603050405020304" pitchFamily="18" charset="0"/>
              </a:rPr>
              <a:t>)</a:t>
            </a:r>
            <a:endParaRPr lang="zh-TW" altLang="zh-TW" sz="1400" kern="100" dirty="0">
              <a:solidFill>
                <a:schemeClr val="bg1">
                  <a:lumMod val="65000"/>
                </a:schemeClr>
              </a:solidFill>
              <a:effectLst/>
              <a:cs typeface="Times New Roman" panose="02020603050405020304" pitchFamily="18" charset="0"/>
            </a:endParaRPr>
          </a:p>
          <a:p>
            <a:pPr marL="0" lvl="1" algn="l">
              <a:spcBef>
                <a:spcPts val="0"/>
              </a:spcBef>
              <a:buNone/>
            </a:pPr>
            <a:endParaRPr lang="zh-TW" altLang="en-US" sz="2000" dirty="0"/>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一</a:t>
            </a:r>
            <a:r>
              <a:rPr lang="zh-TW" altLang="zh-TW" sz="2400" b="1" dirty="0"/>
              <a:t>、</a:t>
            </a:r>
            <a:r>
              <a:rPr lang="zh-TW" altLang="en-US" sz="2400" b="1" dirty="0"/>
              <a:t>解決方案</a:t>
            </a:r>
            <a:endParaRPr lang="en-US" altLang="zh-TW" sz="2400" b="1" dirty="0">
              <a:solidFill>
                <a:srgbClr val="0070C0"/>
              </a:solidFill>
            </a:endParaRPr>
          </a:p>
        </p:txBody>
      </p:sp>
      <p:sp>
        <p:nvSpPr>
          <p:cNvPr id="3" name="Rectangle 2">
            <a:extLst>
              <a:ext uri="{FF2B5EF4-FFF2-40B4-BE49-F238E27FC236}">
                <a16:creationId xmlns:a16="http://schemas.microsoft.com/office/drawing/2014/main" id="{757F1F85-5591-050C-9E73-92A03445933C}"/>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0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13</a:t>
            </a:fld>
            <a:endParaRPr lang="zh-TW" altLang="en-US"/>
          </a:p>
        </p:txBody>
      </p:sp>
      <p:sp>
        <p:nvSpPr>
          <p:cNvPr id="2" name="文字方塊 1"/>
          <p:cNvSpPr txBox="1"/>
          <p:nvPr/>
        </p:nvSpPr>
        <p:spPr>
          <a:xfrm>
            <a:off x="467544" y="1340768"/>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硬體面</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5"/>
          <p:cNvGrpSpPr>
            <a:grpSpLocks/>
          </p:cNvGrpSpPr>
          <p:nvPr/>
        </p:nvGrpSpPr>
        <p:grpSpPr bwMode="auto">
          <a:xfrm>
            <a:off x="808877" y="1796725"/>
            <a:ext cx="3671888"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950" y="7392"/>
              <a:ext cx="2421" cy="1646"/>
            </a:xfrm>
            <a:prstGeom prst="rect">
              <a:avLst/>
            </a:prstGeom>
            <a:solidFill>
              <a:srgbClr val="FFFFFF"/>
            </a:solidFill>
            <a:ln>
              <a:noFill/>
            </a:ln>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圖示</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導入後示意圖</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或</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導入前後差異圖</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0" name="文字方塊 6"/>
          <p:cNvSpPr txBox="1">
            <a:spLocks noChangeArrowheads="1"/>
          </p:cNvSpPr>
          <p:nvPr/>
        </p:nvSpPr>
        <p:spPr bwMode="auto">
          <a:xfrm>
            <a:off x="4932040" y="1825071"/>
            <a:ext cx="36718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功能說明：</a:t>
            </a:r>
            <a:endParaRPr lang="en-US" altLang="zh-TW" sz="2000" dirty="0">
              <a:latin typeface="微軟正黑體" panose="020B0604030504040204" pitchFamily="34" charset="-120"/>
              <a:ea typeface="微軟正黑體" panose="020B0604030504040204" pitchFamily="34" charset="-120"/>
            </a:endParaRPr>
          </a:p>
          <a:p>
            <a:pPr marL="457200" indent="-457200">
              <a:buAutoNum type="arabicPeriod"/>
            </a:pPr>
            <a:r>
              <a:rPr lang="zh-TW" altLang="en-US" sz="2000" dirty="0">
                <a:latin typeface="微軟正黑體" panose="020B0604030504040204" pitchFamily="34" charset="-120"/>
                <a:ea typeface="微軟正黑體" panose="020B0604030504040204" pitchFamily="34" charset="-120"/>
              </a:rPr>
              <a:t>重新設計</a:t>
            </a:r>
            <a:r>
              <a:rPr lang="en-US" altLang="zh-TW" sz="2000" dirty="0">
                <a:latin typeface="微軟正黑體" panose="020B0604030504040204" pitchFamily="34" charset="-120"/>
                <a:ea typeface="微軟正黑體" panose="020B0604030504040204" pitchFamily="34" charset="-120"/>
              </a:rPr>
              <a:t>OOOO</a:t>
            </a:r>
            <a:r>
              <a:rPr lang="zh-TW" altLang="en-US" sz="2000" dirty="0">
                <a:latin typeface="微軟正黑體" panose="020B0604030504040204" pitchFamily="34" charset="-120"/>
                <a:ea typeface="微軟正黑體" panose="020B0604030504040204" pitchFamily="34" charset="-120"/>
              </a:rPr>
              <a:t>，使</a:t>
            </a:r>
            <a:r>
              <a:rPr lang="en-US" altLang="zh-TW" sz="2000" dirty="0">
                <a:latin typeface="微軟正黑體" panose="020B0604030504040204" pitchFamily="34" charset="-120"/>
                <a:ea typeface="微軟正黑體" panose="020B0604030504040204" pitchFamily="34" charset="-120"/>
              </a:rPr>
              <a:t>XXXXX</a:t>
            </a:r>
            <a:r>
              <a:rPr lang="zh-TW" altLang="en-US" sz="2000" dirty="0">
                <a:latin typeface="微軟正黑體" panose="020B0604030504040204" pitchFamily="34" charset="-120"/>
                <a:ea typeface="微軟正黑體" panose="020B0604030504040204" pitchFamily="34" charset="-120"/>
              </a:rPr>
              <a:t>改善</a:t>
            </a:r>
            <a:endParaRPr lang="en-US" altLang="zh-TW" sz="2000" dirty="0">
              <a:latin typeface="微軟正黑體" panose="020B0604030504040204" pitchFamily="34" charset="-120"/>
              <a:ea typeface="微軟正黑體" panose="020B0604030504040204" pitchFamily="34" charset="-120"/>
            </a:endParaRPr>
          </a:p>
          <a:p>
            <a:pPr marL="457200" indent="-457200">
              <a:buAutoNum type="arabicPeriod"/>
            </a:pPr>
            <a:r>
              <a:rPr lang="zh-TW" altLang="en-US" sz="2000" dirty="0">
                <a:latin typeface="微軟正黑體" panose="020B0604030504040204" pitchFamily="34" charset="-120"/>
                <a:ea typeface="微軟正黑體" panose="020B0604030504040204" pitchFamily="34" charset="-120"/>
              </a:rPr>
              <a:t>導入</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增加</a:t>
            </a:r>
            <a:r>
              <a:rPr lang="en-US" altLang="zh-TW" sz="2000" dirty="0">
                <a:latin typeface="微軟正黑體" panose="020B0604030504040204" pitchFamily="34" charset="-120"/>
                <a:ea typeface="微軟正黑體" panose="020B0604030504040204" pitchFamily="34" charset="-120"/>
              </a:rPr>
              <a:t>OOOO</a:t>
            </a:r>
            <a:r>
              <a:rPr lang="zh-TW" altLang="en-US" sz="2000" dirty="0">
                <a:latin typeface="微軟正黑體" panose="020B0604030504040204" pitchFamily="34" charset="-120"/>
                <a:ea typeface="微軟正黑體" panose="020B0604030504040204" pitchFamily="34" charset="-120"/>
              </a:rPr>
              <a:t>，使</a:t>
            </a:r>
            <a:r>
              <a:rPr lang="en-US" altLang="zh-TW" sz="2000" dirty="0">
                <a:latin typeface="微軟正黑體" panose="020B0604030504040204" pitchFamily="34" charset="-120"/>
                <a:ea typeface="微軟正黑體" panose="020B0604030504040204" pitchFamily="34" charset="-120"/>
              </a:rPr>
              <a:t>XXXXX</a:t>
            </a:r>
            <a:r>
              <a:rPr lang="zh-TW" altLang="en-US" sz="2000" dirty="0">
                <a:latin typeface="微軟正黑體" panose="020B0604030504040204" pitchFamily="34" charset="-120"/>
                <a:ea typeface="微軟正黑體" panose="020B0604030504040204" pitchFamily="34" charset="-120"/>
              </a:rPr>
              <a:t>具備</a:t>
            </a:r>
            <a:r>
              <a:rPr lang="en-US" altLang="zh-TW" sz="2000" dirty="0">
                <a:latin typeface="微軟正黑體" panose="020B0604030504040204" pitchFamily="34" charset="-120"/>
                <a:ea typeface="微軟正黑體" panose="020B0604030504040204" pitchFamily="34" charset="-120"/>
              </a:rPr>
              <a:t>YYYYY</a:t>
            </a:r>
          </a:p>
          <a:p>
            <a:pPr marL="457200" indent="-457200">
              <a:buAutoNum type="arabicPeriod"/>
            </a:pPr>
            <a:r>
              <a:rPr lang="zh-TW" altLang="en-US" sz="2000" dirty="0">
                <a:latin typeface="微軟正黑體" panose="020B0604030504040204" pitchFamily="34" charset="-120"/>
                <a:ea typeface="微軟正黑體" panose="020B0604030504040204" pitchFamily="34" charset="-120"/>
              </a:rPr>
              <a:t>更換</a:t>
            </a:r>
            <a:r>
              <a:rPr lang="en-US" altLang="zh-TW" sz="2000" dirty="0">
                <a:latin typeface="微軟正黑體" panose="020B0604030504040204" pitchFamily="34" charset="-120"/>
                <a:ea typeface="微軟正黑體" panose="020B0604030504040204" pitchFamily="34" charset="-120"/>
              </a:rPr>
              <a:t>OOOO</a:t>
            </a:r>
          </a:p>
          <a:p>
            <a:pPr marL="457200" indent="-457200">
              <a:buAutoNum type="arabicPeriod"/>
            </a:pPr>
            <a:endParaRPr lang="zh-TW" altLang="en-US" sz="2000" dirty="0">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36512" y="1028886"/>
            <a:ext cx="756084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1800" b="1" dirty="0">
                <a:effectLst/>
                <a:cs typeface="Times New Roman" panose="02020603050405020304" pitchFamily="18" charset="0"/>
              </a:rPr>
              <a:t>(</a:t>
            </a:r>
            <a:r>
              <a:rPr lang="zh-TW" altLang="en-US" sz="1800" b="1" dirty="0">
                <a:effectLst/>
                <a:cs typeface="Times New Roman" panose="02020603050405020304" pitchFamily="18" charset="0"/>
              </a:rPr>
              <a:t>一</a:t>
            </a:r>
            <a:r>
              <a:rPr lang="en-US" altLang="zh-TW" sz="1800" b="1" dirty="0">
                <a:effectLst/>
                <a:cs typeface="Times New Roman" panose="02020603050405020304" pitchFamily="18" charset="0"/>
              </a:rPr>
              <a:t>)</a:t>
            </a:r>
            <a:r>
              <a:rPr lang="zh-TW" altLang="zh-TW" sz="1800" b="1" dirty="0">
                <a:effectLst/>
                <a:cs typeface="Times New Roman" panose="02020603050405020304" pitchFamily="18" charset="0"/>
              </a:rPr>
              <a:t>本案導入智慧化</a:t>
            </a:r>
            <a:r>
              <a:rPr lang="en-US" altLang="zh-TW" sz="1800" b="1" dirty="0">
                <a:effectLst/>
              </a:rPr>
              <a:t>/</a:t>
            </a:r>
            <a:r>
              <a:rPr lang="zh-TW" altLang="zh-TW" sz="1800" b="1" dirty="0">
                <a:effectLst/>
                <a:cs typeface="Times New Roman" panose="02020603050405020304" pitchFamily="18" charset="0"/>
              </a:rPr>
              <a:t>低碳化應用與性能提升說明</a:t>
            </a:r>
            <a:r>
              <a:rPr lang="en-US" altLang="zh-TW" sz="2000" b="1" dirty="0">
                <a:effectLst/>
                <a:cs typeface="Times New Roman" panose="02020603050405020304" pitchFamily="18" charset="0"/>
              </a:rPr>
              <a:t>(</a:t>
            </a:r>
            <a:r>
              <a:rPr lang="zh-TW" altLang="en-US" sz="2000" b="1" dirty="0">
                <a:effectLst/>
                <a:cs typeface="Times New Roman" panose="02020603050405020304" pitchFamily="18" charset="0"/>
              </a:rPr>
              <a:t>評分重點項目</a:t>
            </a:r>
            <a:r>
              <a:rPr lang="en-US" altLang="zh-TW" sz="2000" b="1" dirty="0">
                <a:effectLst/>
                <a:cs typeface="Times New Roman" panose="02020603050405020304" pitchFamily="18" charset="0"/>
              </a:rPr>
              <a:t>)</a:t>
            </a:r>
            <a:endParaRPr lang="zh-TW" altLang="en-US" sz="2000" b="1" dirty="0"/>
          </a:p>
        </p:txBody>
      </p:sp>
      <p:sp>
        <p:nvSpPr>
          <p:cNvPr id="14" name="圓角矩形圖說文字 1">
            <a:extLst>
              <a:ext uri="{FF2B5EF4-FFF2-40B4-BE49-F238E27FC236}">
                <a16:creationId xmlns:a16="http://schemas.microsoft.com/office/drawing/2014/main" id="{7B0B14EE-8A03-D8BA-3756-A7ADDA8A5613}"/>
              </a:ext>
            </a:extLst>
          </p:cNvPr>
          <p:cNvSpPr/>
          <p:nvPr/>
        </p:nvSpPr>
        <p:spPr>
          <a:xfrm>
            <a:off x="-3011560" y="1028886"/>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請以圖示與文字呈現本案改變</a:t>
            </a:r>
            <a:r>
              <a:rPr lang="en-US" altLang="zh-TW" sz="1200" dirty="0"/>
              <a:t>(</a:t>
            </a:r>
            <a:r>
              <a:rPr lang="zh-TW" altLang="en-US" sz="1200" dirty="0"/>
              <a:t>設變</a:t>
            </a:r>
            <a:r>
              <a:rPr lang="en-US" altLang="zh-TW" sz="1200" dirty="0"/>
              <a:t>)</a:t>
            </a:r>
            <a:r>
              <a:rPr lang="zh-TW" altLang="en-US" sz="1200" dirty="0"/>
              <a:t>了甚麼，導入甚麼新技術，可以解決業者遭遇的那些問題，預期產生什麼效果。如果本案有</a:t>
            </a:r>
            <a:r>
              <a:rPr lang="zh-TW" altLang="en-US" sz="1200" b="1" dirty="0"/>
              <a:t>硬體</a:t>
            </a:r>
            <a:r>
              <a:rPr lang="zh-TW" altLang="en-US" sz="1200" dirty="0"/>
              <a:t>的變動</a:t>
            </a:r>
            <a:r>
              <a:rPr lang="en-US" altLang="zh-TW" sz="1200" dirty="0"/>
              <a:t>(</a:t>
            </a:r>
            <a:r>
              <a:rPr lang="zh-TW" altLang="en-US" sz="1200" dirty="0"/>
              <a:t>某個零件變更、某個組件設變、整個結構調整、附加周邊其他設計</a:t>
            </a:r>
            <a:r>
              <a:rPr lang="en-US" altLang="zh-TW" sz="1200" dirty="0"/>
              <a:t>)</a:t>
            </a:r>
            <a:r>
              <a:rPr lang="zh-TW" altLang="en-US" sz="1200" dirty="0"/>
              <a:t>、，請在本頁陳述。</a:t>
            </a:r>
            <a:br>
              <a:rPr lang="en-US" altLang="zh-TW" sz="1200" dirty="0"/>
            </a:br>
            <a:r>
              <a:rPr lang="en-US" altLang="zh-TW" sz="1200" dirty="0"/>
              <a:t>2.</a:t>
            </a:r>
            <a:r>
              <a:rPr lang="zh-TW" altLang="en-US" sz="1200" dirty="0"/>
              <a:t>可自行增加頁面</a:t>
            </a:r>
            <a:endParaRPr lang="en-US" altLang="zh-TW" sz="1200" dirty="0"/>
          </a:p>
        </p:txBody>
      </p:sp>
      <p:sp>
        <p:nvSpPr>
          <p:cNvPr id="15" name="Rectangle 2">
            <a:extLst>
              <a:ext uri="{FF2B5EF4-FFF2-40B4-BE49-F238E27FC236}">
                <a16:creationId xmlns:a16="http://schemas.microsoft.com/office/drawing/2014/main" id="{D2FB2C92-44DA-464B-C691-064AD4F89A1E}"/>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16" name="Rectangle 2">
            <a:extLst>
              <a:ext uri="{FF2B5EF4-FFF2-40B4-BE49-F238E27FC236}">
                <a16:creationId xmlns:a16="http://schemas.microsoft.com/office/drawing/2014/main" id="{E4E9669C-CDD9-D149-B48A-A454327308F6}"/>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898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14</a:t>
            </a:fld>
            <a:endParaRPr lang="zh-TW" altLang="en-US"/>
          </a:p>
        </p:txBody>
      </p:sp>
      <p:sp>
        <p:nvSpPr>
          <p:cNvPr id="2" name="文字方塊 1"/>
          <p:cNvSpPr txBox="1"/>
          <p:nvPr/>
        </p:nvSpPr>
        <p:spPr>
          <a:xfrm>
            <a:off x="467544" y="134527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軟體面</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6"/>
          <p:cNvSpPr txBox="1">
            <a:spLocks noChangeArrowheads="1"/>
          </p:cNvSpPr>
          <p:nvPr/>
        </p:nvSpPr>
        <p:spPr bwMode="auto">
          <a:xfrm>
            <a:off x="5076825" y="202059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功能說明：</a:t>
            </a:r>
          </a:p>
        </p:txBody>
      </p:sp>
      <p:sp>
        <p:nvSpPr>
          <p:cNvPr id="11" name="Rectangle 2"/>
          <p:cNvSpPr txBox="1">
            <a:spLocks noChangeArrowheads="1"/>
          </p:cNvSpPr>
          <p:nvPr/>
        </p:nvSpPr>
        <p:spPr bwMode="auto">
          <a:xfrm>
            <a:off x="-36512" y="1028886"/>
            <a:ext cx="82809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b="1" dirty="0"/>
              <a:t>(</a:t>
            </a:r>
            <a:r>
              <a:rPr lang="zh-TW" altLang="en-US" sz="2000" b="1" dirty="0"/>
              <a:t>一</a:t>
            </a:r>
            <a:r>
              <a:rPr lang="en-US" altLang="zh-TW" sz="2000" b="1" dirty="0"/>
              <a:t>)</a:t>
            </a:r>
            <a:r>
              <a:rPr lang="zh-TW" altLang="zh-TW" sz="2000" b="1" dirty="0">
                <a:effectLst/>
                <a:cs typeface="Times New Roman" panose="02020603050405020304" pitchFamily="18" charset="0"/>
              </a:rPr>
              <a:t>本案導入智慧化</a:t>
            </a:r>
            <a:r>
              <a:rPr lang="en-US" altLang="zh-TW" sz="2000" b="1" dirty="0">
                <a:effectLst/>
              </a:rPr>
              <a:t>/</a:t>
            </a:r>
            <a:r>
              <a:rPr lang="zh-TW" altLang="zh-TW" sz="2000" b="1" dirty="0">
                <a:effectLst/>
                <a:cs typeface="Times New Roman" panose="02020603050405020304" pitchFamily="18" charset="0"/>
              </a:rPr>
              <a:t>低碳化應用與性能提升說明</a:t>
            </a:r>
            <a:r>
              <a:rPr lang="en-US" altLang="zh-TW" sz="2000" b="1" dirty="0">
                <a:effectLst/>
                <a:cs typeface="Times New Roman" panose="02020603050405020304" pitchFamily="18" charset="0"/>
              </a:rPr>
              <a:t>(</a:t>
            </a:r>
            <a:r>
              <a:rPr lang="zh-TW" altLang="en-US" sz="2000" b="1" dirty="0">
                <a:effectLst/>
                <a:cs typeface="Times New Roman" panose="02020603050405020304" pitchFamily="18" charset="0"/>
              </a:rPr>
              <a:t>評分重點項目</a:t>
            </a:r>
            <a:r>
              <a:rPr lang="en-US" altLang="zh-TW" sz="2000" b="1" dirty="0">
                <a:effectLst/>
                <a:cs typeface="Times New Roman" panose="02020603050405020304" pitchFamily="18" charset="0"/>
              </a:rPr>
              <a:t>)</a:t>
            </a:r>
            <a:endParaRPr lang="zh-TW" altLang="en-US" sz="2400" b="1" dirty="0"/>
          </a:p>
        </p:txBody>
      </p:sp>
      <p:sp>
        <p:nvSpPr>
          <p:cNvPr id="8" name="Rectangle 2">
            <a:extLst>
              <a:ext uri="{FF2B5EF4-FFF2-40B4-BE49-F238E27FC236}">
                <a16:creationId xmlns:a16="http://schemas.microsoft.com/office/drawing/2014/main" id="{1A972FFA-13C8-903D-6E5F-54C0CD9C4DEB}"/>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9" name="Rectangle 2">
            <a:extLst>
              <a:ext uri="{FF2B5EF4-FFF2-40B4-BE49-F238E27FC236}">
                <a16:creationId xmlns:a16="http://schemas.microsoft.com/office/drawing/2014/main" id="{05D31D7E-5427-0C33-7F91-36F53F595139}"/>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14" name="圓角矩形圖說文字 1">
            <a:extLst>
              <a:ext uri="{FF2B5EF4-FFF2-40B4-BE49-F238E27FC236}">
                <a16:creationId xmlns:a16="http://schemas.microsoft.com/office/drawing/2014/main" id="{61667B02-1B02-3745-8FF5-A31D1E6C7F3A}"/>
              </a:ext>
            </a:extLst>
          </p:cNvPr>
          <p:cNvSpPr/>
          <p:nvPr/>
        </p:nvSpPr>
        <p:spPr>
          <a:xfrm>
            <a:off x="-3011560" y="1028886"/>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請以圖示與文字呈現本案改變</a:t>
            </a:r>
            <a:r>
              <a:rPr lang="en-US" altLang="zh-TW" sz="1200" dirty="0"/>
              <a:t>(</a:t>
            </a:r>
            <a:r>
              <a:rPr lang="zh-TW" altLang="en-US" sz="1200" dirty="0"/>
              <a:t>設變</a:t>
            </a:r>
            <a:r>
              <a:rPr lang="en-US" altLang="zh-TW" sz="1200" dirty="0"/>
              <a:t>)</a:t>
            </a:r>
            <a:r>
              <a:rPr lang="zh-TW" altLang="en-US" sz="1200" dirty="0"/>
              <a:t>了甚麼，導入甚麼新技術，可以解決業者遭遇的那些問題，預期產生什麼效果。如果本案有軟體的變動</a:t>
            </a:r>
            <a:r>
              <a:rPr lang="en-US" altLang="zh-TW" sz="1200" dirty="0"/>
              <a:t>(</a:t>
            </a:r>
            <a:r>
              <a:rPr lang="zh-TW" altLang="en-US" sz="1200" dirty="0"/>
              <a:t>增加甚麼功能、畫面、改變操作流程等</a:t>
            </a:r>
            <a:r>
              <a:rPr lang="en-US" altLang="zh-TW" sz="1200" dirty="0"/>
              <a:t>)</a:t>
            </a:r>
            <a:r>
              <a:rPr lang="zh-TW" altLang="en-US" sz="1200" dirty="0"/>
              <a:t>，請在本頁陳述。</a:t>
            </a:r>
            <a:br>
              <a:rPr lang="en-US" altLang="zh-TW" sz="1200" dirty="0"/>
            </a:br>
            <a:r>
              <a:rPr lang="en-US" altLang="zh-TW" sz="1200" dirty="0"/>
              <a:t>2.</a:t>
            </a:r>
            <a:r>
              <a:rPr lang="zh-TW" altLang="en-US" sz="1200" dirty="0"/>
              <a:t>可自行增加頁面</a:t>
            </a:r>
            <a:endParaRPr lang="en-US" altLang="zh-TW" sz="1200" dirty="0"/>
          </a:p>
        </p:txBody>
      </p:sp>
      <p:grpSp>
        <p:nvGrpSpPr>
          <p:cNvPr id="15" name="Group 5">
            <a:extLst>
              <a:ext uri="{FF2B5EF4-FFF2-40B4-BE49-F238E27FC236}">
                <a16:creationId xmlns:a16="http://schemas.microsoft.com/office/drawing/2014/main" id="{CC0E3B1C-FFA7-9DD5-B190-5FA9AFDC9CDE}"/>
              </a:ext>
            </a:extLst>
          </p:cNvPr>
          <p:cNvGrpSpPr>
            <a:grpSpLocks/>
          </p:cNvGrpSpPr>
          <p:nvPr/>
        </p:nvGrpSpPr>
        <p:grpSpPr bwMode="auto">
          <a:xfrm>
            <a:off x="808877" y="1796725"/>
            <a:ext cx="4248150" cy="2303463"/>
            <a:chOff x="2890" y="7199"/>
            <a:chExt cx="4200" cy="1990"/>
          </a:xfrm>
        </p:grpSpPr>
        <p:sp>
          <p:nvSpPr>
            <p:cNvPr id="16" name="Rectangle 140">
              <a:extLst>
                <a:ext uri="{FF2B5EF4-FFF2-40B4-BE49-F238E27FC236}">
                  <a16:creationId xmlns:a16="http://schemas.microsoft.com/office/drawing/2014/main" id="{0699B0E3-CFBD-3F4C-D0DD-9CCD20C8E7F5}"/>
                </a:ext>
              </a:extLst>
            </p:cNvPr>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7" name="Text Box 141">
              <a:extLst>
                <a:ext uri="{FF2B5EF4-FFF2-40B4-BE49-F238E27FC236}">
                  <a16:creationId xmlns:a16="http://schemas.microsoft.com/office/drawing/2014/main" id="{BF73FB92-39D8-ED2D-4BA1-6FD099B4FC88}"/>
                </a:ext>
              </a:extLst>
            </p:cNvPr>
            <p:cNvSpPr txBox="1">
              <a:spLocks noChangeArrowheads="1"/>
            </p:cNvSpPr>
            <p:nvPr/>
          </p:nvSpPr>
          <p:spPr bwMode="auto">
            <a:xfrm>
              <a:off x="3950" y="7392"/>
              <a:ext cx="2080" cy="1466"/>
            </a:xfrm>
            <a:prstGeom prst="rect">
              <a:avLst/>
            </a:prstGeom>
            <a:solidFill>
              <a:srgbClr val="FFFFFF"/>
            </a:solidFill>
            <a:ln>
              <a:noFill/>
            </a:ln>
          </p:spPr>
          <p:txBody>
            <a:bodyPr upright="1"/>
            <a:lstStyle/>
            <a:p>
              <a:pPr algn="ctr">
                <a:lnSpc>
                  <a:spcPts val="2600"/>
                </a:lnSpc>
                <a:spcAft>
                  <a:spcPts val="0"/>
                </a:spcAft>
                <a:defRPr/>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圖示</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導入後示意圖</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或</a:t>
              </a:r>
              <a:endPar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600"/>
                </a:lnSpc>
                <a:spcAft>
                  <a:spcPts val="0"/>
                </a:spcAft>
                <a:defRPr/>
              </a:pP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導入前後差異圖</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67399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27B7-A6BA-4E24-5CFA-7E1B6CC97596}"/>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BD93E2A-A969-78B3-B0FB-E33AD06B67EA}"/>
              </a:ext>
            </a:extLst>
          </p:cNvPr>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2" name="文字方塊 1">
            <a:extLst>
              <a:ext uri="{FF2B5EF4-FFF2-40B4-BE49-F238E27FC236}">
                <a16:creationId xmlns:a16="http://schemas.microsoft.com/office/drawing/2014/main" id="{41756B4B-4D91-CB55-2C82-95D889C563A8}"/>
              </a:ext>
            </a:extLst>
          </p:cNvPr>
          <p:cNvSpPr txBox="1"/>
          <p:nvPr/>
        </p:nvSpPr>
        <p:spPr>
          <a:xfrm>
            <a:off x="467544" y="134527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系統面</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5">
            <a:extLst>
              <a:ext uri="{FF2B5EF4-FFF2-40B4-BE49-F238E27FC236}">
                <a16:creationId xmlns:a16="http://schemas.microsoft.com/office/drawing/2014/main" id="{C22D244A-07E6-D013-83A5-96E86E4033CC}"/>
              </a:ext>
            </a:extLst>
          </p:cNvPr>
          <p:cNvGrpSpPr>
            <a:grpSpLocks/>
          </p:cNvGrpSpPr>
          <p:nvPr/>
        </p:nvGrpSpPr>
        <p:grpSpPr bwMode="auto">
          <a:xfrm>
            <a:off x="755650" y="1988840"/>
            <a:ext cx="4248150" cy="2303463"/>
            <a:chOff x="2890" y="7199"/>
            <a:chExt cx="4200" cy="1990"/>
          </a:xfrm>
        </p:grpSpPr>
        <p:sp>
          <p:nvSpPr>
            <p:cNvPr id="8" name="Rectangle 140">
              <a:extLst>
                <a:ext uri="{FF2B5EF4-FFF2-40B4-BE49-F238E27FC236}">
                  <a16:creationId xmlns:a16="http://schemas.microsoft.com/office/drawing/2014/main" id="{396EEB3F-E485-F4B5-46FD-A912209FB4D5}"/>
                </a:ext>
              </a:extLst>
            </p:cNvPr>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a:extLst>
                <a:ext uri="{FF2B5EF4-FFF2-40B4-BE49-F238E27FC236}">
                  <a16:creationId xmlns:a16="http://schemas.microsoft.com/office/drawing/2014/main" id="{BEDCD3F4-9BCC-27DA-4A69-210D7ACCCE5E}"/>
                </a:ext>
              </a:extLst>
            </p:cNvPr>
            <p:cNvSpPr txBox="1">
              <a:spLocks noChangeArrowheads="1"/>
            </p:cNvSpPr>
            <p:nvPr/>
          </p:nvSpPr>
          <p:spPr bwMode="auto">
            <a:xfrm>
              <a:off x="3887" y="7952"/>
              <a:ext cx="2080" cy="741"/>
            </a:xfrm>
            <a:prstGeom prst="rect">
              <a:avLst/>
            </a:prstGeom>
            <a:solidFill>
              <a:srgbClr val="FFFFFF"/>
            </a:solidFill>
            <a:ln>
              <a:noFill/>
            </a:ln>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a:extLst>
              <a:ext uri="{FF2B5EF4-FFF2-40B4-BE49-F238E27FC236}">
                <a16:creationId xmlns:a16="http://schemas.microsoft.com/office/drawing/2014/main" id="{309CEDCD-6420-7A45-4FF0-5D50AE696FDE}"/>
              </a:ext>
            </a:extLst>
          </p:cNvPr>
          <p:cNvSpPr txBox="1">
            <a:spLocks noChangeArrowheads="1"/>
          </p:cNvSpPr>
          <p:nvPr/>
        </p:nvSpPr>
        <p:spPr bwMode="auto">
          <a:xfrm>
            <a:off x="5076825" y="202059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功能說明：</a:t>
            </a:r>
          </a:p>
        </p:txBody>
      </p:sp>
      <p:sp>
        <p:nvSpPr>
          <p:cNvPr id="11" name="Rectangle 2">
            <a:extLst>
              <a:ext uri="{FF2B5EF4-FFF2-40B4-BE49-F238E27FC236}">
                <a16:creationId xmlns:a16="http://schemas.microsoft.com/office/drawing/2014/main" id="{B8E647E0-BF39-8836-0E4C-2DA404FF6B39}"/>
              </a:ext>
            </a:extLst>
          </p:cNvPr>
          <p:cNvSpPr txBox="1">
            <a:spLocks noChangeArrowheads="1"/>
          </p:cNvSpPr>
          <p:nvPr/>
        </p:nvSpPr>
        <p:spPr bwMode="auto">
          <a:xfrm>
            <a:off x="-36512" y="1028886"/>
            <a:ext cx="8208912"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b="1" dirty="0"/>
              <a:t>(</a:t>
            </a:r>
            <a:r>
              <a:rPr lang="zh-TW" altLang="en-US" sz="2000" b="1" dirty="0"/>
              <a:t>一</a:t>
            </a:r>
            <a:r>
              <a:rPr lang="en-US" altLang="zh-TW" sz="2000" b="1" dirty="0"/>
              <a:t>)</a:t>
            </a:r>
            <a:r>
              <a:rPr lang="zh-TW" altLang="zh-TW" sz="2000" b="1" dirty="0">
                <a:effectLst/>
                <a:cs typeface="Times New Roman" panose="02020603050405020304" pitchFamily="18" charset="0"/>
              </a:rPr>
              <a:t>本案導入智慧化</a:t>
            </a:r>
            <a:r>
              <a:rPr lang="en-US" altLang="zh-TW" sz="2000" b="1" dirty="0">
                <a:effectLst/>
              </a:rPr>
              <a:t>/</a:t>
            </a:r>
            <a:r>
              <a:rPr lang="zh-TW" altLang="zh-TW" sz="2000" b="1" dirty="0">
                <a:effectLst/>
                <a:cs typeface="Times New Roman" panose="02020603050405020304" pitchFamily="18" charset="0"/>
              </a:rPr>
              <a:t>低碳化應用與性能提升說明</a:t>
            </a:r>
            <a:r>
              <a:rPr lang="en-US" altLang="zh-TW" sz="2000" b="1" dirty="0">
                <a:effectLst/>
                <a:cs typeface="Times New Roman" panose="02020603050405020304" pitchFamily="18" charset="0"/>
              </a:rPr>
              <a:t>(</a:t>
            </a:r>
            <a:r>
              <a:rPr lang="zh-TW" altLang="en-US" sz="2000" b="1" dirty="0">
                <a:effectLst/>
                <a:cs typeface="Times New Roman" panose="02020603050405020304" pitchFamily="18" charset="0"/>
              </a:rPr>
              <a:t>評分重點項目</a:t>
            </a:r>
            <a:r>
              <a:rPr lang="en-US" altLang="zh-TW" sz="2000" b="1" dirty="0">
                <a:effectLst/>
                <a:cs typeface="Times New Roman" panose="02020603050405020304" pitchFamily="18" charset="0"/>
              </a:rPr>
              <a:t>)</a:t>
            </a:r>
            <a:endParaRPr lang="zh-TW" altLang="en-US" sz="2400" b="1" dirty="0"/>
          </a:p>
        </p:txBody>
      </p:sp>
      <p:sp>
        <p:nvSpPr>
          <p:cNvPr id="5" name="Rectangle 2">
            <a:extLst>
              <a:ext uri="{FF2B5EF4-FFF2-40B4-BE49-F238E27FC236}">
                <a16:creationId xmlns:a16="http://schemas.microsoft.com/office/drawing/2014/main" id="{B2C07CCA-C5C1-BBAE-FFD4-732C81C08830}"/>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6" name="Rectangle 2">
            <a:extLst>
              <a:ext uri="{FF2B5EF4-FFF2-40B4-BE49-F238E27FC236}">
                <a16:creationId xmlns:a16="http://schemas.microsoft.com/office/drawing/2014/main" id="{0CD8F51D-5646-5287-C5A5-92059D329A11}"/>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14" name="圓角矩形圖說文字 1">
            <a:extLst>
              <a:ext uri="{FF2B5EF4-FFF2-40B4-BE49-F238E27FC236}">
                <a16:creationId xmlns:a16="http://schemas.microsoft.com/office/drawing/2014/main" id="{A4213829-B47D-E2A6-5889-9D69C783B659}"/>
              </a:ext>
            </a:extLst>
          </p:cNvPr>
          <p:cNvSpPr/>
          <p:nvPr/>
        </p:nvSpPr>
        <p:spPr>
          <a:xfrm>
            <a:off x="-3011560" y="1130982"/>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請以圖示與文字呈現本案改變</a:t>
            </a:r>
            <a:r>
              <a:rPr lang="en-US" altLang="zh-TW" sz="1200" dirty="0"/>
              <a:t>(</a:t>
            </a:r>
            <a:r>
              <a:rPr lang="zh-TW" altLang="en-US" sz="1200" dirty="0"/>
              <a:t>設變</a:t>
            </a:r>
            <a:r>
              <a:rPr lang="en-US" altLang="zh-TW" sz="1200" dirty="0"/>
              <a:t>)</a:t>
            </a:r>
            <a:r>
              <a:rPr lang="zh-TW" altLang="en-US" sz="1200" dirty="0"/>
              <a:t>了甚麼，導入甚麼新技術，可以解決業者遭遇的那些問題，預期產生什麼效果。如果本案有系統面的變動</a:t>
            </a:r>
            <a:r>
              <a:rPr lang="en-US" altLang="zh-TW" sz="1200" dirty="0"/>
              <a:t>(</a:t>
            </a:r>
            <a:r>
              <a:rPr lang="zh-TW" altLang="en-US" sz="1200" dirty="0"/>
              <a:t>製程調整、周邊檢測、輔助系統調整、管理面軟體或方式調整等</a:t>
            </a:r>
            <a:r>
              <a:rPr lang="en-US" altLang="zh-TW" sz="1200" dirty="0"/>
              <a:t>)</a:t>
            </a:r>
            <a:r>
              <a:rPr lang="zh-TW" altLang="en-US" sz="1200" dirty="0"/>
              <a:t>，請在本頁陳述。</a:t>
            </a:r>
            <a:br>
              <a:rPr lang="en-US" altLang="zh-TW" sz="1200" dirty="0"/>
            </a:br>
            <a:r>
              <a:rPr lang="en-US" altLang="zh-TW" sz="1200" dirty="0"/>
              <a:t>2.</a:t>
            </a:r>
            <a:r>
              <a:rPr lang="zh-TW" altLang="en-US" sz="1200" dirty="0"/>
              <a:t>可自行增加頁面</a:t>
            </a:r>
            <a:endParaRPr lang="en-US" altLang="zh-TW" sz="1200" dirty="0"/>
          </a:p>
        </p:txBody>
      </p:sp>
    </p:spTree>
    <p:extLst>
      <p:ext uri="{BB962C8B-B14F-4D97-AF65-F5344CB8AC3E}">
        <p14:creationId xmlns:p14="http://schemas.microsoft.com/office/powerpoint/2010/main" val="64086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3EE26-F74D-2EC7-CFE6-CB2FB1F988C3}"/>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EB9693D-E1EE-0872-49C4-B99718A0ACB2}"/>
              </a:ext>
            </a:extLst>
          </p:cNvPr>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7" name="矩形 10">
            <a:extLst>
              <a:ext uri="{FF2B5EF4-FFF2-40B4-BE49-F238E27FC236}">
                <a16:creationId xmlns:a16="http://schemas.microsoft.com/office/drawing/2014/main" id="{E90E3C90-FCCC-1D72-B4E0-AC94C548148E}"/>
              </a:ext>
            </a:extLst>
          </p:cNvPr>
          <p:cNvSpPr>
            <a:spLocks noChangeArrowheads="1"/>
          </p:cNvSpPr>
          <p:nvPr/>
        </p:nvSpPr>
        <p:spPr bwMode="auto">
          <a:xfrm>
            <a:off x="395288" y="1157288"/>
            <a:ext cx="748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二</a:t>
            </a:r>
            <a:r>
              <a:rPr lang="en-US" altLang="zh-TW" sz="2000" b="1" dirty="0">
                <a:latin typeface="微軟正黑體" panose="020B0604030504040204" pitchFamily="34" charset="-120"/>
                <a:ea typeface="微軟正黑體" panose="020B0604030504040204" pitchFamily="34" charset="-120"/>
              </a:rPr>
              <a:t>)</a:t>
            </a:r>
            <a:r>
              <a:rPr lang="zh-TW"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碳盤查或碳足跡工作規劃</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latin typeface="微軟正黑體" panose="020B0604030504040204" pitchFamily="34" charset="-120"/>
                <a:ea typeface="微軟正黑體" panose="020B0604030504040204" pitchFamily="34" charset="-120"/>
                <a:cs typeface="Times New Roman" panose="02020603050405020304" pitchFamily="18" charset="0"/>
              </a:rPr>
              <a:t>計畫要求工作</a:t>
            </a:r>
            <a:r>
              <a:rPr lang="en-US" altLang="zh-TW" sz="1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下方</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項擇</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800" b="1"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61950" lvl="1">
              <a:spcBef>
                <a:spcPts val="0"/>
              </a:spcBef>
            </a:pPr>
            <a:endParaRPr lang="zh-TW"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5" name="文字方塊 34">
            <a:extLst>
              <a:ext uri="{FF2B5EF4-FFF2-40B4-BE49-F238E27FC236}">
                <a16:creationId xmlns:a16="http://schemas.microsoft.com/office/drawing/2014/main" id="{5FFD3995-87F2-E6D3-752B-419A780F552C}"/>
              </a:ext>
            </a:extLst>
          </p:cNvPr>
          <p:cNvSpPr txBox="1"/>
          <p:nvPr/>
        </p:nvSpPr>
        <p:spPr>
          <a:xfrm>
            <a:off x="922418" y="1491449"/>
            <a:ext cx="7874636" cy="685893"/>
          </a:xfrm>
          <a:prstGeom prst="rect">
            <a:avLst/>
          </a:prstGeom>
          <a:noFill/>
        </p:spPr>
        <p:txBody>
          <a:bodyPr wrap="square">
            <a:spAutoFit/>
          </a:bodyPr>
          <a:lstStyle/>
          <a:p>
            <a:pPr algn="just">
              <a:lnSpc>
                <a:spcPts val="2400"/>
              </a:lnSpc>
            </a:pP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□本案規劃執行碳盤查</a:t>
            </a: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實施</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場</a:t>
            </a: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域</a:t>
            </a: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 OOOOOO</a:t>
            </a: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廠 地址</a:t>
            </a: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:OOOOOO)</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400"/>
              </a:lnSpc>
            </a:pP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□本案規劃執行碳足跡輔導</a:t>
            </a: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目標產品</a:t>
            </a: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:OOOOO)</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Rectangle 2">
            <a:extLst>
              <a:ext uri="{FF2B5EF4-FFF2-40B4-BE49-F238E27FC236}">
                <a16:creationId xmlns:a16="http://schemas.microsoft.com/office/drawing/2014/main" id="{1B3624D9-06EB-A001-336C-D2D23D5DC2C5}"/>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6" name="Rectangle 2">
            <a:extLst>
              <a:ext uri="{FF2B5EF4-FFF2-40B4-BE49-F238E27FC236}">
                <a16:creationId xmlns:a16="http://schemas.microsoft.com/office/drawing/2014/main" id="{4ED2C06C-3D60-C436-C2D2-758B37DFBF90}"/>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9" name="圓角矩形圖說文字 1">
            <a:extLst>
              <a:ext uri="{FF2B5EF4-FFF2-40B4-BE49-F238E27FC236}">
                <a16:creationId xmlns:a16="http://schemas.microsoft.com/office/drawing/2014/main" id="{3B24A40D-360E-B585-82A2-DFE7658E47D2}"/>
              </a:ext>
            </a:extLst>
          </p:cNvPr>
          <p:cNvSpPr/>
          <p:nvPr/>
        </p:nvSpPr>
        <p:spPr>
          <a:xfrm>
            <a:off x="-2916832" y="2564904"/>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請以文字呈現有關碳盤查或碳足跡的場域、地點、執行單位，相關報告應該於計畫驗收時繳交。</a:t>
            </a:r>
            <a:endParaRPr lang="en-US" altLang="zh-TW" sz="1200" dirty="0"/>
          </a:p>
        </p:txBody>
      </p:sp>
    </p:spTree>
    <p:extLst>
      <p:ext uri="{BB962C8B-B14F-4D97-AF65-F5344CB8AC3E}">
        <p14:creationId xmlns:p14="http://schemas.microsoft.com/office/powerpoint/2010/main" val="102085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17</a:t>
            </a:fld>
            <a:endParaRPr lang="zh-TW" altLang="en-US"/>
          </a:p>
        </p:txBody>
      </p:sp>
      <p:sp>
        <p:nvSpPr>
          <p:cNvPr id="7" name="矩形 10"/>
          <p:cNvSpPr>
            <a:spLocks noChangeArrowheads="1"/>
          </p:cNvSpPr>
          <p:nvPr/>
        </p:nvSpPr>
        <p:spPr bwMode="auto">
          <a:xfrm>
            <a:off x="395288" y="1157288"/>
            <a:ext cx="856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能耗模組導入或優化工作規劃</a:t>
            </a:r>
            <a:r>
              <a:rPr lang="en-US" altLang="zh-TW" sz="1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latin typeface="微軟正黑體" panose="020B0604030504040204" pitchFamily="34" charset="-120"/>
                <a:ea typeface="微軟正黑體" panose="020B0604030504040204" pitchFamily="34" charset="-120"/>
                <a:cs typeface="Times New Roman" panose="02020603050405020304" pitchFamily="18" charset="0"/>
              </a:rPr>
              <a:t>計畫要求工作</a:t>
            </a:r>
            <a:r>
              <a:rPr lang="en-US" altLang="zh-TW" sz="1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下方</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項擇</a:t>
            </a:r>
            <a:r>
              <a:rPr lang="en-US" altLang="zh-TW" sz="18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85DA397F-4F6A-8B98-D03F-77C096DDD58B}"/>
              </a:ext>
            </a:extLst>
          </p:cNvPr>
          <p:cNvSpPr txBox="1"/>
          <p:nvPr/>
        </p:nvSpPr>
        <p:spPr>
          <a:xfrm>
            <a:off x="827584" y="1557338"/>
            <a:ext cx="4779334" cy="730777"/>
          </a:xfrm>
          <a:prstGeom prst="rect">
            <a:avLst/>
          </a:prstGeom>
          <a:noFill/>
        </p:spPr>
        <p:txBody>
          <a:bodyPr wrap="square">
            <a:spAutoFit/>
          </a:bodyPr>
          <a:lstStyle/>
          <a:p>
            <a:pPr algn="just">
              <a:lnSpc>
                <a:spcPts val="2600"/>
              </a:lnSpc>
            </a:pP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□本案規劃導入能耗模組</a:t>
            </a:r>
          </a:p>
          <a:p>
            <a:pPr algn="just">
              <a:lnSpc>
                <a:spcPts val="2600"/>
              </a:lnSpc>
            </a:pP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□本案規劃</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協助業者</a:t>
            </a:r>
            <a:r>
              <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優化</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工作規劃</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Rectangle 2">
            <a:extLst>
              <a:ext uri="{FF2B5EF4-FFF2-40B4-BE49-F238E27FC236}">
                <a16:creationId xmlns:a16="http://schemas.microsoft.com/office/drawing/2014/main" id="{889F306C-7001-B9FE-9C8D-DD1521189280}"/>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9" name="Rectangle 2">
            <a:extLst>
              <a:ext uri="{FF2B5EF4-FFF2-40B4-BE49-F238E27FC236}">
                <a16:creationId xmlns:a16="http://schemas.microsoft.com/office/drawing/2014/main" id="{692EB66A-149E-4079-5E9E-80A8EB2C0C9C}"/>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10" name="圓角矩形圖說文字 1">
            <a:extLst>
              <a:ext uri="{FF2B5EF4-FFF2-40B4-BE49-F238E27FC236}">
                <a16:creationId xmlns:a16="http://schemas.microsoft.com/office/drawing/2014/main" id="{48B1FD5E-2A0C-80C8-5FF0-99EC1FEDDF0E}"/>
              </a:ext>
            </a:extLst>
          </p:cNvPr>
          <p:cNvSpPr/>
          <p:nvPr/>
        </p:nvSpPr>
        <p:spPr>
          <a:xfrm>
            <a:off x="-2484784" y="2132856"/>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請以圖文字說明有關數位化能耗管理模組的導入，建議說明導入哪台設備</a:t>
            </a:r>
            <a:r>
              <a:rPr lang="en-US" altLang="zh-TW" sz="1200" dirty="0"/>
              <a:t>/</a:t>
            </a:r>
            <a:r>
              <a:rPr lang="zh-TW" altLang="en-US" sz="1200" dirty="0"/>
              <a:t>產線</a:t>
            </a:r>
            <a:r>
              <a:rPr lang="en-US" altLang="zh-TW" sz="1200" dirty="0"/>
              <a:t>(</a:t>
            </a:r>
            <a:r>
              <a:rPr lang="zh-TW" altLang="en-US" sz="1200" dirty="0"/>
              <a:t>配電盤</a:t>
            </a:r>
            <a:r>
              <a:rPr lang="en-US" altLang="zh-TW" sz="1200" dirty="0"/>
              <a:t>)/</a:t>
            </a:r>
            <a:r>
              <a:rPr lang="zh-TW" altLang="en-US" sz="1200" dirty="0"/>
              <a:t>整廠，建議可實施簡單管理方案取得節能成效。</a:t>
            </a:r>
            <a:endParaRPr lang="en-US" altLang="zh-TW" sz="1200" dirty="0"/>
          </a:p>
          <a:p>
            <a:r>
              <a:rPr lang="en-US" altLang="zh-TW" sz="1200" dirty="0"/>
              <a:t>2.</a:t>
            </a:r>
            <a:r>
              <a:rPr lang="zh-TW" altLang="en-US" sz="1200" dirty="0"/>
              <a:t>若實施優化工作，請說明導入前後差異，可以前後流程圖改變加以說明。</a:t>
            </a:r>
            <a:endParaRPr lang="en-US" altLang="zh-TW" sz="1200" dirty="0"/>
          </a:p>
        </p:txBody>
      </p:sp>
    </p:spTree>
    <p:extLst>
      <p:ext uri="{BB962C8B-B14F-4D97-AF65-F5344CB8AC3E}">
        <p14:creationId xmlns:p14="http://schemas.microsoft.com/office/powerpoint/2010/main" val="48414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A6EE-FB1E-05D5-66F8-572E3A353133}"/>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221CED4-C254-6271-81EB-7E2A53FC74FC}"/>
              </a:ext>
            </a:extLst>
          </p:cNvPr>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7" name="矩形 10">
            <a:extLst>
              <a:ext uri="{FF2B5EF4-FFF2-40B4-BE49-F238E27FC236}">
                <a16:creationId xmlns:a16="http://schemas.microsoft.com/office/drawing/2014/main" id="{5EE6CC9D-B2E4-9AFE-C4EB-4F05C5B13166}"/>
              </a:ext>
            </a:extLst>
          </p:cNvPr>
          <p:cNvSpPr>
            <a:spLocks noChangeArrowheads="1"/>
          </p:cNvSpPr>
          <p:nvPr/>
        </p:nvSpPr>
        <p:spPr bwMode="auto">
          <a:xfrm>
            <a:off x="395288" y="1157288"/>
            <a:ext cx="7921128" cy="4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lvl="0" algn="just">
              <a:lnSpc>
                <a:spcPts val="2600"/>
              </a:lnSpc>
            </a:pPr>
            <a:r>
              <a:rPr lang="en-US" altLang="zh-TW" sz="20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0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專家企業人力教育訓練</a:t>
            </a:r>
            <a:r>
              <a:rPr lang="zh-TW" altLang="en-US" sz="1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並編製製造業</a:t>
            </a:r>
            <a:r>
              <a:rPr lang="en-US" altLang="zh-TW" sz="18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AI</a:t>
            </a:r>
            <a:r>
              <a:rPr lang="zh-TW" altLang="en-US" sz="1800" dirty="0">
                <a:solidFill>
                  <a:srgbClr val="000000"/>
                </a:solidFill>
                <a:effectLst/>
                <a:latin typeface="微軟正黑體" panose="020B0604030504040204" pitchFamily="34" charset="-120"/>
                <a:ea typeface="微軟正黑體" panose="020B0604030504040204" pitchFamily="34" charset="-120"/>
              </a:rPr>
              <a:t>導入指引</a:t>
            </a:r>
            <a:endPar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11D3BAA8-C678-398F-FA76-9CA3CCF6076D}"/>
              </a:ext>
            </a:extLst>
          </p:cNvPr>
          <p:cNvSpPr txBox="1"/>
          <p:nvPr/>
        </p:nvSpPr>
        <p:spPr>
          <a:xfrm>
            <a:off x="827584" y="1557338"/>
            <a:ext cx="7632204" cy="730521"/>
          </a:xfrm>
          <a:prstGeom prst="rect">
            <a:avLst/>
          </a:prstGeom>
          <a:noFill/>
        </p:spPr>
        <p:txBody>
          <a:bodyPr wrap="square">
            <a:spAutoFit/>
          </a:bodyPr>
          <a:lstStyle/>
          <a:p>
            <a:pPr algn="just">
              <a:lnSpc>
                <a:spcPts val="2600"/>
              </a:lnSpc>
            </a:pPr>
            <a:r>
              <a:rPr lang="zh-TW" altLang="zh-TW" sz="1800" kern="100" dirty="0">
                <a:effectLst/>
                <a:latin typeface="+mj-ea"/>
                <a:ea typeface="+mj-ea"/>
                <a:cs typeface="Times New Roman" panose="02020603050405020304" pitchFamily="18" charset="0"/>
              </a:rPr>
              <a:t>□</a:t>
            </a:r>
            <a:r>
              <a:rPr lang="zh-TW" altLang="zh-TW" sz="1800" spc="-5" dirty="0">
                <a:effectLst/>
                <a:latin typeface="+mj-ea"/>
                <a:ea typeface="+mj-ea"/>
                <a:cs typeface="Times New Roman" panose="02020603050405020304" pitchFamily="18" charset="0"/>
              </a:rPr>
              <a:t>計畫期間須赴企業場域針對組織或產品進行教育訓練或改善服務至少</a:t>
            </a:r>
            <a:r>
              <a:rPr lang="en-US" altLang="zh-TW" sz="1800" spc="-5" dirty="0">
                <a:effectLst/>
                <a:latin typeface="+mj-ea"/>
                <a:ea typeface="+mj-ea"/>
              </a:rPr>
              <a:t>2</a:t>
            </a:r>
            <a:r>
              <a:rPr lang="zh-TW" altLang="zh-TW" sz="1800" spc="-5" dirty="0">
                <a:effectLst/>
                <a:latin typeface="+mj-ea"/>
                <a:ea typeface="+mj-ea"/>
                <a:cs typeface="Times New Roman" panose="02020603050405020304" pitchFamily="18" charset="0"/>
              </a:rPr>
              <a:t>次以上</a:t>
            </a:r>
            <a:r>
              <a:rPr lang="zh-TW" altLang="zh-TW" sz="1800" spc="-5" dirty="0">
                <a:solidFill>
                  <a:srgbClr val="FF0000"/>
                </a:solidFill>
                <a:effectLst/>
                <a:latin typeface="+mj-ea"/>
                <a:ea typeface="+mj-ea"/>
                <a:cs typeface="Times New Roman" panose="02020603050405020304" pitchFamily="18" charset="0"/>
              </a:rPr>
              <a:t>，</a:t>
            </a:r>
            <a:r>
              <a:rPr lang="zh-TW" altLang="zh-TW" sz="1800" spc="-5" dirty="0">
                <a:solidFill>
                  <a:srgbClr val="FF0000"/>
                </a:solidFill>
                <a:effectLst/>
                <a:highlight>
                  <a:srgbClr val="00FF00"/>
                </a:highlight>
                <a:latin typeface="+mj-ea"/>
                <a:ea typeface="+mj-ea"/>
                <a:cs typeface="Times New Roman" panose="02020603050405020304" pitchFamily="18" charset="0"/>
              </a:rPr>
              <a:t>並提供</a:t>
            </a:r>
            <a:r>
              <a:rPr lang="en-US" altLang="zh-TW" sz="1800" spc="-5" dirty="0">
                <a:solidFill>
                  <a:srgbClr val="FF0000"/>
                </a:solidFill>
                <a:effectLst/>
                <a:highlight>
                  <a:srgbClr val="00FF00"/>
                </a:highlight>
                <a:latin typeface="+mj-ea"/>
                <a:ea typeface="+mj-ea"/>
              </a:rPr>
              <a:t>AI</a:t>
            </a:r>
            <a:r>
              <a:rPr lang="zh-TW" altLang="zh-TW" sz="1800" spc="-5" dirty="0">
                <a:solidFill>
                  <a:srgbClr val="FF0000"/>
                </a:solidFill>
                <a:effectLst/>
                <a:highlight>
                  <a:srgbClr val="00FF00"/>
                </a:highlight>
                <a:latin typeface="+mj-ea"/>
                <a:ea typeface="+mj-ea"/>
                <a:cs typeface="Times New Roman" panose="02020603050405020304" pitchFamily="18" charset="0"/>
              </a:rPr>
              <a:t>諮詢輔導方案建議表</a:t>
            </a:r>
            <a:r>
              <a:rPr lang="en-US" altLang="zh-TW" sz="1800" spc="-5" dirty="0">
                <a:solidFill>
                  <a:srgbClr val="FF0000"/>
                </a:solidFill>
                <a:effectLst/>
                <a:highlight>
                  <a:srgbClr val="00FF00"/>
                </a:highlight>
                <a:latin typeface="+mj-ea"/>
                <a:ea typeface="+mj-ea"/>
              </a:rPr>
              <a:t>1</a:t>
            </a:r>
            <a:r>
              <a:rPr lang="zh-TW" altLang="zh-TW" sz="1800" spc="-5" dirty="0">
                <a:solidFill>
                  <a:srgbClr val="FF0000"/>
                </a:solidFill>
                <a:effectLst/>
                <a:highlight>
                  <a:srgbClr val="00FF00"/>
                </a:highlight>
                <a:latin typeface="+mj-ea"/>
                <a:ea typeface="+mj-ea"/>
                <a:cs typeface="Times New Roman" panose="02020603050405020304" pitchFamily="18" charset="0"/>
              </a:rPr>
              <a:t>份。 </a:t>
            </a:r>
            <a:r>
              <a:rPr lang="en-US" altLang="zh-TW" sz="1600" dirty="0">
                <a:solidFill>
                  <a:srgbClr val="000000"/>
                </a:solidFill>
                <a:effectLst/>
                <a:latin typeface="+mj-ea"/>
                <a:ea typeface="+mj-ea"/>
              </a:rPr>
              <a:t>(</a:t>
            </a:r>
            <a:r>
              <a:rPr lang="zh-TW" altLang="en-US" sz="1800" b="1" dirty="0">
                <a:latin typeface="+mj-ea"/>
                <a:ea typeface="+mj-ea"/>
                <a:cs typeface="Times New Roman" panose="02020603050405020304" pitchFamily="18" charset="0"/>
              </a:rPr>
              <a:t>計畫要求工作</a:t>
            </a:r>
            <a:r>
              <a:rPr lang="en-US" altLang="zh-TW" sz="1800" b="1" dirty="0">
                <a:effectLst/>
                <a:latin typeface="+mj-ea"/>
                <a:ea typeface="+mj-ea"/>
                <a:cs typeface="Times New Roman" panose="02020603050405020304" pitchFamily="18" charset="0"/>
              </a:rPr>
              <a:t>)</a:t>
            </a:r>
            <a:r>
              <a:rPr lang="zh-TW" altLang="en-US" sz="1800" b="1" dirty="0">
                <a:effectLst/>
                <a:latin typeface="+mj-ea"/>
                <a:ea typeface="+mj-ea"/>
                <a:cs typeface="Times New Roman" panose="02020603050405020304" pitchFamily="18" charset="0"/>
              </a:rPr>
              <a:t> </a:t>
            </a:r>
            <a:endParaRPr lang="zh-TW" altLang="zh-TW" sz="1800" kern="100" dirty="0">
              <a:effectLst/>
              <a:latin typeface="+mj-ea"/>
              <a:ea typeface="+mj-ea"/>
              <a:cs typeface="Times New Roman" panose="02020603050405020304" pitchFamily="18" charset="0"/>
            </a:endParaRPr>
          </a:p>
        </p:txBody>
      </p:sp>
      <p:sp>
        <p:nvSpPr>
          <p:cNvPr id="6" name="Rectangle 2">
            <a:extLst>
              <a:ext uri="{FF2B5EF4-FFF2-40B4-BE49-F238E27FC236}">
                <a16:creationId xmlns:a16="http://schemas.microsoft.com/office/drawing/2014/main" id="{437299E4-E8F6-6099-C650-41354830B360}"/>
              </a:ext>
            </a:extLst>
          </p:cNvPr>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計畫執行工作與技術說明</a:t>
            </a:r>
            <a:endParaRPr lang="en-US" altLang="zh-TW" sz="2400" b="1" dirty="0">
              <a:solidFill>
                <a:srgbClr val="0070C0"/>
              </a:solidFill>
            </a:endParaRPr>
          </a:p>
        </p:txBody>
      </p:sp>
      <p:sp>
        <p:nvSpPr>
          <p:cNvPr id="9" name="Rectangle 2">
            <a:extLst>
              <a:ext uri="{FF2B5EF4-FFF2-40B4-BE49-F238E27FC236}">
                <a16:creationId xmlns:a16="http://schemas.microsoft.com/office/drawing/2014/main" id="{2BAAB8EC-04A8-9F40-3707-6095DAE5C9EB}"/>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
        <p:nvSpPr>
          <p:cNvPr id="10" name="圓角矩形圖說文字 1">
            <a:extLst>
              <a:ext uri="{FF2B5EF4-FFF2-40B4-BE49-F238E27FC236}">
                <a16:creationId xmlns:a16="http://schemas.microsoft.com/office/drawing/2014/main" id="{F6F2C9CA-21FC-AFAB-ECEF-4F138B355AB8}"/>
              </a:ext>
            </a:extLst>
          </p:cNvPr>
          <p:cNvSpPr/>
          <p:nvPr/>
        </p:nvSpPr>
        <p:spPr>
          <a:xfrm>
            <a:off x="-2484784" y="2132856"/>
            <a:ext cx="3025351" cy="1392002"/>
          </a:xfrm>
          <a:prstGeom prst="wedgeRoundRectCallout">
            <a:avLst>
              <a:gd name="adj1" fmla="val 62655"/>
              <a:gd name="adj2" fmla="val -2746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1200" dirty="0"/>
              <a:t>1.</a:t>
            </a:r>
            <a:r>
              <a:rPr lang="zh-TW" altLang="en-US" sz="1200" dirty="0"/>
              <a:t>請以文字說明受輔導業者誰要被培訓。</a:t>
            </a:r>
            <a:endParaRPr lang="en-US" altLang="zh-TW" sz="1200" dirty="0"/>
          </a:p>
          <a:p>
            <a:r>
              <a:rPr lang="en-US" altLang="zh-TW" sz="1200" dirty="0"/>
              <a:t>2.</a:t>
            </a:r>
            <a:r>
              <a:rPr lang="zh-TW" altLang="en-US" sz="1200" dirty="0"/>
              <a:t>請說明專家訪廠規劃，並產出製造業</a:t>
            </a:r>
            <a:r>
              <a:rPr lang="en-US" altLang="zh-TW" sz="1200" dirty="0"/>
              <a:t>AI</a:t>
            </a:r>
            <a:r>
              <a:rPr lang="zh-TW" altLang="en-US" sz="1200" dirty="0"/>
              <a:t>導入指引文件。</a:t>
            </a:r>
            <a:endParaRPr lang="en-US" altLang="zh-TW" sz="1200" dirty="0"/>
          </a:p>
        </p:txBody>
      </p:sp>
    </p:spTree>
    <p:extLst>
      <p:ext uri="{BB962C8B-B14F-4D97-AF65-F5344CB8AC3E}">
        <p14:creationId xmlns:p14="http://schemas.microsoft.com/office/powerpoint/2010/main" val="239531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1043608" y="-4822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683568" y="996950"/>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a:latin typeface="微軟正黑體" panose="020B0604030504040204" pitchFamily="34" charset="-120"/>
                <a:ea typeface="微軟正黑體" panose="020B0604030504040204" pitchFamily="34" charset="-120"/>
              </a:rPr>
              <a:t>壹、</a:t>
            </a:r>
            <a:r>
              <a:rPr lang="zh-TW" altLang="en-US" sz="2000" b="1" dirty="0">
                <a:latin typeface="微軟正黑體" panose="020B0604030504040204" pitchFamily="34" charset="-120"/>
                <a:ea typeface="微軟正黑體" panose="020B0604030504040204" pitchFamily="34" charset="-120"/>
              </a:rPr>
              <a:t>受輔導業者基本資訊</a:t>
            </a:r>
            <a:endParaRPr lang="zh-TW" altLang="zh-TW" sz="2000" b="1" dirty="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zh-TW" sz="2000" b="1" dirty="0">
                <a:latin typeface="微軟正黑體" panose="020B0604030504040204" pitchFamily="34" charset="-120"/>
                <a:ea typeface="微軟正黑體" panose="020B0604030504040204" pitchFamily="34" charset="-120"/>
              </a:rPr>
              <a:t>一、</a:t>
            </a:r>
            <a:r>
              <a:rPr lang="zh-TW" altLang="en-US" sz="2000" b="1" dirty="0"/>
              <a:t>業者主要產品及其生產流程</a:t>
            </a:r>
            <a:endParaRPr lang="en-US" altLang="zh-TW" sz="2000" b="1" dirty="0"/>
          </a:p>
          <a:p>
            <a:pPr marL="717550" lvl="1">
              <a:lnSpc>
                <a:spcPts val="2400"/>
              </a:lnSpc>
              <a:spcBef>
                <a:spcPts val="0"/>
              </a:spcBef>
              <a:buNone/>
            </a:pPr>
            <a:r>
              <a:rPr lang="zh-TW" altLang="en-US" sz="2000" b="1" dirty="0"/>
              <a:t>二</a:t>
            </a:r>
            <a:r>
              <a:rPr lang="zh-TW" altLang="zh-TW" sz="2000" b="1" dirty="0"/>
              <a:t>、</a:t>
            </a:r>
            <a:r>
              <a:rPr lang="zh-TW" altLang="en-US" sz="2000" b="1" dirty="0"/>
              <a:t>業者生產現場管理模式說明</a:t>
            </a:r>
            <a:endParaRPr lang="zh-TW" altLang="en-US" sz="1800" b="1" dirty="0"/>
          </a:p>
          <a:p>
            <a:pPr marL="717550" lvl="1">
              <a:lnSpc>
                <a:spcPts val="2400"/>
              </a:lnSpc>
              <a:spcBef>
                <a:spcPts val="0"/>
              </a:spcBef>
              <a:buNone/>
            </a:pPr>
            <a:r>
              <a:rPr lang="zh-TW" altLang="en-US" sz="2000" b="1" dirty="0"/>
              <a:t>三</a:t>
            </a:r>
            <a:r>
              <a:rPr lang="zh-TW" altLang="zh-TW" sz="2000" b="1" dirty="0"/>
              <a:t>、</a:t>
            </a:r>
            <a:r>
              <a:rPr lang="zh-TW" altLang="en-US" sz="2000" b="1" dirty="0"/>
              <a:t>廠區</a:t>
            </a:r>
            <a:r>
              <a:rPr lang="en-US" altLang="zh-TW" sz="2000" b="1" dirty="0"/>
              <a:t>Layout</a:t>
            </a:r>
            <a:r>
              <a:rPr lang="zh-TW" altLang="en-US" sz="2000" b="1" dirty="0"/>
              <a:t>配置說明</a:t>
            </a:r>
            <a:endParaRPr lang="en-US" altLang="zh-TW" sz="2000" b="1" dirty="0"/>
          </a:p>
          <a:p>
            <a:pPr marL="717550" lvl="1">
              <a:lnSpc>
                <a:spcPts val="2400"/>
              </a:lnSpc>
              <a:spcBef>
                <a:spcPts val="0"/>
              </a:spcBef>
              <a:buNone/>
            </a:pPr>
            <a:r>
              <a:rPr lang="zh-TW" altLang="en-US" sz="2000" b="1" dirty="0"/>
              <a:t>四</a:t>
            </a:r>
            <a:r>
              <a:rPr lang="zh-TW" altLang="zh-TW" sz="2000" b="1" dirty="0"/>
              <a:t>、</a:t>
            </a:r>
            <a:r>
              <a:rPr lang="zh-TW" altLang="en-US" sz="2000" b="1" dirty="0"/>
              <a:t>其他</a:t>
            </a:r>
            <a:endParaRPr lang="en-US" altLang="zh-TW" sz="2000" b="1" dirty="0"/>
          </a:p>
          <a:p>
            <a:pPr marL="717550" lvl="1">
              <a:lnSpc>
                <a:spcPts val="2400"/>
              </a:lnSpc>
              <a:spcBef>
                <a:spcPts val="0"/>
              </a:spcBef>
              <a:buNone/>
            </a:pPr>
            <a:r>
              <a:rPr lang="zh-TW" altLang="en-US" sz="2000" b="1" dirty="0"/>
              <a:t>五</a:t>
            </a:r>
            <a:r>
              <a:rPr lang="zh-TW" altLang="zh-TW" sz="2000" b="1" dirty="0"/>
              <a:t>、</a:t>
            </a:r>
            <a:r>
              <a:rPr lang="zh-TW" altLang="en-US" sz="2000" b="1" dirty="0"/>
              <a:t>受輔導業者遭遇問題與業者需求說明</a:t>
            </a:r>
            <a:endParaRPr lang="en-US" altLang="zh-TW" sz="2000" b="1" dirty="0">
              <a:latin typeface="微軟正黑體" panose="020B0604030504040204" pitchFamily="34" charset="-120"/>
              <a:ea typeface="微軟正黑體" panose="020B0604030504040204" pitchFamily="34" charset="-120"/>
            </a:endParaRPr>
          </a:p>
          <a:p>
            <a:pPr marL="285750" lvl="1">
              <a:lnSpc>
                <a:spcPts val="2400"/>
              </a:lnSpc>
              <a:spcBef>
                <a:spcPts val="0"/>
              </a:spcBef>
              <a:buNone/>
            </a:pPr>
            <a:r>
              <a:rPr lang="zh-TW" altLang="en-US" sz="2000" b="1" dirty="0">
                <a:latin typeface="微軟正黑體" panose="020B0604030504040204" pitchFamily="34" charset="-120"/>
                <a:ea typeface="微軟正黑體" panose="020B0604030504040204" pitchFamily="34" charset="-120"/>
              </a:rPr>
              <a:t>貳</a:t>
            </a:r>
            <a:r>
              <a:rPr lang="zh-TW"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計畫內容</a:t>
            </a: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en-US" sz="2000" b="1" dirty="0">
                <a:latin typeface="微軟正黑體" panose="020B0604030504040204" pitchFamily="34" charset="-120"/>
                <a:ea typeface="微軟正黑體" panose="020B0604030504040204" pitchFamily="34" charset="-120"/>
              </a:rPr>
              <a:t>一</a:t>
            </a:r>
            <a:r>
              <a:rPr lang="zh-TW"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解決方案</a:t>
            </a:r>
            <a:endParaRPr lang="en-US" altLang="zh-TW" sz="2000" b="1" dirty="0">
              <a:latin typeface="微軟正黑體" panose="020B0604030504040204" pitchFamily="34" charset="-120"/>
              <a:ea typeface="微軟正黑體" panose="020B0604030504040204" pitchFamily="34" charset="-120"/>
            </a:endParaRPr>
          </a:p>
          <a:p>
            <a:pPr marL="712788" lvl="1" algn="l">
              <a:spcBef>
                <a:spcPts val="0"/>
              </a:spcBef>
              <a:buNone/>
            </a:pPr>
            <a:r>
              <a:rPr lang="zh-TW" altLang="en-US" sz="2000" b="1" dirty="0"/>
              <a:t>二</a:t>
            </a:r>
            <a:r>
              <a:rPr lang="zh-TW" altLang="zh-TW" sz="2000" b="1" dirty="0"/>
              <a:t>、</a:t>
            </a:r>
            <a:r>
              <a:rPr lang="zh-TW" altLang="en-US" sz="2000" b="1" dirty="0"/>
              <a:t>計畫執行工作與技術說明</a:t>
            </a:r>
            <a:endParaRPr lang="en-US" altLang="zh-TW" sz="2000" b="1" dirty="0">
              <a:solidFill>
                <a:srgbClr val="0070C0"/>
              </a:solidFill>
            </a:endParaRPr>
          </a:p>
          <a:p>
            <a:pPr marL="717550" lvl="1">
              <a:lnSpc>
                <a:spcPts val="2400"/>
              </a:lnSpc>
              <a:spcBef>
                <a:spcPts val="0"/>
              </a:spcBef>
              <a:buNone/>
            </a:pPr>
            <a:r>
              <a:rPr lang="zh-TW" altLang="en-US" sz="2000" b="1" dirty="0">
                <a:latin typeface="微軟正黑體" panose="020B0604030504040204" pitchFamily="34" charset="-120"/>
                <a:ea typeface="微軟正黑體" panose="020B0604030504040204" pitchFamily="34" charset="-120"/>
              </a:rPr>
              <a:t>三、</a:t>
            </a:r>
            <a:r>
              <a:rPr lang="zh-TW" altLang="zh-TW" sz="2000" b="1" dirty="0">
                <a:latin typeface="微軟正黑體" panose="020B0604030504040204" pitchFamily="34" charset="-120"/>
                <a:ea typeface="微軟正黑體" panose="020B0604030504040204" pitchFamily="34" charset="-120"/>
              </a:rPr>
              <a:t>本計畫查核工作項目及執行進度說明</a:t>
            </a:r>
            <a:endParaRPr lang="en-US" altLang="zh-TW" sz="2000" b="1" dirty="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a:latin typeface="微軟正黑體" panose="020B0604030504040204" pitchFamily="34" charset="-120"/>
                <a:ea typeface="微軟正黑體" panose="020B0604030504040204" pitchFamily="34" charset="-120"/>
              </a:rPr>
              <a:t>四</a:t>
            </a:r>
            <a:r>
              <a:rPr lang="zh-TW"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人力與</a:t>
            </a:r>
            <a:r>
              <a:rPr lang="zh-TW" altLang="zh-TW" sz="2000" b="1" dirty="0">
                <a:latin typeface="微軟正黑體" panose="020B0604030504040204" pitchFamily="34" charset="-120"/>
                <a:ea typeface="微軟正黑體" panose="020B0604030504040204" pitchFamily="34" charset="-120"/>
              </a:rPr>
              <a:t>經費說明</a:t>
            </a:r>
            <a:endParaRPr lang="en-US" altLang="zh-TW" sz="2000" b="1" dirty="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a:t>參、預期計畫效益</a:t>
            </a:r>
            <a:endParaRPr lang="en-US" altLang="zh-TW" sz="2000" b="1" dirty="0"/>
          </a:p>
          <a:p>
            <a:pPr marL="285750" lvl="1">
              <a:lnSpc>
                <a:spcPts val="2400"/>
              </a:lnSpc>
              <a:spcBef>
                <a:spcPts val="0"/>
              </a:spcBef>
              <a:buNone/>
            </a:pPr>
            <a:endParaRPr lang="en-US" altLang="zh-TW" sz="2000" b="1" dirty="0"/>
          </a:p>
          <a:p>
            <a:pPr marL="285750" lvl="1">
              <a:lnSpc>
                <a:spcPts val="2400"/>
              </a:lnSpc>
              <a:spcBef>
                <a:spcPts val="0"/>
              </a:spcBef>
              <a:buNone/>
            </a:pPr>
            <a:r>
              <a:rPr lang="zh-TW" altLang="en-US" sz="2000" b="1" dirty="0"/>
              <a:t>肆、一頁效益表</a:t>
            </a:r>
            <a:r>
              <a:rPr lang="en-US" altLang="zh-TW" sz="2000" b="1" dirty="0"/>
              <a:t>(</a:t>
            </a:r>
            <a:r>
              <a:rPr lang="zh-TW" altLang="en-US" sz="2000" b="1" dirty="0"/>
              <a:t>預期</a:t>
            </a:r>
            <a:r>
              <a:rPr lang="en-US" altLang="zh-TW" sz="2000" b="1" dirty="0"/>
              <a:t>)</a:t>
            </a:r>
          </a:p>
          <a:p>
            <a:pPr marL="285750" lvl="1">
              <a:lnSpc>
                <a:spcPts val="2400"/>
              </a:lnSpc>
              <a:spcBef>
                <a:spcPts val="0"/>
              </a:spcBef>
              <a:buNone/>
            </a:pPr>
            <a:endParaRPr lang="en-US" altLang="zh-TW" sz="2000" b="1" dirty="0"/>
          </a:p>
          <a:p>
            <a:pPr marL="285750" lvl="1">
              <a:lnSpc>
                <a:spcPts val="2400"/>
              </a:lnSpc>
              <a:spcBef>
                <a:spcPts val="0"/>
              </a:spcBef>
              <a:buNone/>
            </a:pPr>
            <a:r>
              <a:rPr lang="zh-TW" altLang="en-US" sz="2000" b="1" dirty="0"/>
              <a:t>伍、附件</a:t>
            </a:r>
            <a:endParaRPr lang="zh-TW" altLang="zh-TW" sz="2000" b="1" dirty="0"/>
          </a:p>
          <a:p>
            <a:pPr>
              <a:lnSpc>
                <a:spcPts val="2400"/>
              </a:lnSpc>
              <a:spcBef>
                <a:spcPts val="0"/>
              </a:spcBef>
              <a:buFont typeface="Wingdings" panose="05000000000000000000" pitchFamily="2" charset="2"/>
              <a:buNone/>
            </a:pPr>
            <a:endParaRPr lang="zh-TW" altLang="zh-TW" sz="1800" dirty="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87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sp>
        <p:nvSpPr>
          <p:cNvPr id="6" name="矩形 6"/>
          <p:cNvSpPr>
            <a:spLocks noChangeArrowheads="1"/>
          </p:cNvSpPr>
          <p:nvPr/>
        </p:nvSpPr>
        <p:spPr bwMode="auto">
          <a:xfrm>
            <a:off x="107504" y="620688"/>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780628022"/>
              </p:ext>
            </p:extLst>
          </p:nvPr>
        </p:nvGraphicFramePr>
        <p:xfrm>
          <a:off x="395536" y="1484785"/>
          <a:ext cx="8264922" cy="4352063"/>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實際聯網架構圖</a:t>
                      </a:r>
                      <a:r>
                        <a:rPr lang="en-US"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chemeClr val="tx1"/>
                          </a:solidFill>
                          <a:latin typeface="微軟正黑體" pitchFamily="34" charset="-120"/>
                          <a:ea typeface="微軟正黑體" pitchFamily="34" charset="-120"/>
                          <a:cs typeface="Times New Roman"/>
                        </a:rPr>
                        <a:t>10%</a:t>
                      </a:r>
                      <a:endParaRPr lang="zh-TW" sz="1300" kern="100" dirty="0">
                        <a:solidFill>
                          <a:schemeClr val="tx1"/>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solidFill>
                          <a:schemeClr val="tx1"/>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300" kern="100" dirty="0">
                          <a:solidFill>
                            <a:schemeClr val="tx1"/>
                          </a:solidFill>
                          <a:latin typeface="微軟正黑體" pitchFamily="34" charset="-120"/>
                          <a:ea typeface="微軟正黑體" pitchFamily="34" charset="-120"/>
                          <a:cs typeface="Times New Roman"/>
                        </a:rPr>
                        <a:t>…</a:t>
                      </a:r>
                      <a:endParaRPr lang="zh-TW" sz="1300" kern="100" dirty="0">
                        <a:solidFill>
                          <a:schemeClr val="tx1"/>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a:solidFill>
                            <a:srgbClr val="FF0000"/>
                          </a:solidFill>
                          <a:effectLst/>
                          <a:latin typeface="微軟正黑體" panose="020B0604030504040204" pitchFamily="34" charset="-120"/>
                          <a:ea typeface="微軟正黑體" panose="020B0604030504040204" pitchFamily="34" charset="-120"/>
                          <a:cs typeface="+mn-cs"/>
                        </a:rPr>
                        <a:t>4</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專家訪廠</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產出製造業</a:t>
                      </a:r>
                      <a:r>
                        <a:rPr lang="en-US" altLang="zh-TW"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AI</a:t>
                      </a:r>
                      <a:r>
                        <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導入指引</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300" kern="100" dirty="0">
                          <a:solidFill>
                            <a:srgbClr val="FF0000"/>
                          </a:solidFill>
                          <a:latin typeface="微軟正黑體" pitchFamily="34" charset="-120"/>
                          <a:ea typeface="微軟正黑體" pitchFamily="34" charset="-120"/>
                          <a:cs typeface="Times New Roman"/>
                        </a:rPr>
                        <a:t>80%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zh-TW"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endParaRPr lang="zh-TW" sz="1300" b="1" kern="100" dirty="0">
                        <a:solidFill>
                          <a:schemeClr val="tx1"/>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chemeClr val="tx1"/>
                          </a:solidFill>
                          <a:latin typeface="微軟正黑體" pitchFamily="34" charset="-120"/>
                          <a:ea typeface="微軟正黑體" pitchFamily="34" charset="-120"/>
                          <a:cs typeface="Times New Roman"/>
                        </a:rPr>
                        <a:t>95%</a:t>
                      </a:r>
                      <a:endParaRPr lang="zh-TW" sz="1300" b="1" kern="100" dirty="0">
                        <a:solidFill>
                          <a:schemeClr val="tx1"/>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solidFill>
                            <a:schemeClr val="tx1"/>
                          </a:solidFill>
                        </a:rPr>
                        <a:t>預期效益測試驗證</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3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130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chemeClr val="tx1"/>
                          </a:solidFill>
                          <a:latin typeface="微軟正黑體" pitchFamily="34" charset="-120"/>
                          <a:ea typeface="微軟正黑體" pitchFamily="34" charset="-120"/>
                          <a:cs typeface="Times New Roman"/>
                        </a:rPr>
                        <a:t> 100%</a:t>
                      </a:r>
                      <a:endParaRPr lang="zh-TW" sz="1300" b="1" kern="100" dirty="0">
                        <a:solidFill>
                          <a:schemeClr val="tx1"/>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FA452026-A42C-031B-321A-ED81E989E5FC}"/>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578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20</a:t>
            </a:fld>
            <a:endParaRPr kumimoji="0" lang="en-US" altLang="zh-TW" sz="1800">
              <a:latin typeface="Constantia" panose="02030602050306030303" pitchFamily="18" charset="0"/>
              <a:ea typeface="標楷體" panose="03000509000000000000" pitchFamily="65" charset="-120"/>
            </a:endParaRPr>
          </a:p>
        </p:txBody>
      </p:sp>
      <p:sp>
        <p:nvSpPr>
          <p:cNvPr id="6" name="矩形 5"/>
          <p:cNvSpPr/>
          <p:nvPr/>
        </p:nvSpPr>
        <p:spPr>
          <a:xfrm>
            <a:off x="-366179" y="584136"/>
            <a:ext cx="7019925" cy="461665"/>
          </a:xfrm>
          <a:prstGeom prst="rect">
            <a:avLst/>
          </a:prstGeom>
        </p:spPr>
        <p:txBody>
          <a:bodyPr>
            <a:spAutoFit/>
          </a:bodyPr>
          <a:lstStyle/>
          <a:p>
            <a:pPr lvl="1">
              <a:defRPr/>
            </a:pPr>
            <a:r>
              <a:rPr lang="zh-TW" altLang="en-US" sz="2400" b="1" dirty="0">
                <a:latin typeface="微軟正黑體" panose="020B0604030504040204" pitchFamily="34" charset="-120"/>
                <a:ea typeface="微軟正黑體" panose="020B0604030504040204" pitchFamily="34" charset="-120"/>
              </a:rPr>
              <a:t>四</a:t>
            </a:r>
            <a:r>
              <a:rPr lang="zh-TW"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人力與</a:t>
            </a:r>
            <a:r>
              <a:rPr lang="zh-TW" altLang="zh-TW" sz="2400" b="1" dirty="0">
                <a:latin typeface="微軟正黑體" panose="020B0604030504040204" pitchFamily="34" charset="-120"/>
                <a:ea typeface="微軟正黑體" panose="020B0604030504040204" pitchFamily="34" charset="-120"/>
              </a:rPr>
              <a:t>經費說明</a:t>
            </a:r>
            <a:r>
              <a:rPr lang="en-US" altLang="zh-TW" sz="2400" b="1"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a:latin typeface="微軟正黑體" panose="020B0604030504040204" pitchFamily="34" charset="-120"/>
                <a:ea typeface="微軟正黑體" panose="020B0604030504040204" pitchFamily="34" charset="-120"/>
              </a:rPr>
              <a:t>計畫人力需求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20537"/>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本計畫</a:t>
                      </a:r>
                      <a:r>
                        <a:rPr lang="zh-TW" altLang="en-US" sz="1400" kern="100" dirty="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工作內容</a:t>
                      </a:r>
                      <a:r>
                        <a:rPr lang="en-US" altLang="zh-TW" sz="1400" kern="100" dirty="0">
                          <a:effectLst/>
                          <a:latin typeface="微軟正黑體" panose="020B0604030504040204" pitchFamily="34" charset="-120"/>
                          <a:ea typeface="微軟正黑體" panose="020B0604030504040204" pitchFamily="34" charset="-120"/>
                        </a:rPr>
                        <a:t>(</a:t>
                      </a:r>
                      <a:r>
                        <a:rPr lang="zh-TW" altLang="en-US" sz="1400" kern="100" dirty="0">
                          <a:effectLst/>
                          <a:latin typeface="微軟正黑體" panose="020B0604030504040204" pitchFamily="34" charset="-120"/>
                          <a:ea typeface="微軟正黑體" panose="020B0604030504040204" pitchFamily="34" charset="-120"/>
                        </a:rPr>
                        <a:t>項目</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a:solidFill>
                            <a:schemeClr val="tx1"/>
                          </a:solidFill>
                          <a:effectLst/>
                          <a:latin typeface="微軟正黑體" panose="020B0604030504040204" pitchFamily="34" charset="-120"/>
                          <a:ea typeface="微軟正黑體" panose="020B0604030504040204" pitchFamily="34" charset="-120"/>
                        </a:rPr>
                        <a:t>總</a:t>
                      </a:r>
                      <a:r>
                        <a:rPr lang="zh-TW" sz="1400" kern="100" dirty="0">
                          <a:solidFill>
                            <a:schemeClr val="tx1"/>
                          </a:solidFill>
                          <a:effectLst/>
                          <a:latin typeface="微軟正黑體" panose="020B0604030504040204" pitchFamily="34" charset="-120"/>
                          <a:ea typeface="微軟正黑體" panose="020B0604030504040204" pitchFamily="34" charset="-120"/>
                        </a:rPr>
                        <a:t>年資</a:t>
                      </a: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1</a:t>
                      </a:r>
                      <a:r>
                        <a:rPr lang="zh-TW" alt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a:effectLst/>
                          <a:latin typeface="微軟正黑體" panose="020B0604030504040204" pitchFamily="34" charset="-120"/>
                          <a:ea typeface="微軟正黑體" panose="020B0604030504040204" pitchFamily="34" charset="-120"/>
                        </a:rPr>
                        <a:t>(</a:t>
                      </a:r>
                      <a:r>
                        <a:rPr lang="zh-TW" altLang="zh-TW" sz="1400" kern="100" dirty="0">
                          <a:effectLst/>
                          <a:latin typeface="微軟正黑體" panose="020B0604030504040204" pitchFamily="34" charset="-120"/>
                          <a:ea typeface="微軟正黑體" panose="020B0604030504040204" pitchFamily="34" charset="-120"/>
                        </a:rPr>
                        <a:t>表格不足請自行增列</a:t>
                      </a:r>
                      <a:r>
                        <a:rPr lang="en-US" altLang="zh-TW" sz="1400" kern="100" dirty="0">
                          <a:effectLst/>
                          <a:latin typeface="微軟正黑體" panose="020B0604030504040204" pitchFamily="34" charset="-120"/>
                          <a:ea typeface="微軟正黑體" panose="020B0604030504040204" pitchFamily="34" charset="-120"/>
                        </a:rPr>
                        <a:t>)</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a:effectLst/>
                          <a:latin typeface="微軟正黑體" panose="020B0604030504040204" pitchFamily="34" charset="-120"/>
                          <a:ea typeface="微軟正黑體" panose="020B0604030504040204" pitchFamily="34" charset="-120"/>
                        </a:rPr>
                        <a:t>人月</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a:t> </a:t>
                      </a:r>
                      <a:r>
                        <a:rPr lang="zh-TW" altLang="en-US" sz="1800" dirty="0">
                          <a:solidFill>
                            <a:schemeClr val="tx1"/>
                          </a:solidFill>
                        </a:rPr>
                        <a:t> </a:t>
                      </a:r>
                      <a:r>
                        <a:rPr lang="en-US" altLang="zh-TW" sz="1400" dirty="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人</a:t>
                      </a:r>
                      <a:r>
                        <a:rPr lang="zh-TW" altLang="en-US" sz="1400" dirty="0">
                          <a:latin typeface="微軟正黑體" panose="020B0604030504040204" pitchFamily="34" charset="-120"/>
                          <a:ea typeface="微軟正黑體" panose="020B0604030504040204" pitchFamily="34" charset="-120"/>
                        </a:rPr>
                        <a:t>月</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Rectangle 2">
            <a:extLst>
              <a:ext uri="{FF2B5EF4-FFF2-40B4-BE49-F238E27FC236}">
                <a16:creationId xmlns:a16="http://schemas.microsoft.com/office/drawing/2014/main" id="{4CF42F54-91C3-B095-AED6-8879F727FCC7}"/>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037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21</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53182" y="584136"/>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人力與</a:t>
            </a:r>
            <a:r>
              <a:rPr lang="zh-TW" altLang="zh-TW" sz="2400" b="1" dirty="0">
                <a:latin typeface="微軟正黑體" panose="020B0604030504040204" pitchFamily="34" charset="-120"/>
                <a:ea typeface="微軟正黑體" panose="020B0604030504040204" pitchFamily="34" charset="-120"/>
              </a:rPr>
              <a:t>經費說明</a:t>
            </a:r>
            <a:r>
              <a:rPr lang="en-US" altLang="zh-TW"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經費預算表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a:effectLst/>
                          <a:latin typeface="微軟正黑體" panose="020B0604030504040204" pitchFamily="34" charset="-120"/>
                          <a:ea typeface="微軟正黑體" panose="020B0604030504040204" pitchFamily="34" charset="-120"/>
                        </a:rPr>
                        <a:t>政府</a:t>
                      </a:r>
                      <a:endParaRPr lang="en-US" altLang="zh-TW" sz="1400" kern="100" dirty="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a:effectLst/>
                          <a:latin typeface="微軟正黑體" panose="020B0604030504040204" pitchFamily="34" charset="-120"/>
                          <a:ea typeface="微軟正黑體" panose="020B0604030504040204" pitchFamily="34" charset="-120"/>
                        </a:rPr>
                        <a:t>輔導</a:t>
                      </a:r>
                      <a:r>
                        <a:rPr lang="zh-TW" sz="1400" kern="100" dirty="0">
                          <a:effectLst/>
                          <a:latin typeface="微軟正黑體" panose="020B0604030504040204" pitchFamily="34" charset="-120"/>
                          <a:ea typeface="微軟正黑體" panose="020B0604030504040204" pitchFamily="34" charset="-120"/>
                        </a:rPr>
                        <a:t>經費</a:t>
                      </a: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
        <p:nvSpPr>
          <p:cNvPr id="4" name="Rectangle 2">
            <a:extLst>
              <a:ext uri="{FF2B5EF4-FFF2-40B4-BE49-F238E27FC236}">
                <a16:creationId xmlns:a16="http://schemas.microsoft.com/office/drawing/2014/main" id="{D1998EF5-6B46-F340-E983-4DA07530F681}"/>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22</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人力與</a:t>
            </a:r>
            <a:r>
              <a:rPr lang="zh-TW" altLang="zh-TW" sz="2400" b="1" dirty="0">
                <a:latin typeface="微軟正黑體" panose="020B0604030504040204" pitchFamily="34" charset="-120"/>
                <a:ea typeface="微軟正黑體" panose="020B0604030504040204" pitchFamily="34" charset="-120"/>
              </a:rPr>
              <a:t>經費說明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經費預算表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497444"/>
          </a:xfrm>
          <a:prstGeom prst="rect">
            <a:avLst/>
          </a:prstGeom>
        </p:spPr>
        <p:txBody>
          <a:bodyPr>
            <a:spAutoFit/>
          </a:bodyPr>
          <a:lstStyle/>
          <a:p>
            <a:pPr marL="781050" indent="-601663" algn="just">
              <a:lnSpc>
                <a:spcPct val="150000"/>
              </a:lnSpc>
              <a:spcAft>
                <a:spcPts val="0"/>
              </a:spcAft>
              <a:defRPr/>
            </a:pPr>
            <a:r>
              <a:rPr lang="en-US" altLang="zh-TW" sz="2000" b="1" kern="100" dirty="0">
                <a:latin typeface="微軟正黑體" panose="020B0604030504040204" pitchFamily="34" charset="-120"/>
                <a:ea typeface="微軟正黑體" panose="020B0604030504040204" pitchFamily="34" charset="-120"/>
              </a:rPr>
              <a:t>1.</a:t>
            </a:r>
            <a:r>
              <a:rPr lang="zh-TW" altLang="en-US" sz="2000" b="1" kern="100" dirty="0">
                <a:latin typeface="微軟正黑體" panose="020B0604030504040204" pitchFamily="34" charset="-120"/>
                <a:ea typeface="微軟正黑體" panose="020B0604030504040204" pitchFamily="34" charset="-120"/>
              </a:rPr>
              <a:t>材料費</a:t>
            </a:r>
            <a:r>
              <a:rPr lang="zh-TW" altLang="en-US" sz="2000" kern="100" dirty="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extLst>
              <p:ext uri="{D42A27DB-BD31-4B8C-83A1-F6EECF244321}">
                <p14:modId xmlns:p14="http://schemas.microsoft.com/office/powerpoint/2010/main" val="556839357"/>
              </p:ext>
            </p:extLst>
          </p:nvPr>
        </p:nvGraphicFramePr>
        <p:xfrm>
          <a:off x="1115616" y="1817580"/>
          <a:ext cx="6984776" cy="3555638"/>
        </p:xfrm>
        <a:graphic>
          <a:graphicData uri="http://schemas.openxmlformats.org/drawingml/2006/table">
            <a:tbl>
              <a:tblPr/>
              <a:tblGrid>
                <a:gridCol w="2087701">
                  <a:extLst>
                    <a:ext uri="{9D8B030D-6E8A-4147-A177-3AD203B41FA5}">
                      <a16:colId xmlns:a16="http://schemas.microsoft.com/office/drawing/2014/main" val="20000"/>
                    </a:ext>
                  </a:extLst>
                </a:gridCol>
                <a:gridCol w="902093">
                  <a:extLst>
                    <a:ext uri="{9D8B030D-6E8A-4147-A177-3AD203B41FA5}">
                      <a16:colId xmlns:a16="http://schemas.microsoft.com/office/drawing/2014/main" val="20001"/>
                    </a:ext>
                  </a:extLst>
                </a:gridCol>
                <a:gridCol w="890377">
                  <a:extLst>
                    <a:ext uri="{9D8B030D-6E8A-4147-A177-3AD203B41FA5}">
                      <a16:colId xmlns:a16="http://schemas.microsoft.com/office/drawing/2014/main" val="20002"/>
                    </a:ext>
                  </a:extLst>
                </a:gridCol>
                <a:gridCol w="890377">
                  <a:extLst>
                    <a:ext uri="{9D8B030D-6E8A-4147-A177-3AD203B41FA5}">
                      <a16:colId xmlns:a16="http://schemas.microsoft.com/office/drawing/2014/main" val="20003"/>
                    </a:ext>
                  </a:extLst>
                </a:gridCol>
                <a:gridCol w="2214228">
                  <a:extLst>
                    <a:ext uri="{9D8B030D-6E8A-4147-A177-3AD203B41FA5}">
                      <a16:colId xmlns:a16="http://schemas.microsoft.com/office/drawing/2014/main" val="20004"/>
                    </a:ext>
                  </a:extLst>
                </a:gridCol>
              </a:tblGrid>
              <a:tr h="790141">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品名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單價</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數量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小計</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95071">
                <a:tc>
                  <a:txBody>
                    <a:bodyPr/>
                    <a:lstStyle/>
                    <a:p>
                      <a:pPr algn="just">
                        <a:lnSpc>
                          <a:spcPts val="2600"/>
                        </a:lnSpc>
                        <a:spcAft>
                          <a:spcPts val="0"/>
                        </a:spcAft>
                      </a:pPr>
                      <a:r>
                        <a:rPr lang="en-US" altLang="zh-TW" sz="1600" kern="100" dirty="0">
                          <a:latin typeface="微軟正黑體" panose="020B0604030504040204" pitchFamily="34" charset="-120"/>
                          <a:ea typeface="微軟正黑體" panose="020B0604030504040204" pitchFamily="34" charset="-120"/>
                          <a:cs typeface="新細明體"/>
                        </a:rPr>
                        <a:t>PLC</a:t>
                      </a:r>
                      <a:r>
                        <a:rPr lang="zh-TW" altLang="en-US" sz="1600" kern="100" dirty="0">
                          <a:latin typeface="微軟正黑體" panose="020B0604030504040204" pitchFamily="34" charset="-120"/>
                          <a:ea typeface="微軟正黑體" panose="020B0604030504040204" pitchFamily="34" charset="-120"/>
                          <a:cs typeface="新細明體"/>
                        </a:rPr>
                        <a:t>控制器</a:t>
                      </a: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071">
                <a:tc>
                  <a:txBody>
                    <a:bodyPr/>
                    <a:lstStyle/>
                    <a:p>
                      <a:pPr algn="just">
                        <a:lnSpc>
                          <a:spcPts val="2600"/>
                        </a:lnSpc>
                        <a:spcAft>
                          <a:spcPts val="0"/>
                        </a:spcAft>
                      </a:pPr>
                      <a:endParaRPr lang="en-US" sz="1600" kern="0" dirty="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071">
                <a:tc>
                  <a:txBody>
                    <a:bodyPr/>
                    <a:lstStyle/>
                    <a:p>
                      <a:pPr algn="just">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071">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3" name="Rectangle 2">
            <a:extLst>
              <a:ext uri="{FF2B5EF4-FFF2-40B4-BE49-F238E27FC236}">
                <a16:creationId xmlns:a16="http://schemas.microsoft.com/office/drawing/2014/main" id="{E43C3E8F-FDAC-2E60-4774-370F337F57E4}"/>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23</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人力與</a:t>
            </a:r>
            <a:r>
              <a:rPr lang="zh-TW" altLang="zh-TW" sz="2400" b="1" dirty="0">
                <a:latin typeface="微軟正黑體" panose="020B0604030504040204" pitchFamily="34" charset="-120"/>
                <a:ea typeface="微軟正黑體" panose="020B0604030504040204" pitchFamily="34" charset="-120"/>
              </a:rPr>
              <a:t>經費說明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經費預算表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497444"/>
          </a:xfrm>
          <a:prstGeom prst="rect">
            <a:avLst/>
          </a:prstGeom>
        </p:spPr>
        <p:txBody>
          <a:bodyPr>
            <a:spAutoFit/>
          </a:bodyPr>
          <a:lstStyle/>
          <a:p>
            <a:pPr marL="781050" indent="-601663" algn="just">
              <a:lnSpc>
                <a:spcPct val="150000"/>
              </a:lnSpc>
              <a:spcAft>
                <a:spcPts val="0"/>
              </a:spcAft>
              <a:defRPr/>
            </a:pPr>
            <a:r>
              <a:rPr lang="en-US" altLang="zh-TW" sz="2000" b="1" kern="100" dirty="0">
                <a:latin typeface="微軟正黑體" panose="020B0604030504040204" pitchFamily="34" charset="-120"/>
                <a:ea typeface="微軟正黑體" panose="020B0604030504040204" pitchFamily="34" charset="-120"/>
              </a:rPr>
              <a:t>2.</a:t>
            </a:r>
            <a:r>
              <a:rPr lang="zh-TW" altLang="en-US" sz="2000" kern="100" dirty="0">
                <a:latin typeface="微軟正黑體" panose="020B0604030504040204" pitchFamily="34" charset="-120"/>
                <a:ea typeface="微軟正黑體" panose="020B0604030504040204" pitchFamily="34" charset="-120"/>
              </a:rPr>
              <a:t>維護費、代辦加工費、專業服務費、設備維護費明細表</a:t>
            </a:r>
          </a:p>
        </p:txBody>
      </p:sp>
      <p:graphicFrame>
        <p:nvGraphicFramePr>
          <p:cNvPr id="11" name="表格 10"/>
          <p:cNvGraphicFramePr>
            <a:graphicFrameLocks noGrp="1"/>
          </p:cNvGraphicFramePr>
          <p:nvPr>
            <p:extLst>
              <p:ext uri="{D42A27DB-BD31-4B8C-83A1-F6EECF244321}">
                <p14:modId xmlns:p14="http://schemas.microsoft.com/office/powerpoint/2010/main" val="978017151"/>
              </p:ext>
            </p:extLst>
          </p:nvPr>
        </p:nvGraphicFramePr>
        <p:xfrm>
          <a:off x="1115616" y="1817580"/>
          <a:ext cx="6984776" cy="3555638"/>
        </p:xfrm>
        <a:graphic>
          <a:graphicData uri="http://schemas.openxmlformats.org/drawingml/2006/table">
            <a:tbl>
              <a:tblPr/>
              <a:tblGrid>
                <a:gridCol w="2087701">
                  <a:extLst>
                    <a:ext uri="{9D8B030D-6E8A-4147-A177-3AD203B41FA5}">
                      <a16:colId xmlns:a16="http://schemas.microsoft.com/office/drawing/2014/main" val="20000"/>
                    </a:ext>
                  </a:extLst>
                </a:gridCol>
                <a:gridCol w="902093">
                  <a:extLst>
                    <a:ext uri="{9D8B030D-6E8A-4147-A177-3AD203B41FA5}">
                      <a16:colId xmlns:a16="http://schemas.microsoft.com/office/drawing/2014/main" val="20001"/>
                    </a:ext>
                  </a:extLst>
                </a:gridCol>
                <a:gridCol w="890377">
                  <a:extLst>
                    <a:ext uri="{9D8B030D-6E8A-4147-A177-3AD203B41FA5}">
                      <a16:colId xmlns:a16="http://schemas.microsoft.com/office/drawing/2014/main" val="20002"/>
                    </a:ext>
                  </a:extLst>
                </a:gridCol>
                <a:gridCol w="890377">
                  <a:extLst>
                    <a:ext uri="{9D8B030D-6E8A-4147-A177-3AD203B41FA5}">
                      <a16:colId xmlns:a16="http://schemas.microsoft.com/office/drawing/2014/main" val="20003"/>
                    </a:ext>
                  </a:extLst>
                </a:gridCol>
                <a:gridCol w="2214228">
                  <a:extLst>
                    <a:ext uri="{9D8B030D-6E8A-4147-A177-3AD203B41FA5}">
                      <a16:colId xmlns:a16="http://schemas.microsoft.com/office/drawing/2014/main" val="20004"/>
                    </a:ext>
                  </a:extLst>
                </a:gridCol>
              </a:tblGrid>
              <a:tr h="790141">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品名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單價</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數量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小計</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95071">
                <a:tc>
                  <a:txBody>
                    <a:bodyPr/>
                    <a:lstStyle/>
                    <a:p>
                      <a:pPr algn="just">
                        <a:lnSpc>
                          <a:spcPts val="2600"/>
                        </a:lnSpc>
                        <a:spcAft>
                          <a:spcPts val="0"/>
                        </a:spcAft>
                      </a:pPr>
                      <a:r>
                        <a:rPr lang="zh-TW" altLang="en-US" sz="1600" kern="100" dirty="0">
                          <a:latin typeface="微軟正黑體" panose="020B0604030504040204" pitchFamily="34" charset="-120"/>
                          <a:ea typeface="微軟正黑體" panose="020B0604030504040204" pitchFamily="34" charset="-120"/>
                          <a:cs typeface="新細明體"/>
                        </a:rPr>
                        <a:t>委託金屬零件加工</a:t>
                      </a: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071">
                <a:tc>
                  <a:txBody>
                    <a:bodyPr/>
                    <a:lstStyle/>
                    <a:p>
                      <a:pPr algn="just">
                        <a:lnSpc>
                          <a:spcPts val="2600"/>
                        </a:lnSpc>
                        <a:spcAft>
                          <a:spcPts val="0"/>
                        </a:spcAft>
                      </a:pPr>
                      <a:endParaRPr lang="en-US" sz="1600" kern="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071">
                <a:tc>
                  <a:txBody>
                    <a:bodyPr/>
                    <a:lstStyle/>
                    <a:p>
                      <a:pPr algn="just">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071">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3" name="Rectangle 2">
            <a:extLst>
              <a:ext uri="{FF2B5EF4-FFF2-40B4-BE49-F238E27FC236}">
                <a16:creationId xmlns:a16="http://schemas.microsoft.com/office/drawing/2014/main" id="{907557F1-440C-9F07-17F3-4DA1FB484A6B}"/>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947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24</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參、預期計畫效益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請填入計畫書所列量化效益，並說明其估算方式</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28679" name="文字方塊 2"/>
          <p:cNvSpPr txBox="1">
            <a:spLocks noChangeArrowheads="1"/>
          </p:cNvSpPr>
          <p:nvPr/>
        </p:nvSpPr>
        <p:spPr bwMode="auto">
          <a:xfrm>
            <a:off x="1007740" y="4142011"/>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請說明藉由本輔導案除量化效益外，可達成之其他效益</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Tree>
    <p:extLst>
      <p:ext uri="{BB962C8B-B14F-4D97-AF65-F5344CB8AC3E}">
        <p14:creationId xmlns:p14="http://schemas.microsoft.com/office/powerpoint/2010/main" val="246556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899592" y="0"/>
            <a:ext cx="63401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肆、本案一頁摘要說明資料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72"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
        <p:nvSpPr>
          <p:cNvPr id="6" name="矩形 5"/>
          <p:cNvSpPr/>
          <p:nvPr/>
        </p:nvSpPr>
        <p:spPr>
          <a:xfrm>
            <a:off x="7273309" y="130314"/>
            <a:ext cx="697627" cy="401264"/>
          </a:xfrm>
          <a:prstGeom prst="rect">
            <a:avLst/>
          </a:prstGeom>
          <a:solidFill>
            <a:srgbClr val="C00000"/>
          </a:solidFill>
        </p:spPr>
        <p:txBody>
          <a:bodyPr wrap="none">
            <a:spAutoFit/>
          </a:bodyPr>
          <a:lstStyle/>
          <a:p>
            <a:pPr marL="0" lvl="1" algn="just">
              <a:lnSpc>
                <a:spcPts val="2600"/>
              </a:lnSpc>
              <a:spcAft>
                <a:spcPts val="0"/>
              </a:spcAft>
              <a:defRPr/>
            </a:pPr>
            <a:r>
              <a:rPr lang="zh-TW" altLang="en-US" sz="2000" b="1" kern="100" dirty="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rPr>
              <a:t>範例</a:t>
            </a:r>
            <a:endParaRPr lang="zh-TW" altLang="zh-TW" sz="2000" b="1" kern="100" dirty="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0351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26</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b="1" dirty="0">
                <a:latin typeface="微軟正黑體" panose="020B0604030504040204" pitchFamily="34" charset="-120"/>
                <a:ea typeface="微軟正黑體" panose="020B0604030504040204" pitchFamily="34" charset="-120"/>
              </a:rPr>
              <a:t>伍、附件</a:t>
            </a:r>
          </a:p>
        </p:txBody>
      </p:sp>
    </p:spTree>
    <p:extLst>
      <p:ext uri="{BB962C8B-B14F-4D97-AF65-F5344CB8AC3E}">
        <p14:creationId xmlns:p14="http://schemas.microsoft.com/office/powerpoint/2010/main" val="179727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27</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971600" y="9971"/>
            <a:ext cx="5976664"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sz="2800" b="1" dirty="0">
                <a:latin typeface="微軟正黑體" panose="020B0604030504040204" pitchFamily="34" charset="-120"/>
                <a:ea typeface="微軟正黑體" panose="020B0604030504040204" pitchFamily="34" charset="-120"/>
              </a:rPr>
              <a:t>伍、附件</a:t>
            </a:r>
            <a:endParaRPr lang="zh-TW" altLang="en-US" sz="2800" b="1" dirty="0">
              <a:latin typeface="微軟正黑體" panose="020B0604030504040204" pitchFamily="34" charset="-120"/>
              <a:ea typeface="微軟正黑體" panose="020B0604030504040204" pitchFamily="34" charset="-120"/>
            </a:endParaRPr>
          </a:p>
        </p:txBody>
      </p:sp>
      <p:sp>
        <p:nvSpPr>
          <p:cNvPr id="8196" name="Text Box 105"/>
          <p:cNvSpPr txBox="1">
            <a:spLocks noChangeArrowheads="1"/>
          </p:cNvSpPr>
          <p:nvPr/>
        </p:nvSpPr>
        <p:spPr bwMode="auto">
          <a:xfrm>
            <a:off x="54359" y="693390"/>
            <a:ext cx="9109075" cy="461665"/>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a:latin typeface="微軟正黑體" panose="020B0604030504040204" pitchFamily="34" charset="-120"/>
                <a:ea typeface="微軟正黑體" panose="020B0604030504040204" pitchFamily="34" charset="-120"/>
              </a:rPr>
              <a:t>一、受輔導業者基本資料：</a:t>
            </a:r>
            <a:endParaRPr lang="en-US" altLang="zh-TW" sz="20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868716034"/>
              </p:ext>
            </p:extLst>
          </p:nvPr>
        </p:nvGraphicFramePr>
        <p:xfrm>
          <a:off x="611560" y="1241574"/>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業者名稱：</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工廠</a:t>
                      </a:r>
                      <a:r>
                        <a:rPr lang="zh-TW" altLang="zh-TW" sz="1800" b="1" kern="1200" dirty="0">
                          <a:solidFill>
                            <a:schemeClr val="tx1"/>
                          </a:solidFill>
                          <a:latin typeface="微軟正黑體" pitchFamily="34" charset="-120"/>
                          <a:ea typeface="微軟正黑體" pitchFamily="34" charset="-120"/>
                          <a:cs typeface="+mn-cs"/>
                        </a:rPr>
                        <a:t>地</a:t>
                      </a:r>
                      <a:r>
                        <a:rPr lang="zh-TW" altLang="en-US" sz="1800" b="1" kern="1200" dirty="0">
                          <a:solidFill>
                            <a:schemeClr val="tx1"/>
                          </a:solidFill>
                          <a:latin typeface="微軟正黑體" pitchFamily="34" charset="-120"/>
                          <a:ea typeface="微軟正黑體" pitchFamily="34" charset="-120"/>
                          <a:cs typeface="+mn-cs"/>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資本額：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〇〇〇元</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員工人數：</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〇〇人 </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研發人員比例：</a:t>
                      </a:r>
                      <a:r>
                        <a:rPr lang="en-US" altLang="zh-TW" sz="1800" b="1" kern="1200" dirty="0">
                          <a:solidFill>
                            <a:schemeClr val="tx1"/>
                          </a:solidFill>
                          <a:latin typeface="微軟正黑體" pitchFamily="34" charset="-120"/>
                          <a:ea typeface="微軟正黑體" pitchFamily="34" charset="-120"/>
                          <a:cs typeface="+mn-cs"/>
                        </a:rPr>
                        <a:t>___%)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行業別：</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latin typeface="微軟正黑體" pitchFamily="34" charset="-120"/>
                          <a:ea typeface="微軟正黑體" pitchFamily="34" charset="-120"/>
                          <a:cs typeface="+mn-cs"/>
                        </a:rPr>
                        <a:t>OOOOO</a:t>
                      </a:r>
                      <a:r>
                        <a:rPr lang="zh-TW" altLang="en-US" sz="1800" b="1" kern="1200" dirty="0">
                          <a:solidFill>
                            <a:schemeClr val="tx1"/>
                          </a:solidFill>
                          <a:latin typeface="微軟正黑體" pitchFamily="34" charset="-120"/>
                          <a:ea typeface="微軟正黑體" pitchFamily="34" charset="-120"/>
                          <a:cs typeface="+mn-cs"/>
                        </a:rPr>
                        <a:t>製造業</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主要產品：</a:t>
                      </a:r>
                      <a:endParaRPr lang="en-US" altLang="zh-TW" sz="1800" b="1" kern="1200" dirty="0">
                        <a:solidFill>
                          <a:schemeClr val="tx1"/>
                        </a:solidFill>
                        <a:latin typeface="微軟正黑體" pitchFamily="34" charset="-120"/>
                        <a:ea typeface="微軟正黑體" pitchFamily="34" charset="-120"/>
                        <a:cs typeface="+mn-cs"/>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〇〇〇〇</a:t>
                      </a:r>
                      <a:endParaRPr lang="en-US" altLang="zh-TW" sz="1800" b="1" kern="1200" dirty="0">
                        <a:solidFill>
                          <a:schemeClr val="tx1"/>
                        </a:solidFill>
                        <a:latin typeface="微軟正黑體" pitchFamily="34" charset="-120"/>
                        <a:ea typeface="微軟正黑體" pitchFamily="34" charset="-120"/>
                        <a:cs typeface="+mn-cs"/>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Microsoft JhengHei Light" panose="020B0304030504040204" pitchFamily="34" charset="-120"/>
                          <a:ea typeface="Microsoft JhengHei Light" panose="020B0304030504040204"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Microsoft JhengHei Light" panose="020B0304030504040204" pitchFamily="34" charset="-120"/>
                          <a:ea typeface="Microsoft JhengHei Light" panose="020B0304030504040204"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營業額</a:t>
                      </a:r>
                      <a:r>
                        <a:rPr lang="en-US" altLang="zh-TW" sz="1800" b="1" kern="1200" dirty="0">
                          <a:solidFill>
                            <a:schemeClr val="tx1"/>
                          </a:solidFill>
                          <a:latin typeface="微軟正黑體" pitchFamily="34" charset="-120"/>
                          <a:ea typeface="微軟正黑體" pitchFamily="34" charset="-120"/>
                          <a:cs typeface="+mn-cs"/>
                        </a:rPr>
                        <a:t>(OO</a:t>
                      </a:r>
                      <a:r>
                        <a:rPr lang="zh-TW" altLang="en-US" sz="1800" b="1" kern="1200" dirty="0">
                          <a:solidFill>
                            <a:schemeClr val="tx1"/>
                          </a:solidFill>
                          <a:latin typeface="微軟正黑體" pitchFamily="34" charset="-120"/>
                          <a:ea typeface="微軟正黑體" pitchFamily="34" charset="-120"/>
                          <a:cs typeface="+mn-cs"/>
                        </a:rPr>
                        <a:t>年</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約</a:t>
                      </a:r>
                      <a:r>
                        <a:rPr lang="en-US" altLang="zh-TW" sz="1800" b="1" kern="1200" dirty="0">
                          <a:solidFill>
                            <a:schemeClr val="tx1"/>
                          </a:solidFill>
                          <a:latin typeface="微軟正黑體" pitchFamily="34" charset="-120"/>
                          <a:ea typeface="微軟正黑體" pitchFamily="34" charset="-120"/>
                          <a:cs typeface="+mn-cs"/>
                        </a:rPr>
                        <a:t>O</a:t>
                      </a:r>
                      <a:r>
                        <a:rPr lang="zh-TW" altLang="en-US" sz="1800" b="1" kern="1200" dirty="0">
                          <a:solidFill>
                            <a:schemeClr val="tx1"/>
                          </a:solidFill>
                          <a:latin typeface="微軟正黑體" pitchFamily="34" charset="-120"/>
                          <a:ea typeface="微軟正黑體" pitchFamily="34" charset="-120"/>
                          <a:cs typeface="+mn-cs"/>
                        </a:rPr>
                        <a:t>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〇〇〇元</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algn="l" defTabSz="914400" rtl="0" eaLnBrk="1" latinLnBrk="0" hangingPunct="1"/>
                      <a:r>
                        <a:rPr lang="en-US" altLang="zh-TW" sz="1800" b="1" kern="1200" dirty="0">
                          <a:solidFill>
                            <a:schemeClr val="tx1"/>
                          </a:solidFill>
                          <a:latin typeface="微軟正黑體" pitchFamily="34" charset="-120"/>
                          <a:ea typeface="微軟正黑體" pitchFamily="34" charset="-120"/>
                          <a:cs typeface="+mn-cs"/>
                        </a:rPr>
                        <a:t>114</a:t>
                      </a:r>
                      <a:r>
                        <a:rPr lang="zh-TW" altLang="en-US" sz="1800" b="1" kern="1200" dirty="0">
                          <a:solidFill>
                            <a:schemeClr val="tx1"/>
                          </a:solidFill>
                          <a:latin typeface="微軟正黑體" pitchFamily="34" charset="-120"/>
                          <a:ea typeface="微軟正黑體" pitchFamily="34" charset="-120"/>
                          <a:cs typeface="+mn-cs"/>
                        </a:rPr>
                        <a:t>年〇月〇日 至</a:t>
                      </a:r>
                      <a:r>
                        <a:rPr lang="en-US" altLang="zh-TW" sz="1800" b="1" kern="1200" dirty="0">
                          <a:solidFill>
                            <a:schemeClr val="tx1"/>
                          </a:solidFill>
                          <a:latin typeface="微軟正黑體" pitchFamily="34" charset="-120"/>
                          <a:ea typeface="微軟正黑體" pitchFamily="34" charset="-120"/>
                          <a:cs typeface="+mn-cs"/>
                        </a:rPr>
                        <a:t>114</a:t>
                      </a:r>
                      <a:r>
                        <a:rPr lang="zh-TW" altLang="en-US" sz="1800" b="1" kern="1200" dirty="0">
                          <a:solidFill>
                            <a:schemeClr val="tx1"/>
                          </a:solidFill>
                          <a:latin typeface="微軟正黑體" pitchFamily="34" charset="-120"/>
                          <a:ea typeface="微軟正黑體" pitchFamily="34" charset="-120"/>
                          <a:cs typeface="+mn-cs"/>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marL="0" algn="l" defTabSz="914400" rtl="0" eaLnBrk="1" latinLnBrk="0" hangingPunct="1"/>
                      <a:r>
                        <a:rPr lang="zh-TW" altLang="en-US" sz="1800" b="1" kern="1200" dirty="0">
                          <a:solidFill>
                            <a:schemeClr val="tx1"/>
                          </a:solidFill>
                          <a:latin typeface="微軟正黑體" pitchFamily="34" charset="-120"/>
                          <a:ea typeface="微軟正黑體" pitchFamily="34" charset="-120"/>
                          <a:cs typeface="+mn-cs"/>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〇〇〇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〇〇〇元</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政府經費：〇〇〇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〇〇〇元，自籌款：〇〇〇</a:t>
                      </a:r>
                      <a:r>
                        <a:rPr lang="en-US" altLang="zh-TW" sz="1800" b="1" kern="1200" dirty="0">
                          <a:solidFill>
                            <a:schemeClr val="tx1"/>
                          </a:solidFill>
                          <a:latin typeface="微軟正黑體" pitchFamily="34" charset="-120"/>
                          <a:ea typeface="微軟正黑體" pitchFamily="34" charset="-120"/>
                          <a:cs typeface="+mn-cs"/>
                        </a:rPr>
                        <a:t>,</a:t>
                      </a:r>
                      <a:r>
                        <a:rPr lang="zh-TW" altLang="en-US" sz="1800" b="1" kern="1200" dirty="0">
                          <a:solidFill>
                            <a:schemeClr val="tx1"/>
                          </a:solidFill>
                          <a:latin typeface="微軟正黑體" pitchFamily="34" charset="-120"/>
                          <a:ea typeface="微軟正黑體" pitchFamily="34" charset="-120"/>
                          <a:cs typeface="+mn-cs"/>
                        </a:rPr>
                        <a:t>〇〇〇元</a:t>
                      </a:r>
                      <a:r>
                        <a:rPr lang="en-US" altLang="zh-TW" sz="1800" b="1" kern="1200" dirty="0">
                          <a:solidFill>
                            <a:schemeClr val="tx1"/>
                          </a:solidFill>
                          <a:latin typeface="微軟正黑體" pitchFamily="34" charset="-120"/>
                          <a:ea typeface="微軟正黑體" pitchFamily="34" charset="-120"/>
                          <a:cs typeface="+mn-cs"/>
                        </a:rPr>
                        <a:t>, </a:t>
                      </a:r>
                      <a:r>
                        <a:rPr lang="zh-TW" altLang="en-US" sz="1800" b="1" kern="1200" dirty="0">
                          <a:solidFill>
                            <a:schemeClr val="tx1"/>
                          </a:solidFill>
                          <a:latin typeface="微軟正黑體" pitchFamily="34" charset="-120"/>
                          <a:ea typeface="微軟正黑體" pitchFamily="34" charset="-120"/>
                          <a:cs typeface="+mn-cs"/>
                        </a:rPr>
                        <a:t>自籌款比例：</a:t>
                      </a:r>
                      <a:r>
                        <a:rPr lang="en-US" altLang="zh-TW" sz="1800" b="1" kern="1200" dirty="0">
                          <a:solidFill>
                            <a:schemeClr val="tx1"/>
                          </a:solidFill>
                          <a:latin typeface="微軟正黑體" pitchFamily="34" charset="-120"/>
                          <a:ea typeface="微軟正黑體" pitchFamily="34" charset="-120"/>
                          <a:cs typeface="+mn-cs"/>
                        </a:rPr>
                        <a:t> </a:t>
                      </a:r>
                      <a:r>
                        <a:rPr lang="zh-TW" altLang="en-US" sz="1800" b="1" kern="1200" dirty="0">
                          <a:solidFill>
                            <a:schemeClr val="tx1"/>
                          </a:solidFill>
                          <a:latin typeface="微軟正黑體" pitchFamily="34" charset="-120"/>
                          <a:ea typeface="微軟正黑體" pitchFamily="34" charset="-120"/>
                          <a:cs typeface="+mn-cs"/>
                        </a:rPr>
                        <a:t>政府款〇〇</a:t>
                      </a:r>
                      <a:r>
                        <a:rPr lang="en-US" altLang="zh-TW" sz="1800" b="1" kern="1200" dirty="0">
                          <a:solidFill>
                            <a:schemeClr val="tx1"/>
                          </a:solidFill>
                          <a:latin typeface="微軟正黑體" pitchFamily="34" charset="-120"/>
                          <a:ea typeface="微軟正黑體" pitchFamily="34" charset="-120"/>
                          <a:cs typeface="+mn-cs"/>
                        </a:rPr>
                        <a:t>%)</a:t>
                      </a:r>
                      <a:endParaRPr lang="zh-TW" altLang="en-US" sz="1800" b="1" kern="1200" dirty="0">
                        <a:solidFill>
                          <a:schemeClr val="tx1"/>
                        </a:solidFill>
                        <a:latin typeface="微軟正黑體" pitchFamily="34" charset="-120"/>
                        <a:ea typeface="微軟正黑體" pitchFamily="34" charset="-120"/>
                        <a:cs typeface="+mn-cs"/>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itchFamily="34" charset="-120"/>
                          <a:ea typeface="微軟正黑體" pitchFamily="34" charset="-120"/>
                          <a:cs typeface="+mn-cs"/>
                        </a:rPr>
                        <a:t>本</a:t>
                      </a:r>
                      <a:r>
                        <a:rPr lang="zh-TW" altLang="en-US" sz="1800" b="1" kern="1200">
                          <a:solidFill>
                            <a:schemeClr val="tx1"/>
                          </a:solidFill>
                          <a:latin typeface="微軟正黑體" pitchFamily="34" charset="-120"/>
                          <a:ea typeface="微軟正黑體" pitchFamily="34" charset="-120"/>
                          <a:cs typeface="+mn-cs"/>
                        </a:rPr>
                        <a:t>計畫重點：</a:t>
                      </a:r>
                      <a:endParaRPr lang="en-US" altLang="zh-TW" sz="1800" b="1" kern="1200" dirty="0">
                        <a:solidFill>
                          <a:schemeClr val="tx1"/>
                        </a:solidFill>
                        <a:latin typeface="微軟正黑體" pitchFamily="34" charset="-120"/>
                        <a:ea typeface="微軟正黑體" pitchFamily="34" charset="-120"/>
                        <a:cs typeface="+mn-cs"/>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tx1"/>
                        </a:solidFill>
                        <a:latin typeface="微軟正黑體" pitchFamily="34" charset="-120"/>
                        <a:ea typeface="微軟正黑體" pitchFamily="34" charset="-120"/>
                        <a:cs typeface="+mn-cs"/>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28</a:t>
            </a:fld>
            <a:endParaRPr kumimoji="0" lang="en-US" altLang="zh-TW" sz="1800">
              <a:latin typeface="Constantia" panose="02030602050306030303" pitchFamily="18" charset="0"/>
              <a:ea typeface="標楷體" panose="03000509000000000000" pitchFamily="65" charset="-120"/>
            </a:endParaRPr>
          </a:p>
        </p:txBody>
      </p:sp>
      <p:sp>
        <p:nvSpPr>
          <p:cNvPr id="8196" name="Text Box 105"/>
          <p:cNvSpPr txBox="1">
            <a:spLocks noChangeArrowheads="1"/>
          </p:cNvSpPr>
          <p:nvPr/>
        </p:nvSpPr>
        <p:spPr bwMode="auto">
          <a:xfrm>
            <a:off x="34925" y="686023"/>
            <a:ext cx="9109075" cy="461665"/>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a:latin typeface="微軟正黑體" panose="020B0604030504040204" pitchFamily="34" charset="-120"/>
                <a:ea typeface="微軟正黑體" panose="020B0604030504040204" pitchFamily="34" charset="-120"/>
              </a:rPr>
              <a:t>二、輔導單位基本資料：</a:t>
            </a:r>
            <a:endParaRPr lang="en-US" altLang="zh-TW" sz="20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815381243"/>
              </p:ext>
            </p:extLst>
          </p:nvPr>
        </p:nvGraphicFramePr>
        <p:xfrm>
          <a:off x="539552" y="131048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單位</a:t>
                      </a:r>
                      <a:r>
                        <a:rPr lang="zh-TW" altLang="zh-TW" sz="1800" b="1" kern="1200" dirty="0">
                          <a:solidFill>
                            <a:schemeClr val="tx1"/>
                          </a:solidFill>
                          <a:latin typeface="微軟正黑體" panose="020B0604030504040204" pitchFamily="34" charset="-120"/>
                          <a:ea typeface="微軟正黑體" panose="020B0604030504040204" pitchFamily="34" charset="-120"/>
                          <a:cs typeface="+mn-cs"/>
                        </a:rPr>
                        <a:t>名稱</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〇〇〇〇〇〇〇〇</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資本額：</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a:t>
                      </a:r>
                      <a:r>
                        <a:rPr lang="en-US" altLang="zh-TW" sz="1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a:t>
                      </a:r>
                      <a:r>
                        <a:rPr lang="en-US" altLang="zh-TW" sz="1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〇〇〇元</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a:solidFill>
                            <a:schemeClr val="tx1"/>
                          </a:solidFill>
                          <a:latin typeface="微軟正黑體" panose="020B0604030504040204" pitchFamily="34" charset="-120"/>
                          <a:ea typeface="微軟正黑體" panose="020B0604030504040204" pitchFamily="34" charset="-120"/>
                          <a:cs typeface="+mn-cs"/>
                        </a:rPr>
                        <a:t>員工人數：</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微軟正黑體" panose="020B0604030504040204" pitchFamily="34" charset="-120"/>
                          <a:ea typeface="微軟正黑體" panose="020B0604030504040204" pitchFamily="34" charset="-120"/>
                        </a:rPr>
                        <a:t>〇〇〇</a:t>
                      </a:r>
                      <a:r>
                        <a:rPr lang="zh-TW" altLang="en-US" sz="18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行業別：</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□機械設備製造業   □財團法人精密機械研究發展中心</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a:solidFill>
                            <a:schemeClr val="tx1"/>
                          </a:solidFill>
                          <a:latin typeface="微軟正黑體" panose="020B0604030504040204" pitchFamily="34" charset="-120"/>
                          <a:ea typeface="微軟正黑體" panose="020B0604030504040204" pitchFamily="34" charset="-120"/>
                          <a:cs typeface="+mn-cs"/>
                        </a:rPr>
                        <a:t>主要產品：</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〇〇〇系統整合服務</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a:solidFill>
                            <a:schemeClr val="tx1"/>
                          </a:solidFill>
                          <a:latin typeface="微軟正黑體" panose="020B0604030504040204" pitchFamily="34" charset="-120"/>
                          <a:ea typeface="微軟正黑體" panose="020B0604030504040204" pitchFamily="34" charset="-120"/>
                          <a:cs typeface="+mn-cs"/>
                        </a:rPr>
                        <a:t>公司統一編號：</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〇〇〇〇</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經營概況營業額：</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a:t>
                      </a:r>
                      <a:r>
                        <a:rPr lang="en-US" altLang="zh-TW" sz="1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a:t>
                      </a:r>
                      <a:r>
                        <a:rPr lang="en-US" altLang="zh-TW" sz="1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〇〇〇元</a:t>
                      </a: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相關輔導執行案例：</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8" name="Rectangle 2"/>
          <p:cNvSpPr>
            <a:spLocks noGrp="1" noChangeArrowheads="1"/>
          </p:cNvSpPr>
          <p:nvPr>
            <p:ph type="title"/>
          </p:nvPr>
        </p:nvSpPr>
        <p:spPr bwMode="auto">
          <a:xfrm>
            <a:off x="971600" y="10633"/>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sz="2800" b="1" dirty="0">
                <a:latin typeface="微軟正黑體" panose="020B0604030504040204" pitchFamily="34" charset="-120"/>
                <a:ea typeface="微軟正黑體" panose="020B0604030504040204" pitchFamily="34" charset="-120"/>
              </a:rPr>
              <a:t>伍、附件</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輔導單位基本資料</a:t>
            </a:r>
          </a:p>
        </p:txBody>
      </p:sp>
    </p:spTree>
    <p:extLst>
      <p:ext uri="{BB962C8B-B14F-4D97-AF65-F5344CB8AC3E}">
        <p14:creationId xmlns:p14="http://schemas.microsoft.com/office/powerpoint/2010/main" val="179727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5" name="Rectangle 2"/>
          <p:cNvSpPr>
            <a:spLocks noGrp="1" noChangeArrowheads="1"/>
          </p:cNvSpPr>
          <p:nvPr>
            <p:ph type="title"/>
          </p:nvPr>
        </p:nvSpPr>
        <p:spPr bwMode="auto">
          <a:xfrm>
            <a:off x="899592" y="-27384"/>
            <a:ext cx="648072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sz="3600" b="1" dirty="0">
                <a:latin typeface="微軟正黑體" panose="020B0604030504040204" pitchFamily="34" charset="-120"/>
                <a:ea typeface="微軟正黑體" panose="020B0604030504040204" pitchFamily="34" charset="-120"/>
              </a:rPr>
              <a:t>壹、受輔導業者基本資訊</a:t>
            </a:r>
          </a:p>
        </p:txBody>
      </p:sp>
      <p:graphicFrame>
        <p:nvGraphicFramePr>
          <p:cNvPr id="6" name="表格 5"/>
          <p:cNvGraphicFramePr>
            <a:graphicFrameLocks noGrp="1"/>
          </p:cNvGraphicFramePr>
          <p:nvPr>
            <p:extLst>
              <p:ext uri="{D42A27DB-BD31-4B8C-83A1-F6EECF244321}">
                <p14:modId xmlns:p14="http://schemas.microsoft.com/office/powerpoint/2010/main" val="2077256146"/>
              </p:ext>
            </p:extLst>
          </p:nvPr>
        </p:nvGraphicFramePr>
        <p:xfrm>
          <a:off x="683568" y="1484784"/>
          <a:ext cx="7632203" cy="1772285"/>
        </p:xfrm>
        <a:graphic>
          <a:graphicData uri="http://schemas.openxmlformats.org/drawingml/2006/table">
            <a:tbl>
              <a:tblPr firstRow="1" firstCol="1" bandRow="1">
                <a:tableStyleId>{5C22544A-7EE6-4342-B048-85BDC9FD1C3A}</a:tableStyleId>
              </a:tblPr>
              <a:tblGrid>
                <a:gridCol w="889189">
                  <a:extLst>
                    <a:ext uri="{9D8B030D-6E8A-4147-A177-3AD203B41FA5}">
                      <a16:colId xmlns:a16="http://schemas.microsoft.com/office/drawing/2014/main" val="2242096297"/>
                    </a:ext>
                  </a:extLst>
                </a:gridCol>
                <a:gridCol w="1556080">
                  <a:extLst>
                    <a:ext uri="{9D8B030D-6E8A-4147-A177-3AD203B41FA5}">
                      <a16:colId xmlns:a16="http://schemas.microsoft.com/office/drawing/2014/main" val="984873048"/>
                    </a:ext>
                  </a:extLst>
                </a:gridCol>
                <a:gridCol w="1259684">
                  <a:extLst>
                    <a:ext uri="{9D8B030D-6E8A-4147-A177-3AD203B41FA5}">
                      <a16:colId xmlns:a16="http://schemas.microsoft.com/office/drawing/2014/main" val="756209632"/>
                    </a:ext>
                  </a:extLst>
                </a:gridCol>
                <a:gridCol w="1180702">
                  <a:extLst>
                    <a:ext uri="{9D8B030D-6E8A-4147-A177-3AD203B41FA5}">
                      <a16:colId xmlns:a16="http://schemas.microsoft.com/office/drawing/2014/main" val="3851745947"/>
                    </a:ext>
                  </a:extLst>
                </a:gridCol>
                <a:gridCol w="2746548">
                  <a:extLst>
                    <a:ext uri="{9D8B030D-6E8A-4147-A177-3AD203B41FA5}">
                      <a16:colId xmlns:a16="http://schemas.microsoft.com/office/drawing/2014/main" val="2958255804"/>
                    </a:ext>
                  </a:extLst>
                </a:gridCol>
              </a:tblGrid>
              <a:tr h="225425">
                <a:tc>
                  <a:txBody>
                    <a:bodyPr/>
                    <a:lstStyle/>
                    <a:p>
                      <a:pPr algn="ctr">
                        <a:lnSpc>
                          <a:spcPts val="2600"/>
                        </a:lnSpc>
                        <a:spcAft>
                          <a:spcPts val="0"/>
                        </a:spcAft>
                      </a:pPr>
                      <a:r>
                        <a:rPr lang="zh-TW" sz="1400" kern="100" dirty="0">
                          <a:solidFill>
                            <a:sysClr val="windowText" lastClr="000000"/>
                          </a:solidFill>
                          <a:effectLst/>
                          <a:latin typeface="微軟正黑體" panose="020B0604030504040204" pitchFamily="34" charset="-120"/>
                          <a:ea typeface="微軟正黑體" panose="020B0604030504040204" pitchFamily="34" charset="-120"/>
                        </a:rPr>
                        <a:t>執行年度</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solidFill>
                            <a:sysClr val="windowText" lastClr="000000"/>
                          </a:solidFill>
                          <a:effectLst/>
                          <a:latin typeface="微軟正黑體" panose="020B0604030504040204" pitchFamily="34" charset="-120"/>
                          <a:ea typeface="微軟正黑體" panose="020B0604030504040204" pitchFamily="34" charset="-120"/>
                        </a:rPr>
                        <a:t>計畫名稱</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ysClr val="windowText" lastClr="000000"/>
                          </a:solidFill>
                          <a:effectLst/>
                          <a:latin typeface="微軟正黑體" panose="020B0604030504040204" pitchFamily="34" charset="-120"/>
                          <a:ea typeface="微軟正黑體" panose="020B0604030504040204" pitchFamily="34" charset="-120"/>
                        </a:rPr>
                        <a:t>輔導單位</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solidFill>
                            <a:sysClr val="windowText" lastClr="000000"/>
                          </a:solidFill>
                          <a:effectLst/>
                          <a:latin typeface="微軟正黑體" panose="020B0604030504040204" pitchFamily="34" charset="-120"/>
                          <a:ea typeface="微軟正黑體" panose="020B0604030504040204" pitchFamily="34" charset="-120"/>
                        </a:rPr>
                        <a:t>執行狀態</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ysClr val="windowText" lastClr="000000"/>
                          </a:solidFill>
                          <a:effectLst/>
                          <a:latin typeface="微軟正黑體" panose="020B0604030504040204" pitchFamily="34" charset="-120"/>
                          <a:ea typeface="微軟正黑體" panose="020B0604030504040204" pitchFamily="34" charset="-120"/>
                        </a:rPr>
                        <a:t>計畫執行主要效益追蹤</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48267"/>
                  </a:ext>
                </a:extLst>
              </a:tr>
              <a:tr h="204470">
                <a:tc>
                  <a:txBody>
                    <a:bodyPr/>
                    <a:lstStyle/>
                    <a:p>
                      <a:pPr algn="ctr">
                        <a:lnSpc>
                          <a:spcPts val="2600"/>
                        </a:lnSpc>
                        <a:spcAft>
                          <a:spcPts val="0"/>
                        </a:spcAft>
                      </a:pPr>
                      <a:r>
                        <a:rPr lang="en-US" alt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113</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4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通過</a:t>
                      </a: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r>
                        <a:rPr lang="zh-TW" alt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執行中</a:t>
                      </a: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r>
                        <a:rPr lang="zh-TW" alt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計畫已驗收</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Ex.</a:t>
                      </a:r>
                      <a:r>
                        <a:rPr lang="zh-TW" alt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射出件產品良率</a:t>
                      </a: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提升</a:t>
                      </a: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3%</a:t>
                      </a: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(92%</a:t>
                      </a:r>
                      <a:r>
                        <a:rPr lang="en-US" altLang="zh-TW" sz="1400" kern="100" dirty="0">
                          <a:solidFill>
                            <a:schemeClr val="bg1">
                              <a:lumMod val="7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95%)</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82518"/>
                  </a:ext>
                </a:extLst>
              </a:tr>
              <a:tr h="211455">
                <a:tc>
                  <a:txBody>
                    <a:bodyPr/>
                    <a:lstStyle/>
                    <a:p>
                      <a:pPr algn="ctr">
                        <a:lnSpc>
                          <a:spcPts val="2600"/>
                        </a:lnSpc>
                        <a:spcAft>
                          <a:spcPts val="0"/>
                        </a:spcAft>
                      </a:pPr>
                      <a:r>
                        <a:rPr lang="en-US" alt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114</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altLang="en-US"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申請中</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99238"/>
                  </a:ext>
                </a:extLst>
              </a:tr>
              <a:tr h="211455">
                <a:tc>
                  <a:txBody>
                    <a:bodyPr/>
                    <a:lstStyle/>
                    <a:p>
                      <a:pPr algn="ctr">
                        <a:lnSpc>
                          <a:spcPts val="2600"/>
                        </a:lnSpc>
                        <a:spcAft>
                          <a:spcPts val="0"/>
                        </a:spcAft>
                      </a:pP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574811"/>
                  </a:ext>
                </a:extLst>
              </a:tr>
              <a:tr h="187325">
                <a:tc>
                  <a:txBody>
                    <a:bodyPr/>
                    <a:lstStyle/>
                    <a:p>
                      <a:pPr algn="ctr">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a:t>
                      </a:r>
                      <a:r>
                        <a:rPr lang="zh-TW" sz="1400" kern="100">
                          <a:solidFill>
                            <a:sysClr val="windowText" lastClr="000000"/>
                          </a:solidFill>
                          <a:effectLst/>
                          <a:latin typeface="微軟正黑體" panose="020B0604030504040204" pitchFamily="34" charset="-120"/>
                          <a:ea typeface="微軟正黑體" panose="020B0604030504040204" pitchFamily="34" charset="-120"/>
                        </a:rPr>
                        <a:t>自行增列</a:t>
                      </a:r>
                      <a:r>
                        <a:rPr lang="en-US" sz="1400" kern="100">
                          <a:solidFill>
                            <a:sysClr val="windowText" lastClr="000000"/>
                          </a:solidFill>
                          <a:effectLst/>
                          <a:latin typeface="微軟正黑體" panose="020B0604030504040204" pitchFamily="34" charset="-120"/>
                          <a:ea typeface="微軟正黑體" panose="020B0604030504040204" pitchFamily="34" charset="-120"/>
                        </a:rPr>
                        <a:t>)</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4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371421"/>
                  </a:ext>
                </a:extLst>
              </a:tr>
            </a:tbl>
          </a:graphicData>
        </a:graphic>
      </p:graphicFrame>
      <p:sp>
        <p:nvSpPr>
          <p:cNvPr id="8" name="Rectangle 1"/>
          <p:cNvSpPr>
            <a:spLocks noChangeArrowheads="1"/>
          </p:cNvSpPr>
          <p:nvPr/>
        </p:nvSpPr>
        <p:spPr bwMode="auto">
          <a:xfrm>
            <a:off x="545865" y="991637"/>
            <a:ext cx="71801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latinLnBrk="0">
              <a:lnSpc>
                <a:spcPct val="100000"/>
              </a:lnSpc>
              <a:buClrTx/>
              <a:buSzTx/>
              <a:buFont typeface="Wingdings" panose="05000000000000000000" pitchFamily="2" charset="2"/>
              <a:buChar char="Ø"/>
              <a:tabLst/>
            </a:pPr>
            <a:r>
              <a:rPr lang="zh-TW" altLang="zh-TW" dirty="0">
                <a:latin typeface="+mj-ea"/>
                <a:ea typeface="+mj-ea"/>
                <a:cs typeface="Times New Roman" panose="02020603050405020304" pitchFamily="18" charset="0"/>
              </a:rPr>
              <a:t>受輔導業者</a:t>
            </a:r>
            <a:r>
              <a:rPr lang="zh-TW" altLang="en-US" dirty="0">
                <a:latin typeface="+mj-ea"/>
                <a:ea typeface="+mj-ea"/>
                <a:cs typeface="Times New Roman" panose="02020603050405020304" pitchFamily="18" charset="0"/>
              </a:rPr>
              <a:t>政府輔導計畫</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補助計畫申請紀錄說明表</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無申請填寫無</a:t>
            </a:r>
            <a:r>
              <a:rPr lang="en-US" altLang="zh-TW" dirty="0">
                <a:latin typeface="+mj-ea"/>
                <a:ea typeface="+mj-ea"/>
                <a:cs typeface="Times New Roman" panose="02020603050405020304" pitchFamily="18" charset="0"/>
              </a:rPr>
              <a:t>)</a:t>
            </a:r>
          </a:p>
        </p:txBody>
      </p:sp>
      <p:sp>
        <p:nvSpPr>
          <p:cNvPr id="2" name="文字方塊 1">
            <a:extLst>
              <a:ext uri="{FF2B5EF4-FFF2-40B4-BE49-F238E27FC236}">
                <a16:creationId xmlns:a16="http://schemas.microsoft.com/office/drawing/2014/main" id="{F484B484-EBD5-8E49-E9AE-E9EDA4FB7D2A}"/>
              </a:ext>
            </a:extLst>
          </p:cNvPr>
          <p:cNvSpPr txBox="1"/>
          <p:nvPr/>
        </p:nvSpPr>
        <p:spPr>
          <a:xfrm>
            <a:off x="545865" y="3645024"/>
            <a:ext cx="7842559"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*本提案計畫與前述計畫標的物不同，無重複申請情事。</a:t>
            </a:r>
          </a:p>
        </p:txBody>
      </p:sp>
    </p:spTree>
    <p:extLst>
      <p:ext uri="{BB962C8B-B14F-4D97-AF65-F5344CB8AC3E}">
        <p14:creationId xmlns:p14="http://schemas.microsoft.com/office/powerpoint/2010/main" val="427444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10D26A33-7C43-7848-2AA6-FE7DF73B207E}"/>
              </a:ext>
            </a:extLst>
          </p:cNvPr>
          <p:cNvSpPr>
            <a:spLocks noGrp="1"/>
          </p:cNvSpPr>
          <p:nvPr>
            <p:ph type="sldNum" sz="quarter" idx="10"/>
          </p:nvPr>
        </p:nvSpPr>
        <p:spPr/>
        <p:txBody>
          <a:bodyPr/>
          <a:lstStyle/>
          <a:p>
            <a:fld id="{5971744C-9344-4AB3-BF77-911763BD1A17}" type="slidenum">
              <a:rPr lang="en-US" altLang="zh-TW" smtClean="0"/>
              <a:pPr/>
              <a:t>29</a:t>
            </a:fld>
            <a:endParaRPr lang="en-US" altLang="zh-TW"/>
          </a:p>
        </p:txBody>
      </p:sp>
      <p:sp>
        <p:nvSpPr>
          <p:cNvPr id="4" name="Rectangle 2">
            <a:extLst>
              <a:ext uri="{FF2B5EF4-FFF2-40B4-BE49-F238E27FC236}">
                <a16:creationId xmlns:a16="http://schemas.microsoft.com/office/drawing/2014/main" id="{C89A6A60-64CD-3448-4124-872DBCD57D14}"/>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伍、附件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BEBC8A0A-5289-4D5D-FC29-B1DA1CFAAE25}"/>
              </a:ext>
            </a:extLst>
          </p:cNvPr>
          <p:cNvSpPr txBox="1"/>
          <p:nvPr/>
        </p:nvSpPr>
        <p:spPr>
          <a:xfrm>
            <a:off x="323528" y="692696"/>
            <a:ext cx="8568952" cy="646331"/>
          </a:xfrm>
          <a:prstGeom prst="rect">
            <a:avLst/>
          </a:prstGeom>
          <a:noFill/>
        </p:spPr>
        <p:txBody>
          <a:bodyPr wrap="square">
            <a:spAutoFit/>
          </a:bodyPr>
          <a:lstStyle/>
          <a:p>
            <a:r>
              <a:rPr lang="zh-TW" altLang="en-US" b="1" dirty="0">
                <a:solidFill>
                  <a:srgbClr val="0070C0"/>
                </a:solidFill>
                <a:latin typeface="微軟正黑體" panose="020B0604030504040204" pitchFamily="34" charset="-120"/>
                <a:ea typeface="微軟正黑體" panose="020B0604030504040204" pitchFamily="34" charset="-120"/>
              </a:rPr>
              <a:t>□本指引</a:t>
            </a:r>
            <a:r>
              <a:rPr lang="zh-TW" altLang="en-US" sz="1800" b="1" dirty="0">
                <a:solidFill>
                  <a:srgbClr val="0070C0"/>
                </a:solidFill>
                <a:latin typeface="微軟正黑體" panose="020B0604030504040204" pitchFamily="34" charset="-120"/>
                <a:ea typeface="微軟正黑體" panose="020B0604030504040204" pitchFamily="34" charset="-120"/>
              </a:rPr>
              <a:t>填寫人員應接受過</a:t>
            </a:r>
            <a:r>
              <a:rPr lang="zh-TW" altLang="en-US" b="1" dirty="0">
                <a:solidFill>
                  <a:srgbClr val="0070C0"/>
                </a:solidFill>
                <a:latin typeface="微軟正黑體" panose="020B0604030504040204" pitchFamily="34" charset="-120"/>
                <a:ea typeface="微軟正黑體" panose="020B0604030504040204" pitchFamily="34" charset="-120"/>
              </a:rPr>
              <a:t>產發署</a:t>
            </a:r>
            <a:r>
              <a:rPr lang="en-US" altLang="zh-TW" b="1" dirty="0">
                <a:solidFill>
                  <a:srgbClr val="0070C0"/>
                </a:solidFill>
                <a:latin typeface="微軟正黑體" panose="020B0604030504040204" pitchFamily="34" charset="-120"/>
                <a:ea typeface="微軟正黑體" panose="020B0604030504040204" pitchFamily="34" charset="-120"/>
              </a:rPr>
              <a:t>AI</a:t>
            </a:r>
            <a:r>
              <a:rPr lang="zh-TW" altLang="en-US" b="1" dirty="0">
                <a:solidFill>
                  <a:srgbClr val="0070C0"/>
                </a:solidFill>
                <a:latin typeface="微軟正黑體" panose="020B0604030504040204" pitchFamily="34" charset="-120"/>
                <a:ea typeface="微軟正黑體" panose="020B0604030504040204" pitchFamily="34" charset="-120"/>
              </a:rPr>
              <a:t>課程培訓</a:t>
            </a:r>
            <a:endParaRPr lang="en-US" altLang="zh-TW" b="1" dirty="0">
              <a:solidFill>
                <a:srgbClr val="0070C0"/>
              </a:solidFill>
              <a:latin typeface="微軟正黑體" panose="020B0604030504040204" pitchFamily="34" charset="-120"/>
              <a:ea typeface="微軟正黑體" panose="020B0604030504040204" pitchFamily="34" charset="-120"/>
            </a:endParaRPr>
          </a:p>
          <a:p>
            <a:r>
              <a:rPr lang="zh-TW" altLang="en-US" b="1" dirty="0">
                <a:solidFill>
                  <a:srgbClr val="0070C0"/>
                </a:solidFill>
                <a:latin typeface="微軟正黑體" panose="020B0604030504040204" pitchFamily="34" charset="-120"/>
                <a:ea typeface="微軟正黑體" panose="020B0604030504040204" pitchFamily="34" charset="-120"/>
              </a:rPr>
              <a:t>□本指引提供填寫工具表，請依表格格式，說明如下</a:t>
            </a:r>
            <a:r>
              <a:rPr lang="en-US" altLang="zh-TW" b="1" dirty="0">
                <a:solidFill>
                  <a:srgbClr val="0070C0"/>
                </a:solidFill>
                <a:latin typeface="微軟正黑體" panose="020B0604030504040204" pitchFamily="34" charset="-120"/>
                <a:ea typeface="微軟正黑體" panose="020B0604030504040204" pitchFamily="34" charset="-120"/>
              </a:rPr>
              <a:t>:</a:t>
            </a:r>
          </a:p>
        </p:txBody>
      </p:sp>
      <p:sp>
        <p:nvSpPr>
          <p:cNvPr id="9" name="文字方塊 8">
            <a:extLst>
              <a:ext uri="{FF2B5EF4-FFF2-40B4-BE49-F238E27FC236}">
                <a16:creationId xmlns:a16="http://schemas.microsoft.com/office/drawing/2014/main" id="{84044F9C-3AD8-48E8-45F4-A67F59CDD6DA}"/>
              </a:ext>
            </a:extLst>
          </p:cNvPr>
          <p:cNvSpPr txBox="1"/>
          <p:nvPr/>
        </p:nvSpPr>
        <p:spPr>
          <a:xfrm>
            <a:off x="323528" y="1556792"/>
            <a:ext cx="8136904" cy="3693319"/>
          </a:xfrm>
          <a:prstGeom prst="rect">
            <a:avLst/>
          </a:prstGeom>
          <a:noFill/>
        </p:spPr>
        <p:txBody>
          <a:bodyPr wrap="square" rtlCol="0">
            <a:spAutoFit/>
          </a:bodyPr>
          <a:lstStyle/>
          <a:p>
            <a:r>
              <a:rPr lang="zh-TW" altLang="en-US" b="1" dirty="0">
                <a:latin typeface="+mj-ea"/>
                <a:ea typeface="+mj-ea"/>
              </a:rPr>
              <a:t>建議流程</a:t>
            </a:r>
            <a:r>
              <a:rPr lang="en-US" altLang="zh-TW" b="1" dirty="0">
                <a:latin typeface="+mj-ea"/>
                <a:ea typeface="+mj-ea"/>
              </a:rPr>
              <a:t>:</a:t>
            </a:r>
            <a:r>
              <a:rPr lang="zh-TW" altLang="en-US" b="1" dirty="0">
                <a:latin typeface="+mj-ea"/>
                <a:ea typeface="+mj-ea"/>
              </a:rPr>
              <a:t> </a:t>
            </a:r>
            <a:endParaRPr lang="en-US" altLang="zh-TW" b="1" dirty="0">
              <a:latin typeface="+mj-ea"/>
              <a:ea typeface="+mj-ea"/>
            </a:endParaRPr>
          </a:p>
          <a:p>
            <a:r>
              <a:rPr lang="en-US" altLang="zh-TW" b="1" dirty="0">
                <a:latin typeface="+mj-ea"/>
                <a:ea typeface="+mj-ea"/>
              </a:rPr>
              <a:t>(1)</a:t>
            </a:r>
            <a:r>
              <a:rPr lang="zh-TW" altLang="en-US" b="1" dirty="0">
                <a:latin typeface="+mj-ea"/>
                <a:ea typeface="+mj-ea"/>
              </a:rPr>
              <a:t>構想階段評估階段</a:t>
            </a:r>
            <a:r>
              <a:rPr lang="en-US" altLang="zh-TW" b="1" dirty="0">
                <a:latin typeface="+mj-ea"/>
                <a:ea typeface="+mj-ea"/>
              </a:rPr>
              <a:t>(</a:t>
            </a:r>
            <a:r>
              <a:rPr lang="zh-TW" altLang="en-US" b="1" dirty="0">
                <a:latin typeface="+mj-ea"/>
                <a:ea typeface="+mj-ea"/>
              </a:rPr>
              <a:t>依表一格完成資料建置</a:t>
            </a:r>
            <a:r>
              <a:rPr lang="en-US" altLang="zh-TW" b="1" dirty="0">
                <a:latin typeface="+mj-ea"/>
                <a:ea typeface="+mj-ea"/>
              </a:rPr>
              <a:t>)</a:t>
            </a:r>
          </a:p>
          <a:p>
            <a:pPr marL="893763" indent="-893763"/>
            <a:r>
              <a:rPr lang="zh-TW" altLang="en-US" b="1" dirty="0">
                <a:latin typeface="+mj-ea"/>
                <a:ea typeface="+mj-ea"/>
              </a:rPr>
              <a:t>步驟一、可請業者參考表一範例，自行檢視或由專家協助業者檢視</a:t>
            </a:r>
            <a:r>
              <a:rPr lang="en-US" altLang="zh-TW" b="1" dirty="0">
                <a:latin typeface="+mj-ea"/>
                <a:ea typeface="+mj-ea"/>
              </a:rPr>
              <a:t>(</a:t>
            </a:r>
            <a:r>
              <a:rPr lang="zh-TW" altLang="en-US" b="1" dirty="0">
                <a:latin typeface="+mj-ea"/>
                <a:ea typeface="+mj-ea"/>
              </a:rPr>
              <a:t>請先由業者定義經營目標、設定較重視</a:t>
            </a:r>
            <a:r>
              <a:rPr lang="en-US" altLang="zh-TW" b="1" dirty="0">
                <a:latin typeface="+mj-ea"/>
                <a:ea typeface="+mj-ea"/>
              </a:rPr>
              <a:t>(</a:t>
            </a:r>
            <a:r>
              <a:rPr lang="zh-TW" altLang="en-US" b="1" dirty="0">
                <a:latin typeface="+mj-ea"/>
                <a:ea typeface="+mj-ea"/>
              </a:rPr>
              <a:t>想要改善</a:t>
            </a:r>
            <a:r>
              <a:rPr lang="en-US" altLang="zh-TW" b="1" dirty="0">
                <a:latin typeface="+mj-ea"/>
                <a:ea typeface="+mj-ea"/>
              </a:rPr>
              <a:t>)</a:t>
            </a:r>
            <a:r>
              <a:rPr lang="zh-TW" altLang="en-US" b="1" dirty="0">
                <a:latin typeface="+mj-ea"/>
                <a:ea typeface="+mj-ea"/>
              </a:rPr>
              <a:t>的生產流程，可利用表二、表四可輔助填寫與</a:t>
            </a:r>
            <a:r>
              <a:rPr lang="en-US" altLang="zh-TW" b="1" dirty="0">
                <a:latin typeface="+mj-ea"/>
                <a:ea typeface="+mj-ea"/>
              </a:rPr>
              <a:t>AI</a:t>
            </a:r>
            <a:r>
              <a:rPr lang="zh-TW" altLang="en-US" b="1" dirty="0">
                <a:latin typeface="+mj-ea"/>
                <a:ea typeface="+mj-ea"/>
              </a:rPr>
              <a:t>相關的內容</a:t>
            </a:r>
            <a:r>
              <a:rPr lang="en-US" altLang="zh-TW" b="1" dirty="0">
                <a:latin typeface="+mj-ea"/>
                <a:ea typeface="+mj-ea"/>
              </a:rPr>
              <a:t>)</a:t>
            </a:r>
            <a:r>
              <a:rPr lang="zh-TW" altLang="en-US" b="1" dirty="0">
                <a:latin typeface="+mj-ea"/>
                <a:ea typeface="+mj-ea"/>
              </a:rPr>
              <a:t>；</a:t>
            </a:r>
            <a:endParaRPr lang="en-US" altLang="zh-TW" b="1" dirty="0">
              <a:latin typeface="+mj-ea"/>
              <a:ea typeface="+mj-ea"/>
            </a:endParaRPr>
          </a:p>
          <a:p>
            <a:pPr marL="893763" indent="-893763"/>
            <a:r>
              <a:rPr lang="zh-TW" altLang="en-US" b="1" dirty="0">
                <a:latin typeface="+mj-ea"/>
                <a:ea typeface="+mj-ea"/>
              </a:rPr>
              <a:t>步驟二、請專家協助提出有哪些可導入</a:t>
            </a:r>
            <a:r>
              <a:rPr lang="en-US" altLang="zh-TW" b="1" dirty="0">
                <a:latin typeface="+mj-ea"/>
                <a:ea typeface="+mj-ea"/>
              </a:rPr>
              <a:t>AI</a:t>
            </a:r>
            <a:r>
              <a:rPr lang="zh-TW" altLang="en-US" b="1">
                <a:latin typeface="+mj-ea"/>
                <a:ea typeface="+mj-ea"/>
              </a:rPr>
              <a:t>功能</a:t>
            </a:r>
            <a:r>
              <a:rPr lang="zh-TW" altLang="en-US" b="1" dirty="0">
                <a:latin typeface="+mj-ea"/>
                <a:ea typeface="+mj-ea"/>
              </a:rPr>
              <a:t>，</a:t>
            </a:r>
            <a:r>
              <a:rPr lang="zh-TW" altLang="en-US" b="1">
                <a:latin typeface="+mj-ea"/>
                <a:ea typeface="+mj-ea"/>
              </a:rPr>
              <a:t>並詢問爺者有</a:t>
            </a:r>
            <a:r>
              <a:rPr lang="zh-TW" altLang="en-US" b="1" dirty="0">
                <a:latin typeface="+mj-ea"/>
                <a:ea typeface="+mj-ea"/>
              </a:rPr>
              <a:t>無相關數據</a:t>
            </a:r>
            <a:r>
              <a:rPr lang="en-US" altLang="zh-TW" b="1" dirty="0">
                <a:latin typeface="+mj-ea"/>
                <a:ea typeface="+mj-ea"/>
              </a:rPr>
              <a:t>(</a:t>
            </a:r>
            <a:r>
              <a:rPr lang="zh-TW" altLang="en-US" b="1" dirty="0">
                <a:latin typeface="+mj-ea"/>
                <a:ea typeface="+mj-ea"/>
              </a:rPr>
              <a:t>表三可輔助</a:t>
            </a:r>
            <a:r>
              <a:rPr lang="en-US" altLang="zh-TW" b="1" dirty="0">
                <a:latin typeface="+mj-ea"/>
                <a:ea typeface="+mj-ea"/>
              </a:rPr>
              <a:t>)</a:t>
            </a:r>
          </a:p>
          <a:p>
            <a:pPr marL="893763" indent="-893763"/>
            <a:r>
              <a:rPr lang="zh-TW" altLang="en-US" b="1" dirty="0">
                <a:latin typeface="+mj-ea"/>
                <a:ea typeface="+mj-ea"/>
              </a:rPr>
              <a:t>步驟三、可請業者高階主管或資深技術人員協助評分、由專家協助判斷未來</a:t>
            </a:r>
            <a:r>
              <a:rPr lang="en-US" altLang="zh-TW" b="1" dirty="0">
                <a:latin typeface="+mj-ea"/>
                <a:ea typeface="+mj-ea"/>
              </a:rPr>
              <a:t>AO</a:t>
            </a:r>
            <a:r>
              <a:rPr lang="zh-TW" altLang="en-US" b="1" dirty="0">
                <a:latin typeface="+mj-ea"/>
                <a:ea typeface="+mj-ea"/>
              </a:rPr>
              <a:t>技術導入之執行優先次序</a:t>
            </a:r>
            <a:r>
              <a:rPr lang="en-US" altLang="zh-TW" b="1" dirty="0">
                <a:latin typeface="+mj-ea"/>
                <a:ea typeface="+mj-ea"/>
              </a:rPr>
              <a:t>(</a:t>
            </a:r>
            <a:r>
              <a:rPr lang="zh-TW" altLang="en-US" b="1" dirty="0">
                <a:latin typeface="+mj-ea"/>
                <a:ea typeface="+mj-ea"/>
              </a:rPr>
              <a:t>填寫資料後於表一填寫評分高低</a:t>
            </a:r>
            <a:r>
              <a:rPr lang="en-US" altLang="zh-TW" b="1" dirty="0">
                <a:latin typeface="+mj-ea"/>
                <a:ea typeface="+mj-ea"/>
              </a:rPr>
              <a:t>)</a:t>
            </a:r>
          </a:p>
          <a:p>
            <a:r>
              <a:rPr lang="en-US" altLang="zh-TW" b="1" dirty="0">
                <a:latin typeface="+mj-ea"/>
                <a:ea typeface="+mj-ea"/>
                <a:sym typeface="Wingdings" panose="05000000000000000000" pitchFamily="2" charset="2"/>
              </a:rPr>
              <a:t>(2)</a:t>
            </a:r>
            <a:r>
              <a:rPr lang="zh-TW" altLang="en-US" b="1" dirty="0">
                <a:latin typeface="+mj-ea"/>
                <a:ea typeface="+mj-ea"/>
                <a:sym typeface="Wingdings" panose="05000000000000000000" pitchFamily="2" charset="2"/>
              </a:rPr>
              <a:t>確認個案可導入目標</a:t>
            </a:r>
            <a:r>
              <a:rPr lang="en-US" altLang="zh-TW" b="1" dirty="0">
                <a:latin typeface="+mj-ea"/>
                <a:ea typeface="+mj-ea"/>
                <a:sym typeface="Wingdings" panose="05000000000000000000" pitchFamily="2" charset="2"/>
              </a:rPr>
              <a:t>(</a:t>
            </a:r>
            <a:r>
              <a:rPr lang="zh-TW" altLang="en-US" b="1" dirty="0">
                <a:latin typeface="+mj-ea"/>
                <a:ea typeface="+mj-ea"/>
              </a:rPr>
              <a:t>依</a:t>
            </a:r>
            <a:r>
              <a:rPr lang="zh-TW" altLang="en-US" b="1" dirty="0">
                <a:latin typeface="+mj-ea"/>
                <a:ea typeface="+mj-ea"/>
                <a:sym typeface="Wingdings" panose="05000000000000000000" pitchFamily="2" charset="2"/>
              </a:rPr>
              <a:t>表二格式</a:t>
            </a:r>
            <a:r>
              <a:rPr lang="zh-TW" altLang="en-US" b="1" dirty="0">
                <a:latin typeface="+mj-ea"/>
                <a:ea typeface="+mj-ea"/>
              </a:rPr>
              <a:t>填寫</a:t>
            </a:r>
            <a:r>
              <a:rPr lang="en-US" altLang="zh-TW" b="1" dirty="0">
                <a:latin typeface="+mj-ea"/>
                <a:ea typeface="+mj-ea"/>
                <a:sym typeface="Wingdings" panose="05000000000000000000" pitchFamily="2" charset="2"/>
              </a:rPr>
              <a:t>)</a:t>
            </a:r>
          </a:p>
          <a:p>
            <a:r>
              <a:rPr lang="en-US" altLang="zh-TW" b="1" dirty="0">
                <a:latin typeface="+mj-ea"/>
                <a:ea typeface="+mj-ea"/>
                <a:sym typeface="Wingdings" panose="05000000000000000000" pitchFamily="2" charset="2"/>
              </a:rPr>
              <a:t>(3)</a:t>
            </a:r>
            <a:r>
              <a:rPr lang="zh-TW" altLang="en-US" b="1" dirty="0">
                <a:latin typeface="+mj-ea"/>
                <a:ea typeface="+mj-ea"/>
                <a:sym typeface="Wingdings" panose="05000000000000000000" pitchFamily="2" charset="2"/>
              </a:rPr>
              <a:t>確認個案應取得數據項目</a:t>
            </a:r>
            <a:r>
              <a:rPr lang="en-US" altLang="zh-TW" b="1" dirty="0">
                <a:latin typeface="+mj-ea"/>
                <a:ea typeface="+mj-ea"/>
                <a:sym typeface="Wingdings" panose="05000000000000000000" pitchFamily="2" charset="2"/>
              </a:rPr>
              <a:t>(</a:t>
            </a:r>
            <a:r>
              <a:rPr lang="zh-TW" altLang="en-US" b="1" dirty="0">
                <a:latin typeface="+mj-ea"/>
                <a:ea typeface="+mj-ea"/>
              </a:rPr>
              <a:t>依</a:t>
            </a:r>
            <a:r>
              <a:rPr lang="zh-TW" altLang="en-US" b="1" dirty="0">
                <a:latin typeface="+mj-ea"/>
                <a:ea typeface="+mj-ea"/>
                <a:sym typeface="Wingdings" panose="05000000000000000000" pitchFamily="2" charset="2"/>
              </a:rPr>
              <a:t>表三格式</a:t>
            </a:r>
            <a:r>
              <a:rPr lang="zh-TW" altLang="en-US" b="1" dirty="0">
                <a:latin typeface="+mj-ea"/>
                <a:ea typeface="+mj-ea"/>
              </a:rPr>
              <a:t>填寫</a:t>
            </a:r>
            <a:r>
              <a:rPr lang="en-US" altLang="zh-TW" b="1" dirty="0">
                <a:latin typeface="+mj-ea"/>
                <a:ea typeface="+mj-ea"/>
                <a:sym typeface="Wingdings" panose="05000000000000000000" pitchFamily="2" charset="2"/>
              </a:rPr>
              <a:t>)</a:t>
            </a:r>
          </a:p>
          <a:p>
            <a:r>
              <a:rPr lang="en-US" altLang="zh-TW" b="1" dirty="0">
                <a:latin typeface="+mj-ea"/>
                <a:ea typeface="+mj-ea"/>
                <a:sym typeface="Wingdings" panose="05000000000000000000" pitchFamily="2" charset="2"/>
              </a:rPr>
              <a:t>(4)</a:t>
            </a:r>
            <a:r>
              <a:rPr lang="zh-TW" altLang="en-US" b="1" dirty="0">
                <a:latin typeface="+mj-ea"/>
                <a:ea typeface="+mj-ea"/>
                <a:sym typeface="Wingdings" panose="05000000000000000000" pitchFamily="2" charset="2"/>
              </a:rPr>
              <a:t>確認</a:t>
            </a:r>
            <a:r>
              <a:rPr lang="en-US" altLang="zh-TW" b="1" dirty="0">
                <a:latin typeface="+mj-ea"/>
                <a:ea typeface="+mj-ea"/>
                <a:sym typeface="Wingdings" panose="05000000000000000000" pitchFamily="2" charset="2"/>
              </a:rPr>
              <a:t>AI</a:t>
            </a:r>
            <a:r>
              <a:rPr lang="zh-TW" altLang="en-US" b="1" dirty="0">
                <a:latin typeface="+mj-ea"/>
                <a:ea typeface="+mj-ea"/>
                <a:sym typeface="Wingdings" panose="05000000000000000000" pitchFamily="2" charset="2"/>
              </a:rPr>
              <a:t>使用情境</a:t>
            </a:r>
            <a:r>
              <a:rPr lang="en-US" altLang="zh-TW" b="1" dirty="0">
                <a:latin typeface="+mj-ea"/>
                <a:ea typeface="+mj-ea"/>
                <a:sym typeface="Wingdings" panose="05000000000000000000" pitchFamily="2" charset="2"/>
              </a:rPr>
              <a:t>(</a:t>
            </a:r>
            <a:r>
              <a:rPr lang="zh-TW" altLang="en-US" b="1" dirty="0">
                <a:latin typeface="+mj-ea"/>
                <a:ea typeface="+mj-ea"/>
              </a:rPr>
              <a:t>依</a:t>
            </a:r>
            <a:r>
              <a:rPr lang="zh-TW" altLang="en-US" b="1" dirty="0">
                <a:latin typeface="+mj-ea"/>
                <a:ea typeface="+mj-ea"/>
                <a:sym typeface="Wingdings" panose="05000000000000000000" pitchFamily="2" charset="2"/>
              </a:rPr>
              <a:t>表四格式</a:t>
            </a:r>
            <a:r>
              <a:rPr lang="zh-TW" altLang="en-US" b="1" dirty="0">
                <a:latin typeface="+mj-ea"/>
                <a:ea typeface="+mj-ea"/>
              </a:rPr>
              <a:t>填寫</a:t>
            </a:r>
            <a:r>
              <a:rPr lang="en-US" altLang="zh-TW" b="1" dirty="0">
                <a:latin typeface="+mj-ea"/>
                <a:ea typeface="+mj-ea"/>
                <a:sym typeface="Wingdings" panose="05000000000000000000" pitchFamily="2" charset="2"/>
              </a:rPr>
              <a:t>)</a:t>
            </a:r>
          </a:p>
          <a:p>
            <a:r>
              <a:rPr lang="en-US" altLang="zh-TW" b="1" dirty="0">
                <a:latin typeface="+mj-ea"/>
                <a:ea typeface="+mj-ea"/>
              </a:rPr>
              <a:t>(5)AI</a:t>
            </a:r>
            <a:r>
              <a:rPr lang="zh-TW" altLang="en-US" b="1" dirty="0">
                <a:latin typeface="+mj-ea"/>
                <a:ea typeface="+mj-ea"/>
              </a:rPr>
              <a:t>諮詢輔導方案建議表</a:t>
            </a:r>
            <a:r>
              <a:rPr lang="en-US" altLang="zh-TW" b="1" dirty="0">
                <a:latin typeface="+mj-ea"/>
                <a:ea typeface="+mj-ea"/>
              </a:rPr>
              <a:t>(</a:t>
            </a:r>
            <a:r>
              <a:rPr lang="zh-TW" altLang="en-US" b="1" dirty="0">
                <a:latin typeface="+mj-ea"/>
                <a:ea typeface="+mj-ea"/>
              </a:rPr>
              <a:t>依表五</a:t>
            </a:r>
            <a:r>
              <a:rPr lang="zh-TW" altLang="en-US" b="1" dirty="0">
                <a:latin typeface="+mj-ea"/>
                <a:ea typeface="+mj-ea"/>
                <a:sym typeface="Wingdings" panose="05000000000000000000" pitchFamily="2" charset="2"/>
              </a:rPr>
              <a:t>格式</a:t>
            </a:r>
            <a:r>
              <a:rPr lang="zh-TW" altLang="en-US" b="1" dirty="0">
                <a:latin typeface="+mj-ea"/>
                <a:ea typeface="+mj-ea"/>
              </a:rPr>
              <a:t>填寫</a:t>
            </a:r>
            <a:r>
              <a:rPr lang="en-US" altLang="zh-TW" b="1" dirty="0">
                <a:latin typeface="+mj-ea"/>
                <a:ea typeface="+mj-ea"/>
              </a:rPr>
              <a:t>)</a:t>
            </a:r>
          </a:p>
        </p:txBody>
      </p:sp>
    </p:spTree>
    <p:extLst>
      <p:ext uri="{BB962C8B-B14F-4D97-AF65-F5344CB8AC3E}">
        <p14:creationId xmlns:p14="http://schemas.microsoft.com/office/powerpoint/2010/main" val="3844662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AB70392-39D3-509B-CB46-569FADE1F12E}"/>
              </a:ext>
            </a:extLst>
          </p:cNvPr>
          <p:cNvSpPr>
            <a:spLocks noGrp="1"/>
          </p:cNvSpPr>
          <p:nvPr>
            <p:ph type="sldNum" sz="quarter" idx="10"/>
          </p:nvPr>
        </p:nvSpPr>
        <p:spPr/>
        <p:txBody>
          <a:bodyPr/>
          <a:lstStyle/>
          <a:p>
            <a:fld id="{5971744C-9344-4AB3-BF77-911763BD1A17}" type="slidenum">
              <a:rPr lang="en-US" altLang="zh-TW" smtClean="0"/>
              <a:pPr/>
              <a:t>30</a:t>
            </a:fld>
            <a:endParaRPr lang="en-US" altLang="zh-TW"/>
          </a:p>
        </p:txBody>
      </p:sp>
      <p:sp>
        <p:nvSpPr>
          <p:cNvPr id="4" name="Rectangle 2">
            <a:extLst>
              <a:ext uri="{FF2B5EF4-FFF2-40B4-BE49-F238E27FC236}">
                <a16:creationId xmlns:a16="http://schemas.microsoft.com/office/drawing/2014/main" id="{E65BF5BB-A15C-9F97-FE49-B1E81E862828}"/>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肆、附件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6" name="標題 1">
            <a:extLst>
              <a:ext uri="{FF2B5EF4-FFF2-40B4-BE49-F238E27FC236}">
                <a16:creationId xmlns:a16="http://schemas.microsoft.com/office/drawing/2014/main" id="{1A276B30-C7B0-998C-0D14-5757AF21AADE}"/>
              </a:ext>
            </a:extLst>
          </p:cNvPr>
          <p:cNvSpPr>
            <a:spLocks noGrp="1"/>
          </p:cNvSpPr>
          <p:nvPr>
            <p:ph type="title"/>
          </p:nvPr>
        </p:nvSpPr>
        <p:spPr>
          <a:xfrm>
            <a:off x="2420" y="607533"/>
            <a:ext cx="4827066" cy="432569"/>
          </a:xfrm>
        </p:spPr>
        <p:txBody>
          <a:bodyPr>
            <a:noAutofit/>
          </a:bodyPr>
          <a:lstStyle/>
          <a:p>
            <a:pPr algn="l" eaLnBrk="0" fontAlgn="base" hangingPunct="0">
              <a:spcAft>
                <a:spcPct val="0"/>
              </a:spcAft>
            </a:pPr>
            <a:r>
              <a:rPr kumimoji="1" lang="zh-TW" altLang="en-US" sz="2400" b="1" dirty="0">
                <a:solidFill>
                  <a:srgbClr val="2051B6"/>
                </a:solidFill>
                <a:latin typeface="微軟正黑體"/>
                <a:ea typeface="微軟正黑體"/>
                <a:cs typeface="微軟正黑體"/>
              </a:rPr>
              <a:t>表一：構想階段評估表</a:t>
            </a:r>
          </a:p>
        </p:txBody>
      </p:sp>
      <p:sp>
        <p:nvSpPr>
          <p:cNvPr id="7" name="文字方塊 6">
            <a:extLst>
              <a:ext uri="{FF2B5EF4-FFF2-40B4-BE49-F238E27FC236}">
                <a16:creationId xmlns:a16="http://schemas.microsoft.com/office/drawing/2014/main" id="{BCDC54FD-8959-99F3-7682-2579A95695AC}"/>
              </a:ext>
            </a:extLst>
          </p:cNvPr>
          <p:cNvSpPr txBox="1"/>
          <p:nvPr/>
        </p:nvSpPr>
        <p:spPr>
          <a:xfrm>
            <a:off x="6273196" y="599854"/>
            <a:ext cx="2509871" cy="655692"/>
          </a:xfrm>
          <a:prstGeom prst="rect">
            <a:avLst/>
          </a:prstGeom>
          <a:noFill/>
        </p:spPr>
        <p:txBody>
          <a:bodyPr wrap="square" rtlCol="0">
            <a:spAutoFit/>
          </a:bodyPr>
          <a:lstStyle/>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rPr>
              <a:t>行業別：</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___________________</a:t>
            </a:r>
          </a:p>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廠商名稱</a:t>
            </a:r>
            <a:r>
              <a:rPr kumimoji="1" lang="zh-TW" altLang="en-US" sz="1300" dirty="0">
                <a:solidFill>
                  <a:prstClr val="black"/>
                </a:solidFill>
                <a:latin typeface="微軟正黑體" panose="020B0604030504040204" pitchFamily="34" charset="-120"/>
                <a:ea typeface="微軟正黑體" panose="020B0604030504040204" pitchFamily="34" charset="-120"/>
              </a:rPr>
              <a:t>： </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a:t>
            </a:r>
          </a:p>
        </p:txBody>
      </p:sp>
      <p:graphicFrame>
        <p:nvGraphicFramePr>
          <p:cNvPr id="8" name="表格 7">
            <a:extLst>
              <a:ext uri="{FF2B5EF4-FFF2-40B4-BE49-F238E27FC236}">
                <a16:creationId xmlns:a16="http://schemas.microsoft.com/office/drawing/2014/main" id="{8496E7C8-F227-D8A4-58DB-F2033BCC165A}"/>
              </a:ext>
            </a:extLst>
          </p:cNvPr>
          <p:cNvGraphicFramePr>
            <a:graphicFrameLocks noGrp="1"/>
          </p:cNvGraphicFramePr>
          <p:nvPr>
            <p:extLst>
              <p:ext uri="{D42A27DB-BD31-4B8C-83A1-F6EECF244321}">
                <p14:modId xmlns:p14="http://schemas.microsoft.com/office/powerpoint/2010/main" val="856805846"/>
              </p:ext>
            </p:extLst>
          </p:nvPr>
        </p:nvGraphicFramePr>
        <p:xfrm>
          <a:off x="251520" y="1318697"/>
          <a:ext cx="8387535" cy="5191394"/>
        </p:xfrm>
        <a:graphic>
          <a:graphicData uri="http://schemas.openxmlformats.org/drawingml/2006/table">
            <a:tbl>
              <a:tblPr firstRow="1" bandRow="1"/>
              <a:tblGrid>
                <a:gridCol w="715372">
                  <a:extLst>
                    <a:ext uri="{9D8B030D-6E8A-4147-A177-3AD203B41FA5}">
                      <a16:colId xmlns:a16="http://schemas.microsoft.com/office/drawing/2014/main" val="1743896331"/>
                    </a:ext>
                  </a:extLst>
                </a:gridCol>
                <a:gridCol w="1464011">
                  <a:extLst>
                    <a:ext uri="{9D8B030D-6E8A-4147-A177-3AD203B41FA5}">
                      <a16:colId xmlns:a16="http://schemas.microsoft.com/office/drawing/2014/main" val="2659800612"/>
                    </a:ext>
                  </a:extLst>
                </a:gridCol>
                <a:gridCol w="776019">
                  <a:extLst>
                    <a:ext uri="{9D8B030D-6E8A-4147-A177-3AD203B41FA5}">
                      <a16:colId xmlns:a16="http://schemas.microsoft.com/office/drawing/2014/main" val="4209876489"/>
                    </a:ext>
                  </a:extLst>
                </a:gridCol>
                <a:gridCol w="776019">
                  <a:extLst>
                    <a:ext uri="{9D8B030D-6E8A-4147-A177-3AD203B41FA5}">
                      <a16:colId xmlns:a16="http://schemas.microsoft.com/office/drawing/2014/main" val="3854003179"/>
                    </a:ext>
                  </a:extLst>
                </a:gridCol>
                <a:gridCol w="776019">
                  <a:extLst>
                    <a:ext uri="{9D8B030D-6E8A-4147-A177-3AD203B41FA5}">
                      <a16:colId xmlns:a16="http://schemas.microsoft.com/office/drawing/2014/main" val="2439238244"/>
                    </a:ext>
                  </a:extLst>
                </a:gridCol>
                <a:gridCol w="776019">
                  <a:extLst>
                    <a:ext uri="{9D8B030D-6E8A-4147-A177-3AD203B41FA5}">
                      <a16:colId xmlns:a16="http://schemas.microsoft.com/office/drawing/2014/main" val="995505296"/>
                    </a:ext>
                  </a:extLst>
                </a:gridCol>
                <a:gridCol w="776019">
                  <a:extLst>
                    <a:ext uri="{9D8B030D-6E8A-4147-A177-3AD203B41FA5}">
                      <a16:colId xmlns:a16="http://schemas.microsoft.com/office/drawing/2014/main" val="863025360"/>
                    </a:ext>
                  </a:extLst>
                </a:gridCol>
                <a:gridCol w="776019">
                  <a:extLst>
                    <a:ext uri="{9D8B030D-6E8A-4147-A177-3AD203B41FA5}">
                      <a16:colId xmlns:a16="http://schemas.microsoft.com/office/drawing/2014/main" val="3658613189"/>
                    </a:ext>
                  </a:extLst>
                </a:gridCol>
                <a:gridCol w="776019">
                  <a:extLst>
                    <a:ext uri="{9D8B030D-6E8A-4147-A177-3AD203B41FA5}">
                      <a16:colId xmlns:a16="http://schemas.microsoft.com/office/drawing/2014/main" val="1030711701"/>
                    </a:ext>
                  </a:extLst>
                </a:gridCol>
                <a:gridCol w="776019">
                  <a:extLst>
                    <a:ext uri="{9D8B030D-6E8A-4147-A177-3AD203B41FA5}">
                      <a16:colId xmlns:a16="http://schemas.microsoft.com/office/drawing/2014/main" val="2521236071"/>
                    </a:ext>
                  </a:extLst>
                </a:gridCol>
              </a:tblGrid>
              <a:tr h="330324">
                <a:tc rowSpan="5">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zh-TW" altLang="en-US" sz="1200" b="1" dirty="0">
                          <a:solidFill>
                            <a:schemeClr val="bg1"/>
                          </a:solidFill>
                          <a:latin typeface="微軟正黑體" panose="020B0604030504040204" pitchFamily="34" charset="-120"/>
                          <a:ea typeface="微軟正黑體" panose="020B0604030504040204" pitchFamily="34" charset="-120"/>
                        </a:rPr>
                        <a:t>步驟一：</a:t>
                      </a:r>
                      <a:endParaRPr lang="en-US" altLang="zh-TW" sz="1200" b="1" dirty="0">
                        <a:solidFill>
                          <a:schemeClr val="bg1"/>
                        </a:solidFill>
                        <a:latin typeface="微軟正黑體" panose="020B0604030504040204" pitchFamily="34" charset="-120"/>
                        <a:ea typeface="微軟正黑體" panose="020B0604030504040204" pitchFamily="34" charset="-120"/>
                      </a:endParaRPr>
                    </a:p>
                    <a:p>
                      <a:r>
                        <a:rPr lang="zh-TW" altLang="en-US" sz="1200" b="1" dirty="0">
                          <a:solidFill>
                            <a:schemeClr val="bg1"/>
                          </a:solidFill>
                          <a:latin typeface="微軟正黑體" panose="020B0604030504040204" pitchFamily="34" charset="-120"/>
                          <a:ea typeface="微軟正黑體" panose="020B0604030504040204" pitchFamily="34" charset="-120"/>
                        </a:rPr>
                        <a:t>掌握企業課題</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200" b="1" dirty="0">
                          <a:latin typeface="微軟正黑體" panose="020B0604030504040204" pitchFamily="34" charset="-120"/>
                          <a:ea typeface="微軟正黑體" panose="020B0604030504040204" pitchFamily="34" charset="-120"/>
                        </a:rPr>
                        <a:t>經營目標</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8">
                  <a:txBody>
                    <a:bodyPr/>
                    <a:lstStyle/>
                    <a:p>
                      <a:endParaRPr lang="zh-TW" altLang="en-US"/>
                    </a:p>
                  </a:txBody>
                  <a:tcPr>
                    <a:lnL w="12700" cap="flat" cmpd="sng" algn="ctr">
                      <a:solidFill>
                        <a:sysClr val="windowText" lastClr="000000"/>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80079702"/>
                  </a:ext>
                </a:extLst>
              </a:tr>
              <a:tr h="200967">
                <a:tc vMerge="1">
                  <a:txBody>
                    <a:bodyPr/>
                    <a:lstStyle/>
                    <a:p>
                      <a:endParaRPr lang="zh-TW" altLang="en-US"/>
                    </a:p>
                  </a:txBody>
                  <a:tcPr/>
                </a:tc>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選定應用範圍</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3071768"/>
                  </a:ext>
                </a:extLst>
              </a:tr>
              <a:tr h="266341">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0431486"/>
                  </a:ext>
                </a:extLst>
              </a:tr>
              <a:tr h="75059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提取改善項目</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65221758"/>
                  </a:ext>
                </a:extLst>
              </a:tr>
              <a:tr h="633304">
                <a:tc vMerge="1">
                  <a:txBody>
                    <a:bodyPr/>
                    <a:lstStyle/>
                    <a:p>
                      <a:endParaRPr lang="zh-TW" altLang="en-US" sz="1400" dirty="0"/>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AI</a:t>
                      </a:r>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必要性</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chemeClr val="tx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chemeClr val="tx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7065554"/>
                  </a:ext>
                </a:extLst>
              </a:tr>
              <a:tr h="847449">
                <a:tc row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zh-TW" altLang="en-US" sz="1200" b="1" dirty="0">
                          <a:solidFill>
                            <a:schemeClr val="bg1"/>
                          </a:solidFill>
                          <a:latin typeface="微軟正黑體" panose="020B0604030504040204" pitchFamily="34" charset="-120"/>
                          <a:ea typeface="微軟正黑體" panose="020B0604030504040204" pitchFamily="34" charset="-120"/>
                        </a:rPr>
                        <a:t>步驟二：</a:t>
                      </a:r>
                      <a:endParaRPr lang="en-US" altLang="zh-TW" sz="1200" b="1" dirty="0">
                        <a:solidFill>
                          <a:schemeClr val="bg1"/>
                        </a:solidFill>
                        <a:latin typeface="微軟正黑體" panose="020B0604030504040204" pitchFamily="34" charset="-120"/>
                        <a:ea typeface="微軟正黑體" panose="020B0604030504040204" pitchFamily="34" charset="-120"/>
                      </a:endParaRPr>
                    </a:p>
                    <a:p>
                      <a:pPr algn="l"/>
                      <a:r>
                        <a:rPr lang="zh-TW" altLang="en-US" sz="1200" b="1" dirty="0">
                          <a:solidFill>
                            <a:schemeClr val="bg1"/>
                          </a:solidFill>
                          <a:latin typeface="微軟正黑體" panose="020B0604030504040204" pitchFamily="34" charset="-120"/>
                          <a:ea typeface="微軟正黑體" panose="020B0604030504040204" pitchFamily="34" charset="-120"/>
                        </a:rPr>
                        <a:t>檢視</a:t>
                      </a:r>
                      <a:r>
                        <a:rPr lang="en-US" altLang="zh-TW" sz="1200" b="1" dirty="0">
                          <a:solidFill>
                            <a:schemeClr val="bg1"/>
                          </a:solidFill>
                          <a:latin typeface="微軟正黑體" panose="020B0604030504040204" pitchFamily="34" charset="-120"/>
                          <a:ea typeface="微軟正黑體" panose="020B0604030504040204" pitchFamily="34" charset="-120"/>
                        </a:rPr>
                        <a:t>AI</a:t>
                      </a:r>
                    </a:p>
                    <a:p>
                      <a:pPr algn="l"/>
                      <a:r>
                        <a:rPr lang="zh-TW" altLang="en-US" sz="1200" b="1" dirty="0">
                          <a:solidFill>
                            <a:schemeClr val="bg1"/>
                          </a:solidFill>
                          <a:latin typeface="微軟正黑體" panose="020B0604030504040204" pitchFamily="34" charset="-120"/>
                          <a:ea typeface="微軟正黑體" panose="020B0604030504040204" pitchFamily="34" charset="-120"/>
                        </a:rPr>
                        <a:t>方案與企業資源</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檢視相關</a:t>
                      </a:r>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AI</a:t>
                      </a:r>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方案</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36638164"/>
                  </a:ext>
                </a:extLst>
              </a:tr>
              <a:tr h="75059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檢視企業資源</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62988756"/>
                  </a:ext>
                </a:extLst>
              </a:tr>
              <a:tr h="360352">
                <a:tc row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zh-TW" altLang="en-US" sz="1200" b="1" dirty="0">
                          <a:solidFill>
                            <a:schemeClr val="bg1"/>
                          </a:solidFill>
                          <a:latin typeface="微軟正黑體" panose="020B0604030504040204" pitchFamily="34" charset="-120"/>
                          <a:ea typeface="微軟正黑體" panose="020B0604030504040204" pitchFamily="34" charset="-120"/>
                        </a:rPr>
                        <a:t>步驟三：</a:t>
                      </a:r>
                      <a:endParaRPr lang="en-US" altLang="zh-TW" sz="1200" b="1" dirty="0">
                        <a:solidFill>
                          <a:schemeClr val="bg1"/>
                        </a:solidFill>
                        <a:latin typeface="微軟正黑體" panose="020B0604030504040204" pitchFamily="34" charset="-120"/>
                        <a:ea typeface="微軟正黑體" panose="020B0604030504040204" pitchFamily="34" charset="-120"/>
                      </a:endParaRPr>
                    </a:p>
                    <a:p>
                      <a:r>
                        <a:rPr lang="zh-TW" altLang="en-US" sz="1200" b="1" kern="1200" dirty="0">
                          <a:solidFill>
                            <a:schemeClr val="bg1"/>
                          </a:solidFill>
                          <a:latin typeface="微軟正黑體" panose="020B0604030504040204" pitchFamily="34" charset="-120"/>
                          <a:ea typeface="微軟正黑體" panose="020B0604030504040204" pitchFamily="34" charset="-120"/>
                          <a:cs typeface="+mn-cs"/>
                        </a:rPr>
                        <a:t>制定方案優先順序</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部門評估導入難易程度</a:t>
                      </a:r>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分數</a:t>
                      </a:r>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1200" b="1"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28411374"/>
                  </a:ext>
                </a:extLst>
              </a:tr>
              <a:tr h="360352">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部門評估導入可能好處</a:t>
                      </a:r>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分數</a:t>
                      </a:r>
                      <a:r>
                        <a:rPr lang="en-US" altLang="zh-TW" sz="1200" b="1"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1200" b="1" kern="1200" dirty="0">
                        <a:solidFill>
                          <a:schemeClr val="tx1"/>
                        </a:solidFill>
                        <a:latin typeface="微軟正黑體" panose="020B0604030504040204" pitchFamily="34" charset="-120"/>
                        <a:ea typeface="微軟正黑體" panose="020B0604030504040204" pitchFamily="34" charset="-120"/>
                        <a:cs typeface="+mn-cs"/>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ctr">
                        <a:buFont typeface="Arial" panose="020B0604020202020204" pitchFamily="34" charset="0"/>
                        <a:buChar char="•"/>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71450" indent="-171450" algn="ctr">
                        <a:buFont typeface="Arial" panose="020B0604020202020204" pitchFamily="34" charset="0"/>
                        <a:buChar char="•"/>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a:buFont typeface="Arial" panose="020B0604020202020204" pitchFamily="34" charset="0"/>
                        <a:buNone/>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837800"/>
                  </a:ext>
                </a:extLst>
              </a:tr>
              <a:tr h="360352">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just"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企業評估導入優先順序</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8125306"/>
                  </a:ext>
                </a:extLst>
              </a:tr>
            </a:tbl>
          </a:graphicData>
        </a:graphic>
      </p:graphicFrame>
    </p:spTree>
    <p:extLst>
      <p:ext uri="{BB962C8B-B14F-4D97-AF65-F5344CB8AC3E}">
        <p14:creationId xmlns:p14="http://schemas.microsoft.com/office/powerpoint/2010/main" val="121043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3C50246B-762A-BD05-F77F-F62512950DD5}"/>
              </a:ext>
            </a:extLst>
          </p:cNvPr>
          <p:cNvSpPr>
            <a:spLocks noGrp="1"/>
          </p:cNvSpPr>
          <p:nvPr>
            <p:ph type="sldNum" sz="quarter" idx="10"/>
          </p:nvPr>
        </p:nvSpPr>
        <p:spPr/>
        <p:txBody>
          <a:bodyPr/>
          <a:lstStyle/>
          <a:p>
            <a:fld id="{5971744C-9344-4AB3-BF77-911763BD1A17}" type="slidenum">
              <a:rPr lang="en-US" altLang="zh-TW" smtClean="0"/>
              <a:pPr/>
              <a:t>31</a:t>
            </a:fld>
            <a:endParaRPr lang="en-US" altLang="zh-TW"/>
          </a:p>
        </p:txBody>
      </p:sp>
      <p:sp>
        <p:nvSpPr>
          <p:cNvPr id="4" name="Rectangle 2">
            <a:extLst>
              <a:ext uri="{FF2B5EF4-FFF2-40B4-BE49-F238E27FC236}">
                <a16:creationId xmlns:a16="http://schemas.microsoft.com/office/drawing/2014/main" id="{24200088-6E79-112E-81AE-E57F890B0ED5}"/>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伍、附件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5" name="標題 1">
            <a:extLst>
              <a:ext uri="{FF2B5EF4-FFF2-40B4-BE49-F238E27FC236}">
                <a16:creationId xmlns:a16="http://schemas.microsoft.com/office/drawing/2014/main" id="{E3976F03-7C17-8181-E245-757B93F7241E}"/>
              </a:ext>
            </a:extLst>
          </p:cNvPr>
          <p:cNvSpPr txBox="1">
            <a:spLocks/>
          </p:cNvSpPr>
          <p:nvPr/>
        </p:nvSpPr>
        <p:spPr bwMode="auto">
          <a:xfrm>
            <a:off x="2420" y="607533"/>
            <a:ext cx="4827066" cy="4325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kumimoji="1" lang="zh-TW" altLang="en-US" sz="2400" b="1" dirty="0">
                <a:solidFill>
                  <a:srgbClr val="FF0000"/>
                </a:solidFill>
                <a:latin typeface="微軟正黑體"/>
                <a:ea typeface="微軟正黑體"/>
                <a:cs typeface="微軟正黑體"/>
              </a:rPr>
              <a:t>表一：構想階段評估表</a:t>
            </a:r>
            <a:r>
              <a:rPr kumimoji="1" lang="en-US" altLang="zh-TW" sz="2400" b="1" dirty="0">
                <a:solidFill>
                  <a:srgbClr val="FF0000"/>
                </a:solidFill>
                <a:latin typeface="微軟正黑體"/>
                <a:ea typeface="微軟正黑體"/>
                <a:cs typeface="微軟正黑體"/>
              </a:rPr>
              <a:t>(</a:t>
            </a:r>
            <a:r>
              <a:rPr kumimoji="1" lang="zh-TW" altLang="en-US" sz="2400" b="1" dirty="0">
                <a:solidFill>
                  <a:srgbClr val="FF0000"/>
                </a:solidFill>
                <a:latin typeface="微軟正黑體"/>
                <a:ea typeface="微軟正黑體"/>
                <a:cs typeface="微軟正黑體"/>
              </a:rPr>
              <a:t>填寫範例</a:t>
            </a:r>
            <a:r>
              <a:rPr kumimoji="1" lang="en-US" altLang="zh-TW" sz="2400" b="1" dirty="0">
                <a:solidFill>
                  <a:srgbClr val="FF0000"/>
                </a:solidFill>
                <a:latin typeface="微軟正黑體"/>
                <a:ea typeface="微軟正黑體"/>
                <a:cs typeface="微軟正黑體"/>
              </a:rPr>
              <a:t>)</a:t>
            </a:r>
            <a:endParaRPr kumimoji="1" lang="zh-TW" altLang="en-US" sz="2400" b="1" dirty="0">
              <a:solidFill>
                <a:srgbClr val="FF0000"/>
              </a:solidFill>
              <a:latin typeface="微軟正黑體"/>
              <a:ea typeface="微軟正黑體"/>
              <a:cs typeface="微軟正黑體"/>
            </a:endParaRPr>
          </a:p>
        </p:txBody>
      </p:sp>
      <p:sp>
        <p:nvSpPr>
          <p:cNvPr id="6" name="文字方塊 5">
            <a:extLst>
              <a:ext uri="{FF2B5EF4-FFF2-40B4-BE49-F238E27FC236}">
                <a16:creationId xmlns:a16="http://schemas.microsoft.com/office/drawing/2014/main" id="{9D050F02-50B6-6010-9EC0-5A1D8EA3C4E1}"/>
              </a:ext>
            </a:extLst>
          </p:cNvPr>
          <p:cNvSpPr txBox="1"/>
          <p:nvPr/>
        </p:nvSpPr>
        <p:spPr>
          <a:xfrm>
            <a:off x="6254160" y="501391"/>
            <a:ext cx="2509871" cy="655692"/>
          </a:xfrm>
          <a:prstGeom prst="rect">
            <a:avLst/>
          </a:prstGeom>
          <a:noFill/>
        </p:spPr>
        <p:txBody>
          <a:bodyPr wrap="square" rtlCol="0">
            <a:spAutoFit/>
          </a:bodyPr>
          <a:lstStyle/>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rPr>
              <a:t>行業別：</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___________________</a:t>
            </a:r>
          </a:p>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廠商名稱</a:t>
            </a:r>
            <a:r>
              <a:rPr kumimoji="1" lang="zh-TW" altLang="en-US" sz="1300" dirty="0">
                <a:solidFill>
                  <a:prstClr val="black"/>
                </a:solidFill>
                <a:latin typeface="微軟正黑體" panose="020B0604030504040204" pitchFamily="34" charset="-120"/>
                <a:ea typeface="微軟正黑體" panose="020B0604030504040204" pitchFamily="34" charset="-120"/>
              </a:rPr>
              <a:t>： </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a:t>
            </a:r>
          </a:p>
        </p:txBody>
      </p:sp>
      <p:sp>
        <p:nvSpPr>
          <p:cNvPr id="7" name="Rectangle 1">
            <a:extLst>
              <a:ext uri="{FF2B5EF4-FFF2-40B4-BE49-F238E27FC236}">
                <a16:creationId xmlns:a16="http://schemas.microsoft.com/office/drawing/2014/main" id="{E0828C68-C4A5-E68E-84C4-8C839628D92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1" i="0" u="none" strike="noStrike" cap="none" normalizeH="0" baseline="0">
                <a:ln>
                  <a:noFill/>
                </a:ln>
                <a:solidFill>
                  <a:schemeClr val="tx1"/>
                </a:solidFill>
                <a:effectLst/>
                <a:latin typeface="Arial" panose="020B0604020202020204" pitchFamily="34" charset="0"/>
              </a:rPr>
              <a:t>構想評估表</a:t>
            </a:r>
            <a:endParaRPr kumimoji="0" lang="zh-TW" altLang="zh-TW"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rgbClr val="000000"/>
                </a:solidFill>
                <a:effectLst/>
                <a:latin typeface="Arial" panose="020B0604020202020204" pitchFamily="34" charset="0"/>
                <a:ea typeface="ui-sans-serif"/>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graphicFrame>
        <p:nvGraphicFramePr>
          <p:cNvPr id="11" name="表格 10">
            <a:extLst>
              <a:ext uri="{FF2B5EF4-FFF2-40B4-BE49-F238E27FC236}">
                <a16:creationId xmlns:a16="http://schemas.microsoft.com/office/drawing/2014/main" id="{91F32850-1C44-27D4-9749-DC4AF2CC7AA8}"/>
              </a:ext>
            </a:extLst>
          </p:cNvPr>
          <p:cNvGraphicFramePr>
            <a:graphicFrameLocks noGrp="1"/>
          </p:cNvGraphicFramePr>
          <p:nvPr>
            <p:extLst>
              <p:ext uri="{D42A27DB-BD31-4B8C-83A1-F6EECF244321}">
                <p14:modId xmlns:p14="http://schemas.microsoft.com/office/powerpoint/2010/main" val="871974337"/>
              </p:ext>
            </p:extLst>
          </p:nvPr>
        </p:nvGraphicFramePr>
        <p:xfrm>
          <a:off x="127000" y="1200611"/>
          <a:ext cx="8637031" cy="4707881"/>
        </p:xfrm>
        <a:graphic>
          <a:graphicData uri="http://schemas.openxmlformats.org/drawingml/2006/table">
            <a:tbl>
              <a:tblPr>
                <a:tableStyleId>{5C22544A-7EE6-4342-B048-85BDC9FD1C3A}</a:tableStyleId>
              </a:tblPr>
              <a:tblGrid>
                <a:gridCol w="484560">
                  <a:extLst>
                    <a:ext uri="{9D8B030D-6E8A-4147-A177-3AD203B41FA5}">
                      <a16:colId xmlns:a16="http://schemas.microsoft.com/office/drawing/2014/main" val="2731526445"/>
                    </a:ext>
                  </a:extLst>
                </a:gridCol>
                <a:gridCol w="980434">
                  <a:extLst>
                    <a:ext uri="{9D8B030D-6E8A-4147-A177-3AD203B41FA5}">
                      <a16:colId xmlns:a16="http://schemas.microsoft.com/office/drawing/2014/main" val="3815968677"/>
                    </a:ext>
                  </a:extLst>
                </a:gridCol>
                <a:gridCol w="732497">
                  <a:extLst>
                    <a:ext uri="{9D8B030D-6E8A-4147-A177-3AD203B41FA5}">
                      <a16:colId xmlns:a16="http://schemas.microsoft.com/office/drawing/2014/main" val="173653670"/>
                    </a:ext>
                  </a:extLst>
                </a:gridCol>
                <a:gridCol w="643954">
                  <a:extLst>
                    <a:ext uri="{9D8B030D-6E8A-4147-A177-3AD203B41FA5}">
                      <a16:colId xmlns:a16="http://schemas.microsoft.com/office/drawing/2014/main" val="2664396420"/>
                    </a:ext>
                  </a:extLst>
                </a:gridCol>
                <a:gridCol w="643954">
                  <a:extLst>
                    <a:ext uri="{9D8B030D-6E8A-4147-A177-3AD203B41FA5}">
                      <a16:colId xmlns:a16="http://schemas.microsoft.com/office/drawing/2014/main" val="4183971013"/>
                    </a:ext>
                  </a:extLst>
                </a:gridCol>
                <a:gridCol w="643954">
                  <a:extLst>
                    <a:ext uri="{9D8B030D-6E8A-4147-A177-3AD203B41FA5}">
                      <a16:colId xmlns:a16="http://schemas.microsoft.com/office/drawing/2014/main" val="2739319872"/>
                    </a:ext>
                  </a:extLst>
                </a:gridCol>
                <a:gridCol w="643954">
                  <a:extLst>
                    <a:ext uri="{9D8B030D-6E8A-4147-A177-3AD203B41FA5}">
                      <a16:colId xmlns:a16="http://schemas.microsoft.com/office/drawing/2014/main" val="3521219179"/>
                    </a:ext>
                  </a:extLst>
                </a:gridCol>
                <a:gridCol w="643954">
                  <a:extLst>
                    <a:ext uri="{9D8B030D-6E8A-4147-A177-3AD203B41FA5}">
                      <a16:colId xmlns:a16="http://schemas.microsoft.com/office/drawing/2014/main" val="781692403"/>
                    </a:ext>
                  </a:extLst>
                </a:gridCol>
                <a:gridCol w="643954">
                  <a:extLst>
                    <a:ext uri="{9D8B030D-6E8A-4147-A177-3AD203B41FA5}">
                      <a16:colId xmlns:a16="http://schemas.microsoft.com/office/drawing/2014/main" val="3464060760"/>
                    </a:ext>
                  </a:extLst>
                </a:gridCol>
                <a:gridCol w="643954">
                  <a:extLst>
                    <a:ext uri="{9D8B030D-6E8A-4147-A177-3AD203B41FA5}">
                      <a16:colId xmlns:a16="http://schemas.microsoft.com/office/drawing/2014/main" val="3747322003"/>
                    </a:ext>
                  </a:extLst>
                </a:gridCol>
                <a:gridCol w="643954">
                  <a:extLst>
                    <a:ext uri="{9D8B030D-6E8A-4147-A177-3AD203B41FA5}">
                      <a16:colId xmlns:a16="http://schemas.microsoft.com/office/drawing/2014/main" val="1400869196"/>
                    </a:ext>
                  </a:extLst>
                </a:gridCol>
                <a:gridCol w="643954">
                  <a:extLst>
                    <a:ext uri="{9D8B030D-6E8A-4147-A177-3AD203B41FA5}">
                      <a16:colId xmlns:a16="http://schemas.microsoft.com/office/drawing/2014/main" val="2236251011"/>
                    </a:ext>
                  </a:extLst>
                </a:gridCol>
                <a:gridCol w="643954">
                  <a:extLst>
                    <a:ext uri="{9D8B030D-6E8A-4147-A177-3AD203B41FA5}">
                      <a16:colId xmlns:a16="http://schemas.microsoft.com/office/drawing/2014/main" val="3220595346"/>
                    </a:ext>
                  </a:extLst>
                </a:gridCol>
              </a:tblGrid>
              <a:tr h="117213">
                <a:tc rowSpan="6">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步驟一、掌握企業課題</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1.</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經營目標明確化</a:t>
                      </a:r>
                      <a:endParaRPr lang="zh-TW" altLang="en-US" sz="9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1">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減少製造成本改善利潤</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提升營運效率，確保獲得利潤</a:t>
                      </a:r>
                      <a:endParaRPr lang="zh-TW" altLang="en-US" sz="9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05681145"/>
                  </a:ext>
                </a:extLst>
              </a:tr>
              <a:tr h="117213">
                <a:tc vMerge="1">
                  <a:txBody>
                    <a:bodyPr/>
                    <a:lstStyle/>
                    <a:p>
                      <a:endParaRPr lang="zh-TW" altLang="en-US"/>
                    </a:p>
                  </a:txBody>
                  <a:tcPr/>
                </a:tc>
                <a:tc rowSpan="2">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2.</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選定應用範圍</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公司內部業務（企劃、事務）</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製造</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物流</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銷售</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售後服務</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922213"/>
                  </a:ext>
                </a:extLst>
              </a:tr>
              <a:tr h="117213">
                <a:tc vMerge="1">
                  <a:txBody>
                    <a:bodyPr/>
                    <a:lstStyle/>
                    <a:p>
                      <a:endParaRPr lang="zh-TW" altLang="en-US"/>
                    </a:p>
                  </a:txBody>
                  <a:tcPr/>
                </a:tc>
                <a:tc vMerge="1">
                  <a:txBody>
                    <a:bodyPr/>
                    <a:lstStyle/>
                    <a:p>
                      <a:endParaRPr lang="zh-TW" altLang="en-US"/>
                    </a:p>
                  </a:txBody>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商品策劃</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研究開發</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後勤辦公企業事務</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採購</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產量規劃</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生產</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庫存</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接受訂貨</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配送</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銷售</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客服服務</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158556"/>
                  </a:ext>
                </a:extLst>
              </a:tr>
              <a:tr h="348226">
                <a:tc vMerge="1">
                  <a:txBody>
                    <a:bodyPr/>
                    <a:lstStyle/>
                    <a:p>
                      <a:endParaRPr lang="zh-TW" altLang="en-US"/>
                    </a:p>
                  </a:txBody>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3.</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提取需改善項目</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問題點</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無法活用過去的數據</a:t>
                      </a:r>
                      <a:br>
                        <a:rPr lang="zh-TW" altLang="en-US" sz="900" u="none" strike="noStrike">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a:solidFill>
                            <a:schemeClr val="tx1"/>
                          </a:solidFill>
                          <a:effectLst/>
                          <a:latin typeface="微軟正黑體" panose="020B0604030504040204" pitchFamily="34" charset="-120"/>
                          <a:ea typeface="微軟正黑體" panose="020B0604030504040204" pitchFamily="34" charset="-120"/>
                        </a:rPr>
                        <a:t>不了解需求</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盲目開發技術</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無法活用過去的數據</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不了解需求</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盲目開發技術</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每次訂貨要人工記錄資訊</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每個月人工致訂貨申請、帳單等</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需依市場需求臨時擬定採購計畫</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個人依專業判斷調整生產管理</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AO</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設備需經人力判別</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 設備不定時故障</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滯留庫存多</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部分商品常缺貨</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每天接受訂單時配速率</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產量規劃</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每天自別接配的貨直接配送</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銷售跟帳完全交給銷售店員</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查詢歷史記錄困難</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產銷表格的分析尚未開始</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38502"/>
                  </a:ext>
                </a:extLst>
              </a:tr>
              <a:tr h="278221">
                <a:tc vMerge="1">
                  <a:txBody>
                    <a:bodyPr/>
                    <a:lstStyle/>
                    <a:p>
                      <a:endParaRPr lang="zh-TW" altLang="en-US"/>
                    </a:p>
                  </a:txBody>
                  <a:tcPr/>
                </a:tc>
                <a:tc rowSpan="2">
                  <a:txBody>
                    <a:bodyPr/>
                    <a:lstStyle/>
                    <a:p>
                      <a:pPr algn="l" fontAlgn="ctr"/>
                      <a:r>
                        <a:rPr lang="en-US" sz="900" u="none" strike="noStrike" dirty="0">
                          <a:solidFill>
                            <a:schemeClr val="tx1"/>
                          </a:solidFill>
                          <a:effectLst/>
                          <a:latin typeface="微軟正黑體" panose="020B0604030504040204" pitchFamily="34" charset="-120"/>
                          <a:ea typeface="微軟正黑體" panose="020B0604030504040204" pitchFamily="34" charset="-120"/>
                        </a:rPr>
                        <a:t>4.</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導入</a:t>
                      </a:r>
                      <a:r>
                        <a:rPr lang="en-US" sz="900" u="none" strike="noStrike" dirty="0">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必要性</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可以做什麼</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1">
                  <a:txBody>
                    <a:bodyPr/>
                    <a:lstStyle/>
                    <a:p>
                      <a:pPr algn="ctr"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依需求判定解決方案屬層級，聚於自動化</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利用設備取代人力作業</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智慧化</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利用</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進行數據分析</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dirty="0"/>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081853340"/>
                  </a:ext>
                </a:extLst>
              </a:tr>
              <a:tr h="405980">
                <a:tc vMerge="1">
                  <a:txBody>
                    <a:bodyPr/>
                    <a:lstStyle/>
                    <a:p>
                      <a:endParaRPr lang="zh-TW" altLang="en-US"/>
                    </a:p>
                  </a:txBody>
                  <a:tcPr/>
                </a:tc>
                <a:tc vMerge="1">
                  <a:txBody>
                    <a:bodyPr/>
                    <a:lstStyle/>
                    <a:p>
                      <a:endParaRPr lang="zh-TW" altLang="en-US"/>
                    </a:p>
                  </a:txBody>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需利用智慧化方案改善已有數據的價值</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需利用智慧化方案改善已有數據的價值</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僅需要自動化系統紀錄手動編輯的</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excel</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數據</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需利用智慧化方案發揮已有數據的價值</a:t>
                      </a:r>
                      <a:br>
                        <a:rPr lang="zh-TW" altLang="en-US" sz="900" u="none" strike="noStrike">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需有智慧化方案降低</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AOI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過殺率</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需先將生產排程內隱藏知識數位化</a:t>
                      </a:r>
                      <a:br>
                        <a:rPr lang="zh-TW" altLang="en-US" sz="900" u="none" strike="noStrike">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需有智慧化方案降低</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AOI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過殺率</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需先數位化將設備聯網獲取數據</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需利用智慧化方案發揮已有庫存數據的價值</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需要更自動化系統紀錄每個客戶訂貨聯絡方式不同</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電話、信件、傳真</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t>
                      </a:r>
                      <a:endPar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需要更自動化系統紀錄司機每日配送報告</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非技術面問題</a:t>
                      </a:r>
                      <a:b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需先跟銷售店索取數據</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需利用智慧化方案改善客服手冊，降低投訴</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083206"/>
                  </a:ext>
                </a:extLst>
              </a:tr>
              <a:tr h="117213">
                <a:tc rowSpan="2">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步驟二、檢視</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AU</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方案與企業資源</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5.</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檢視相關</a:t>
                      </a: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方案</a:t>
                      </a:r>
                      <a:endParaRPr lang="en-US" altLang="zh-TW" sz="900" u="none" strike="noStrike" dirty="0">
                        <a:solidFill>
                          <a:schemeClr val="tx1"/>
                        </a:solidFill>
                        <a:effectLst/>
                        <a:latin typeface="微軟正黑體" panose="020B0604030504040204" pitchFamily="34" charset="-120"/>
                        <a:ea typeface="微軟正黑體" panose="020B0604030504040204" pitchFamily="34" charset="-120"/>
                      </a:endParaRPr>
                    </a:p>
                    <a:p>
                      <a:pPr algn="l"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rPr>
                        <a:t>有無其他業者已導入之類似功能</a:t>
                      </a: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知識數據庫</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知識數據庫</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N/A</a:t>
                      </a:r>
                      <a:endParaRPr 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材料採購最優化</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通過影響分析檢測缺陷</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N/A</a:t>
                      </a:r>
                      <a:endParaRPr 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需求預測庫存優化</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dirty="0">
                          <a:solidFill>
                            <a:schemeClr val="tx1"/>
                          </a:solidFill>
                          <a:effectLst/>
                          <a:latin typeface="微軟正黑體" panose="020B0604030504040204" pitchFamily="34" charset="-120"/>
                          <a:ea typeface="微軟正黑體" panose="020B0604030504040204" pitchFamily="34" charset="-120"/>
                        </a:rPr>
                        <a:t>N/A</a:t>
                      </a:r>
                      <a:endParaRPr 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dirty="0">
                          <a:solidFill>
                            <a:schemeClr val="tx1"/>
                          </a:solidFill>
                          <a:effectLst/>
                          <a:latin typeface="微軟正黑體" panose="020B0604030504040204" pitchFamily="34" charset="-120"/>
                          <a:ea typeface="微軟正黑體" panose="020B0604030504040204" pitchFamily="34" charset="-120"/>
                        </a:rPr>
                        <a:t>N/A</a:t>
                      </a:r>
                      <a:endParaRPr 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N/A</a:t>
                      </a:r>
                      <a:endParaRPr 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900" u="none" strike="noStrike">
                          <a:solidFill>
                            <a:schemeClr val="tx1"/>
                          </a:solidFill>
                          <a:effectLst/>
                          <a:latin typeface="微軟正黑體" panose="020B0604030504040204" pitchFamily="34" charset="-120"/>
                          <a:ea typeface="微軟正黑體" panose="020B0604030504040204" pitchFamily="34" charset="-120"/>
                        </a:rPr>
                        <a:t>AI</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聊天機器人</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638694"/>
                  </a:ext>
                </a:extLst>
              </a:tr>
              <a:tr h="232720">
                <a:tc vMerge="1">
                  <a:txBody>
                    <a:bodyPr/>
                    <a:lstStyle/>
                    <a:p>
                      <a:endParaRPr lang="zh-TW" altLang="en-US"/>
                    </a:p>
                  </a:txBody>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6.</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檢視企業資源</a:t>
                      </a:r>
                      <a:endParaRPr lang="en-US" altLang="zh-TW" sz="900" u="none" strike="noStrike" dirty="0">
                        <a:solidFill>
                          <a:schemeClr val="tx1"/>
                        </a:solidFill>
                        <a:effectLst/>
                        <a:latin typeface="微軟正黑體" panose="020B0604030504040204" pitchFamily="34" charset="-120"/>
                        <a:ea typeface="微軟正黑體" panose="020B0604030504040204" pitchFamily="34" charset="-120"/>
                      </a:endParaRPr>
                    </a:p>
                    <a:p>
                      <a:pPr algn="l" fontAlgn="ct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rPr>
                        <a:t>我個公司有沒有這些資料或數據</a:t>
                      </a:r>
                      <a:r>
                        <a:rPr lang="en-US" altLang="zh-TW" sz="900" b="0"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有過去客戶產品要求</a:t>
                      </a:r>
                      <a:br>
                        <a:rPr lang="zh-TW" altLang="en-US" sz="900" u="none" strike="noStrike">
                          <a:solidFill>
                            <a:schemeClr val="tx1"/>
                          </a:solidFill>
                          <a:effectLst/>
                          <a:latin typeface="微軟正黑體" panose="020B0604030504040204" pitchFamily="34" charset="-120"/>
                          <a:ea typeface="微軟正黑體" panose="020B0604030504040204" pitchFamily="34" charset="-120"/>
                        </a:rPr>
                      </a:b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有產品設計版本紀錄</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有過去系統管理的採購紀錄</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有正常品和瑕疵品的影像</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t>
                      </a:r>
                      <a:r>
                        <a:rPr lang="zh-TW" altLang="en-US" sz="900" u="none" strike="noStrike">
                          <a:solidFill>
                            <a:schemeClr val="tx1"/>
                          </a:solidFill>
                          <a:effectLst/>
                          <a:latin typeface="微軟正黑體" panose="020B0604030504040204" pitchFamily="34" charset="-120"/>
                          <a:ea typeface="微軟正黑體" panose="020B0604030504040204" pitchFamily="34" charset="-120"/>
                        </a:rPr>
                        <a:t>瑕疵品較少</a:t>
                      </a:r>
                      <a:r>
                        <a:rPr lang="en-US" altLang="zh-TW" sz="900" u="none" strike="noStrike">
                          <a:solidFill>
                            <a:schemeClr val="tx1"/>
                          </a:solidFill>
                          <a:effectLst/>
                          <a:latin typeface="微軟正黑體" panose="020B0604030504040204" pitchFamily="34" charset="-120"/>
                          <a:ea typeface="微軟正黑體" panose="020B0604030504040204" pitchFamily="34" charset="-120"/>
                        </a:rPr>
                        <a:t>)</a:t>
                      </a:r>
                      <a:endParaRPr lang="en-US" altLang="zh-TW"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900" u="none" strike="noStrike">
                          <a:solidFill>
                            <a:schemeClr val="tx1"/>
                          </a:solidFill>
                          <a:effectLst/>
                          <a:latin typeface="微軟正黑體" panose="020B0604030504040204" pitchFamily="34" charset="-120"/>
                          <a:ea typeface="微軟正黑體" panose="020B0604030504040204" pitchFamily="34" charset="-120"/>
                        </a:rPr>
                        <a:t>過去應對顧客的諮詢已有數位化系統紀錄</a:t>
                      </a:r>
                      <a:endParaRPr lang="zh-TW" altLang="en-US" sz="9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95651"/>
                  </a:ext>
                </a:extLst>
              </a:tr>
              <a:tr h="117213">
                <a:tc rowSpan="3">
                  <a:txBody>
                    <a:bodyPr/>
                    <a:lstStyle/>
                    <a:p>
                      <a:pPr algn="l" fontAlgn="ct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步驟三、制定方案優先順序</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7.</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部門評估導入難易程度</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4</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a:solidFill>
                            <a:schemeClr val="tx1"/>
                          </a:solidFill>
                          <a:effectLst/>
                          <a:latin typeface="微軟正黑體" panose="020B0604030504040204" pitchFamily="34" charset="-120"/>
                          <a:ea typeface="微軟正黑體" panose="020B0604030504040204" pitchFamily="34" charset="-120"/>
                        </a:rPr>
                        <a:t>4</a:t>
                      </a:r>
                      <a:endParaRPr lang="en-US" altLang="zh-TW"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a:solidFill>
                            <a:schemeClr val="tx1"/>
                          </a:solidFill>
                          <a:effectLst/>
                          <a:latin typeface="微軟正黑體" panose="020B0604030504040204" pitchFamily="34" charset="-120"/>
                          <a:ea typeface="微軟正黑體" panose="020B0604030504040204" pitchFamily="34" charset="-120"/>
                        </a:rPr>
                        <a:t>4</a:t>
                      </a:r>
                      <a:endParaRPr lang="en-US" altLang="zh-TW"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a:solidFill>
                            <a:schemeClr val="tx1"/>
                          </a:solidFill>
                          <a:effectLst/>
                          <a:latin typeface="微軟正黑體" panose="020B0604030504040204" pitchFamily="34" charset="-120"/>
                          <a:ea typeface="微軟正黑體" panose="020B0604030504040204" pitchFamily="34" charset="-120"/>
                        </a:rPr>
                        <a:t>3</a:t>
                      </a:r>
                      <a:endParaRPr lang="en-US" altLang="zh-TW"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a:solidFill>
                            <a:schemeClr val="tx1"/>
                          </a:solidFill>
                          <a:effectLst/>
                          <a:latin typeface="微軟正黑體" panose="020B0604030504040204" pitchFamily="34" charset="-120"/>
                          <a:ea typeface="微軟正黑體" panose="020B0604030504040204" pitchFamily="34" charset="-120"/>
                        </a:rPr>
                        <a:t>1</a:t>
                      </a:r>
                      <a:endParaRPr lang="en-US" altLang="zh-TW"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9762"/>
                  </a:ext>
                </a:extLst>
              </a:tr>
              <a:tr h="117213">
                <a:tc vMerge="1">
                  <a:txBody>
                    <a:bodyPr/>
                    <a:lstStyle/>
                    <a:p>
                      <a:endParaRPr lang="zh-TW" altLang="en-US"/>
                    </a:p>
                  </a:txBody>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8.</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部門評估導入可能好處</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2</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4</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4</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5</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400" u="none" strike="noStrike" dirty="0">
                          <a:solidFill>
                            <a:schemeClr val="tx1"/>
                          </a:solidFill>
                          <a:effectLst/>
                          <a:latin typeface="微軟正黑體" panose="020B0604030504040204" pitchFamily="34" charset="-120"/>
                          <a:ea typeface="微軟正黑體" panose="020B0604030504040204" pitchFamily="34" charset="-120"/>
                        </a:rPr>
                        <a:t>1</a:t>
                      </a:r>
                      <a:endParaRPr lang="en-US" altLang="zh-TW"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396162"/>
                  </a:ext>
                </a:extLst>
              </a:tr>
              <a:tr h="117213">
                <a:tc vMerge="1">
                  <a:txBody>
                    <a:bodyPr/>
                    <a:lstStyle/>
                    <a:p>
                      <a:endParaRPr lang="zh-TW" altLang="en-US"/>
                    </a:p>
                  </a:txBody>
                  <a:tcPr/>
                </a:tc>
                <a:tc>
                  <a:txBody>
                    <a:bodyPr/>
                    <a:lstStyle/>
                    <a:p>
                      <a:pPr algn="l" fontAlgn="ctr"/>
                      <a:r>
                        <a:rPr lang="en-US" altLang="zh-TW" sz="900" u="none" strike="noStrike" dirty="0">
                          <a:solidFill>
                            <a:schemeClr val="tx1"/>
                          </a:solidFill>
                          <a:effectLst/>
                          <a:latin typeface="微軟正黑體" panose="020B0604030504040204" pitchFamily="34" charset="-120"/>
                          <a:ea typeface="微軟正黑體" panose="020B0604030504040204" pitchFamily="34" charset="-120"/>
                        </a:rPr>
                        <a:t>9.</a:t>
                      </a:r>
                      <a:r>
                        <a:rPr lang="zh-TW" altLang="en-US" sz="900" u="none" strike="noStrike" dirty="0">
                          <a:solidFill>
                            <a:schemeClr val="tx1"/>
                          </a:solidFill>
                          <a:effectLst/>
                          <a:latin typeface="微軟正黑體" panose="020B0604030504040204" pitchFamily="34" charset="-120"/>
                          <a:ea typeface="微軟正黑體" panose="020B0604030504040204" pitchFamily="34" charset="-120"/>
                        </a:rPr>
                        <a:t>企業評估導入優先順序</a:t>
                      </a:r>
                      <a:endParaRPr lang="zh-TW" altLang="en-US" sz="9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其次</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優先</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優先</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優先</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u="none" strike="noStrike" dirty="0">
                          <a:solidFill>
                            <a:schemeClr val="tx1"/>
                          </a:solidFill>
                          <a:effectLst/>
                          <a:latin typeface="微軟正黑體" panose="020B0604030504040204" pitchFamily="34" charset="-120"/>
                          <a:ea typeface="微軟正黑體" panose="020B0604030504040204" pitchFamily="34" charset="-120"/>
                        </a:rPr>
                        <a:t>不宜</a:t>
                      </a: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4054" marR="4054" marT="4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753309"/>
                  </a:ext>
                </a:extLst>
              </a:tr>
            </a:tbl>
          </a:graphicData>
        </a:graphic>
      </p:graphicFrame>
    </p:spTree>
    <p:extLst>
      <p:ext uri="{BB962C8B-B14F-4D97-AF65-F5344CB8AC3E}">
        <p14:creationId xmlns:p14="http://schemas.microsoft.com/office/powerpoint/2010/main" val="2325955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454EDA2-BEAC-A184-EF78-D636609F7739}"/>
              </a:ext>
            </a:extLst>
          </p:cNvPr>
          <p:cNvSpPr>
            <a:spLocks noGrp="1"/>
          </p:cNvSpPr>
          <p:nvPr>
            <p:ph type="sldNum" sz="quarter" idx="10"/>
          </p:nvPr>
        </p:nvSpPr>
        <p:spPr/>
        <p:txBody>
          <a:bodyPr/>
          <a:lstStyle/>
          <a:p>
            <a:fld id="{5971744C-9344-4AB3-BF77-911763BD1A17}" type="slidenum">
              <a:rPr lang="en-US" altLang="zh-TW" smtClean="0"/>
              <a:pPr/>
              <a:t>32</a:t>
            </a:fld>
            <a:endParaRPr lang="en-US" altLang="zh-TW"/>
          </a:p>
        </p:txBody>
      </p:sp>
      <p:sp>
        <p:nvSpPr>
          <p:cNvPr id="4" name="文字方塊 3">
            <a:extLst>
              <a:ext uri="{FF2B5EF4-FFF2-40B4-BE49-F238E27FC236}">
                <a16:creationId xmlns:a16="http://schemas.microsoft.com/office/drawing/2014/main" id="{B99A635E-0237-D6EA-EB82-74A6691867F6}"/>
              </a:ext>
            </a:extLst>
          </p:cNvPr>
          <p:cNvSpPr txBox="1"/>
          <p:nvPr/>
        </p:nvSpPr>
        <p:spPr>
          <a:xfrm>
            <a:off x="6804248" y="476672"/>
            <a:ext cx="2509871" cy="692497"/>
          </a:xfrm>
          <a:prstGeom prst="rect">
            <a:avLst/>
          </a:prstGeom>
          <a:noFill/>
        </p:spPr>
        <p:txBody>
          <a:bodyPr wrap="square" rtlCol="0">
            <a:spAutoFit/>
          </a:bodyPr>
          <a:lstStyle/>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rPr>
              <a:t>行業別：</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___________________</a:t>
            </a:r>
          </a:p>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試填廠商</a:t>
            </a:r>
            <a:r>
              <a:rPr kumimoji="1" lang="zh-TW" altLang="en-US" sz="1300" dirty="0">
                <a:solidFill>
                  <a:prstClr val="black"/>
                </a:solidFill>
                <a:latin typeface="微軟正黑體" panose="020B0604030504040204" pitchFamily="34" charset="-120"/>
                <a:ea typeface="微軟正黑體" panose="020B0604030504040204" pitchFamily="34" charset="-120"/>
              </a:rPr>
              <a:t>： </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a:t>
            </a:r>
          </a:p>
        </p:txBody>
      </p:sp>
      <p:sp>
        <p:nvSpPr>
          <p:cNvPr id="5" name="Rectangle 2">
            <a:extLst>
              <a:ext uri="{FF2B5EF4-FFF2-40B4-BE49-F238E27FC236}">
                <a16:creationId xmlns:a16="http://schemas.microsoft.com/office/drawing/2014/main" id="{1F3D0F39-8942-077D-F365-B2E794DAC88A}"/>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肆、附件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6" name="標題 1">
            <a:extLst>
              <a:ext uri="{FF2B5EF4-FFF2-40B4-BE49-F238E27FC236}">
                <a16:creationId xmlns:a16="http://schemas.microsoft.com/office/drawing/2014/main" id="{78AA2E15-5352-C71B-215A-BF5AF03BF110}"/>
              </a:ext>
            </a:extLst>
          </p:cNvPr>
          <p:cNvSpPr txBox="1">
            <a:spLocks/>
          </p:cNvSpPr>
          <p:nvPr/>
        </p:nvSpPr>
        <p:spPr bwMode="auto">
          <a:xfrm>
            <a:off x="2420" y="607533"/>
            <a:ext cx="4827066" cy="4325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kumimoji="1" lang="zh-TW" altLang="en-US" sz="2400" b="1" dirty="0">
                <a:solidFill>
                  <a:srgbClr val="2051B6"/>
                </a:solidFill>
                <a:latin typeface="微軟正黑體"/>
                <a:ea typeface="微軟正黑體"/>
                <a:cs typeface="微軟正黑體"/>
              </a:rPr>
              <a:t>表</a:t>
            </a:r>
            <a:r>
              <a:rPr lang="zh-TW" altLang="en-US" sz="2400" b="1" dirty="0">
                <a:solidFill>
                  <a:srgbClr val="2051B6"/>
                </a:solidFill>
                <a:latin typeface="微軟正黑體"/>
                <a:ea typeface="微軟正黑體"/>
                <a:cs typeface="微軟正黑體"/>
              </a:rPr>
              <a:t>二</a:t>
            </a:r>
            <a:r>
              <a:rPr kumimoji="1" lang="zh-TW" altLang="en-US" sz="2400" b="1" dirty="0">
                <a:solidFill>
                  <a:srgbClr val="2051B6"/>
                </a:solidFill>
                <a:latin typeface="微軟正黑體"/>
                <a:ea typeface="微軟正黑體"/>
                <a:cs typeface="微軟正黑體"/>
              </a:rPr>
              <a:t>：確認</a:t>
            </a:r>
            <a:r>
              <a:rPr kumimoji="1" lang="en-US" altLang="zh-TW" sz="2400" b="1" dirty="0">
                <a:solidFill>
                  <a:srgbClr val="2051B6"/>
                </a:solidFill>
                <a:latin typeface="微軟正黑體"/>
                <a:ea typeface="微軟正黑體"/>
                <a:cs typeface="微軟正黑體"/>
              </a:rPr>
              <a:t>AI</a:t>
            </a:r>
            <a:r>
              <a:rPr kumimoji="1" lang="zh-TW" altLang="en-US" sz="2400" b="1" dirty="0">
                <a:solidFill>
                  <a:srgbClr val="2051B6"/>
                </a:solidFill>
                <a:latin typeface="微軟正黑體"/>
                <a:ea typeface="微軟正黑體"/>
                <a:cs typeface="微軟正黑體"/>
              </a:rPr>
              <a:t>導入目標</a:t>
            </a:r>
          </a:p>
        </p:txBody>
      </p:sp>
      <p:graphicFrame>
        <p:nvGraphicFramePr>
          <p:cNvPr id="2" name="表格 1">
            <a:extLst>
              <a:ext uri="{FF2B5EF4-FFF2-40B4-BE49-F238E27FC236}">
                <a16:creationId xmlns:a16="http://schemas.microsoft.com/office/drawing/2014/main" id="{C2F28F4B-F256-CA88-8950-7DC05132FA96}"/>
              </a:ext>
            </a:extLst>
          </p:cNvPr>
          <p:cNvGraphicFramePr>
            <a:graphicFrameLocks noGrp="1"/>
          </p:cNvGraphicFramePr>
          <p:nvPr>
            <p:extLst>
              <p:ext uri="{D42A27DB-BD31-4B8C-83A1-F6EECF244321}">
                <p14:modId xmlns:p14="http://schemas.microsoft.com/office/powerpoint/2010/main" val="3579566687"/>
              </p:ext>
            </p:extLst>
          </p:nvPr>
        </p:nvGraphicFramePr>
        <p:xfrm>
          <a:off x="184716" y="1204433"/>
          <a:ext cx="8774568" cy="5400040"/>
        </p:xfrm>
        <a:graphic>
          <a:graphicData uri="http://schemas.openxmlformats.org/drawingml/2006/table">
            <a:tbl>
              <a:tblPr firstRow="1" bandRow="1">
                <a:tableStyleId>{5C22544A-7EE6-4342-B048-85BDC9FD1C3A}</a:tableStyleId>
              </a:tblPr>
              <a:tblGrid>
                <a:gridCol w="1717011">
                  <a:extLst>
                    <a:ext uri="{9D8B030D-6E8A-4147-A177-3AD203B41FA5}">
                      <a16:colId xmlns:a16="http://schemas.microsoft.com/office/drawing/2014/main" val="840997499"/>
                    </a:ext>
                  </a:extLst>
                </a:gridCol>
                <a:gridCol w="2016224">
                  <a:extLst>
                    <a:ext uri="{9D8B030D-6E8A-4147-A177-3AD203B41FA5}">
                      <a16:colId xmlns:a16="http://schemas.microsoft.com/office/drawing/2014/main" val="163667172"/>
                    </a:ext>
                  </a:extLst>
                </a:gridCol>
                <a:gridCol w="2304256">
                  <a:extLst>
                    <a:ext uri="{9D8B030D-6E8A-4147-A177-3AD203B41FA5}">
                      <a16:colId xmlns:a16="http://schemas.microsoft.com/office/drawing/2014/main" val="120698342"/>
                    </a:ext>
                  </a:extLst>
                </a:gridCol>
                <a:gridCol w="2737077">
                  <a:extLst>
                    <a:ext uri="{9D8B030D-6E8A-4147-A177-3AD203B41FA5}">
                      <a16:colId xmlns:a16="http://schemas.microsoft.com/office/drawing/2014/main" val="151298520"/>
                    </a:ext>
                  </a:extLst>
                </a:gridCol>
              </a:tblGrid>
              <a:tr h="370840">
                <a:tc>
                  <a:txBody>
                    <a:bodyPr/>
                    <a:lstStyle/>
                    <a:p>
                      <a:r>
                        <a:rPr lang="zh-TW" altLang="en-US" dirty="0"/>
                        <a:t>技術項目</a:t>
                      </a:r>
                    </a:p>
                  </a:txBody>
                  <a:tcPr/>
                </a:tc>
                <a:tc>
                  <a:txBody>
                    <a:bodyPr/>
                    <a:lstStyle/>
                    <a:p>
                      <a:r>
                        <a:rPr lang="zh-TW" altLang="en-US" dirty="0"/>
                        <a:t>業務痛點</a:t>
                      </a:r>
                    </a:p>
                  </a:txBody>
                  <a:tcPr/>
                </a:tc>
                <a:tc>
                  <a:txBody>
                    <a:bodyPr/>
                    <a:lstStyle/>
                    <a:p>
                      <a:r>
                        <a:rPr lang="zh-TW" altLang="en-US" dirty="0"/>
                        <a:t>發生原因</a:t>
                      </a:r>
                    </a:p>
                  </a:txBody>
                  <a:tcPr/>
                </a:tc>
                <a:tc>
                  <a:txBody>
                    <a:bodyPr/>
                    <a:lstStyle/>
                    <a:p>
                      <a:r>
                        <a:rPr lang="zh-TW" altLang="en-US" dirty="0"/>
                        <a:t>量化數據</a:t>
                      </a:r>
                    </a:p>
                  </a:txBody>
                  <a:tcPr/>
                </a:tc>
                <a:extLst>
                  <a:ext uri="{0D108BD9-81ED-4DB2-BD59-A6C34878D82A}">
                    <a16:rowId xmlns:a16="http://schemas.microsoft.com/office/drawing/2014/main" val="1241662304"/>
                  </a:ext>
                </a:extLst>
              </a:tr>
              <a:tr h="370840">
                <a:tc>
                  <a:txBody>
                    <a:bodyPr/>
                    <a:lstStyle/>
                    <a:p>
                      <a:r>
                        <a:rPr lang="en-US" altLang="zh-TW" b="1" dirty="0"/>
                        <a:t>AI</a:t>
                      </a:r>
                      <a:r>
                        <a:rPr lang="zh-TW" altLang="en-US" b="1" dirty="0"/>
                        <a:t>瑕疵檢測</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kern="0" dirty="0">
                          <a:solidFill>
                            <a:prstClr val="black"/>
                          </a:solidFill>
                          <a:latin typeface="Arial" panose="020B0604020202020204"/>
                          <a:ea typeface="微軟正黑體" panose="020B0604030504040204" pitchFamily="34" charset="-120"/>
                        </a:rPr>
                        <a:t>人力進行品質檢測耗時且漏檢率高</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kern="0" dirty="0">
                          <a:solidFill>
                            <a:prstClr val="black"/>
                          </a:solidFill>
                          <a:latin typeface="Arial" panose="020B0604020202020204"/>
                          <a:ea typeface="微軟正黑體" panose="020B0604030504040204" pitchFamily="34" charset="-120"/>
                        </a:rPr>
                        <a:t>人員作業時程長眼力疲勞、缺乏統一檢測標準等</a:t>
                      </a:r>
                    </a:p>
                    <a:p>
                      <a:endParaRPr lang="zh-TW" altLang="en-US"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品檢人員數量</a:t>
                      </a:r>
                      <a:r>
                        <a:rPr kumimoji="1" lang="en-US" altLang="zh-TW" sz="1800" kern="0" dirty="0">
                          <a:solidFill>
                            <a:prstClr val="black"/>
                          </a:solidFill>
                          <a:latin typeface="Arial" panose="020B0604020202020204"/>
                          <a:ea typeface="微軟正黑體" panose="020B0604030504040204" pitchFamily="34" charset="-120"/>
                        </a:rPr>
                        <a:t>__</a:t>
                      </a:r>
                      <a:r>
                        <a:rPr kumimoji="1" lang="zh-TW" altLang="en-US" sz="1800" kern="0" dirty="0">
                          <a:solidFill>
                            <a:prstClr val="black"/>
                          </a:solidFill>
                          <a:latin typeface="Arial" panose="020B0604020202020204"/>
                          <a:ea typeface="微軟正黑體" panose="020B0604030504040204" pitchFamily="34" charset="-120"/>
                        </a:rPr>
                        <a:t>位</a:t>
                      </a:r>
                      <a:endParaRPr kumimoji="1" lang="en-US" altLang="zh-TW" sz="18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品檢人員工時</a:t>
                      </a:r>
                      <a:r>
                        <a:rPr kumimoji="1" lang="en-US" altLang="zh-TW" sz="1800" kern="0" dirty="0">
                          <a:solidFill>
                            <a:prstClr val="black"/>
                          </a:solidFill>
                          <a:latin typeface="Arial" panose="020B0604020202020204"/>
                          <a:ea typeface="微軟正黑體" panose="020B0604030504040204" pitchFamily="34" charset="-120"/>
                        </a:rPr>
                        <a:t>__</a:t>
                      </a:r>
                      <a:r>
                        <a:rPr kumimoji="1" lang="en-US" altLang="zh-TW" sz="1800" kern="0" dirty="0" err="1">
                          <a:solidFill>
                            <a:prstClr val="black"/>
                          </a:solidFill>
                          <a:latin typeface="Arial" panose="020B0604020202020204"/>
                          <a:ea typeface="微軟正黑體" panose="020B0604030504040204" pitchFamily="34" charset="-120"/>
                        </a:rPr>
                        <a:t>hr</a:t>
                      </a:r>
                      <a:endParaRPr kumimoji="1" lang="en-US" altLang="zh-TW" sz="18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漏檢率</a:t>
                      </a:r>
                      <a:r>
                        <a:rPr kumimoji="1" lang="en-US" altLang="zh-TW" sz="1800" kern="0" dirty="0">
                          <a:solidFill>
                            <a:prstClr val="black"/>
                          </a:solidFill>
                          <a:latin typeface="Arial" panose="020B0604020202020204"/>
                          <a:ea typeface="微軟正黑體" panose="020B0604030504040204" pitchFamily="34" charset="-120"/>
                        </a:rPr>
                        <a:t>__%</a:t>
                      </a:r>
                    </a:p>
                    <a:p>
                      <a:endParaRPr lang="zh-TW" altLang="en-US" dirty="0"/>
                    </a:p>
                  </a:txBody>
                  <a:tcPr/>
                </a:tc>
                <a:extLst>
                  <a:ext uri="{0D108BD9-81ED-4DB2-BD59-A6C34878D82A}">
                    <a16:rowId xmlns:a16="http://schemas.microsoft.com/office/drawing/2014/main" val="3384639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dirty="0">
                          <a:solidFill>
                            <a:prstClr val="black"/>
                          </a:solidFill>
                          <a:latin typeface="微軟正黑體" panose="020B0604030504040204" pitchFamily="34" charset="-120"/>
                          <a:ea typeface="微軟正黑體" panose="020B0604030504040204" pitchFamily="34" charset="-120"/>
                        </a:rPr>
                        <a:t>智慧生產排程</a:t>
                      </a:r>
                    </a:p>
                    <a:p>
                      <a:endParaRPr lang="zh-TW" altLang="en-US" dirty="0"/>
                    </a:p>
                  </a:txBody>
                  <a:tcPr/>
                </a:tc>
                <a:tc>
                  <a:txBody>
                    <a:bodyPr/>
                    <a:lstStyle/>
                    <a:p>
                      <a:pPr algn="ctr" defTabSz="742950" fontAlgn="base">
                        <a:spcBef>
                          <a:spcPct val="0"/>
                        </a:spcBef>
                        <a:spcAft>
                          <a:spcPct val="0"/>
                        </a:spcAft>
                        <a:defRPr/>
                      </a:pPr>
                      <a:r>
                        <a:rPr kumimoji="1" lang="zh-TW" altLang="en-US" sz="1800" kern="0" dirty="0">
                          <a:solidFill>
                            <a:prstClr val="black"/>
                          </a:solidFill>
                          <a:latin typeface="Arial" panose="020B0604020202020204"/>
                          <a:ea typeface="微軟正黑體" panose="020B0604030504040204" pitchFamily="34" charset="-120"/>
                        </a:rPr>
                        <a:t>急單插單造成額外</a:t>
                      </a:r>
                      <a:endParaRPr kumimoji="1" lang="en-US" altLang="zh-TW" sz="1800" kern="0" dirty="0">
                        <a:solidFill>
                          <a:prstClr val="black"/>
                        </a:solidFill>
                        <a:latin typeface="Arial" panose="020B0604020202020204"/>
                        <a:ea typeface="微軟正黑體" panose="020B0604030504040204" pitchFamily="34" charset="-120"/>
                      </a:endParaRPr>
                    </a:p>
                    <a:p>
                      <a:pPr algn="ctr" defTabSz="742950" fontAlgn="base">
                        <a:spcBef>
                          <a:spcPct val="0"/>
                        </a:spcBef>
                        <a:spcAft>
                          <a:spcPct val="0"/>
                        </a:spcAft>
                        <a:defRPr/>
                      </a:pPr>
                      <a:r>
                        <a:rPr kumimoji="1" lang="zh-TW" altLang="en-US" sz="1800" kern="0" dirty="0">
                          <a:solidFill>
                            <a:prstClr val="black"/>
                          </a:solidFill>
                          <a:latin typeface="Arial" panose="020B0604020202020204"/>
                          <a:ea typeface="微軟正黑體" panose="020B0604030504040204" pitchFamily="34" charset="-120"/>
                        </a:rPr>
                        <a:t>生產成本</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kern="0" dirty="0">
                          <a:solidFill>
                            <a:prstClr val="black"/>
                          </a:solidFill>
                          <a:latin typeface="Arial" panose="020B0604020202020204"/>
                          <a:ea typeface="微軟正黑體" panose="020B0604030504040204" pitchFamily="34" charset="-120"/>
                        </a:rPr>
                        <a:t>市場趨勢變化需求激增，或是供應鏈不穩乃至移單等情況</a:t>
                      </a:r>
                    </a:p>
                    <a:p>
                      <a:endParaRPr lang="zh-TW" altLang="en-US"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訂單達交率降</a:t>
                      </a:r>
                      <a:r>
                        <a:rPr kumimoji="1" lang="en-US" altLang="zh-TW" sz="1800" kern="0" dirty="0">
                          <a:solidFill>
                            <a:prstClr val="black"/>
                          </a:solidFill>
                          <a:latin typeface="Arial" panose="020B0604020202020204"/>
                          <a:ea typeface="微軟正黑體" panose="020B0604030504040204" pitchFamily="34" charset="-120"/>
                        </a:rPr>
                        <a:t>__%</a:t>
                      </a: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加班人力成本</a:t>
                      </a:r>
                      <a:r>
                        <a:rPr kumimoji="1" lang="en-US" altLang="zh-TW" sz="1800" kern="0" dirty="0">
                          <a:solidFill>
                            <a:prstClr val="black"/>
                          </a:solidFill>
                          <a:latin typeface="Arial" panose="020B0604020202020204"/>
                          <a:ea typeface="微軟正黑體" panose="020B0604030504040204" pitchFamily="34" charset="-120"/>
                        </a:rPr>
                        <a:t>__$</a:t>
                      </a: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原物料加急費用</a:t>
                      </a:r>
                      <a:r>
                        <a:rPr kumimoji="1" lang="en-US" altLang="zh-TW" sz="1800" kern="0" dirty="0">
                          <a:solidFill>
                            <a:prstClr val="black"/>
                          </a:solidFill>
                          <a:latin typeface="Arial" panose="020B0604020202020204"/>
                          <a:ea typeface="微軟正黑體" panose="020B0604030504040204" pitchFamily="34" charset="-120"/>
                        </a:rPr>
                        <a:t>__$</a:t>
                      </a:r>
                    </a:p>
                    <a:p>
                      <a:endParaRPr lang="zh-TW" altLang="en-US" dirty="0"/>
                    </a:p>
                  </a:txBody>
                  <a:tcPr/>
                </a:tc>
                <a:extLst>
                  <a:ext uri="{0D108BD9-81ED-4DB2-BD59-A6C34878D82A}">
                    <a16:rowId xmlns:a16="http://schemas.microsoft.com/office/drawing/2014/main" val="3790780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dirty="0">
                          <a:solidFill>
                            <a:prstClr val="black"/>
                          </a:solidFill>
                          <a:latin typeface="微軟正黑體" panose="020B0604030504040204" pitchFamily="34" charset="-120"/>
                          <a:ea typeface="微軟正黑體" panose="020B0604030504040204" pitchFamily="34" charset="-120"/>
                        </a:rPr>
                        <a:t>設備預測性維護</a:t>
                      </a:r>
                    </a:p>
                    <a:p>
                      <a:endParaRPr lang="zh-TW" altLang="en-US" dirty="0"/>
                    </a:p>
                  </a:txBody>
                  <a:tcPr/>
                </a:tc>
                <a:tc>
                  <a:txBody>
                    <a:bodyPr/>
                    <a:lstStyle/>
                    <a:p>
                      <a:pPr algn="ctr" defTabSz="742950" fontAlgn="base">
                        <a:spcBef>
                          <a:spcPct val="0"/>
                        </a:spcBef>
                        <a:spcAft>
                          <a:spcPct val="0"/>
                        </a:spcAft>
                        <a:defRPr/>
                      </a:pPr>
                      <a:r>
                        <a:rPr kumimoji="1" lang="zh-TW" altLang="en-US" sz="1800" kern="0" dirty="0">
                          <a:solidFill>
                            <a:prstClr val="black"/>
                          </a:solidFill>
                          <a:latin typeface="Arial" panose="020B0604020202020204"/>
                          <a:ea typeface="微軟正黑體" panose="020B0604030504040204" pitchFamily="34" charset="-120"/>
                        </a:rPr>
                        <a:t>設備故障造成額外</a:t>
                      </a:r>
                      <a:endParaRPr kumimoji="1" lang="en-US" altLang="zh-TW" sz="1800" kern="0" dirty="0">
                        <a:solidFill>
                          <a:prstClr val="black"/>
                        </a:solidFill>
                        <a:latin typeface="Arial" panose="020B0604020202020204"/>
                        <a:ea typeface="微軟正黑體" panose="020B0604030504040204" pitchFamily="34" charset="-120"/>
                      </a:endParaRPr>
                    </a:p>
                    <a:p>
                      <a:pPr algn="ctr" defTabSz="742950" fontAlgn="base">
                        <a:spcBef>
                          <a:spcPct val="0"/>
                        </a:spcBef>
                        <a:spcAft>
                          <a:spcPct val="0"/>
                        </a:spcAft>
                        <a:defRPr/>
                      </a:pPr>
                      <a:r>
                        <a:rPr kumimoji="1" lang="zh-TW" altLang="en-US" sz="1800" kern="0" dirty="0">
                          <a:solidFill>
                            <a:prstClr val="black"/>
                          </a:solidFill>
                          <a:latin typeface="Arial" panose="020B0604020202020204"/>
                          <a:ea typeface="微軟正黑體" panose="020B0604030504040204" pitchFamily="34" charset="-120"/>
                        </a:rPr>
                        <a:t>生產成本</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kern="0" dirty="0">
                          <a:solidFill>
                            <a:prstClr val="black"/>
                          </a:solidFill>
                          <a:latin typeface="Arial" panose="020B0604020202020204"/>
                          <a:ea typeface="微軟正黑體" panose="020B0604030504040204" pitchFamily="34" charset="-120"/>
                        </a:rPr>
                        <a:t>老師傅基於經驗聽得出異音便知零件損壞，然新進員工不具備相應知識</a:t>
                      </a:r>
                    </a:p>
                    <a:p>
                      <a:endParaRPr lang="zh-TW" altLang="en-US"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設備停機時間</a:t>
                      </a:r>
                      <a:r>
                        <a:rPr kumimoji="1" lang="en-US" altLang="zh-TW" sz="1800" kern="0" dirty="0">
                          <a:solidFill>
                            <a:prstClr val="black"/>
                          </a:solidFill>
                          <a:latin typeface="Arial" panose="020B0604020202020204"/>
                          <a:ea typeface="微軟正黑體" panose="020B0604030504040204" pitchFamily="34" charset="-120"/>
                        </a:rPr>
                        <a:t>__</a:t>
                      </a:r>
                      <a:r>
                        <a:rPr kumimoji="1" lang="en-US" altLang="zh-TW" sz="1800" kern="0" dirty="0" err="1">
                          <a:solidFill>
                            <a:prstClr val="black"/>
                          </a:solidFill>
                          <a:latin typeface="Arial" panose="020B0604020202020204"/>
                          <a:ea typeface="微軟正黑體" panose="020B0604030504040204" pitchFamily="34" charset="-120"/>
                        </a:rPr>
                        <a:t>hr</a:t>
                      </a:r>
                      <a:endParaRPr kumimoji="1" lang="en-US" altLang="zh-TW" sz="18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零件加急費用</a:t>
                      </a:r>
                      <a:r>
                        <a:rPr kumimoji="1" lang="en-US" altLang="zh-TW" sz="1800" kern="0" dirty="0">
                          <a:solidFill>
                            <a:prstClr val="black"/>
                          </a:solidFill>
                          <a:latin typeface="Arial" panose="020B0604020202020204"/>
                          <a:ea typeface="微軟正黑體" panose="020B0604030504040204" pitchFamily="34" charset="-120"/>
                        </a:rPr>
                        <a:t>__$</a:t>
                      </a:r>
                    </a:p>
                    <a:p>
                      <a:pPr marL="232172" indent="-232172" defTabSz="742950" fontAlgn="base">
                        <a:spcBef>
                          <a:spcPct val="0"/>
                        </a:spcBef>
                        <a:spcAft>
                          <a:spcPct val="0"/>
                        </a:spcAft>
                        <a:buFont typeface="Arial" panose="020B0604020202020204" pitchFamily="34" charset="0"/>
                        <a:buChar char="•"/>
                        <a:defRPr/>
                      </a:pPr>
                      <a:r>
                        <a:rPr kumimoji="1" lang="zh-TW" altLang="en-US" sz="1800" kern="0" dirty="0">
                          <a:solidFill>
                            <a:prstClr val="black"/>
                          </a:solidFill>
                          <a:latin typeface="Arial" panose="020B0604020202020204"/>
                          <a:ea typeface="微軟正黑體" panose="020B0604030504040204" pitchFamily="34" charset="-120"/>
                        </a:rPr>
                        <a:t>停工造成損失</a:t>
                      </a:r>
                      <a:r>
                        <a:rPr kumimoji="1" lang="en-US" altLang="zh-TW" sz="1800" kern="0" dirty="0">
                          <a:solidFill>
                            <a:prstClr val="black"/>
                          </a:solidFill>
                          <a:latin typeface="Arial" panose="020B0604020202020204"/>
                          <a:ea typeface="微軟正黑體" panose="020B0604030504040204" pitchFamily="34" charset="-120"/>
                        </a:rPr>
                        <a:t>__$</a:t>
                      </a:r>
                    </a:p>
                    <a:p>
                      <a:endParaRPr lang="zh-TW" altLang="en-US" dirty="0"/>
                    </a:p>
                  </a:txBody>
                  <a:tcPr/>
                </a:tc>
                <a:extLst>
                  <a:ext uri="{0D108BD9-81ED-4DB2-BD59-A6C34878D82A}">
                    <a16:rowId xmlns:a16="http://schemas.microsoft.com/office/drawing/2014/main" val="445625661"/>
                  </a:ext>
                </a:extLst>
              </a:tr>
              <a:tr h="370840">
                <a:tc>
                  <a:txBody>
                    <a:bodyPr/>
                    <a:lstStyle/>
                    <a:p>
                      <a:r>
                        <a:rPr lang="en-US" altLang="zh-TW" dirty="0"/>
                        <a:t>OOOOOOO</a:t>
                      </a:r>
                    </a:p>
                    <a:p>
                      <a:r>
                        <a:rPr lang="en-US" altLang="zh-TW" dirty="0"/>
                        <a:t>(</a:t>
                      </a:r>
                      <a:r>
                        <a:rPr lang="zh-TW" altLang="en-US" dirty="0"/>
                        <a:t>填寫導入技術</a:t>
                      </a:r>
                      <a:r>
                        <a:rPr lang="en-US" altLang="zh-TW" dirty="0"/>
                        <a:t>)</a:t>
                      </a:r>
                    </a:p>
                    <a:p>
                      <a:endParaRPr lang="en-US" altLang="zh-TW" dirty="0"/>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XXXXXX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填寫業者常遇到的問題</a:t>
                      </a:r>
                      <a:r>
                        <a:rPr lang="en-US" altLang="zh-TW" dirty="0"/>
                        <a:t>)</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YYYYY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評估導致痛點的原因</a:t>
                      </a:r>
                      <a:r>
                        <a:rPr lang="en-US" altLang="zh-TW" dirty="0"/>
                        <a:t>)</a:t>
                      </a:r>
                    </a:p>
                    <a:p>
                      <a:endParaRPr lang="zh-TW" altLang="en-US" dirty="0"/>
                    </a:p>
                  </a:txBody>
                  <a:tcPr/>
                </a:tc>
                <a:tc>
                  <a:txBody>
                    <a:bodyPr/>
                    <a:lstStyle/>
                    <a:p>
                      <a:r>
                        <a:rPr lang="en-US" altLang="zh-TW" dirty="0"/>
                        <a:t>ZZZZZ</a:t>
                      </a:r>
                    </a:p>
                    <a:p>
                      <a:r>
                        <a:rPr lang="en-US" altLang="zh-TW" dirty="0"/>
                        <a:t>(</a:t>
                      </a:r>
                      <a:r>
                        <a:rPr lang="zh-TW" altLang="en-US" dirty="0"/>
                        <a:t>填寫可以用來衡量這件事的量化項目</a:t>
                      </a:r>
                      <a:r>
                        <a:rPr lang="en-US" altLang="zh-TW" dirty="0"/>
                        <a:t>)</a:t>
                      </a:r>
                      <a:endParaRPr lang="zh-TW" altLang="en-US" dirty="0"/>
                    </a:p>
                  </a:txBody>
                  <a:tcPr/>
                </a:tc>
                <a:extLst>
                  <a:ext uri="{0D108BD9-81ED-4DB2-BD59-A6C34878D82A}">
                    <a16:rowId xmlns:a16="http://schemas.microsoft.com/office/drawing/2014/main" val="3306319392"/>
                  </a:ext>
                </a:extLst>
              </a:tr>
            </a:tbl>
          </a:graphicData>
        </a:graphic>
      </p:graphicFrame>
    </p:spTree>
    <p:extLst>
      <p:ext uri="{BB962C8B-B14F-4D97-AF65-F5344CB8AC3E}">
        <p14:creationId xmlns:p14="http://schemas.microsoft.com/office/powerpoint/2010/main" val="243466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15246A49-8D9D-9767-32E7-D6389C164975}"/>
              </a:ext>
            </a:extLst>
          </p:cNvPr>
          <p:cNvSpPr>
            <a:spLocks noGrp="1"/>
          </p:cNvSpPr>
          <p:nvPr>
            <p:ph type="sldNum" sz="quarter" idx="10"/>
          </p:nvPr>
        </p:nvSpPr>
        <p:spPr/>
        <p:txBody>
          <a:bodyPr/>
          <a:lstStyle/>
          <a:p>
            <a:fld id="{5971744C-9344-4AB3-BF77-911763BD1A17}" type="slidenum">
              <a:rPr lang="en-US" altLang="zh-TW" smtClean="0"/>
              <a:pPr/>
              <a:t>33</a:t>
            </a:fld>
            <a:endParaRPr lang="en-US" altLang="zh-TW"/>
          </a:p>
        </p:txBody>
      </p:sp>
      <p:sp>
        <p:nvSpPr>
          <p:cNvPr id="4" name="文字方塊 3">
            <a:extLst>
              <a:ext uri="{FF2B5EF4-FFF2-40B4-BE49-F238E27FC236}">
                <a16:creationId xmlns:a16="http://schemas.microsoft.com/office/drawing/2014/main" id="{53A6D5C5-F60A-6CB5-98AB-6BACD944526A}"/>
              </a:ext>
            </a:extLst>
          </p:cNvPr>
          <p:cNvSpPr txBox="1"/>
          <p:nvPr/>
        </p:nvSpPr>
        <p:spPr>
          <a:xfrm>
            <a:off x="6804248" y="476672"/>
            <a:ext cx="2509871" cy="692497"/>
          </a:xfrm>
          <a:prstGeom prst="rect">
            <a:avLst/>
          </a:prstGeom>
          <a:noFill/>
        </p:spPr>
        <p:txBody>
          <a:bodyPr wrap="square" rtlCol="0">
            <a:spAutoFit/>
          </a:bodyPr>
          <a:lstStyle/>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rPr>
              <a:t>行業別：</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___________________</a:t>
            </a:r>
          </a:p>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試填廠商</a:t>
            </a:r>
            <a:r>
              <a:rPr kumimoji="1" lang="zh-TW" altLang="en-US" sz="1300" dirty="0">
                <a:solidFill>
                  <a:prstClr val="black"/>
                </a:solidFill>
                <a:latin typeface="微軟正黑體" panose="020B0604030504040204" pitchFamily="34" charset="-120"/>
                <a:ea typeface="微軟正黑體" panose="020B0604030504040204" pitchFamily="34" charset="-120"/>
              </a:rPr>
              <a:t>： </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a:t>
            </a:r>
          </a:p>
        </p:txBody>
      </p:sp>
      <p:sp>
        <p:nvSpPr>
          <p:cNvPr id="5" name="Rectangle 2">
            <a:extLst>
              <a:ext uri="{FF2B5EF4-FFF2-40B4-BE49-F238E27FC236}">
                <a16:creationId xmlns:a16="http://schemas.microsoft.com/office/drawing/2014/main" id="{13CC00E4-BA4E-3C9E-F24B-952F3C3032C4}"/>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肆、附件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6" name="標題 1">
            <a:extLst>
              <a:ext uri="{FF2B5EF4-FFF2-40B4-BE49-F238E27FC236}">
                <a16:creationId xmlns:a16="http://schemas.microsoft.com/office/drawing/2014/main" id="{00633EF6-11BC-DA1A-5A64-F6437DB15394}"/>
              </a:ext>
            </a:extLst>
          </p:cNvPr>
          <p:cNvSpPr txBox="1">
            <a:spLocks/>
          </p:cNvSpPr>
          <p:nvPr/>
        </p:nvSpPr>
        <p:spPr bwMode="auto">
          <a:xfrm>
            <a:off x="2419" y="607533"/>
            <a:ext cx="5599737" cy="4325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kumimoji="1" lang="zh-TW" altLang="en-US" sz="2400" b="1" dirty="0">
                <a:solidFill>
                  <a:srgbClr val="2051B6"/>
                </a:solidFill>
                <a:latin typeface="微軟正黑體"/>
                <a:ea typeface="微軟正黑體"/>
                <a:cs typeface="微軟正黑體"/>
              </a:rPr>
              <a:t>表</a:t>
            </a:r>
            <a:r>
              <a:rPr lang="zh-TW" altLang="en-US" sz="2400" b="1" dirty="0">
                <a:solidFill>
                  <a:srgbClr val="2051B6"/>
                </a:solidFill>
                <a:latin typeface="微軟正黑體"/>
                <a:ea typeface="微軟正黑體"/>
                <a:cs typeface="微軟正黑體"/>
              </a:rPr>
              <a:t>三</a:t>
            </a:r>
            <a:r>
              <a:rPr kumimoji="1" lang="zh-TW" altLang="en-US" sz="2400" b="1" dirty="0">
                <a:solidFill>
                  <a:srgbClr val="2051B6"/>
                </a:solidFill>
                <a:latin typeface="微軟正黑體"/>
                <a:ea typeface="微軟正黑體"/>
                <a:cs typeface="微軟正黑體"/>
              </a:rPr>
              <a:t>：依擬導入</a:t>
            </a:r>
            <a:r>
              <a:rPr kumimoji="1" lang="en-US" altLang="zh-TW" sz="2400" b="1" dirty="0">
                <a:solidFill>
                  <a:srgbClr val="2051B6"/>
                </a:solidFill>
                <a:latin typeface="微軟正黑體"/>
                <a:ea typeface="微軟正黑體"/>
                <a:cs typeface="微軟正黑體"/>
              </a:rPr>
              <a:t>AI</a:t>
            </a:r>
            <a:r>
              <a:rPr kumimoji="1" lang="zh-TW" altLang="en-US" sz="2400" b="1" dirty="0">
                <a:solidFill>
                  <a:srgbClr val="2051B6"/>
                </a:solidFill>
                <a:latin typeface="微軟正黑體"/>
                <a:ea typeface="微軟正黑體"/>
                <a:cs typeface="微軟正黑體"/>
              </a:rPr>
              <a:t>功能說明應取得數據</a:t>
            </a:r>
          </a:p>
        </p:txBody>
      </p:sp>
      <p:graphicFrame>
        <p:nvGraphicFramePr>
          <p:cNvPr id="2" name="表格 1">
            <a:extLst>
              <a:ext uri="{FF2B5EF4-FFF2-40B4-BE49-F238E27FC236}">
                <a16:creationId xmlns:a16="http://schemas.microsoft.com/office/drawing/2014/main" id="{B014F047-FD92-0150-41D1-58D1E5481906}"/>
              </a:ext>
            </a:extLst>
          </p:cNvPr>
          <p:cNvGraphicFramePr>
            <a:graphicFrameLocks noGrp="1"/>
          </p:cNvGraphicFramePr>
          <p:nvPr>
            <p:extLst>
              <p:ext uri="{D42A27DB-BD31-4B8C-83A1-F6EECF244321}">
                <p14:modId xmlns:p14="http://schemas.microsoft.com/office/powerpoint/2010/main" val="3083782124"/>
              </p:ext>
            </p:extLst>
          </p:nvPr>
        </p:nvGraphicFramePr>
        <p:xfrm>
          <a:off x="184716" y="1169169"/>
          <a:ext cx="8774568" cy="4363720"/>
        </p:xfrm>
        <a:graphic>
          <a:graphicData uri="http://schemas.openxmlformats.org/drawingml/2006/table">
            <a:tbl>
              <a:tblPr firstRow="1" bandRow="1">
                <a:tableStyleId>{5C22544A-7EE6-4342-B048-85BDC9FD1C3A}</a:tableStyleId>
              </a:tblPr>
              <a:tblGrid>
                <a:gridCol w="1578972">
                  <a:extLst>
                    <a:ext uri="{9D8B030D-6E8A-4147-A177-3AD203B41FA5}">
                      <a16:colId xmlns:a16="http://schemas.microsoft.com/office/drawing/2014/main" val="840997499"/>
                    </a:ext>
                  </a:extLst>
                </a:gridCol>
                <a:gridCol w="1728192">
                  <a:extLst>
                    <a:ext uri="{9D8B030D-6E8A-4147-A177-3AD203B41FA5}">
                      <a16:colId xmlns:a16="http://schemas.microsoft.com/office/drawing/2014/main" val="163667172"/>
                    </a:ext>
                  </a:extLst>
                </a:gridCol>
                <a:gridCol w="1800200">
                  <a:extLst>
                    <a:ext uri="{9D8B030D-6E8A-4147-A177-3AD203B41FA5}">
                      <a16:colId xmlns:a16="http://schemas.microsoft.com/office/drawing/2014/main" val="120698342"/>
                    </a:ext>
                  </a:extLst>
                </a:gridCol>
                <a:gridCol w="3667204">
                  <a:extLst>
                    <a:ext uri="{9D8B030D-6E8A-4147-A177-3AD203B41FA5}">
                      <a16:colId xmlns:a16="http://schemas.microsoft.com/office/drawing/2014/main" val="151298520"/>
                    </a:ext>
                  </a:extLst>
                </a:gridCol>
              </a:tblGrid>
              <a:tr h="370840">
                <a:tc>
                  <a:txBody>
                    <a:bodyPr/>
                    <a:lstStyle/>
                    <a:p>
                      <a:r>
                        <a:rPr lang="zh-TW" altLang="en-US" dirty="0"/>
                        <a:t>技術項目</a:t>
                      </a:r>
                    </a:p>
                  </a:txBody>
                  <a:tcPr/>
                </a:tc>
                <a:tc>
                  <a:txBody>
                    <a:bodyPr/>
                    <a:lstStyle/>
                    <a:p>
                      <a:r>
                        <a:rPr lang="zh-TW" altLang="en-US" dirty="0"/>
                        <a:t>數據類型</a:t>
                      </a:r>
                    </a:p>
                  </a:txBody>
                  <a:tcPr/>
                </a:tc>
                <a:tc>
                  <a:txBody>
                    <a:bodyPr/>
                    <a:lstStyle/>
                    <a:p>
                      <a:r>
                        <a:rPr lang="zh-TW" altLang="en-US" dirty="0"/>
                        <a:t>數據項目</a:t>
                      </a:r>
                    </a:p>
                  </a:txBody>
                  <a:tcPr/>
                </a:tc>
                <a:tc>
                  <a:txBody>
                    <a:bodyPr/>
                    <a:lstStyle/>
                    <a:p>
                      <a:r>
                        <a:rPr lang="zh-TW" altLang="en-US" dirty="0"/>
                        <a:t>數據需求</a:t>
                      </a:r>
                    </a:p>
                  </a:txBody>
                  <a:tcPr/>
                </a:tc>
                <a:extLst>
                  <a:ext uri="{0D108BD9-81ED-4DB2-BD59-A6C34878D82A}">
                    <a16:rowId xmlns:a16="http://schemas.microsoft.com/office/drawing/2014/main" val="1241662304"/>
                  </a:ext>
                </a:extLst>
              </a:tr>
              <a:tr h="370840">
                <a:tc>
                  <a:txBody>
                    <a:bodyPr/>
                    <a:lstStyle/>
                    <a:p>
                      <a:r>
                        <a:rPr lang="en-US" altLang="zh-TW" sz="1400" b="1" dirty="0"/>
                        <a:t>AI</a:t>
                      </a:r>
                      <a:r>
                        <a:rPr lang="zh-TW" altLang="en-US" sz="1400" b="1" dirty="0"/>
                        <a:t>瑕疵檢測</a:t>
                      </a:r>
                    </a:p>
                  </a:txBody>
                  <a:tcPr/>
                </a:tc>
                <a:tc>
                  <a:txBody>
                    <a:bodyPr/>
                    <a:lstStyle/>
                    <a:p>
                      <a:pPr algn="l" fontAlgn="base">
                        <a:spcBef>
                          <a:spcPct val="0"/>
                        </a:spcBef>
                        <a:spcAft>
                          <a:spcPct val="0"/>
                        </a:spcAft>
                        <a:defRPr/>
                      </a:pPr>
                      <a:r>
                        <a:rPr kumimoji="1" lang="zh-TW" altLang="en-US" sz="1400" kern="0" dirty="0">
                          <a:solidFill>
                            <a:prstClr val="black"/>
                          </a:solidFill>
                          <a:latin typeface="Arial" panose="020B0604020202020204"/>
                          <a:ea typeface="微軟正黑體" panose="020B0604030504040204" pitchFamily="34" charset="-120"/>
                        </a:rPr>
                        <a:t>非結構化數據</a:t>
                      </a:r>
                      <a:r>
                        <a:rPr kumimoji="1" lang="en-US" altLang="zh-TW" sz="1400" kern="0" dirty="0">
                          <a:solidFill>
                            <a:prstClr val="black"/>
                          </a:solidFill>
                          <a:latin typeface="Arial" panose="020B0604020202020204"/>
                          <a:ea typeface="微軟正黑體" panose="020B0604030504040204" pitchFamily="34" charset="-120"/>
                        </a:rPr>
                        <a:t>-</a:t>
                      </a:r>
                    </a:p>
                    <a:p>
                      <a:pPr algn="l" fontAlgn="base">
                        <a:spcBef>
                          <a:spcPct val="0"/>
                        </a:spcBef>
                        <a:spcAft>
                          <a:spcPct val="0"/>
                        </a:spcAft>
                        <a:defRPr/>
                      </a:pPr>
                      <a:r>
                        <a:rPr kumimoji="1" lang="zh-TW" altLang="en-US" sz="1400" kern="0" dirty="0">
                          <a:solidFill>
                            <a:prstClr val="black"/>
                          </a:solidFill>
                          <a:latin typeface="Arial" panose="020B0604020202020204"/>
                          <a:ea typeface="微軟正黑體" panose="020B0604030504040204" pitchFamily="34" charset="-120"/>
                        </a:rPr>
                        <a:t>圖像</a:t>
                      </a:r>
                    </a:p>
                    <a:p>
                      <a:pPr algn="l"/>
                      <a:endParaRPr lang="zh-TW" altLang="en-US" sz="1400" dirty="0"/>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正常產品圖像</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瑕疵產品圖像</a:t>
                      </a:r>
                    </a:p>
                    <a:p>
                      <a:endParaRPr lang="zh-TW" altLang="en-US" sz="1400" dirty="0"/>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拍攝條件</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各種角度和光照條件</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瑕疵類型</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刮痕、凹痕、變形、缺件等</a:t>
                      </a:r>
                      <a:endParaRPr kumimoji="1" lang="en-US" altLang="zh-TW" sz="1400" kern="0" dirty="0">
                        <a:solidFill>
                          <a:prstClr val="black"/>
                        </a:solidFill>
                        <a:latin typeface="Arial" panose="020B0604020202020204"/>
                        <a:ea typeface="微軟正黑體" panose="020B0604030504040204" pitchFamily="34" charset="-120"/>
                      </a:endParaRPr>
                    </a:p>
                    <a:p>
                      <a:endParaRPr lang="zh-TW" altLang="en-US" sz="1400" dirty="0"/>
                    </a:p>
                  </a:txBody>
                  <a:tcPr/>
                </a:tc>
                <a:extLst>
                  <a:ext uri="{0D108BD9-81ED-4DB2-BD59-A6C34878D82A}">
                    <a16:rowId xmlns:a16="http://schemas.microsoft.com/office/drawing/2014/main" val="3384639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dirty="0">
                          <a:solidFill>
                            <a:prstClr val="black"/>
                          </a:solidFill>
                          <a:latin typeface="微軟正黑體" panose="020B0604030504040204" pitchFamily="34" charset="-120"/>
                          <a:ea typeface="微軟正黑體" panose="020B0604030504040204" pitchFamily="34" charset="-120"/>
                        </a:rPr>
                        <a:t>智慧生產排程</a:t>
                      </a:r>
                    </a:p>
                    <a:p>
                      <a:endParaRPr lang="zh-TW" altLang="en-US" sz="1400" dirty="0"/>
                    </a:p>
                  </a:txBody>
                  <a:tcPr/>
                </a:tc>
                <a:tc>
                  <a:txBody>
                    <a:bodyPr/>
                    <a:lstStyle/>
                    <a:p>
                      <a:pPr algn="l" fontAlgn="base">
                        <a:spcBef>
                          <a:spcPct val="0"/>
                        </a:spcBef>
                        <a:spcAft>
                          <a:spcPct val="0"/>
                        </a:spcAft>
                        <a:defRPr/>
                      </a:pPr>
                      <a:r>
                        <a:rPr kumimoji="1" lang="zh-TW" altLang="en-US" sz="1400" kern="0" dirty="0">
                          <a:solidFill>
                            <a:prstClr val="black"/>
                          </a:solidFill>
                          <a:latin typeface="Arial" panose="020B0604020202020204"/>
                          <a:ea typeface="微軟正黑體" panose="020B0604030504040204" pitchFamily="34" charset="-120"/>
                        </a:rPr>
                        <a:t>結構化數據</a:t>
                      </a:r>
                      <a:r>
                        <a:rPr kumimoji="1" lang="en-US" altLang="zh-TW" sz="1400" kern="0" dirty="0">
                          <a:solidFill>
                            <a:prstClr val="black"/>
                          </a:solidFill>
                          <a:latin typeface="Arial" panose="020B0604020202020204"/>
                          <a:ea typeface="微軟正黑體" panose="020B0604030504040204" pitchFamily="34" charset="-120"/>
                        </a:rPr>
                        <a:t>-</a:t>
                      </a:r>
                    </a:p>
                    <a:p>
                      <a:pPr algn="l" fontAlgn="base">
                        <a:spcBef>
                          <a:spcPct val="0"/>
                        </a:spcBef>
                        <a:spcAft>
                          <a:spcPct val="0"/>
                        </a:spcAft>
                        <a:defRPr/>
                      </a:pPr>
                      <a:r>
                        <a:rPr kumimoji="1" lang="zh-TW" altLang="en-US" sz="1400" kern="0" dirty="0">
                          <a:solidFill>
                            <a:prstClr val="black"/>
                          </a:solidFill>
                          <a:latin typeface="Arial" panose="020B0604020202020204"/>
                          <a:ea typeface="微軟正黑體" panose="020B0604030504040204" pitchFamily="34" charset="-120"/>
                        </a:rPr>
                        <a:t>表格</a:t>
                      </a:r>
                    </a:p>
                    <a:p>
                      <a:pPr algn="l"/>
                      <a:endParaRPr lang="zh-TW" altLang="en-US" sz="1400" dirty="0"/>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設備數據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訂單數據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排程數據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物料數據</a:t>
                      </a:r>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排程與製程</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生產計畫、工序</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生產資源</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原料庫存數、人力排班、設備稼動與故障狀況</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訂單</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數量、交貨期、優先級等</a:t>
                      </a:r>
                      <a:endParaRPr kumimoji="1" lang="en-US" altLang="zh-TW" sz="1400" kern="0" dirty="0">
                        <a:solidFill>
                          <a:prstClr val="black"/>
                        </a:solidFill>
                        <a:latin typeface="Arial" panose="020B0604020202020204"/>
                        <a:ea typeface="微軟正黑體" panose="020B0604030504040204" pitchFamily="34" charset="-120"/>
                      </a:endParaRPr>
                    </a:p>
                  </a:txBody>
                  <a:tcPr/>
                </a:tc>
                <a:extLst>
                  <a:ext uri="{0D108BD9-81ED-4DB2-BD59-A6C34878D82A}">
                    <a16:rowId xmlns:a16="http://schemas.microsoft.com/office/drawing/2014/main" val="3790780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dirty="0">
                          <a:solidFill>
                            <a:prstClr val="black"/>
                          </a:solidFill>
                          <a:latin typeface="微軟正黑體" panose="020B0604030504040204" pitchFamily="34" charset="-120"/>
                          <a:ea typeface="微軟正黑體" panose="020B0604030504040204" pitchFamily="34" charset="-120"/>
                        </a:rPr>
                        <a:t>設備預測性維護</a:t>
                      </a:r>
                    </a:p>
                    <a:p>
                      <a:endParaRPr lang="zh-TW" altLang="en-US" sz="1400" dirty="0"/>
                    </a:p>
                  </a:txBody>
                  <a:tcPr/>
                </a:tc>
                <a:tc>
                  <a:txBody>
                    <a:bodyPr/>
                    <a:lstStyle/>
                    <a:p>
                      <a:pPr marL="285750" indent="-285750" algn="l" fontAlgn="base">
                        <a:spcBef>
                          <a:spcPct val="0"/>
                        </a:spcBef>
                        <a:spcAft>
                          <a:spcPct val="0"/>
                        </a:spcAft>
                        <a:buFont typeface="Wingdings" panose="05000000000000000000" pitchFamily="2" charset="2"/>
                        <a:buChar char="l"/>
                        <a:defRPr/>
                      </a:pPr>
                      <a:r>
                        <a:rPr kumimoji="1" lang="zh-TW" altLang="en-US" sz="1400" kern="0" dirty="0">
                          <a:solidFill>
                            <a:prstClr val="black"/>
                          </a:solidFill>
                          <a:latin typeface="Arial" panose="020B0604020202020204"/>
                          <a:ea typeface="微軟正黑體" panose="020B0604030504040204" pitchFamily="34" charset="-120"/>
                        </a:rPr>
                        <a:t>結構化數據</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表格</a:t>
                      </a:r>
                      <a:endParaRPr kumimoji="1" lang="en-US" altLang="zh-TW" sz="1400" kern="0" dirty="0">
                        <a:solidFill>
                          <a:prstClr val="black"/>
                        </a:solidFill>
                        <a:latin typeface="Arial" panose="020B0604020202020204"/>
                        <a:ea typeface="微軟正黑體" panose="020B0604030504040204" pitchFamily="34" charset="-120"/>
                      </a:endParaRPr>
                    </a:p>
                    <a:p>
                      <a:pPr marL="285750" indent="-285750" algn="l" fontAlgn="base">
                        <a:spcBef>
                          <a:spcPct val="0"/>
                        </a:spcBef>
                        <a:spcAft>
                          <a:spcPct val="0"/>
                        </a:spcAft>
                        <a:buFont typeface="Wingdings" panose="05000000000000000000" pitchFamily="2" charset="2"/>
                        <a:buChar char="l"/>
                        <a:defRPr/>
                      </a:pPr>
                      <a:r>
                        <a:rPr kumimoji="1" lang="zh-TW" altLang="en-US" sz="1400" kern="0" dirty="0">
                          <a:solidFill>
                            <a:prstClr val="black"/>
                          </a:solidFill>
                          <a:latin typeface="Arial" panose="020B0604020202020204"/>
                          <a:ea typeface="微軟正黑體" panose="020B0604030504040204" pitchFamily="34" charset="-120"/>
                        </a:rPr>
                        <a:t>非結構化數據</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音訊、文件</a:t>
                      </a:r>
                    </a:p>
                    <a:p>
                      <a:endParaRPr lang="zh-TW" altLang="en-US" sz="1400" dirty="0"/>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感測器數據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設備手冊</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設備數據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故障數據</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維護數據</a:t>
                      </a:r>
                    </a:p>
                  </a:txBody>
                  <a:tcPr/>
                </a:tc>
                <a:tc>
                  <a:txBody>
                    <a:bodyPr/>
                    <a:lstStyle/>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設備運行</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溫度、電流、振動、轉速、使用時長、運行聲音</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pPr>
                      <a:r>
                        <a:rPr kumimoji="1" lang="zh-TW" altLang="en-US" sz="1400" kern="0" dirty="0">
                          <a:solidFill>
                            <a:prstClr val="black"/>
                          </a:solidFill>
                          <a:latin typeface="Arial" panose="020B0604020202020204"/>
                          <a:ea typeface="微軟正黑體" panose="020B0604030504040204" pitchFamily="34" charset="-120"/>
                        </a:rPr>
                        <a:t>環境數據</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溫度、濕度、灰塵</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維護情況</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時間、檢測項目</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故障紀錄</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型號、故障原因等</a:t>
                      </a:r>
                      <a:endParaRPr kumimoji="1" lang="en-US" altLang="zh-TW" sz="1400" kern="0" dirty="0">
                        <a:solidFill>
                          <a:prstClr val="black"/>
                        </a:solidFill>
                        <a:latin typeface="Arial" panose="020B0604020202020204"/>
                        <a:ea typeface="微軟正黑體" panose="020B0604030504040204" pitchFamily="34" charset="-120"/>
                      </a:endParaRPr>
                    </a:p>
                  </a:txBody>
                  <a:tcPr/>
                </a:tc>
                <a:extLst>
                  <a:ext uri="{0D108BD9-81ED-4DB2-BD59-A6C34878D82A}">
                    <a16:rowId xmlns:a16="http://schemas.microsoft.com/office/drawing/2014/main" val="445625661"/>
                  </a:ext>
                </a:extLst>
              </a:tr>
              <a:tr h="370840">
                <a:tc>
                  <a:txBody>
                    <a:bodyPr/>
                    <a:lstStyle/>
                    <a:p>
                      <a:r>
                        <a:rPr lang="en-US" altLang="zh-TW" sz="1400" dirty="0"/>
                        <a:t>OOOOOOO</a:t>
                      </a:r>
                    </a:p>
                    <a:p>
                      <a:r>
                        <a:rPr lang="en-US" altLang="zh-TW" sz="1400" dirty="0"/>
                        <a:t>(</a:t>
                      </a:r>
                      <a:r>
                        <a:rPr lang="zh-TW" altLang="en-US" sz="1400" dirty="0"/>
                        <a:t>填寫導入技術</a:t>
                      </a:r>
                      <a:r>
                        <a:rPr lang="en-US" altLang="zh-TW" sz="1400" dirty="0"/>
                        <a:t>)</a:t>
                      </a:r>
                    </a:p>
                    <a:p>
                      <a:endParaRPr lang="en-US" altLang="zh-TW" sz="1400" dirty="0"/>
                    </a:p>
                    <a:p>
                      <a:endParaRPr lang="zh-TW"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XXXXXX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a:t>
                      </a:r>
                      <a:r>
                        <a:rPr lang="zh-TW" altLang="en-US" sz="1400" dirty="0"/>
                        <a:t>填寫實現這項技需要哪些類型的資料、資訊、數據</a:t>
                      </a:r>
                      <a:r>
                        <a:rPr lang="en-US" altLang="zh-TW" sz="1400" dirty="0"/>
                        <a:t>)</a:t>
                      </a:r>
                    </a:p>
                    <a:p>
                      <a:endParaRPr lang="zh-TW"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YYYYY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a:t>
                      </a:r>
                      <a:r>
                        <a:rPr lang="zh-TW" altLang="en-US" sz="1400" dirty="0"/>
                        <a:t>這些數據項目可以是那些資料</a:t>
                      </a:r>
                      <a:r>
                        <a:rPr lang="en-US" altLang="zh-TW" sz="1400" dirty="0"/>
                        <a:t>)</a:t>
                      </a:r>
                    </a:p>
                    <a:p>
                      <a:endParaRPr lang="zh-TW" altLang="en-US" sz="1400" dirty="0"/>
                    </a:p>
                  </a:txBody>
                  <a:tcPr/>
                </a:tc>
                <a:tc>
                  <a:txBody>
                    <a:bodyPr/>
                    <a:lstStyle/>
                    <a:p>
                      <a:r>
                        <a:rPr lang="en-US" altLang="zh-TW" sz="1400" dirty="0"/>
                        <a:t>ZZZZZ</a:t>
                      </a:r>
                    </a:p>
                    <a:p>
                      <a:r>
                        <a:rPr lang="en-US" altLang="zh-TW" sz="1400" dirty="0"/>
                        <a:t>(</a:t>
                      </a:r>
                      <a:r>
                        <a:rPr lang="zh-TW" altLang="en-US" sz="1400" dirty="0"/>
                        <a:t>取得這些數據項目的細部要求、種類、類別、必要項目、可用項目</a:t>
                      </a:r>
                      <a:r>
                        <a:rPr lang="en-US" altLang="zh-TW" sz="1400" dirty="0"/>
                        <a:t>)</a:t>
                      </a:r>
                      <a:endParaRPr lang="zh-TW" altLang="en-US" sz="1400" dirty="0"/>
                    </a:p>
                  </a:txBody>
                  <a:tcPr/>
                </a:tc>
                <a:extLst>
                  <a:ext uri="{0D108BD9-81ED-4DB2-BD59-A6C34878D82A}">
                    <a16:rowId xmlns:a16="http://schemas.microsoft.com/office/drawing/2014/main" val="3306319392"/>
                  </a:ext>
                </a:extLst>
              </a:tr>
            </a:tbl>
          </a:graphicData>
        </a:graphic>
      </p:graphicFrame>
    </p:spTree>
    <p:extLst>
      <p:ext uri="{BB962C8B-B14F-4D97-AF65-F5344CB8AC3E}">
        <p14:creationId xmlns:p14="http://schemas.microsoft.com/office/powerpoint/2010/main" val="20734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AA5D9D4-49C5-4CD2-F3C7-EF022589A0F5}"/>
              </a:ext>
            </a:extLst>
          </p:cNvPr>
          <p:cNvSpPr>
            <a:spLocks noGrp="1"/>
          </p:cNvSpPr>
          <p:nvPr>
            <p:ph type="sldNum" sz="quarter" idx="10"/>
          </p:nvPr>
        </p:nvSpPr>
        <p:spPr/>
        <p:txBody>
          <a:bodyPr/>
          <a:lstStyle/>
          <a:p>
            <a:fld id="{5971744C-9344-4AB3-BF77-911763BD1A17}" type="slidenum">
              <a:rPr lang="en-US" altLang="zh-TW" smtClean="0"/>
              <a:pPr/>
              <a:t>34</a:t>
            </a:fld>
            <a:endParaRPr lang="en-US" altLang="zh-TW"/>
          </a:p>
        </p:txBody>
      </p:sp>
      <p:sp>
        <p:nvSpPr>
          <p:cNvPr id="25" name="文字方塊 24">
            <a:extLst>
              <a:ext uri="{FF2B5EF4-FFF2-40B4-BE49-F238E27FC236}">
                <a16:creationId xmlns:a16="http://schemas.microsoft.com/office/drawing/2014/main" id="{F7C60E36-9ED4-80F6-E517-5996514660F3}"/>
              </a:ext>
            </a:extLst>
          </p:cNvPr>
          <p:cNvSpPr txBox="1"/>
          <p:nvPr/>
        </p:nvSpPr>
        <p:spPr>
          <a:xfrm>
            <a:off x="6804248" y="476672"/>
            <a:ext cx="2509871" cy="692497"/>
          </a:xfrm>
          <a:prstGeom prst="rect">
            <a:avLst/>
          </a:prstGeom>
          <a:noFill/>
        </p:spPr>
        <p:txBody>
          <a:bodyPr wrap="square" rtlCol="0">
            <a:spAutoFit/>
          </a:bodyPr>
          <a:lstStyle/>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rPr>
              <a:t>行業別：</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___________________</a:t>
            </a:r>
          </a:p>
          <a:p>
            <a:pPr fontAlgn="base">
              <a:lnSpc>
                <a:spcPct val="150000"/>
              </a:lnSpc>
              <a:spcBef>
                <a:spcPct val="0"/>
              </a:spcBef>
              <a:spcAft>
                <a:spcPct val="0"/>
              </a:spcAft>
            </a:pPr>
            <a:r>
              <a:rPr kumimoji="1" lang="zh-TW" altLang="en-US"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試填廠商</a:t>
            </a:r>
            <a:r>
              <a:rPr kumimoji="1" lang="zh-TW" altLang="en-US" sz="1300" dirty="0">
                <a:solidFill>
                  <a:prstClr val="black"/>
                </a:solidFill>
                <a:latin typeface="微軟正黑體" panose="020B0604030504040204" pitchFamily="34" charset="-120"/>
                <a:ea typeface="微軟正黑體" panose="020B0604030504040204" pitchFamily="34" charset="-120"/>
              </a:rPr>
              <a:t>： </a:t>
            </a:r>
            <a:r>
              <a:rPr kumimoji="1" lang="en-US" altLang="zh-TW" sz="1300" dirty="0">
                <a:solidFill>
                  <a:prstClr val="black"/>
                </a:solidFill>
                <a:latin typeface="微軟正黑體" panose="020B0604030504040204" pitchFamily="34" charset="-120"/>
                <a:ea typeface="微軟正黑體" panose="020B0604030504040204" pitchFamily="34" charset="-120"/>
                <a:sym typeface="Wingdings" panose="05000000000000000000" pitchFamily="2" charset="2"/>
              </a:rPr>
              <a:t>_______________</a:t>
            </a:r>
          </a:p>
        </p:txBody>
      </p:sp>
      <p:sp>
        <p:nvSpPr>
          <p:cNvPr id="26" name="Rectangle 2">
            <a:extLst>
              <a:ext uri="{FF2B5EF4-FFF2-40B4-BE49-F238E27FC236}">
                <a16:creationId xmlns:a16="http://schemas.microsoft.com/office/drawing/2014/main" id="{CCAF8260-09AB-8A6C-62A4-0BE947379411}"/>
              </a:ext>
            </a:extLst>
          </p:cNvPr>
          <p:cNvSpPr txBox="1">
            <a:spLocks noChangeArrowheads="1"/>
          </p:cNvSpPr>
          <p:nvPr/>
        </p:nvSpPr>
        <p:spPr bwMode="auto">
          <a:xfrm>
            <a:off x="971600" y="10633"/>
            <a:ext cx="7386588"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1" lang="zh-TW" altLang="en-US" sz="2800" b="1" dirty="0">
                <a:latin typeface="微軟正黑體" panose="020B0604030504040204" pitchFamily="34" charset="-120"/>
                <a:ea typeface="微軟正黑體" panose="020B0604030504040204" pitchFamily="34" charset="-120"/>
              </a:rPr>
              <a:t>肆、附件</a:t>
            </a:r>
            <a:r>
              <a:rPr kumimoji="0"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製造業</a:t>
            </a:r>
            <a:r>
              <a:rPr lang="en-US" altLang="zh-TW" sz="2800" b="1" dirty="0">
                <a:latin typeface="微軟正黑體" panose="020B0604030504040204" pitchFamily="34" charset="-120"/>
                <a:ea typeface="微軟正黑體" panose="020B0604030504040204" pitchFamily="34" charset="-120"/>
              </a:rPr>
              <a:t>AI</a:t>
            </a:r>
            <a:r>
              <a:rPr lang="zh-TW" altLang="en-US" sz="2800" b="1" dirty="0">
                <a:latin typeface="微軟正黑體" panose="020B0604030504040204" pitchFamily="34" charset="-120"/>
                <a:ea typeface="微軟正黑體" panose="020B0604030504040204" pitchFamily="34" charset="-120"/>
              </a:rPr>
              <a:t>導入指引</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驗收時需繳交</a:t>
            </a:r>
            <a:r>
              <a:rPr lang="en-US" altLang="zh-TW" sz="2800" b="1" dirty="0">
                <a:latin typeface="微軟正黑體" panose="020B0604030504040204" pitchFamily="34" charset="-120"/>
                <a:ea typeface="微軟正黑體" panose="020B0604030504040204" pitchFamily="34" charset="-120"/>
              </a:rPr>
              <a:t>)</a:t>
            </a:r>
            <a:endParaRPr kumimoji="0" lang="zh-TW" altLang="en-US" sz="2800" dirty="0">
              <a:latin typeface="微軟正黑體" panose="020B0604030504040204" pitchFamily="34" charset="-120"/>
              <a:ea typeface="微軟正黑體" panose="020B0604030504040204" pitchFamily="34" charset="-120"/>
            </a:endParaRPr>
          </a:p>
        </p:txBody>
      </p:sp>
      <p:sp>
        <p:nvSpPr>
          <p:cNvPr id="27" name="標題 1">
            <a:extLst>
              <a:ext uri="{FF2B5EF4-FFF2-40B4-BE49-F238E27FC236}">
                <a16:creationId xmlns:a16="http://schemas.microsoft.com/office/drawing/2014/main" id="{DE945A56-C40C-0810-41F5-C3FBACE66372}"/>
              </a:ext>
            </a:extLst>
          </p:cNvPr>
          <p:cNvSpPr txBox="1">
            <a:spLocks/>
          </p:cNvSpPr>
          <p:nvPr/>
        </p:nvSpPr>
        <p:spPr bwMode="auto">
          <a:xfrm>
            <a:off x="2420" y="607533"/>
            <a:ext cx="4827066" cy="4325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lnSpcReduction="10000"/>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kumimoji="1" lang="zh-TW" altLang="en-US" sz="2400" b="1" dirty="0">
                <a:solidFill>
                  <a:srgbClr val="2051B6"/>
                </a:solidFill>
                <a:latin typeface="微軟正黑體"/>
                <a:ea typeface="微軟正黑體"/>
                <a:cs typeface="微軟正黑體"/>
              </a:rPr>
              <a:t>表</a:t>
            </a:r>
            <a:r>
              <a:rPr lang="zh-TW" altLang="en-US" sz="2400" b="1" dirty="0">
                <a:solidFill>
                  <a:srgbClr val="2051B6"/>
                </a:solidFill>
                <a:latin typeface="微軟正黑體"/>
                <a:ea typeface="微軟正黑體"/>
                <a:cs typeface="微軟正黑體"/>
              </a:rPr>
              <a:t>四</a:t>
            </a:r>
            <a:r>
              <a:rPr kumimoji="1" lang="zh-TW" altLang="en-US" sz="2400" b="1" dirty="0">
                <a:solidFill>
                  <a:srgbClr val="2051B6"/>
                </a:solidFill>
                <a:latin typeface="微軟正黑體"/>
                <a:ea typeface="微軟正黑體"/>
                <a:cs typeface="微軟正黑體"/>
              </a:rPr>
              <a:t>：說明</a:t>
            </a:r>
            <a:r>
              <a:rPr kumimoji="1" lang="en-US" altLang="zh-TW" sz="2400" b="1" dirty="0">
                <a:solidFill>
                  <a:srgbClr val="2051B6"/>
                </a:solidFill>
                <a:latin typeface="微軟正黑體"/>
                <a:ea typeface="微軟正黑體"/>
                <a:cs typeface="微軟正黑體"/>
              </a:rPr>
              <a:t>AI</a:t>
            </a:r>
            <a:r>
              <a:rPr kumimoji="1" lang="zh-TW" altLang="en-US" sz="2400" b="1" dirty="0">
                <a:solidFill>
                  <a:srgbClr val="2051B6"/>
                </a:solidFill>
                <a:latin typeface="微軟正黑體"/>
                <a:ea typeface="微軟正黑體"/>
                <a:cs typeface="微軟正黑體"/>
              </a:rPr>
              <a:t>使用情境</a:t>
            </a:r>
          </a:p>
        </p:txBody>
      </p:sp>
      <p:graphicFrame>
        <p:nvGraphicFramePr>
          <p:cNvPr id="2" name="表格 1">
            <a:extLst>
              <a:ext uri="{FF2B5EF4-FFF2-40B4-BE49-F238E27FC236}">
                <a16:creationId xmlns:a16="http://schemas.microsoft.com/office/drawing/2014/main" id="{3B0E64C1-1C3D-C1B8-0951-E34AB3C1C7C8}"/>
              </a:ext>
            </a:extLst>
          </p:cNvPr>
          <p:cNvGraphicFramePr>
            <a:graphicFrameLocks noGrp="1"/>
          </p:cNvGraphicFramePr>
          <p:nvPr>
            <p:extLst>
              <p:ext uri="{D42A27DB-BD31-4B8C-83A1-F6EECF244321}">
                <p14:modId xmlns:p14="http://schemas.microsoft.com/office/powerpoint/2010/main" val="1386527329"/>
              </p:ext>
            </p:extLst>
          </p:nvPr>
        </p:nvGraphicFramePr>
        <p:xfrm>
          <a:off x="107504" y="1333091"/>
          <a:ext cx="8774568" cy="4790440"/>
        </p:xfrm>
        <a:graphic>
          <a:graphicData uri="http://schemas.openxmlformats.org/drawingml/2006/table">
            <a:tbl>
              <a:tblPr firstRow="1" bandRow="1">
                <a:tableStyleId>{5C22544A-7EE6-4342-B048-85BDC9FD1C3A}</a:tableStyleId>
              </a:tblPr>
              <a:tblGrid>
                <a:gridCol w="1578972">
                  <a:extLst>
                    <a:ext uri="{9D8B030D-6E8A-4147-A177-3AD203B41FA5}">
                      <a16:colId xmlns:a16="http://schemas.microsoft.com/office/drawing/2014/main" val="840997499"/>
                    </a:ext>
                  </a:extLst>
                </a:gridCol>
                <a:gridCol w="1728192">
                  <a:extLst>
                    <a:ext uri="{9D8B030D-6E8A-4147-A177-3AD203B41FA5}">
                      <a16:colId xmlns:a16="http://schemas.microsoft.com/office/drawing/2014/main" val="163667172"/>
                    </a:ext>
                  </a:extLst>
                </a:gridCol>
                <a:gridCol w="5467404">
                  <a:extLst>
                    <a:ext uri="{9D8B030D-6E8A-4147-A177-3AD203B41FA5}">
                      <a16:colId xmlns:a16="http://schemas.microsoft.com/office/drawing/2014/main" val="120698342"/>
                    </a:ext>
                  </a:extLst>
                </a:gridCol>
              </a:tblGrid>
              <a:tr h="370840">
                <a:tc>
                  <a:txBody>
                    <a:bodyPr/>
                    <a:lstStyle/>
                    <a:p>
                      <a:r>
                        <a:rPr lang="zh-TW" altLang="en-US" dirty="0"/>
                        <a:t>技術項目</a:t>
                      </a:r>
                    </a:p>
                  </a:txBody>
                  <a:tcPr/>
                </a:tc>
                <a:tc>
                  <a:txBody>
                    <a:bodyPr/>
                    <a:lstStyle/>
                    <a:p>
                      <a:r>
                        <a:rPr lang="zh-TW" altLang="en-US" dirty="0"/>
                        <a:t>作業需求</a:t>
                      </a:r>
                    </a:p>
                  </a:txBody>
                  <a:tcPr/>
                </a:tc>
                <a:tc>
                  <a:txBody>
                    <a:bodyPr/>
                    <a:lstStyle/>
                    <a:p>
                      <a:r>
                        <a:rPr lang="en-US" altLang="zh-TW" dirty="0"/>
                        <a:t>AI</a:t>
                      </a:r>
                      <a:r>
                        <a:rPr lang="zh-TW" altLang="en-US" dirty="0"/>
                        <a:t>產出呈現方式細部說明</a:t>
                      </a:r>
                    </a:p>
                  </a:txBody>
                  <a:tcPr/>
                </a:tc>
                <a:extLst>
                  <a:ext uri="{0D108BD9-81ED-4DB2-BD59-A6C34878D82A}">
                    <a16:rowId xmlns:a16="http://schemas.microsoft.com/office/drawing/2014/main" val="1241662304"/>
                  </a:ext>
                </a:extLst>
              </a:tr>
              <a:tr h="370840">
                <a:tc>
                  <a:txBody>
                    <a:bodyPr/>
                    <a:lstStyle/>
                    <a:p>
                      <a:r>
                        <a:rPr lang="en-US" altLang="zh-TW" sz="1400" b="1" dirty="0"/>
                        <a:t>AI</a:t>
                      </a:r>
                      <a:r>
                        <a:rPr lang="zh-TW" altLang="en-US" sz="1400" b="1" dirty="0"/>
                        <a:t>瑕疵檢測</a:t>
                      </a:r>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分析瑕疵位置、類型、佔比，以及整體</a:t>
                      </a:r>
                    </a:p>
                    <a:p>
                      <a:pPr algn="l"/>
                      <a:endParaRPr lang="zh-TW" altLang="en-US" sz="1400"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產品</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瑕疵類型位於左上角</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瑕疵類型統計</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刮痕</a:t>
                      </a:r>
                      <a:r>
                        <a:rPr kumimoji="1" lang="en-US" altLang="zh-TW" sz="1400" kern="0" dirty="0">
                          <a:solidFill>
                            <a:prstClr val="black"/>
                          </a:solidFill>
                          <a:latin typeface="Arial" panose="020B0604020202020204"/>
                          <a:ea typeface="微軟正黑體" panose="020B0604030504040204" pitchFamily="34" charset="-120"/>
                        </a:rPr>
                        <a:t>(40%)</a:t>
                      </a:r>
                      <a:r>
                        <a:rPr kumimoji="1" lang="zh-TW" altLang="en-US" sz="1400" kern="0" dirty="0">
                          <a:solidFill>
                            <a:prstClr val="black"/>
                          </a:solidFill>
                          <a:latin typeface="Arial" panose="020B0604020202020204"/>
                          <a:ea typeface="微軟正黑體" panose="020B0604030504040204" pitchFamily="34" charset="-120"/>
                        </a:rPr>
                        <a:t>、凹痕</a:t>
                      </a:r>
                      <a:r>
                        <a:rPr kumimoji="1" lang="en-US" altLang="zh-TW" sz="1400" kern="0" dirty="0">
                          <a:solidFill>
                            <a:prstClr val="black"/>
                          </a:solidFill>
                          <a:latin typeface="Arial" panose="020B0604020202020204"/>
                          <a:ea typeface="微軟正黑體" panose="020B0604030504040204" pitchFamily="34" charset="-120"/>
                        </a:rPr>
                        <a:t>(30%)</a:t>
                      </a:r>
                      <a:r>
                        <a:rPr kumimoji="1" lang="zh-TW" altLang="en-US" sz="1400" kern="0" dirty="0">
                          <a:solidFill>
                            <a:prstClr val="black"/>
                          </a:solidFill>
                          <a:latin typeface="Arial" panose="020B0604020202020204"/>
                          <a:ea typeface="微軟正黑體" panose="020B0604030504040204" pitchFamily="34" charset="-120"/>
                        </a:rPr>
                        <a:t>、變形</a:t>
                      </a:r>
                      <a:r>
                        <a:rPr kumimoji="1" lang="en-US" altLang="zh-TW" sz="1400" kern="0" dirty="0">
                          <a:solidFill>
                            <a:prstClr val="black"/>
                          </a:solidFill>
                          <a:latin typeface="Arial" panose="020B0604020202020204"/>
                          <a:ea typeface="微軟正黑體" panose="020B0604030504040204" pitchFamily="34" charset="-120"/>
                        </a:rPr>
                        <a:t>(20%)</a:t>
                      </a:r>
                      <a:r>
                        <a:rPr kumimoji="1" lang="zh-TW" altLang="en-US" sz="1400" kern="0" dirty="0">
                          <a:solidFill>
                            <a:prstClr val="black"/>
                          </a:solidFill>
                          <a:latin typeface="Arial" panose="020B0604020202020204"/>
                          <a:ea typeface="微軟正黑體" panose="020B0604030504040204" pitchFamily="34" charset="-120"/>
                        </a:rPr>
                        <a:t>、缺件</a:t>
                      </a:r>
                      <a:r>
                        <a:rPr kumimoji="1" lang="en-US" altLang="zh-TW" sz="1400" kern="0" dirty="0">
                          <a:solidFill>
                            <a:prstClr val="black"/>
                          </a:solidFill>
                          <a:latin typeface="Arial" panose="020B0604020202020204"/>
                          <a:ea typeface="微軟正黑體" panose="020B0604030504040204" pitchFamily="34" charset="-120"/>
                        </a:rPr>
                        <a:t>(8%)…</a:t>
                      </a: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產品</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瑕疵率</a:t>
                      </a:r>
                      <a:r>
                        <a:rPr kumimoji="1" lang="en-US" altLang="zh-TW" sz="1400" kern="0" dirty="0">
                          <a:solidFill>
                            <a:prstClr val="black"/>
                          </a:solidFill>
                          <a:latin typeface="Arial" panose="020B0604020202020204"/>
                          <a:ea typeface="微軟正黑體" panose="020B0604030504040204" pitchFamily="34" charset="-120"/>
                        </a:rPr>
                        <a:t>XX%</a:t>
                      </a:r>
                      <a:r>
                        <a:rPr kumimoji="1" lang="zh-TW" altLang="en-US" sz="1400" kern="0" dirty="0">
                          <a:solidFill>
                            <a:prstClr val="black"/>
                          </a:solidFill>
                          <a:latin typeface="Arial" panose="020B0604020202020204"/>
                          <a:ea typeface="微軟正黑體" panose="020B0604030504040204" pitchFamily="34" charset="-120"/>
                        </a:rPr>
                        <a:t>、產品</a:t>
                      </a:r>
                      <a:r>
                        <a:rPr kumimoji="1" lang="en-US" altLang="zh-TW" sz="1400" kern="0" dirty="0">
                          <a:solidFill>
                            <a:prstClr val="black"/>
                          </a:solidFill>
                          <a:latin typeface="Arial" panose="020B0604020202020204"/>
                          <a:ea typeface="微軟正黑體" panose="020B0604030504040204" pitchFamily="34" charset="-120"/>
                        </a:rPr>
                        <a:t>B</a:t>
                      </a:r>
                      <a:r>
                        <a:rPr kumimoji="1" lang="zh-TW" altLang="en-US" sz="1400" kern="0" dirty="0">
                          <a:solidFill>
                            <a:prstClr val="black"/>
                          </a:solidFill>
                          <a:latin typeface="Arial" panose="020B0604020202020204"/>
                          <a:ea typeface="微軟正黑體" panose="020B0604030504040204" pitchFamily="34" charset="-120"/>
                        </a:rPr>
                        <a:t>瑕疵率</a:t>
                      </a:r>
                      <a:r>
                        <a:rPr kumimoji="1" lang="en-US" altLang="zh-TW" sz="1400" kern="0" dirty="0">
                          <a:solidFill>
                            <a:prstClr val="black"/>
                          </a:solidFill>
                          <a:latin typeface="Arial" panose="020B0604020202020204"/>
                          <a:ea typeface="微軟正黑體" panose="020B0604030504040204" pitchFamily="34" charset="-120"/>
                        </a:rPr>
                        <a:t>XX%</a:t>
                      </a:r>
                      <a:endParaRPr kumimoji="1" lang="zh-TW" altLang="en-US" sz="1400" kern="0" dirty="0">
                        <a:solidFill>
                          <a:prstClr val="black"/>
                        </a:solidFill>
                        <a:latin typeface="Arial" panose="020B0604020202020204"/>
                        <a:ea typeface="微軟正黑體" panose="020B0604030504040204" pitchFamily="34" charset="-120"/>
                      </a:endParaRPr>
                    </a:p>
                    <a:p>
                      <a:endParaRPr lang="zh-TW" altLang="en-US" sz="1400" dirty="0"/>
                    </a:p>
                  </a:txBody>
                  <a:tcPr/>
                </a:tc>
                <a:extLst>
                  <a:ext uri="{0D108BD9-81ED-4DB2-BD59-A6C34878D82A}">
                    <a16:rowId xmlns:a16="http://schemas.microsoft.com/office/drawing/2014/main" val="3384639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dirty="0">
                          <a:solidFill>
                            <a:prstClr val="black"/>
                          </a:solidFill>
                          <a:latin typeface="微軟正黑體" panose="020B0604030504040204" pitchFamily="34" charset="-120"/>
                          <a:ea typeface="微軟正黑體" panose="020B0604030504040204" pitchFamily="34" charset="-120"/>
                        </a:rPr>
                        <a:t>智慧生產排程</a:t>
                      </a:r>
                    </a:p>
                    <a:p>
                      <a:endParaRPr lang="zh-TW" altLang="en-US" sz="1400" dirty="0"/>
                    </a:p>
                  </a:txBody>
                  <a:tcPr/>
                </a:tc>
                <a:tc>
                  <a:txBody>
                    <a:bodyPr/>
                    <a:lstStyle/>
                    <a:p>
                      <a:pPr marL="232172" indent="-232172" algn="ctr"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優化產線排程，最佳配置生產資源（如人力、設備、物料）</a:t>
                      </a:r>
                    </a:p>
                    <a:p>
                      <a:pPr algn="l"/>
                      <a:endParaRPr lang="zh-TW" altLang="en-US" sz="1400"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排程</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優先生產</a:t>
                      </a:r>
                      <a:r>
                        <a:rPr kumimoji="1" lang="en-US" altLang="zh-TW" sz="1400" kern="0" dirty="0">
                          <a:solidFill>
                            <a:prstClr val="black"/>
                          </a:solidFill>
                          <a:latin typeface="Arial" panose="020B0604020202020204"/>
                          <a:ea typeface="微軟正黑體" panose="020B0604030504040204" pitchFamily="34" charset="-120"/>
                        </a:rPr>
                        <a:t>B</a:t>
                      </a:r>
                      <a:r>
                        <a:rPr kumimoji="1" lang="zh-TW" altLang="en-US" sz="1400" kern="0" dirty="0">
                          <a:solidFill>
                            <a:prstClr val="black"/>
                          </a:solidFill>
                          <a:latin typeface="Arial" panose="020B0604020202020204"/>
                          <a:ea typeface="微軟正黑體" panose="020B0604030504040204" pitchFamily="34" charset="-120"/>
                        </a:rPr>
                        <a:t>訂單，</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移到後面</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人力</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需要加班人力</a:t>
                      </a:r>
                      <a:r>
                        <a:rPr kumimoji="1" lang="en-US" altLang="zh-TW" sz="1400" kern="0" dirty="0">
                          <a:solidFill>
                            <a:prstClr val="black"/>
                          </a:solidFill>
                          <a:latin typeface="Arial" panose="020B0604020202020204"/>
                          <a:ea typeface="微軟正黑體" panose="020B0604030504040204" pitchFamily="34" charset="-120"/>
                        </a:rPr>
                        <a:t>XX</a:t>
                      </a:r>
                      <a:r>
                        <a:rPr kumimoji="1" lang="zh-TW" altLang="en-US" sz="1400" kern="0" dirty="0">
                          <a:solidFill>
                            <a:prstClr val="black"/>
                          </a:solidFill>
                          <a:latin typeface="Arial" panose="020B0604020202020204"/>
                          <a:ea typeface="微軟正黑體" panose="020B0604030504040204" pitchFamily="34" charset="-120"/>
                        </a:rPr>
                        <a:t>小時</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物料</a:t>
                      </a:r>
                      <a:r>
                        <a:rPr kumimoji="1" lang="en-US" altLang="zh-TW" sz="1400" kern="0" dirty="0">
                          <a:solidFill>
                            <a:prstClr val="black"/>
                          </a:solidFill>
                          <a:latin typeface="Arial" panose="020B0604020202020204"/>
                          <a:ea typeface="微軟正黑體" panose="020B0604030504040204" pitchFamily="34" charset="-120"/>
                        </a:rPr>
                        <a:t>:XX</a:t>
                      </a:r>
                      <a:r>
                        <a:rPr kumimoji="1" lang="zh-TW" altLang="en-US" sz="1400" kern="0" dirty="0">
                          <a:solidFill>
                            <a:prstClr val="black"/>
                          </a:solidFill>
                          <a:latin typeface="Arial" panose="020B0604020202020204"/>
                          <a:ea typeface="微軟正黑體" panose="020B0604030504040204" pitchFamily="34" charset="-120"/>
                        </a:rPr>
                        <a:t>天內要補其</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物料達</a:t>
                      </a:r>
                      <a:r>
                        <a:rPr kumimoji="1" lang="en-US" altLang="zh-TW" sz="1400" kern="0" dirty="0">
                          <a:solidFill>
                            <a:prstClr val="black"/>
                          </a:solidFill>
                          <a:latin typeface="Arial" panose="020B0604020202020204"/>
                          <a:ea typeface="微軟正黑體" panose="020B0604030504040204" pitchFamily="34" charset="-120"/>
                        </a:rPr>
                        <a:t>XX</a:t>
                      </a:r>
                      <a:r>
                        <a:rPr kumimoji="1" lang="zh-TW" altLang="en-US" sz="1400" kern="0" dirty="0">
                          <a:solidFill>
                            <a:prstClr val="black"/>
                          </a:solidFill>
                          <a:latin typeface="Arial" panose="020B0604020202020204"/>
                          <a:ea typeface="微軟正黑體" panose="020B0604030504040204" pitchFamily="34" charset="-120"/>
                        </a:rPr>
                        <a:t>數量</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設備</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維護時間調整到</a:t>
                      </a:r>
                      <a:r>
                        <a:rPr kumimoji="1" lang="en-US" altLang="zh-TW" sz="1400" kern="0" dirty="0">
                          <a:solidFill>
                            <a:prstClr val="black"/>
                          </a:solidFill>
                          <a:latin typeface="Arial" panose="020B0604020202020204"/>
                          <a:ea typeface="微軟正黑體" panose="020B0604030504040204" pitchFamily="34" charset="-120"/>
                        </a:rPr>
                        <a:t>XX</a:t>
                      </a:r>
                      <a:r>
                        <a:rPr kumimoji="1" lang="zh-TW" altLang="en-US" sz="1400" kern="0" dirty="0">
                          <a:solidFill>
                            <a:prstClr val="black"/>
                          </a:solidFill>
                          <a:latin typeface="Arial" panose="020B0604020202020204"/>
                          <a:ea typeface="微軟正黑體" panose="020B0604030504040204" pitchFamily="34" charset="-120"/>
                        </a:rPr>
                        <a:t>天後</a:t>
                      </a:r>
                      <a:endParaRPr kumimoji="1" lang="en-US" altLang="zh-TW" sz="1400" kern="0" dirty="0">
                        <a:solidFill>
                          <a:prstClr val="black"/>
                        </a:solidFill>
                        <a:latin typeface="Arial" panose="020B0604020202020204"/>
                        <a:ea typeface="微軟正黑體" panose="020B0604030504040204" pitchFamily="34" charset="-120"/>
                      </a:endParaRPr>
                    </a:p>
                  </a:txBody>
                  <a:tcPr/>
                </a:tc>
                <a:extLst>
                  <a:ext uri="{0D108BD9-81ED-4DB2-BD59-A6C34878D82A}">
                    <a16:rowId xmlns:a16="http://schemas.microsoft.com/office/drawing/2014/main" val="3790780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1" dirty="0">
                          <a:solidFill>
                            <a:prstClr val="black"/>
                          </a:solidFill>
                          <a:latin typeface="微軟正黑體" panose="020B0604030504040204" pitchFamily="34" charset="-120"/>
                          <a:ea typeface="微軟正黑體" panose="020B0604030504040204" pitchFamily="34" charset="-120"/>
                        </a:rPr>
                        <a:t>設備預測性維護</a:t>
                      </a:r>
                    </a:p>
                    <a:p>
                      <a:endParaRPr lang="zh-TW" altLang="en-US" sz="1400"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近期故障可能性，以做機器或零件準備</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長期故障可能性，以提前維護</a:t>
                      </a:r>
                    </a:p>
                    <a:p>
                      <a:endParaRPr lang="zh-TW" altLang="en-US" sz="1400" dirty="0"/>
                    </a:p>
                  </a:txBody>
                  <a:tcPr/>
                </a:tc>
                <a:tc>
                  <a:txBody>
                    <a:bodyPr/>
                    <a:lstStyle/>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短期</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通知人員設備</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需於</a:t>
                      </a:r>
                      <a:r>
                        <a:rPr kumimoji="1" lang="en-US" altLang="zh-TW" sz="1400" kern="0" dirty="0">
                          <a:solidFill>
                            <a:prstClr val="black"/>
                          </a:solidFill>
                          <a:latin typeface="Arial" panose="020B0604020202020204"/>
                          <a:ea typeface="微軟正黑體" panose="020B0604030504040204" pitchFamily="34" charset="-120"/>
                        </a:rPr>
                        <a:t>3</a:t>
                      </a:r>
                      <a:r>
                        <a:rPr kumimoji="1" lang="zh-TW" altLang="en-US" sz="1400" kern="0" dirty="0">
                          <a:solidFill>
                            <a:prstClr val="black"/>
                          </a:solidFill>
                          <a:latin typeface="Arial" panose="020B0604020202020204"/>
                          <a:ea typeface="微軟正黑體" panose="020B0604030504040204" pitchFamily="34" charset="-120"/>
                        </a:rPr>
                        <a:t>天內更換某零件或進行設備維護</a:t>
                      </a:r>
                      <a:endParaRPr kumimoji="1" lang="en-US" altLang="zh-TW" sz="1400" kern="0" dirty="0">
                        <a:solidFill>
                          <a:prstClr val="black"/>
                        </a:solidFill>
                        <a:latin typeface="Arial" panose="020B0604020202020204"/>
                        <a:ea typeface="微軟正黑體" panose="020B0604030504040204" pitchFamily="34" charset="-120"/>
                      </a:endParaRPr>
                    </a:p>
                    <a:p>
                      <a:pPr marL="232172" indent="-232172" defTabSz="742950" fontAlgn="base">
                        <a:spcBef>
                          <a:spcPct val="0"/>
                        </a:spcBef>
                        <a:spcAft>
                          <a:spcPct val="0"/>
                        </a:spcAft>
                        <a:buFont typeface="Arial" panose="020B0604020202020204" pitchFamily="34" charset="0"/>
                        <a:buChar char="•"/>
                        <a:defRPr/>
                      </a:pPr>
                      <a:r>
                        <a:rPr kumimoji="1" lang="zh-TW" altLang="en-US" sz="1400" kern="0" dirty="0">
                          <a:solidFill>
                            <a:prstClr val="black"/>
                          </a:solidFill>
                          <a:latin typeface="Arial" panose="020B0604020202020204"/>
                          <a:ea typeface="微軟正黑體" panose="020B0604030504040204" pitchFamily="34" charset="-120"/>
                        </a:rPr>
                        <a:t>長期</a:t>
                      </a:r>
                      <a:r>
                        <a:rPr kumimoji="1" lang="en-US" altLang="zh-TW" sz="1400" kern="0" dirty="0">
                          <a:solidFill>
                            <a:prstClr val="black"/>
                          </a:solidFill>
                          <a:latin typeface="Arial" panose="020B0604020202020204"/>
                          <a:ea typeface="微軟正黑體" panose="020B0604030504040204" pitchFamily="34" charset="-120"/>
                        </a:rPr>
                        <a:t>-</a:t>
                      </a:r>
                      <a:r>
                        <a:rPr kumimoji="1" lang="zh-TW" altLang="en-US" sz="1400" kern="0" dirty="0">
                          <a:solidFill>
                            <a:prstClr val="black"/>
                          </a:solidFill>
                          <a:latin typeface="Arial" panose="020B0604020202020204"/>
                          <a:ea typeface="微軟正黑體" panose="020B0604030504040204" pitchFamily="34" charset="-120"/>
                        </a:rPr>
                        <a:t>一個月內可能故障率達</a:t>
                      </a:r>
                      <a:r>
                        <a:rPr kumimoji="1" lang="en-US" altLang="zh-TW" sz="1400" kern="0" dirty="0">
                          <a:solidFill>
                            <a:prstClr val="black"/>
                          </a:solidFill>
                          <a:latin typeface="Arial" panose="020B0604020202020204"/>
                          <a:ea typeface="微軟正黑體" panose="020B0604030504040204" pitchFamily="34" charset="-120"/>
                        </a:rPr>
                        <a:t>50%</a:t>
                      </a:r>
                      <a:r>
                        <a:rPr kumimoji="1" lang="zh-TW" altLang="en-US" sz="1400" kern="0" dirty="0">
                          <a:solidFill>
                            <a:prstClr val="black"/>
                          </a:solidFill>
                          <a:latin typeface="Arial" panose="020B0604020202020204"/>
                          <a:ea typeface="微軟正黑體" panose="020B0604030504040204" pitchFamily="34" charset="-120"/>
                        </a:rPr>
                        <a:t>，可能原因</a:t>
                      </a:r>
                      <a:r>
                        <a:rPr kumimoji="1" lang="en-US" altLang="zh-TW" sz="1400" kern="0" dirty="0">
                          <a:solidFill>
                            <a:prstClr val="black"/>
                          </a:solidFill>
                          <a:latin typeface="Arial" panose="020B0604020202020204"/>
                          <a:ea typeface="微軟正黑體" panose="020B0604030504040204" pitchFamily="34" charset="-120"/>
                        </a:rPr>
                        <a:t>A</a:t>
                      </a:r>
                      <a:r>
                        <a:rPr kumimoji="1" lang="zh-TW" altLang="en-US" sz="1400" kern="0" dirty="0">
                          <a:solidFill>
                            <a:prstClr val="black"/>
                          </a:solidFill>
                          <a:latin typeface="Arial" panose="020B0604020202020204"/>
                          <a:ea typeface="微軟正黑體" panose="020B0604030504040204" pitchFamily="34" charset="-120"/>
                        </a:rPr>
                        <a:t>佔</a:t>
                      </a:r>
                      <a:r>
                        <a:rPr kumimoji="1" lang="en-US" altLang="zh-TW" sz="1400" kern="0" dirty="0">
                          <a:solidFill>
                            <a:prstClr val="black"/>
                          </a:solidFill>
                          <a:latin typeface="Arial" panose="020B0604020202020204"/>
                          <a:ea typeface="微軟正黑體" panose="020B0604030504040204" pitchFamily="34" charset="-120"/>
                        </a:rPr>
                        <a:t>40%</a:t>
                      </a:r>
                      <a:r>
                        <a:rPr kumimoji="1" lang="zh-TW" altLang="en-US" sz="1400" kern="0" dirty="0">
                          <a:solidFill>
                            <a:prstClr val="black"/>
                          </a:solidFill>
                          <a:latin typeface="Arial" panose="020B0604020202020204"/>
                          <a:ea typeface="微軟正黑體" panose="020B0604030504040204" pitchFamily="34" charset="-120"/>
                        </a:rPr>
                        <a:t>、可能原因</a:t>
                      </a:r>
                      <a:r>
                        <a:rPr kumimoji="1" lang="en-US" altLang="zh-TW" sz="1400" kern="0" dirty="0">
                          <a:solidFill>
                            <a:prstClr val="black"/>
                          </a:solidFill>
                          <a:latin typeface="Arial" panose="020B0604020202020204"/>
                          <a:ea typeface="微軟正黑體" panose="020B0604030504040204" pitchFamily="34" charset="-120"/>
                        </a:rPr>
                        <a:t>B</a:t>
                      </a:r>
                      <a:r>
                        <a:rPr kumimoji="1" lang="zh-TW" altLang="en-US" sz="1400" kern="0" dirty="0">
                          <a:solidFill>
                            <a:prstClr val="black"/>
                          </a:solidFill>
                          <a:latin typeface="Arial" panose="020B0604020202020204"/>
                          <a:ea typeface="微軟正黑體" panose="020B0604030504040204" pitchFamily="34" charset="-120"/>
                        </a:rPr>
                        <a:t>佔</a:t>
                      </a:r>
                      <a:r>
                        <a:rPr kumimoji="1" lang="en-US" altLang="zh-TW" sz="1400" kern="0" dirty="0">
                          <a:solidFill>
                            <a:prstClr val="black"/>
                          </a:solidFill>
                          <a:latin typeface="Arial" panose="020B0604020202020204"/>
                          <a:ea typeface="微軟正黑體" panose="020B0604030504040204" pitchFamily="34" charset="-120"/>
                        </a:rPr>
                        <a:t>30%...</a:t>
                      </a:r>
                    </a:p>
                  </a:txBody>
                  <a:tcPr/>
                </a:tc>
                <a:extLst>
                  <a:ext uri="{0D108BD9-81ED-4DB2-BD59-A6C34878D82A}">
                    <a16:rowId xmlns:a16="http://schemas.microsoft.com/office/drawing/2014/main" val="445625661"/>
                  </a:ext>
                </a:extLst>
              </a:tr>
              <a:tr h="370840">
                <a:tc>
                  <a:txBody>
                    <a:bodyPr/>
                    <a:lstStyle/>
                    <a:p>
                      <a:r>
                        <a:rPr lang="en-US" altLang="zh-TW" sz="1400" dirty="0"/>
                        <a:t>OOOOOOO</a:t>
                      </a:r>
                    </a:p>
                    <a:p>
                      <a:r>
                        <a:rPr lang="en-US" altLang="zh-TW" sz="1400" dirty="0"/>
                        <a:t>(</a:t>
                      </a:r>
                      <a:r>
                        <a:rPr lang="zh-TW" altLang="en-US" sz="1400" dirty="0"/>
                        <a:t>填寫導入技術</a:t>
                      </a:r>
                      <a:r>
                        <a:rPr lang="en-US" altLang="zh-TW" sz="1400" dirty="0"/>
                        <a:t>)</a:t>
                      </a:r>
                    </a:p>
                    <a:p>
                      <a:endParaRPr lang="en-US" altLang="zh-TW" sz="1400" dirty="0"/>
                    </a:p>
                    <a:p>
                      <a:endParaRPr lang="zh-TW"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XXXXXX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a:t>
                      </a:r>
                      <a:r>
                        <a:rPr lang="zh-TW" altLang="en-US" sz="1400" dirty="0"/>
                        <a:t>填寫</a:t>
                      </a:r>
                      <a:r>
                        <a:rPr lang="en-US" altLang="zh-TW" sz="1400" dirty="0"/>
                        <a:t>AI</a:t>
                      </a:r>
                      <a:r>
                        <a:rPr lang="zh-TW" altLang="en-US" sz="1400" dirty="0"/>
                        <a:t>技術導入後要做到那些事情</a:t>
                      </a:r>
                      <a:r>
                        <a:rPr lang="en-US" altLang="zh-TW" sz="1400" dirty="0"/>
                        <a:t>)</a:t>
                      </a:r>
                    </a:p>
                    <a:p>
                      <a:endParaRPr lang="zh-TW"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YYYYY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a:t>
                      </a:r>
                      <a:r>
                        <a:rPr lang="zh-TW" altLang="en-US" sz="1400" dirty="0"/>
                        <a:t>這些</a:t>
                      </a:r>
                      <a:r>
                        <a:rPr lang="en-US" altLang="zh-TW" sz="1400" dirty="0"/>
                        <a:t>AI</a:t>
                      </a:r>
                      <a:r>
                        <a:rPr lang="zh-TW" altLang="en-US" sz="1400" dirty="0"/>
                        <a:t>技術所做的時事情，應該用那些數據、表達方式加以呈現</a:t>
                      </a:r>
                      <a:r>
                        <a:rPr lang="en-US" altLang="zh-TW" sz="1400" dirty="0"/>
                        <a:t>)</a:t>
                      </a:r>
                    </a:p>
                    <a:p>
                      <a:endParaRPr lang="zh-TW" altLang="en-US" sz="1400" dirty="0"/>
                    </a:p>
                  </a:txBody>
                  <a:tcPr/>
                </a:tc>
                <a:extLst>
                  <a:ext uri="{0D108BD9-81ED-4DB2-BD59-A6C34878D82A}">
                    <a16:rowId xmlns:a16="http://schemas.microsoft.com/office/drawing/2014/main" val="3306319392"/>
                  </a:ext>
                </a:extLst>
              </a:tr>
            </a:tbl>
          </a:graphicData>
        </a:graphic>
      </p:graphicFrame>
    </p:spTree>
    <p:extLst>
      <p:ext uri="{BB962C8B-B14F-4D97-AF65-F5344CB8AC3E}">
        <p14:creationId xmlns:p14="http://schemas.microsoft.com/office/powerpoint/2010/main" val="58509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B6D78F7-976A-4307-BD61-263E3890D67C}"/>
              </a:ext>
            </a:extLst>
          </p:cNvPr>
          <p:cNvSpPr>
            <a:spLocks noGrp="1"/>
          </p:cNvSpPr>
          <p:nvPr>
            <p:ph type="sldNum" sz="quarter" idx="10"/>
          </p:nvPr>
        </p:nvSpPr>
        <p:spPr/>
        <p:txBody>
          <a:bodyPr/>
          <a:lstStyle/>
          <a:p>
            <a:fld id="{5971744C-9344-4AB3-BF77-911763BD1A17}" type="slidenum">
              <a:rPr lang="en-US" altLang="zh-TW" smtClean="0"/>
              <a:pPr/>
              <a:t>35</a:t>
            </a:fld>
            <a:endParaRPr lang="en-US" altLang="zh-TW"/>
          </a:p>
        </p:txBody>
      </p:sp>
      <p:graphicFrame>
        <p:nvGraphicFramePr>
          <p:cNvPr id="4" name="表格 3">
            <a:extLst>
              <a:ext uri="{FF2B5EF4-FFF2-40B4-BE49-F238E27FC236}">
                <a16:creationId xmlns:a16="http://schemas.microsoft.com/office/drawing/2014/main" id="{ECA0BA71-4D40-695C-302D-9A7A98713275}"/>
              </a:ext>
            </a:extLst>
          </p:cNvPr>
          <p:cNvGraphicFramePr>
            <a:graphicFrameLocks noGrp="1"/>
          </p:cNvGraphicFramePr>
          <p:nvPr>
            <p:extLst>
              <p:ext uri="{D42A27DB-BD31-4B8C-83A1-F6EECF244321}">
                <p14:modId xmlns:p14="http://schemas.microsoft.com/office/powerpoint/2010/main" val="4163189668"/>
              </p:ext>
            </p:extLst>
          </p:nvPr>
        </p:nvGraphicFramePr>
        <p:xfrm>
          <a:off x="252982" y="805853"/>
          <a:ext cx="8891018" cy="5888185"/>
        </p:xfrm>
        <a:graphic>
          <a:graphicData uri="http://schemas.openxmlformats.org/drawingml/2006/table">
            <a:tbl>
              <a:tblPr firstRow="1" bandRow="1">
                <a:tableStyleId>{9DCAF9ED-07DC-4A11-8D7F-57B35C25682E}</a:tableStyleId>
              </a:tblPr>
              <a:tblGrid>
                <a:gridCol w="1994247">
                  <a:extLst>
                    <a:ext uri="{9D8B030D-6E8A-4147-A177-3AD203B41FA5}">
                      <a16:colId xmlns:a16="http://schemas.microsoft.com/office/drawing/2014/main" val="3857202426"/>
                    </a:ext>
                  </a:extLst>
                </a:gridCol>
                <a:gridCol w="2451262">
                  <a:extLst>
                    <a:ext uri="{9D8B030D-6E8A-4147-A177-3AD203B41FA5}">
                      <a16:colId xmlns:a16="http://schemas.microsoft.com/office/drawing/2014/main" val="3110236047"/>
                    </a:ext>
                  </a:extLst>
                </a:gridCol>
                <a:gridCol w="4445509">
                  <a:extLst>
                    <a:ext uri="{9D8B030D-6E8A-4147-A177-3AD203B41FA5}">
                      <a16:colId xmlns:a16="http://schemas.microsoft.com/office/drawing/2014/main" val="2367736724"/>
                    </a:ext>
                  </a:extLst>
                </a:gridCol>
              </a:tblGrid>
              <a:tr h="335594">
                <a:tc gridSpan="3">
                  <a:txBody>
                    <a:bodyPr/>
                    <a:lstStyle/>
                    <a:p>
                      <a:pPr algn="ctr"/>
                      <a:r>
                        <a:rPr lang="zh-TW" altLang="en-US" sz="2000" b="1" dirty="0">
                          <a:solidFill>
                            <a:schemeClr val="bg1"/>
                          </a:solidFill>
                        </a:rPr>
                        <a:t>諮詢輔導方案建議表</a:t>
                      </a:r>
                    </a:p>
                  </a:txBody>
                  <a:tcPr/>
                </a:tc>
                <a:tc hMerge="1">
                  <a:txBody>
                    <a:bodyPr/>
                    <a:lstStyle/>
                    <a:p>
                      <a:endParaRPr lang="zh-TW" altLang="en-US"/>
                    </a:p>
                  </a:txBody>
                  <a:tcPr/>
                </a:tc>
                <a:tc hMerge="1">
                  <a:txBody>
                    <a:bodyPr/>
                    <a:lstStyle/>
                    <a:p>
                      <a:endParaRPr lang="zh-TW" altLang="en-US" dirty="0"/>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3447235677"/>
                  </a:ext>
                </a:extLst>
              </a:tr>
              <a:tr h="3402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1-1.</a:t>
                      </a:r>
                      <a:r>
                        <a:rPr lang="zh-TW" altLang="en-US" sz="1800" b="1" dirty="0"/>
                        <a:t>廠商優先</a:t>
                      </a:r>
                      <a:r>
                        <a:rPr lang="zh-TW" altLang="zh-TW" sz="1800" b="1" dirty="0"/>
                        <a:t>可解</a:t>
                      </a:r>
                      <a:r>
                        <a:rPr lang="zh-TW" altLang="en-US" sz="1800" b="1" dirty="0"/>
                        <a:t>痛</a:t>
                      </a:r>
                      <a:r>
                        <a:rPr lang="zh-TW" altLang="zh-TW" sz="1800" b="1" dirty="0"/>
                        <a:t>點</a:t>
                      </a:r>
                      <a:endParaRPr lang="en-US" altLang="zh-TW" sz="1800" b="1" dirty="0">
                        <a:solidFill>
                          <a:schemeClr val="bg1"/>
                        </a:solidFill>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2-1.</a:t>
                      </a:r>
                      <a:r>
                        <a:rPr lang="zh-TW" altLang="zh-TW" sz="1800" b="1" dirty="0"/>
                        <a:t>公司</a:t>
                      </a:r>
                      <a:r>
                        <a:rPr lang="zh-TW" altLang="en-US" sz="1800" b="1" dirty="0"/>
                        <a:t>導入</a:t>
                      </a:r>
                      <a:r>
                        <a:rPr lang="en-US" altLang="zh-TW" sz="1800" b="1" dirty="0"/>
                        <a:t>AI</a:t>
                      </a:r>
                      <a:r>
                        <a:rPr lang="zh-TW" altLang="zh-TW" sz="1800" b="1" dirty="0"/>
                        <a:t>工程缺口</a:t>
                      </a:r>
                      <a:endParaRPr lang="en-US" altLang="zh-TW" sz="1800" b="1" dirty="0">
                        <a:solidFill>
                          <a:schemeClr val="bg1"/>
                        </a:solidFill>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291119382"/>
                  </a:ext>
                </a:extLst>
              </a:tr>
              <a:tr h="7736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t>參考</a:t>
                      </a:r>
                      <a:r>
                        <a:rPr lang="en-US" altLang="zh-TW" sz="1400" dirty="0"/>
                        <a:t>【(1/4)</a:t>
                      </a:r>
                      <a:r>
                        <a:rPr lang="zh-TW" altLang="en-US" sz="1400" dirty="0"/>
                        <a:t>步驟一：掌握企業課題、步驟三：制定方案優先順序</a:t>
                      </a:r>
                      <a:r>
                        <a:rPr lang="en-US" altLang="zh-TW" sz="1400" dirty="0"/>
                        <a:t>】</a:t>
                      </a:r>
                      <a:r>
                        <a:rPr lang="zh-TW" altLang="en-US" sz="1400" dirty="0"/>
                        <a:t>提供建議</a:t>
                      </a:r>
                      <a:endParaRPr lang="en-US" altLang="zh-TW" sz="1400" b="1" dirty="0">
                        <a:solidFill>
                          <a:schemeClr val="bg1"/>
                        </a:solidFill>
                        <a:latin typeface="微軟正黑體" panose="020B0604030504040204" pitchFamily="34" charset="-120"/>
                        <a:ea typeface="微軟正黑體" panose="020B0604030504040204" pitchFamily="34" charset="-120"/>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【(1/4)</a:t>
                      </a:r>
                      <a:r>
                        <a:rPr lang="zh-TW" altLang="en-US" sz="1400" kern="1200" dirty="0"/>
                        <a:t>步驟二：檢視</a:t>
                      </a:r>
                      <a:r>
                        <a:rPr lang="en-US" altLang="zh-TW" sz="1400" kern="1200" dirty="0"/>
                        <a:t>AI</a:t>
                      </a:r>
                      <a:r>
                        <a:rPr lang="zh-TW" altLang="en-US" sz="1400" kern="1200" dirty="0"/>
                        <a:t>方案與企業資源</a:t>
                      </a:r>
                      <a:r>
                        <a:rPr lang="en-US" altLang="zh-TW" sz="1400" kern="1200" dirty="0"/>
                        <a:t>】</a:t>
                      </a:r>
                      <a:r>
                        <a:rPr lang="zh-TW" altLang="en-US" sz="1400" kern="1200" dirty="0"/>
                        <a:t>提供建議</a:t>
                      </a:r>
                      <a:endParaRPr lang="en-US" altLang="zh-TW"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1802607577"/>
                  </a:ext>
                </a:extLst>
              </a:tr>
              <a:tr h="3402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1-2.</a:t>
                      </a:r>
                      <a:r>
                        <a:rPr lang="zh-TW" altLang="en-US" sz="1800" b="1" dirty="0"/>
                        <a:t>場域</a:t>
                      </a:r>
                      <a:r>
                        <a:rPr lang="en-US" altLang="zh-TW" sz="1800" b="1" dirty="0"/>
                        <a:t>AI</a:t>
                      </a:r>
                      <a:r>
                        <a:rPr lang="zh-TW" altLang="en-US" sz="1800" b="1" dirty="0"/>
                        <a:t>導入應用情境</a:t>
                      </a:r>
                      <a:endParaRPr lang="en-US" altLang="zh-TW" sz="1800" b="1" dirty="0">
                        <a:solidFill>
                          <a:schemeClr val="bg1"/>
                        </a:solidFill>
                        <a:latin typeface="微軟正黑體" panose="020B0604030504040204" pitchFamily="34" charset="-120"/>
                        <a:ea typeface="微軟正黑體" panose="020B0604030504040204" pitchFamily="34" charset="-120"/>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2-2.AI</a:t>
                      </a:r>
                      <a:r>
                        <a:rPr lang="zh-TW" altLang="zh-TW" sz="1800" b="1" dirty="0"/>
                        <a:t>解方</a:t>
                      </a:r>
                      <a:r>
                        <a:rPr lang="zh-TW" altLang="en-US" sz="1800" b="1" dirty="0"/>
                        <a:t>內外部開發模式</a:t>
                      </a:r>
                      <a:endParaRPr lang="en-US" altLang="zh-TW" sz="1800" b="1" dirty="0">
                        <a:solidFill>
                          <a:schemeClr val="bg1"/>
                        </a:solidFill>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3724795694"/>
                  </a:ext>
                </a:extLst>
              </a:tr>
              <a:tr h="7863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【(4/4)</a:t>
                      </a:r>
                      <a:r>
                        <a:rPr lang="zh-TW" altLang="en-US" sz="1400" kern="1200" dirty="0"/>
                        <a:t>確認</a:t>
                      </a:r>
                      <a:r>
                        <a:rPr lang="en-US" altLang="zh-TW" sz="1400" kern="1200" dirty="0"/>
                        <a:t>AI</a:t>
                      </a:r>
                      <a:r>
                        <a:rPr lang="zh-TW" altLang="en-US" sz="1400" kern="1200" dirty="0"/>
                        <a:t>應用情境</a:t>
                      </a:r>
                      <a:r>
                        <a:rPr lang="en-US" altLang="zh-TW" sz="1400" kern="1200" dirty="0"/>
                        <a:t>】</a:t>
                      </a:r>
                      <a:r>
                        <a:rPr lang="zh-TW" altLang="en-US" sz="1400" kern="1200" dirty="0"/>
                        <a:t>提供建議</a:t>
                      </a:r>
                      <a:endParaRPr lang="en-US" altLang="zh-TW" sz="1400" kern="1200" dirty="0">
                        <a:solidFill>
                          <a:schemeClr val="tx1"/>
                        </a:solidFill>
                        <a:latin typeface="+mn-lt"/>
                        <a:ea typeface="+mn-ea"/>
                        <a:cs typeface="+mn-cs"/>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導入</a:t>
                      </a:r>
                      <a:r>
                        <a:rPr lang="en-US" altLang="zh-TW" sz="1400" kern="1200" dirty="0"/>
                        <a:t>AI</a:t>
                      </a:r>
                      <a:r>
                        <a:rPr lang="zh-TW" altLang="en-US" sz="1400" kern="1200" dirty="0"/>
                        <a:t>解方，技術執行做法，評估找外部</a:t>
                      </a:r>
                      <a:r>
                        <a:rPr lang="en-US" altLang="zh-TW" sz="1400" kern="1200" dirty="0"/>
                        <a:t>AI</a:t>
                      </a:r>
                      <a:r>
                        <a:rPr lang="zh-TW" altLang="en-US" sz="1400" kern="1200" dirty="0"/>
                        <a:t>資服</a:t>
                      </a:r>
                      <a:r>
                        <a:rPr lang="en-US" altLang="zh-TW" sz="1400" kern="1200" dirty="0"/>
                        <a:t>/</a:t>
                      </a:r>
                      <a:r>
                        <a:rPr lang="zh-TW" altLang="en-US" sz="1400" kern="1200" dirty="0"/>
                        <a:t>內部</a:t>
                      </a:r>
                      <a:r>
                        <a:rPr lang="en-US" altLang="zh-TW" sz="1400" kern="1200" dirty="0"/>
                        <a:t>IT</a:t>
                      </a:r>
                      <a:r>
                        <a:rPr lang="zh-TW" altLang="en-US" sz="1400" kern="1200" dirty="0"/>
                        <a:t>自行開發，合作建置模式</a:t>
                      </a:r>
                      <a:endParaRPr lang="en-US" altLang="zh-TW"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4062772150"/>
                  </a:ext>
                </a:extLst>
              </a:tr>
              <a:tr h="3402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1-3.</a:t>
                      </a:r>
                      <a:r>
                        <a:rPr lang="zh-TW" altLang="en-US" sz="1800" b="1" dirty="0"/>
                        <a:t>導入</a:t>
                      </a:r>
                      <a:r>
                        <a:rPr lang="en-US" altLang="zh-TW" sz="1800" b="1" dirty="0"/>
                        <a:t>AI</a:t>
                      </a:r>
                      <a:r>
                        <a:rPr lang="zh-TW" altLang="zh-TW" sz="1800" b="1" dirty="0"/>
                        <a:t>預期效益</a:t>
                      </a:r>
                      <a:endParaRPr lang="en-US" altLang="zh-TW" sz="1800" b="1" dirty="0">
                        <a:solidFill>
                          <a:schemeClr val="bg1"/>
                        </a:solidFill>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2-3.</a:t>
                      </a:r>
                      <a:r>
                        <a:rPr lang="zh-TW" altLang="zh-TW" sz="1800" b="1" dirty="0"/>
                        <a:t>建議</a:t>
                      </a:r>
                      <a:r>
                        <a:rPr lang="en-US" altLang="zh-TW" sz="1800" b="1" dirty="0"/>
                        <a:t>AI</a:t>
                      </a:r>
                      <a:r>
                        <a:rPr lang="zh-TW" altLang="zh-TW" sz="1800" b="1" dirty="0"/>
                        <a:t>解方</a:t>
                      </a:r>
                      <a:r>
                        <a:rPr lang="zh-TW" altLang="en-US" sz="1800" b="1" dirty="0"/>
                        <a:t>與</a:t>
                      </a:r>
                      <a:r>
                        <a:rPr lang="zh-TW" altLang="zh-TW" sz="1800" b="1" dirty="0"/>
                        <a:t>廠商</a:t>
                      </a:r>
                      <a:endParaRPr lang="en-US" altLang="zh-TW" sz="1800" b="1" dirty="0">
                        <a:solidFill>
                          <a:schemeClr val="bg1"/>
                        </a:solidFill>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3589357508"/>
                  </a:ext>
                </a:extLst>
              </a:tr>
              <a:tr h="8401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【(2/4)</a:t>
                      </a:r>
                      <a:r>
                        <a:rPr lang="zh-TW" altLang="en-US" sz="1400" kern="1200" dirty="0"/>
                        <a:t>確認</a:t>
                      </a:r>
                      <a:r>
                        <a:rPr lang="en-US" altLang="zh-TW" sz="1400" kern="1200" dirty="0"/>
                        <a:t>AI</a:t>
                      </a:r>
                      <a:r>
                        <a:rPr lang="zh-TW" altLang="en-US" sz="1400" kern="1200" dirty="0"/>
                        <a:t>導入目標</a:t>
                      </a:r>
                      <a:r>
                        <a:rPr lang="en-US" altLang="zh-TW" sz="1400" kern="1200" dirty="0"/>
                        <a:t>】</a:t>
                      </a:r>
                      <a:r>
                        <a:rPr lang="zh-TW" altLang="en-US" sz="1400" kern="1200" dirty="0"/>
                        <a:t>提供建議</a:t>
                      </a:r>
                      <a:endParaRPr lang="en-US" altLang="zh-TW" sz="1400" kern="1200" dirty="0">
                        <a:solidFill>
                          <a:schemeClr val="tx1"/>
                        </a:solidFill>
                        <a:latin typeface="+mn-lt"/>
                        <a:ea typeface="+mn-ea"/>
                        <a:cs typeface="+mn-cs"/>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【(1/4)</a:t>
                      </a:r>
                      <a:r>
                        <a:rPr lang="zh-TW" altLang="en-US" sz="1400" kern="1200" dirty="0"/>
                        <a:t>步驟二：檢視</a:t>
                      </a:r>
                      <a:r>
                        <a:rPr lang="en-US" altLang="zh-TW" sz="1400" kern="1200" dirty="0"/>
                        <a:t>AI</a:t>
                      </a:r>
                      <a:r>
                        <a:rPr lang="zh-TW" altLang="en-US" sz="1400" kern="1200" dirty="0"/>
                        <a:t>方案與企業資源</a:t>
                      </a:r>
                      <a:r>
                        <a:rPr lang="en-US" altLang="zh-TW" sz="1400" kern="1200" dirty="0"/>
                        <a:t>】</a:t>
                      </a:r>
                      <a:r>
                        <a:rPr lang="zh-TW" altLang="en-US" sz="1400" kern="1200" dirty="0"/>
                        <a:t>提供建議</a:t>
                      </a:r>
                      <a:endParaRPr lang="zh-TW" altLang="en-US"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356341356"/>
                  </a:ext>
                </a:extLst>
              </a:tr>
              <a:tr h="34025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1-4.</a:t>
                      </a:r>
                      <a:r>
                        <a:rPr lang="zh-TW" altLang="zh-TW" sz="1800" b="1" dirty="0"/>
                        <a:t>關鍵數據缺口</a:t>
                      </a:r>
                      <a:endParaRPr lang="en-US" altLang="zh-TW" sz="1800" b="1" dirty="0">
                        <a:solidFill>
                          <a:schemeClr val="bg1"/>
                        </a:solidFill>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t>2-4.</a:t>
                      </a:r>
                      <a:r>
                        <a:rPr lang="zh-TW" altLang="en-US" sz="1800" b="1" dirty="0">
                          <a:sym typeface="Wingdings" panose="05000000000000000000" pitchFamily="2" charset="2"/>
                        </a:rPr>
                        <a:t>導入</a:t>
                      </a:r>
                      <a:r>
                        <a:rPr lang="en-US" altLang="zh-TW" sz="1800" b="1" dirty="0">
                          <a:sym typeface="Wingdings" panose="05000000000000000000" pitchFamily="2" charset="2"/>
                        </a:rPr>
                        <a:t>AI</a:t>
                      </a:r>
                      <a:r>
                        <a:rPr lang="zh-TW" altLang="en-US" sz="1800" b="1" dirty="0">
                          <a:sym typeface="Wingdings" panose="05000000000000000000" pitchFamily="2" charset="2"/>
                        </a:rPr>
                        <a:t>解方成本初估</a:t>
                      </a:r>
                      <a:endParaRPr lang="en-US" altLang="zh-TW" sz="1800" b="1" dirty="0">
                        <a:solidFill>
                          <a:schemeClr val="bg1"/>
                        </a:solidFill>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1853782857"/>
                  </a:ext>
                </a:extLst>
              </a:tr>
              <a:tr h="7143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【(3/4)</a:t>
                      </a:r>
                      <a:r>
                        <a:rPr lang="zh-TW" altLang="en-US" sz="1400" kern="1200" dirty="0"/>
                        <a:t>確認數據</a:t>
                      </a:r>
                      <a:r>
                        <a:rPr lang="en-US" altLang="zh-TW" sz="1400" kern="1200" dirty="0"/>
                        <a:t>】</a:t>
                      </a:r>
                      <a:r>
                        <a:rPr lang="zh-TW" altLang="en-US" sz="1400" kern="1200" dirty="0"/>
                        <a:t>提供建議</a:t>
                      </a:r>
                      <a:endParaRPr lang="en-US" altLang="zh-TW" sz="1400" kern="1200" dirty="0">
                        <a:solidFill>
                          <a:schemeClr val="tx1"/>
                        </a:solidFill>
                        <a:latin typeface="+mn-lt"/>
                        <a:ea typeface="+mn-ea"/>
                        <a:cs typeface="+mn-cs"/>
                      </a:endParaRPr>
                    </a:p>
                  </a:txBody>
                  <a:tcPr>
                    <a:lnR w="12700" cap="flat" cmpd="sng" algn="ctr">
                      <a:solidFill>
                        <a:srgbClr val="00B0F0"/>
                      </a:solidFill>
                      <a:prstDash val="solid"/>
                      <a:round/>
                      <a:headEnd type="none" w="med" len="med"/>
                      <a:tailEnd type="none" w="med" len="med"/>
                    </a:lnR>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t>參考</a:t>
                      </a:r>
                      <a:r>
                        <a:rPr lang="en-US" altLang="zh-TW" sz="1400" kern="1200" dirty="0"/>
                        <a:t>【</a:t>
                      </a:r>
                      <a:r>
                        <a:rPr lang="zh-TW" altLang="en-US" sz="1400" kern="1200" dirty="0"/>
                        <a:t>初估</a:t>
                      </a:r>
                      <a:r>
                        <a:rPr lang="en-US" altLang="zh-TW" sz="1400" kern="1200" dirty="0"/>
                        <a:t>AI</a:t>
                      </a:r>
                      <a:r>
                        <a:rPr lang="zh-TW" altLang="en-US" sz="1400" kern="1200" dirty="0"/>
                        <a:t>導入成本</a:t>
                      </a:r>
                      <a:r>
                        <a:rPr lang="en-US" altLang="zh-TW" sz="1400" kern="1200" dirty="0"/>
                        <a:t>】</a:t>
                      </a:r>
                      <a:r>
                        <a:rPr lang="zh-TW" altLang="en-US" sz="1400" kern="1200" dirty="0"/>
                        <a:t>提供建議</a:t>
                      </a:r>
                      <a:endParaRPr lang="en-US" altLang="zh-TW"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3969062027"/>
                  </a:ext>
                </a:extLst>
              </a:tr>
              <a:tr h="810303">
                <a:tc>
                  <a:txBody>
                    <a:bodyPr/>
                    <a:lstStyle/>
                    <a:p>
                      <a:pPr algn="ctr"/>
                      <a:r>
                        <a:rPr lang="en-US" altLang="zh-TW" sz="1800" b="1" dirty="0">
                          <a:sym typeface="Wingdings" panose="05000000000000000000" pitchFamily="2" charset="2"/>
                        </a:rPr>
                        <a:t>【</a:t>
                      </a:r>
                      <a:r>
                        <a:rPr lang="zh-TW" altLang="en-US" sz="1800" b="1" dirty="0">
                          <a:sym typeface="Wingdings" panose="05000000000000000000" pitchFamily="2" charset="2"/>
                        </a:rPr>
                        <a:t>總結</a:t>
                      </a:r>
                      <a:r>
                        <a:rPr lang="en-US" altLang="zh-TW" sz="1800" b="1" dirty="0">
                          <a:sym typeface="Wingdings" panose="05000000000000000000" pitchFamily="2" charset="2"/>
                        </a:rPr>
                        <a:t>】</a:t>
                      </a:r>
                    </a:p>
                    <a:p>
                      <a:pPr algn="ctr"/>
                      <a:r>
                        <a:rPr lang="zh-TW" altLang="en-US" sz="1800" b="1" dirty="0">
                          <a:sym typeface="Wingdings" panose="05000000000000000000" pitchFamily="2" charset="2"/>
                        </a:rPr>
                        <a:t>試行驗證場域</a:t>
                      </a:r>
                      <a:endParaRPr lang="en-US" altLang="zh-TW" sz="1800" b="1" dirty="0">
                        <a:sym typeface="Wingdings" panose="05000000000000000000" pitchFamily="2" charset="2"/>
                      </a:endParaRPr>
                    </a:p>
                    <a:p>
                      <a:pPr algn="ctr"/>
                      <a:r>
                        <a:rPr lang="zh-TW" altLang="en-US" sz="1800" b="1" dirty="0">
                          <a:sym typeface="Wingdings" panose="05000000000000000000" pitchFamily="2" charset="2"/>
                        </a:rPr>
                        <a:t>與</a:t>
                      </a:r>
                      <a:r>
                        <a:rPr lang="en-US" altLang="zh-TW" sz="1800" b="1" dirty="0">
                          <a:sym typeface="Wingdings" panose="05000000000000000000" pitchFamily="2" charset="2"/>
                        </a:rPr>
                        <a:t>AI</a:t>
                      </a:r>
                      <a:r>
                        <a:rPr lang="zh-TW" altLang="en-US" sz="1800" b="1" dirty="0">
                          <a:sym typeface="Wingdings" panose="05000000000000000000" pitchFamily="2" charset="2"/>
                        </a:rPr>
                        <a:t>解方建議</a:t>
                      </a:r>
                      <a:endParaRPr lang="en-US" altLang="zh-TW" sz="1800" b="1" dirty="0">
                        <a:solidFill>
                          <a:schemeClr val="bg1"/>
                        </a:solidFill>
                      </a:endParaRPr>
                    </a:p>
                  </a:txBody>
                  <a:tcPr anchor="ctr">
                    <a:lnR w="12700" cap="flat" cmpd="sng" algn="ctr">
                      <a:solidFill>
                        <a:srgbClr val="00B0F0"/>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ym typeface="Wingdings" panose="05000000000000000000" pitchFamily="2" charset="2"/>
                        </a:rPr>
                        <a:t>是否進行特定場域</a:t>
                      </a:r>
                      <a:r>
                        <a:rPr lang="en-US" altLang="zh-TW" sz="1400" kern="1200" dirty="0" err="1">
                          <a:sym typeface="Wingdings" panose="05000000000000000000" pitchFamily="2" charset="2"/>
                        </a:rPr>
                        <a:t>PoC</a:t>
                      </a:r>
                      <a:r>
                        <a:rPr lang="zh-TW" altLang="en-US" sz="1400" kern="1200" dirty="0">
                          <a:sym typeface="Wingdings" panose="05000000000000000000" pitchFamily="2" charset="2"/>
                        </a:rPr>
                        <a:t>驗證建議：</a:t>
                      </a:r>
                      <a:endParaRPr lang="en-US" altLang="zh-TW" sz="1400" kern="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200" dirty="0">
                          <a:sym typeface="Wingdings" panose="05000000000000000000" pitchFamily="2" charset="2"/>
                        </a:rPr>
                        <a:t>(</a:t>
                      </a:r>
                      <a:r>
                        <a:rPr lang="zh-TW" altLang="en-US" sz="1400" kern="1200" dirty="0">
                          <a:sym typeface="Wingdings" panose="05000000000000000000" pitchFamily="2" charset="2"/>
                        </a:rPr>
                        <a:t>場域產線</a:t>
                      </a:r>
                      <a:r>
                        <a:rPr lang="en-US" altLang="zh-TW" sz="1400" kern="1200" dirty="0">
                          <a:sym typeface="Wingdings" panose="05000000000000000000" pitchFamily="2" charset="2"/>
                        </a:rPr>
                        <a:t>/</a:t>
                      </a:r>
                      <a:r>
                        <a:rPr lang="zh-TW" altLang="en-US" sz="1400" kern="1200" dirty="0">
                          <a:sym typeface="Wingdings" panose="05000000000000000000" pitchFamily="2" charset="2"/>
                        </a:rPr>
                        <a:t>需解痛點</a:t>
                      </a:r>
                      <a:r>
                        <a:rPr lang="en-US" altLang="zh-TW" sz="1400" kern="1200" dirty="0">
                          <a:sym typeface="Wingdings" panose="05000000000000000000" pitchFamily="2" charset="2"/>
                        </a:rPr>
                        <a:t>/AI</a:t>
                      </a:r>
                      <a:r>
                        <a:rPr lang="zh-TW" altLang="en-US" sz="1400" kern="1200" dirty="0">
                          <a:sym typeface="Wingdings" panose="05000000000000000000" pitchFamily="2" charset="2"/>
                        </a:rPr>
                        <a:t>應用情境</a:t>
                      </a:r>
                      <a:r>
                        <a:rPr lang="en-US" altLang="zh-TW" sz="1400" kern="1200" dirty="0">
                          <a:sym typeface="Wingdings" panose="05000000000000000000" pitchFamily="2" charset="2"/>
                        </a:rPr>
                        <a:t>/AI</a:t>
                      </a:r>
                      <a:r>
                        <a:rPr lang="zh-TW" altLang="en-US" sz="1400" kern="1200" dirty="0">
                          <a:sym typeface="Wingdings" panose="05000000000000000000" pitchFamily="2" charset="2"/>
                        </a:rPr>
                        <a:t>供應商</a:t>
                      </a:r>
                      <a:r>
                        <a:rPr lang="en-US" altLang="zh-TW" sz="1400" kern="1200" dirty="0">
                          <a:sym typeface="Wingdings" panose="05000000000000000000" pitchFamily="2" charset="2"/>
                        </a:rPr>
                        <a:t>/</a:t>
                      </a:r>
                      <a:r>
                        <a:rPr lang="zh-TW" altLang="en-US" sz="1400" kern="1200" dirty="0">
                          <a:sym typeface="Wingdings" panose="05000000000000000000" pitchFamily="2" charset="2"/>
                        </a:rPr>
                        <a:t>方案</a:t>
                      </a:r>
                      <a:r>
                        <a:rPr lang="en-US" altLang="zh-TW" sz="1400" kern="1200" dirty="0">
                          <a:sym typeface="Wingdings" panose="05000000000000000000" pitchFamily="2" charset="2"/>
                        </a:rPr>
                        <a:t>/</a:t>
                      </a:r>
                      <a:r>
                        <a:rPr lang="zh-TW" altLang="en-US" sz="1400" kern="1200" dirty="0">
                          <a:sym typeface="Wingdings" panose="05000000000000000000" pitchFamily="2" charset="2"/>
                        </a:rPr>
                        <a:t>效益</a:t>
                      </a:r>
                      <a:r>
                        <a:rPr lang="en-US" altLang="zh-TW" sz="1400" kern="1200" dirty="0">
                          <a:sym typeface="Wingdings" panose="05000000000000000000" pitchFamily="2" charset="2"/>
                        </a:rPr>
                        <a:t>/</a:t>
                      </a:r>
                      <a:r>
                        <a:rPr lang="zh-TW" altLang="en-US" sz="1400" kern="1200" dirty="0">
                          <a:sym typeface="Wingdings" panose="05000000000000000000" pitchFamily="2" charset="2"/>
                        </a:rPr>
                        <a:t>成本</a:t>
                      </a:r>
                      <a:r>
                        <a:rPr lang="en-US" altLang="zh-TW" sz="1400" kern="1200" dirty="0">
                          <a:sym typeface="Wingdings" panose="05000000000000000000" pitchFamily="2" charset="2"/>
                        </a:rPr>
                        <a:t>/</a:t>
                      </a:r>
                      <a:r>
                        <a:rPr lang="zh-TW" altLang="en-US" sz="1400" kern="1200" dirty="0">
                          <a:sym typeface="Wingdings" panose="05000000000000000000" pitchFamily="2" charset="2"/>
                        </a:rPr>
                        <a:t>導入時間</a:t>
                      </a:r>
                      <a:r>
                        <a:rPr lang="en-US" altLang="zh-TW" sz="1400" kern="1200" dirty="0">
                          <a:sym typeface="Wingdings" panose="05000000000000000000" pitchFamily="2" charset="2"/>
                        </a:rPr>
                        <a:t>/</a:t>
                      </a:r>
                      <a:r>
                        <a:rPr lang="zh-TW" altLang="en-US" sz="1400" kern="1200" dirty="0">
                          <a:sym typeface="Wingdings" panose="05000000000000000000" pitchFamily="2" charset="2"/>
                        </a:rPr>
                        <a:t>導入後流程</a:t>
                      </a:r>
                      <a:r>
                        <a:rPr lang="en-US" altLang="zh-TW" sz="1400" kern="1200" dirty="0">
                          <a:sym typeface="Wingdings" panose="05000000000000000000" pitchFamily="2" charset="2"/>
                        </a:rPr>
                        <a:t>)</a:t>
                      </a:r>
                      <a:endParaRPr lang="en-US" altLang="zh-TW"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kern="1200" dirty="0">
                        <a:solidFill>
                          <a:schemeClr val="tx1"/>
                        </a:solidFill>
                        <a:latin typeface="+mn-lt"/>
                        <a:ea typeface="+mn-ea"/>
                        <a:cs typeface="+mn-cs"/>
                      </a:endParaRPr>
                    </a:p>
                  </a:txBody>
                  <a:tcPr>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4272255672"/>
                  </a:ext>
                </a:extLst>
              </a:tr>
            </a:tbl>
          </a:graphicData>
        </a:graphic>
      </p:graphicFrame>
      <p:sp>
        <p:nvSpPr>
          <p:cNvPr id="5" name="標題 1">
            <a:extLst>
              <a:ext uri="{FF2B5EF4-FFF2-40B4-BE49-F238E27FC236}">
                <a16:creationId xmlns:a16="http://schemas.microsoft.com/office/drawing/2014/main" id="{EFE01A34-7C73-A2C2-232B-B705DFE05A35}"/>
              </a:ext>
            </a:extLst>
          </p:cNvPr>
          <p:cNvSpPr txBox="1">
            <a:spLocks/>
          </p:cNvSpPr>
          <p:nvPr/>
        </p:nvSpPr>
        <p:spPr bwMode="auto">
          <a:xfrm>
            <a:off x="1043608" y="44624"/>
            <a:ext cx="7128792" cy="74475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2500" lnSpcReduction="10000"/>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kumimoji="1" lang="zh-TW" altLang="en-US" sz="3000" b="1" dirty="0">
                <a:solidFill>
                  <a:srgbClr val="0070C0"/>
                </a:solidFill>
                <a:latin typeface="微軟正黑體"/>
                <a:ea typeface="微軟正黑體"/>
                <a:cs typeface="微軟正黑體"/>
              </a:rPr>
              <a:t>表五</a:t>
            </a:r>
            <a:r>
              <a:rPr kumimoji="1" lang="en-US" altLang="zh-TW" sz="3000" b="1" dirty="0">
                <a:solidFill>
                  <a:srgbClr val="0070C0"/>
                </a:solidFill>
                <a:latin typeface="微軟正黑體"/>
                <a:ea typeface="微軟正黑體"/>
                <a:cs typeface="微軟正黑體"/>
              </a:rPr>
              <a:t>:</a:t>
            </a:r>
            <a:r>
              <a:rPr lang="en-US" altLang="zh-TW" sz="3000" b="1" dirty="0">
                <a:solidFill>
                  <a:srgbClr val="0070C0"/>
                </a:solidFill>
              </a:rPr>
              <a:t>AI</a:t>
            </a:r>
            <a:r>
              <a:rPr lang="zh-TW" altLang="en-US" sz="3000" b="1" dirty="0">
                <a:solidFill>
                  <a:srgbClr val="0070C0"/>
                </a:solidFill>
              </a:rPr>
              <a:t>諮詢輔導方案建議表</a:t>
            </a:r>
            <a:r>
              <a:rPr lang="en-US" altLang="zh-TW" sz="3000" b="1" dirty="0">
                <a:solidFill>
                  <a:srgbClr val="0070C0"/>
                </a:solidFill>
              </a:rPr>
              <a:t>(1.</a:t>
            </a:r>
            <a:r>
              <a:rPr lang="zh-TW" altLang="en-US" sz="3000" b="1" dirty="0">
                <a:solidFill>
                  <a:srgbClr val="0070C0"/>
                </a:solidFill>
              </a:rPr>
              <a:t>構想評估</a:t>
            </a:r>
            <a:r>
              <a:rPr lang="en-US" altLang="zh-TW" sz="3000" b="1" dirty="0">
                <a:solidFill>
                  <a:srgbClr val="0070C0"/>
                </a:solidFill>
              </a:rPr>
              <a:t>+2.</a:t>
            </a:r>
            <a:r>
              <a:rPr lang="zh-TW" altLang="en-US" sz="3000" b="1" dirty="0">
                <a:solidFill>
                  <a:srgbClr val="0070C0"/>
                </a:solidFill>
              </a:rPr>
              <a:t>設計</a:t>
            </a:r>
            <a:r>
              <a:rPr lang="en-US" altLang="zh-TW" sz="2400" b="1" dirty="0">
                <a:solidFill>
                  <a:srgbClr val="0070C0"/>
                </a:solidFill>
              </a:rPr>
              <a:t>)</a:t>
            </a:r>
          </a:p>
          <a:p>
            <a:pPr algn="l"/>
            <a:r>
              <a:rPr kumimoji="1" lang="zh-TW" altLang="en-US" sz="2400" b="1" dirty="0">
                <a:solidFill>
                  <a:srgbClr val="0070C0"/>
                </a:solidFill>
                <a:latin typeface="微軟正黑體"/>
                <a:ea typeface="微軟正黑體"/>
                <a:cs typeface="微軟正黑體"/>
              </a:rPr>
              <a:t>請綜整表</a:t>
            </a:r>
            <a:r>
              <a:rPr lang="zh-TW" altLang="en-US" sz="2400" b="1" dirty="0">
                <a:solidFill>
                  <a:srgbClr val="0070C0"/>
                </a:solidFill>
                <a:latin typeface="微軟正黑體"/>
                <a:ea typeface="微軟正黑體"/>
                <a:cs typeface="微軟正黑體"/>
              </a:rPr>
              <a:t>一</a:t>
            </a:r>
            <a:r>
              <a:rPr lang="en-US" altLang="zh-TW" sz="2400" b="1" dirty="0">
                <a:solidFill>
                  <a:srgbClr val="0070C0"/>
                </a:solidFill>
                <a:latin typeface="微軟正黑體"/>
                <a:ea typeface="微軟正黑體"/>
                <a:cs typeface="微軟正黑體"/>
              </a:rPr>
              <a:t>~</a:t>
            </a:r>
            <a:r>
              <a:rPr lang="zh-TW" altLang="en-US" sz="2400" b="1" dirty="0">
                <a:solidFill>
                  <a:srgbClr val="0070C0"/>
                </a:solidFill>
                <a:latin typeface="微軟正黑體"/>
                <a:ea typeface="微軟正黑體"/>
                <a:cs typeface="微軟正黑體"/>
              </a:rPr>
              <a:t>表四資料重點填入表五</a:t>
            </a:r>
            <a:endParaRPr kumimoji="1" lang="zh-TW" altLang="en-US" sz="2400" b="1" dirty="0">
              <a:solidFill>
                <a:srgbClr val="0070C0"/>
              </a:solidFill>
              <a:latin typeface="微軟正黑體"/>
              <a:ea typeface="微軟正黑體"/>
              <a:cs typeface="微軟正黑體"/>
            </a:endParaRPr>
          </a:p>
        </p:txBody>
      </p:sp>
    </p:spTree>
    <p:extLst>
      <p:ext uri="{BB962C8B-B14F-4D97-AF65-F5344CB8AC3E}">
        <p14:creationId xmlns:p14="http://schemas.microsoft.com/office/powerpoint/2010/main" val="147676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59" name="Rectangle 2"/>
          <p:cNvSpPr txBox="1">
            <a:spLocks noChangeArrowheads="1"/>
          </p:cNvSpPr>
          <p:nvPr/>
        </p:nvSpPr>
        <p:spPr bwMode="auto">
          <a:xfrm>
            <a:off x="239028" y="764704"/>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業者主要產品及其生產流程</a:t>
            </a:r>
            <a:endParaRPr lang="en-US" altLang="zh-TW" sz="2400" b="1" dirty="0"/>
          </a:p>
        </p:txBody>
      </p:sp>
      <p:sp>
        <p:nvSpPr>
          <p:cNvPr id="60" name="文字方塊 59"/>
          <p:cNvSpPr txBox="1"/>
          <p:nvPr/>
        </p:nvSpPr>
        <p:spPr>
          <a:xfrm>
            <a:off x="898948" y="1212721"/>
            <a:ext cx="7777508" cy="830997"/>
          </a:xfrm>
          <a:prstGeom prst="rect">
            <a:avLst/>
          </a:prstGeom>
          <a:noFill/>
        </p:spPr>
        <p:txBody>
          <a:bodyPr wrap="square" rtlCol="0">
            <a:spAutoFit/>
          </a:bodyPr>
          <a:lstStyle/>
          <a:p>
            <a:pPr marL="0" lvl="1" algn="just"/>
            <a:r>
              <a:rPr lang="zh-TW" altLang="en-US" sz="1600" dirty="0">
                <a:solidFill>
                  <a:schemeClr val="tx1">
                    <a:lumMod val="50000"/>
                    <a:lumOff val="50000"/>
                  </a:schemeClr>
                </a:solidFill>
                <a:latin typeface="+mn-ea"/>
                <a:ea typeface="+mn-ea"/>
              </a:rPr>
              <a:t>請說明受輔導業者主要生產產品及其生產流程</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工序</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，與本案相關之產品與設備務必提及。建議標註：流程序、流程名稱、管理方式、工件簡稱、設備種類、台數、是否已連結</a:t>
            </a:r>
            <a:r>
              <a:rPr lang="en-US" altLang="zh-TW" sz="1600" dirty="0">
                <a:solidFill>
                  <a:schemeClr val="tx1">
                    <a:lumMod val="50000"/>
                    <a:lumOff val="50000"/>
                  </a:schemeClr>
                </a:solidFill>
                <a:latin typeface="+mn-ea"/>
                <a:ea typeface="+mn-ea"/>
              </a:rPr>
              <a:t>SMB</a:t>
            </a:r>
            <a:r>
              <a:rPr lang="zh-TW" altLang="en-US" sz="1600" dirty="0">
                <a:solidFill>
                  <a:schemeClr val="tx1">
                    <a:lumMod val="50000"/>
                    <a:lumOff val="50000"/>
                  </a:schemeClr>
                </a:solidFill>
                <a:latin typeface="+mn-ea"/>
                <a:ea typeface="+mn-ea"/>
              </a:rPr>
              <a:t>、本計畫相關範疇等，請參考以下範例自行調整流程數量與相關說明。</a:t>
            </a:r>
          </a:p>
        </p:txBody>
      </p: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流程序</a:t>
            </a:r>
            <a:r>
              <a:rPr lang="en-US" altLang="zh-TW" sz="1000" dirty="0">
                <a:solidFill>
                  <a:schemeClr val="tx1">
                    <a:lumMod val="50000"/>
                    <a:lumOff val="50000"/>
                  </a:schemeClr>
                </a:solidFill>
                <a:latin typeface="+mn-ea"/>
                <a:ea typeface="+mn-ea"/>
              </a:rPr>
              <a:t>/</a:t>
            </a:r>
            <a:r>
              <a:rPr lang="zh-TW" altLang="en-US" sz="1000" dirty="0">
                <a:solidFill>
                  <a:schemeClr val="tx1">
                    <a:lumMod val="50000"/>
                    <a:lumOff val="50000"/>
                  </a:schemeClr>
                </a:solidFill>
                <a:latin typeface="+mn-ea"/>
                <a:ea typeface="+mn-ea"/>
              </a:rPr>
              <a:t>流程名稱</a:t>
            </a: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管理方式</a:t>
            </a: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工件簡稱</a:t>
            </a: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設備種類</a:t>
            </a: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台數</a:t>
            </a: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a:solidFill>
                  <a:schemeClr val="tx1">
                    <a:lumMod val="50000"/>
                    <a:lumOff val="50000"/>
                  </a:schemeClr>
                </a:solidFill>
                <a:latin typeface="+mn-ea"/>
                <a:ea typeface="+mn-ea"/>
              </a:rPr>
              <a:t>屬本計畫實施範疇</a:t>
            </a: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no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塑膠粒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射出</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塑膠</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結構</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射出機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2841025" y="5157192"/>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人工目視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164288" y="5157192"/>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3106063" y="2043718"/>
            <a:ext cx="1825977" cy="1209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使用設備圖例</a:t>
            </a:r>
          </a:p>
        </p:txBody>
      </p:sp>
      <p:sp>
        <p:nvSpPr>
          <p:cNvPr id="98" name="矩形 97"/>
          <p:cNvSpPr/>
          <p:nvPr/>
        </p:nvSpPr>
        <p:spPr>
          <a:xfrm>
            <a:off x="1047071" y="2021389"/>
            <a:ext cx="1946538" cy="1209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產品圖例</a:t>
            </a:r>
          </a:p>
        </p:txBody>
      </p:sp>
      <p:sp>
        <p:nvSpPr>
          <p:cNvPr id="99" name="Rectangle 2"/>
          <p:cNvSpPr>
            <a:spLocks noGrp="1" noChangeArrowheads="1"/>
          </p:cNvSpPr>
          <p:nvPr>
            <p:ph type="title"/>
          </p:nvPr>
        </p:nvSpPr>
        <p:spPr bwMode="auto">
          <a:xfrm>
            <a:off x="1012057" y="2671"/>
            <a:ext cx="7088336" cy="830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lnSpc>
                <a:spcPts val="3600"/>
              </a:lnSpc>
              <a:spcBef>
                <a:spcPts val="0"/>
              </a:spcBef>
              <a:buFont typeface="Wingdings" panose="05000000000000000000" pitchFamily="2" charset="2"/>
              <a:buNone/>
            </a:pPr>
            <a:r>
              <a:rPr lang="zh-TW" altLang="zh-TW" sz="3600" b="1" dirty="0">
                <a:latin typeface="微軟正黑體" panose="020B0604030504040204" pitchFamily="34" charset="-120"/>
                <a:ea typeface="微軟正黑體" panose="020B0604030504040204" pitchFamily="34" charset="-120"/>
              </a:rPr>
              <a:t>壹、</a:t>
            </a:r>
            <a:r>
              <a:rPr lang="zh-TW" altLang="en-US" sz="3600" b="1" dirty="0">
                <a:latin typeface="微軟正黑體" panose="020B0604030504040204" pitchFamily="34" charset="-120"/>
                <a:ea typeface="微軟正黑體" panose="020B0604030504040204" pitchFamily="34" charset="-120"/>
              </a:rPr>
              <a:t>受輔導業者基本資訊</a:t>
            </a:r>
            <a:endParaRPr lang="zh-TW" altLang="zh-TW" sz="3600" b="1" dirty="0">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0B8C2241-E3E7-52E4-5321-EC65EF63A5E0}"/>
              </a:ext>
            </a:extLst>
          </p:cNvPr>
          <p:cNvGrpSpPr/>
          <p:nvPr/>
        </p:nvGrpSpPr>
        <p:grpSpPr>
          <a:xfrm>
            <a:off x="1476643" y="5146639"/>
            <a:ext cx="899795" cy="1306697"/>
            <a:chOff x="3707904" y="5002599"/>
            <a:chExt cx="899795" cy="1306697"/>
          </a:xfrm>
        </p:grpSpPr>
        <p:sp>
          <p:nvSpPr>
            <p:cNvPr id="5" name="Rectangle 144">
              <a:extLst>
                <a:ext uri="{FF2B5EF4-FFF2-40B4-BE49-F238E27FC236}">
                  <a16:creationId xmlns:a16="http://schemas.microsoft.com/office/drawing/2014/main" id="{3A81A357-FF50-CD17-0A83-88BEA67911F2}"/>
                </a:ext>
              </a:extLst>
            </p:cNvPr>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去毛邊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Rectangle 145">
              <a:extLst>
                <a:ext uri="{FF2B5EF4-FFF2-40B4-BE49-F238E27FC236}">
                  <a16:creationId xmlns:a16="http://schemas.microsoft.com/office/drawing/2014/main" id="{C5C1B443-34A4-6DBB-7218-7715FEB9C120}"/>
                </a:ext>
              </a:extLst>
            </p:cNvPr>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結構件</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Rectangle 146">
              <a:extLst>
                <a:ext uri="{FF2B5EF4-FFF2-40B4-BE49-F238E27FC236}">
                  <a16:creationId xmlns:a16="http://schemas.microsoft.com/office/drawing/2014/main" id="{523381E7-93A9-C84F-D221-A0AF744CCEAF}"/>
                </a:ext>
              </a:extLst>
            </p:cNvPr>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修整刀具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147">
              <a:extLst>
                <a:ext uri="{FF2B5EF4-FFF2-40B4-BE49-F238E27FC236}">
                  <a16:creationId xmlns:a16="http://schemas.microsoft.com/office/drawing/2014/main" id="{DDFA24E4-E106-9A7B-0520-723E4BFCD075}"/>
                </a:ext>
              </a:extLst>
            </p:cNvPr>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kern="100" dirty="0">
                  <a:latin typeface="微軟正黑體" panose="020B0604030504040204" pitchFamily="34" charset="-120"/>
                  <a:ea typeface="微軟正黑體" panose="020B0604030504040204" pitchFamily="34" charset="-120"/>
                  <a:cs typeface="Times New Roman" panose="02020603050405020304" pitchFamily="18" charset="0"/>
                </a:rPr>
                <a:t>個</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Rectangle 114">
              <a:extLst>
                <a:ext uri="{FF2B5EF4-FFF2-40B4-BE49-F238E27FC236}">
                  <a16:creationId xmlns:a16="http://schemas.microsoft.com/office/drawing/2014/main" id="{630E583D-4ACE-4DB4-ADD4-3AAAE049F24F}"/>
                </a:ext>
              </a:extLst>
            </p:cNvPr>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Rectangle 122">
              <a:extLst>
                <a:ext uri="{FF2B5EF4-FFF2-40B4-BE49-F238E27FC236}">
                  <a16:creationId xmlns:a16="http://schemas.microsoft.com/office/drawing/2014/main" id="{8540F76B-BDF7-083D-A2A0-22BF89494339}"/>
                </a:ext>
              </a:extLst>
            </p:cNvPr>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25" name="群組 24">
            <a:extLst>
              <a:ext uri="{FF2B5EF4-FFF2-40B4-BE49-F238E27FC236}">
                <a16:creationId xmlns:a16="http://schemas.microsoft.com/office/drawing/2014/main" id="{76FA1EF2-0EB0-4A89-CD7B-D87445F22704}"/>
              </a:ext>
            </a:extLst>
          </p:cNvPr>
          <p:cNvGrpSpPr/>
          <p:nvPr/>
        </p:nvGrpSpPr>
        <p:grpSpPr>
          <a:xfrm>
            <a:off x="4354736" y="5157192"/>
            <a:ext cx="899795" cy="1306697"/>
            <a:chOff x="5508104" y="5002599"/>
            <a:chExt cx="899795" cy="1306697"/>
          </a:xfrm>
        </p:grpSpPr>
        <p:sp>
          <p:nvSpPr>
            <p:cNvPr id="30" name="Rectangle 144">
              <a:extLst>
                <a:ext uri="{FF2B5EF4-FFF2-40B4-BE49-F238E27FC236}">
                  <a16:creationId xmlns:a16="http://schemas.microsoft.com/office/drawing/2014/main" id="{71802CD7-6095-1903-3FD8-DF11090AEFA6}"/>
                </a:ext>
              </a:extLst>
            </p:cNvPr>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組裝</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5" name="Rectangle 145">
              <a:extLst>
                <a:ext uri="{FF2B5EF4-FFF2-40B4-BE49-F238E27FC236}">
                  <a16:creationId xmlns:a16="http://schemas.microsoft.com/office/drawing/2014/main" id="{47F158C0-353C-0726-8857-E57046147220}"/>
                </a:ext>
              </a:extLst>
            </p:cNvPr>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Rectangle 146">
              <a:extLst>
                <a:ext uri="{FF2B5EF4-FFF2-40B4-BE49-F238E27FC236}">
                  <a16:creationId xmlns:a16="http://schemas.microsoft.com/office/drawing/2014/main" id="{5838A76E-A1A6-C27B-FEF8-236E0DA7B13C}"/>
                </a:ext>
              </a:extLst>
            </p:cNvPr>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手工具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Rectangle 147">
              <a:extLst>
                <a:ext uri="{FF2B5EF4-FFF2-40B4-BE49-F238E27FC236}">
                  <a16:creationId xmlns:a16="http://schemas.microsoft.com/office/drawing/2014/main" id="{AD369137-0E38-0796-34BD-91D88FD10906}"/>
                </a:ext>
              </a:extLst>
            </p:cNvPr>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alt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工</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8" name="Rectangle 114">
              <a:extLst>
                <a:ext uri="{FF2B5EF4-FFF2-40B4-BE49-F238E27FC236}">
                  <a16:creationId xmlns:a16="http://schemas.microsoft.com/office/drawing/2014/main" id="{01A48166-73B8-3041-FCE6-EDFABDB3CC66}"/>
                </a:ext>
              </a:extLst>
            </p:cNvPr>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9" name="Rectangle 122">
              <a:extLst>
                <a:ext uri="{FF2B5EF4-FFF2-40B4-BE49-F238E27FC236}">
                  <a16:creationId xmlns:a16="http://schemas.microsoft.com/office/drawing/2014/main" id="{3E4163B5-2B97-BFA2-8A89-0F8445EF6CF0}"/>
                </a:ext>
              </a:extLst>
            </p:cNvPr>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6" name="群組 55">
            <a:extLst>
              <a:ext uri="{FF2B5EF4-FFF2-40B4-BE49-F238E27FC236}">
                <a16:creationId xmlns:a16="http://schemas.microsoft.com/office/drawing/2014/main" id="{C91C3D03-3ABD-1E02-0788-C4A88FB4FDF2}"/>
              </a:ext>
            </a:extLst>
          </p:cNvPr>
          <p:cNvGrpSpPr/>
          <p:nvPr/>
        </p:nvGrpSpPr>
        <p:grpSpPr>
          <a:xfrm>
            <a:off x="5724269" y="5157192"/>
            <a:ext cx="899795" cy="1306697"/>
            <a:chOff x="3707904" y="5002599"/>
            <a:chExt cx="899795" cy="1306697"/>
          </a:xfrm>
        </p:grpSpPr>
        <p:sp>
          <p:nvSpPr>
            <p:cNvPr id="57" name="Rectangle 144">
              <a:extLst>
                <a:ext uri="{FF2B5EF4-FFF2-40B4-BE49-F238E27FC236}">
                  <a16:creationId xmlns:a16="http://schemas.microsoft.com/office/drawing/2014/main" id="{2CADAE60-FCEB-80D4-58C3-DF69B40E4EC7}"/>
                </a:ext>
              </a:extLst>
            </p:cNvPr>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 name="Rectangle 145">
              <a:extLst>
                <a:ext uri="{FF2B5EF4-FFF2-40B4-BE49-F238E27FC236}">
                  <a16:creationId xmlns:a16="http://schemas.microsoft.com/office/drawing/2014/main" id="{C5DA28DA-8B85-A8AC-A600-F3C77599B335}"/>
                </a:ext>
              </a:extLst>
            </p:cNvPr>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1" name="Rectangle 146">
              <a:extLst>
                <a:ext uri="{FF2B5EF4-FFF2-40B4-BE49-F238E27FC236}">
                  <a16:creationId xmlns:a16="http://schemas.microsoft.com/office/drawing/2014/main" id="{46DCC111-2725-10BB-D9C6-B3C478EDFDC3}"/>
                </a:ext>
              </a:extLst>
            </p:cNvPr>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測試平台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3" name="Rectangle 147">
              <a:extLst>
                <a:ext uri="{FF2B5EF4-FFF2-40B4-BE49-F238E27FC236}">
                  <a16:creationId xmlns:a16="http://schemas.microsoft.com/office/drawing/2014/main" id="{7C87C330-4753-1360-041B-DD2D6393A33D}"/>
                </a:ext>
              </a:extLst>
            </p:cNvPr>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4" name="Rectangle 114">
              <a:extLst>
                <a:ext uri="{FF2B5EF4-FFF2-40B4-BE49-F238E27FC236}">
                  <a16:creationId xmlns:a16="http://schemas.microsoft.com/office/drawing/2014/main" id="{165C294C-3725-6FF9-5550-3B0B5DB6CEDD}"/>
                </a:ext>
              </a:extLst>
            </p:cNvPr>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Rectangle 122">
              <a:extLst>
                <a:ext uri="{FF2B5EF4-FFF2-40B4-BE49-F238E27FC236}">
                  <a16:creationId xmlns:a16="http://schemas.microsoft.com/office/drawing/2014/main" id="{A688D82B-239B-47DD-441F-FF006D66FC22}"/>
                </a:ext>
              </a:extLst>
            </p:cNvPr>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72" name="直線單箭頭接點 71">
            <a:extLst>
              <a:ext uri="{FF2B5EF4-FFF2-40B4-BE49-F238E27FC236}">
                <a16:creationId xmlns:a16="http://schemas.microsoft.com/office/drawing/2014/main" id="{FA5FF25F-27DC-9B03-2EC6-F01CBBF075BF}"/>
              </a:ext>
            </a:extLst>
          </p:cNvPr>
          <p:cNvCxnSpPr>
            <a:stCxn id="40" idx="3"/>
            <a:endCxn id="30" idx="1"/>
          </p:cNvCxnSpPr>
          <p:nvPr/>
        </p:nvCxnSpPr>
        <p:spPr>
          <a:xfrm>
            <a:off x="3740820" y="5265192"/>
            <a:ext cx="6139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6DB00C05-1AE7-1B48-67B0-BBE6AD64B075}"/>
              </a:ext>
            </a:extLst>
          </p:cNvPr>
          <p:cNvCxnSpPr>
            <a:stCxn id="30" idx="3"/>
            <a:endCxn id="57" idx="1"/>
          </p:cNvCxnSpPr>
          <p:nvPr/>
        </p:nvCxnSpPr>
        <p:spPr>
          <a:xfrm>
            <a:off x="5254531" y="5265192"/>
            <a:ext cx="469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a:extLst>
              <a:ext uri="{FF2B5EF4-FFF2-40B4-BE49-F238E27FC236}">
                <a16:creationId xmlns:a16="http://schemas.microsoft.com/office/drawing/2014/main" id="{A8900DA4-769C-84BF-88E2-E4D2FEFC1DDE}"/>
              </a:ext>
            </a:extLst>
          </p:cNvPr>
          <p:cNvCxnSpPr>
            <a:stCxn id="11" idx="3"/>
            <a:endCxn id="16" idx="1"/>
          </p:cNvCxnSpPr>
          <p:nvPr/>
        </p:nvCxnSpPr>
        <p:spPr>
          <a:xfrm>
            <a:off x="3383376" y="350427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a:extLst>
              <a:ext uri="{FF2B5EF4-FFF2-40B4-BE49-F238E27FC236}">
                <a16:creationId xmlns:a16="http://schemas.microsoft.com/office/drawing/2014/main" id="{8753ED4B-A2F0-2E39-E66B-B5F267791844}"/>
              </a:ext>
            </a:extLst>
          </p:cNvPr>
          <p:cNvCxnSpPr>
            <a:stCxn id="16" idx="3"/>
            <a:endCxn id="65" idx="1"/>
          </p:cNvCxnSpPr>
          <p:nvPr/>
        </p:nvCxnSpPr>
        <p:spPr>
          <a:xfrm>
            <a:off x="5003720" y="350427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a:extLst>
              <a:ext uri="{FF2B5EF4-FFF2-40B4-BE49-F238E27FC236}">
                <a16:creationId xmlns:a16="http://schemas.microsoft.com/office/drawing/2014/main" id="{E5432599-A962-F1DE-D14D-3DEEB62C3AD6}"/>
              </a:ext>
            </a:extLst>
          </p:cNvPr>
          <p:cNvCxnSpPr>
            <a:stCxn id="65" idx="3"/>
            <a:endCxn id="21" idx="1"/>
          </p:cNvCxnSpPr>
          <p:nvPr/>
        </p:nvCxnSpPr>
        <p:spPr>
          <a:xfrm>
            <a:off x="6624064" y="3504273"/>
            <a:ext cx="7205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接點: 肘形 129">
            <a:extLst>
              <a:ext uri="{FF2B5EF4-FFF2-40B4-BE49-F238E27FC236}">
                <a16:creationId xmlns:a16="http://schemas.microsoft.com/office/drawing/2014/main" id="{902357BE-AE7E-1589-DDAD-11F72500B009}"/>
              </a:ext>
            </a:extLst>
          </p:cNvPr>
          <p:cNvCxnSpPr>
            <a:stCxn id="21" idx="3"/>
            <a:endCxn id="5" idx="1"/>
          </p:cNvCxnSpPr>
          <p:nvPr/>
        </p:nvCxnSpPr>
        <p:spPr>
          <a:xfrm flipH="1">
            <a:off x="1476643" y="3504273"/>
            <a:ext cx="6767765" cy="1750366"/>
          </a:xfrm>
          <a:prstGeom prst="bentConnector5">
            <a:avLst>
              <a:gd name="adj1" fmla="val -3378"/>
              <a:gd name="adj2" fmla="val 78550"/>
              <a:gd name="adj3" fmla="val 10337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132">
            <a:extLst>
              <a:ext uri="{FF2B5EF4-FFF2-40B4-BE49-F238E27FC236}">
                <a16:creationId xmlns:a16="http://schemas.microsoft.com/office/drawing/2014/main" id="{16BC8A3C-25E5-BFD3-B7E7-EE4A9F3DCEEA}"/>
              </a:ext>
            </a:extLst>
          </p:cNvPr>
          <p:cNvCxnSpPr>
            <a:stCxn id="5" idx="3"/>
            <a:endCxn id="40" idx="1"/>
          </p:cNvCxnSpPr>
          <p:nvPr/>
        </p:nvCxnSpPr>
        <p:spPr>
          <a:xfrm>
            <a:off x="2376438" y="5254639"/>
            <a:ext cx="464587" cy="105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直線單箭頭接點 134">
            <a:extLst>
              <a:ext uri="{FF2B5EF4-FFF2-40B4-BE49-F238E27FC236}">
                <a16:creationId xmlns:a16="http://schemas.microsoft.com/office/drawing/2014/main" id="{3D6E6CCC-CB3C-029F-1801-D62F06E772C6}"/>
              </a:ext>
            </a:extLst>
          </p:cNvPr>
          <p:cNvCxnSpPr>
            <a:stCxn id="57" idx="3"/>
            <a:endCxn id="50" idx="1"/>
          </p:cNvCxnSpPr>
          <p:nvPr/>
        </p:nvCxnSpPr>
        <p:spPr>
          <a:xfrm>
            <a:off x="6624064" y="5265192"/>
            <a:ext cx="5402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75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59" name="Rectangle 2"/>
          <p:cNvSpPr txBox="1">
            <a:spLocks noChangeArrowheads="1"/>
          </p:cNvSpPr>
          <p:nvPr/>
        </p:nvSpPr>
        <p:spPr bwMode="auto">
          <a:xfrm>
            <a:off x="251520" y="764704"/>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二</a:t>
            </a:r>
            <a:r>
              <a:rPr lang="zh-TW" altLang="zh-TW" sz="2400" b="1" dirty="0"/>
              <a:t>、</a:t>
            </a:r>
            <a:r>
              <a:rPr lang="zh-TW" altLang="en-US" sz="2400" b="1" dirty="0"/>
              <a:t>業者生產現場管理模式說明</a:t>
            </a:r>
            <a:endParaRPr lang="zh-TW" altLang="en-US" sz="2000" b="1" dirty="0"/>
          </a:p>
        </p:txBody>
      </p:sp>
      <p:graphicFrame>
        <p:nvGraphicFramePr>
          <p:cNvPr id="90" name="表格 89"/>
          <p:cNvGraphicFramePr>
            <a:graphicFrameLocks noGrp="1"/>
          </p:cNvGraphicFramePr>
          <p:nvPr>
            <p:extLst>
              <p:ext uri="{D42A27DB-BD31-4B8C-83A1-F6EECF244321}">
                <p14:modId xmlns:p14="http://schemas.microsoft.com/office/powerpoint/2010/main" val="2857805714"/>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a:solidFill>
                            <a:schemeClr val="tx1"/>
                          </a:solidFill>
                          <a:latin typeface="+mn-ea"/>
                          <a:ea typeface="+mn-ea"/>
                          <a:cs typeface="Times New Roman"/>
                        </a:rPr>
                        <a:t>300~6,000 pcs/</a:t>
                      </a:r>
                      <a:r>
                        <a:rPr lang="zh-TW" altLang="en-US" sz="1400" kern="100" dirty="0">
                          <a:solidFill>
                            <a:schemeClr val="tx1"/>
                          </a:solidFill>
                          <a:latin typeface="+mn-ea"/>
                          <a:ea typeface="+mn-ea"/>
                          <a:cs typeface="Times New Roman"/>
                        </a:rPr>
                        <a:t>月</a:t>
                      </a:r>
                      <a:endParaRPr lang="en-US" alt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a:solidFill>
                            <a:schemeClr val="tx1"/>
                          </a:solidFill>
                          <a:latin typeface="+mn-ea"/>
                          <a:ea typeface="+mn-ea"/>
                          <a:cs typeface="Times New Roman"/>
                        </a:rPr>
                        <a:t>300~6,000</a:t>
                      </a:r>
                      <a:r>
                        <a:rPr lang="en-US" sz="1400" kern="100" baseline="0" dirty="0">
                          <a:solidFill>
                            <a:schemeClr val="tx1"/>
                          </a:solidFill>
                          <a:latin typeface="+mn-ea"/>
                          <a:ea typeface="+mn-ea"/>
                          <a:cs typeface="Times New Roman"/>
                        </a:rPr>
                        <a:t> </a:t>
                      </a:r>
                      <a:r>
                        <a:rPr lang="en-US" altLang="zh-TW" sz="1400" kern="100" dirty="0">
                          <a:solidFill>
                            <a:schemeClr val="tx1"/>
                          </a:solidFill>
                          <a:latin typeface="+mn-ea"/>
                          <a:ea typeface="+mn-ea"/>
                          <a:cs typeface="Times New Roman"/>
                        </a:rPr>
                        <a:t>pcs/</a:t>
                      </a:r>
                      <a:r>
                        <a:rPr lang="zh-TW" altLang="en-US" sz="1400" kern="100" dirty="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平均約</a:t>
                      </a:r>
                      <a:r>
                        <a:rPr lang="zh-TW" alt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以</a:t>
                      </a:r>
                      <a:r>
                        <a:rPr lang="zh-TW" alt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台射出機計算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每次約</a:t>
                      </a:r>
                      <a:r>
                        <a:rPr lang="zh-TW" altLang="en-US" sz="1400" kern="100" dirty="0">
                          <a:solidFill>
                            <a:schemeClr val="tx1"/>
                          </a:solidFill>
                          <a:latin typeface="+mn-ea"/>
                          <a:ea typeface="+mn-ea"/>
                          <a:cs typeface="Times New Roman"/>
                        </a:rPr>
                        <a:t>○○</a:t>
                      </a:r>
                      <a:r>
                        <a:rPr lang="en-US" sz="1400" kern="100" dirty="0">
                          <a:solidFill>
                            <a:schemeClr val="tx1"/>
                          </a:solidFill>
                          <a:latin typeface="+mn-ea"/>
                          <a:ea typeface="+mn-ea"/>
                          <a:cs typeface="Times New Roman"/>
                        </a:rPr>
                        <a:t>min(</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作業指令模式</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紙本工單傳遞、</a:t>
                      </a:r>
                      <a:endParaRPr lang="en-US" altLang="zh-TW" sz="1400" kern="100" dirty="0">
                        <a:solidFill>
                          <a:schemeClr val="tx1"/>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無標準化規範</a:t>
                      </a:r>
                      <a:r>
                        <a:rPr lang="en-US" altLang="zh-TW" sz="1400" kern="100" dirty="0">
                          <a:solidFill>
                            <a:schemeClr val="tx1"/>
                          </a:solidFill>
                          <a:latin typeface="+mn-ea"/>
                          <a:ea typeface="+mn-ea"/>
                          <a:cs typeface="Times New Roman"/>
                        </a:rPr>
                        <a:t>(</a:t>
                      </a:r>
                      <a:r>
                        <a:rPr lang="zh-TW" altLang="en-US" sz="1400" kern="100" dirty="0">
                          <a:solidFill>
                            <a:schemeClr val="tx1"/>
                          </a:solidFill>
                          <a:latin typeface="+mn-ea"/>
                          <a:ea typeface="+mn-ea"/>
                          <a:cs typeface="Times New Roman"/>
                        </a:rPr>
                        <a:t>技術員依經驗實施</a:t>
                      </a:r>
                      <a:r>
                        <a:rPr lang="en-US" altLang="zh-TW" sz="1400" kern="100" dirty="0">
                          <a:solidFill>
                            <a:schemeClr val="tx1"/>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有紙本標準化規定，但仍依現場實際施作為主</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品檢方式</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a:solidFill>
                            <a:schemeClr val="tx1"/>
                          </a:solidFill>
                          <a:latin typeface="+mn-ea"/>
                          <a:ea typeface="+mn-ea"/>
                          <a:cs typeface="Times New Roman"/>
                        </a:rPr>
                        <a:t>紙本圖面傳遞、</a:t>
                      </a:r>
                      <a:endParaRPr lang="en-US" altLang="zh-TW" sz="1400" kern="100" dirty="0">
                        <a:solidFill>
                          <a:schemeClr val="tx1"/>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a:solidFill>
                            <a:schemeClr val="tx1"/>
                          </a:solidFill>
                          <a:latin typeface="+mn-ea"/>
                          <a:ea typeface="+mn-ea"/>
                          <a:cs typeface="Times New Roman"/>
                        </a:rPr>
                        <a:t>人工量測判斷良品</a:t>
                      </a:r>
                      <a:endParaRPr lang="en-US" altLang="zh-TW" sz="1400" kern="100" dirty="0">
                        <a:solidFill>
                          <a:schemeClr val="tx1"/>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a:solidFill>
                            <a:schemeClr val="tx1"/>
                          </a:solidFill>
                          <a:latin typeface="+mn-ea"/>
                          <a:ea typeface="+mn-ea"/>
                          <a:cs typeface="Times New Roman"/>
                        </a:rPr>
                        <a:t>紙本登記或數位記錄品檢結果</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425840"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常有之客戶每次下訂數量或平均下單量</a:t>
            </a:r>
          </a:p>
        </p:txBody>
      </p:sp>
      <p:sp>
        <p:nvSpPr>
          <p:cNvPr id="7" name="圓角矩形圖說文字 6"/>
          <p:cNvSpPr/>
          <p:nvPr/>
        </p:nvSpPr>
        <p:spPr>
          <a:xfrm>
            <a:off x="7697027" y="3090062"/>
            <a:ext cx="1368474" cy="576064"/>
          </a:xfrm>
          <a:prstGeom prst="wedgeRoundRectCallout">
            <a:avLst>
              <a:gd name="adj1" fmla="val -93690"/>
              <a:gd name="adj2" fmla="val 4309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分配到射出生產線生產時所要求的工單生產量</a:t>
            </a:r>
          </a:p>
        </p:txBody>
      </p:sp>
      <p:sp>
        <p:nvSpPr>
          <p:cNvPr id="8" name="圓角矩形圖說文字 7"/>
          <p:cNvSpPr/>
          <p:nvPr/>
        </p:nvSpPr>
        <p:spPr>
          <a:xfrm>
            <a:off x="7653380" y="3793568"/>
            <a:ext cx="1440804" cy="576064"/>
          </a:xfrm>
          <a:prstGeom prst="wedgeRoundRectCallout">
            <a:avLst>
              <a:gd name="adj1" fmla="val -90150"/>
              <a:gd name="adj2" fmla="val -231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設出產現每天幾次，或一台設備每天幾次</a:t>
            </a:r>
          </a:p>
        </p:txBody>
      </p:sp>
      <p:sp>
        <p:nvSpPr>
          <p:cNvPr id="9" name="圓角矩形圖說文字 8"/>
          <p:cNvSpPr/>
          <p:nvPr/>
        </p:nvSpPr>
        <p:spPr>
          <a:xfrm>
            <a:off x="7638416" y="4445474"/>
            <a:ext cx="1455768" cy="761441"/>
          </a:xfrm>
          <a:prstGeom prst="wedgeRoundRectCallout">
            <a:avLst>
              <a:gd name="adj1" fmla="val -84904"/>
              <a:gd name="adj2" fmla="val -2102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sz="1200" dirty="0"/>
              <a:t>如果要變更製品，要花多久的時間才能讓下一個製品開始生產</a:t>
            </a:r>
          </a:p>
        </p:txBody>
      </p:sp>
      <p:sp>
        <p:nvSpPr>
          <p:cNvPr id="3" name="Rectangle 2">
            <a:extLst>
              <a:ext uri="{FF2B5EF4-FFF2-40B4-BE49-F238E27FC236}">
                <a16:creationId xmlns:a16="http://schemas.microsoft.com/office/drawing/2014/main" id="{F4F844EE-9873-5526-E6C1-16765F039ECA}"/>
              </a:ext>
            </a:extLst>
          </p:cNvPr>
          <p:cNvSpPr>
            <a:spLocks noGrp="1" noChangeArrowheads="1"/>
          </p:cNvSpPr>
          <p:nvPr>
            <p:ph type="title"/>
          </p:nvPr>
        </p:nvSpPr>
        <p:spPr bwMode="auto">
          <a:xfrm>
            <a:off x="1012057" y="2671"/>
            <a:ext cx="7088336" cy="830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lnSpc>
                <a:spcPts val="3600"/>
              </a:lnSpc>
              <a:spcBef>
                <a:spcPts val="0"/>
              </a:spcBef>
              <a:buFont typeface="Wingdings" panose="05000000000000000000" pitchFamily="2" charset="2"/>
              <a:buNone/>
            </a:pPr>
            <a:r>
              <a:rPr lang="zh-TW" altLang="zh-TW" sz="3600" b="1" dirty="0">
                <a:latin typeface="微軟正黑體" panose="020B0604030504040204" pitchFamily="34" charset="-120"/>
                <a:ea typeface="微軟正黑體" panose="020B0604030504040204" pitchFamily="34" charset="-120"/>
              </a:rPr>
              <a:t>壹、</a:t>
            </a:r>
            <a:r>
              <a:rPr lang="zh-TW" altLang="en-US" sz="3600" b="1" dirty="0">
                <a:latin typeface="微軟正黑體" panose="020B0604030504040204" pitchFamily="34" charset="-120"/>
                <a:ea typeface="微軟正黑體" panose="020B0604030504040204" pitchFamily="34" charset="-120"/>
              </a:rPr>
              <a:t>受輔導業者基本資訊</a:t>
            </a:r>
            <a:endParaRPr lang="zh-TW" altLang="zh-TW" sz="3600" b="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B428AD40-136A-0D96-092C-B441ED98892D}"/>
              </a:ext>
            </a:extLst>
          </p:cNvPr>
          <p:cNvSpPr txBox="1"/>
          <p:nvPr/>
        </p:nvSpPr>
        <p:spPr>
          <a:xfrm>
            <a:off x="898948" y="1212721"/>
            <a:ext cx="7777508" cy="584775"/>
          </a:xfrm>
          <a:prstGeom prst="rect">
            <a:avLst/>
          </a:prstGeom>
          <a:noFill/>
        </p:spPr>
        <p:txBody>
          <a:bodyPr wrap="square" rtlCol="0">
            <a:spAutoFit/>
          </a:bodyPr>
          <a:lstStyle/>
          <a:p>
            <a:pPr marL="0" lvl="1" algn="just"/>
            <a:r>
              <a:rPr lang="zh-TW" altLang="en-US" sz="1600" dirty="0">
                <a:solidFill>
                  <a:schemeClr val="tx1">
                    <a:lumMod val="50000"/>
                    <a:lumOff val="50000"/>
                  </a:schemeClr>
                </a:solidFill>
                <a:latin typeface="+mn-ea"/>
                <a:ea typeface="+mn-ea"/>
              </a:rPr>
              <a:t>請說明與本案相關的製程</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或產線</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中，與生產管理相關的資訊</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以本案直接相關的製程加以說明</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a:t>
            </a:r>
          </a:p>
        </p:txBody>
      </p:sp>
    </p:spTree>
    <p:extLst>
      <p:ext uri="{BB962C8B-B14F-4D97-AF65-F5344CB8AC3E}">
        <p14:creationId xmlns:p14="http://schemas.microsoft.com/office/powerpoint/2010/main" val="163375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10" name="矩形 9"/>
          <p:cNvSpPr/>
          <p:nvPr/>
        </p:nvSpPr>
        <p:spPr>
          <a:xfrm>
            <a:off x="771869" y="2923033"/>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54842" y="5068384"/>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75342" y="5068384"/>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a:xfrm>
            <a:off x="771869" y="5824983"/>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886169" y="5824983"/>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996659" y="5824983"/>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02069" y="5824983"/>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03669" y="6047233"/>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19619" y="5872608"/>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19" name="矩形 18"/>
          <p:cNvSpPr/>
          <p:nvPr/>
        </p:nvSpPr>
        <p:spPr>
          <a:xfrm>
            <a:off x="1013168" y="3139057"/>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53503" y="3309434"/>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17203" y="3309434"/>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47167"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23231"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20577"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a:ln>
                <a:noFill/>
              </a:ln>
              <a:solidFill>
                <a:schemeClr val="tx1"/>
              </a:solidFill>
              <a:effectLst/>
              <a:latin typeface="Arial" panose="020B0604020202020204" pitchFamily="34" charset="0"/>
            </a:endParaRPr>
          </a:p>
        </p:txBody>
      </p:sp>
      <p:sp>
        <p:nvSpPr>
          <p:cNvPr id="25" name="矩形 24"/>
          <p:cNvSpPr/>
          <p:nvPr/>
        </p:nvSpPr>
        <p:spPr>
          <a:xfrm>
            <a:off x="5278829" y="3139057"/>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74069"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40819"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56335"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688929" y="3309434"/>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3984969" y="6167883"/>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72444" y="5977383"/>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59744" y="5367783"/>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689944" y="5367783"/>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13994" y="5367783"/>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53503" y="4462685"/>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53503" y="4234085"/>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17203" y="4398459"/>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17203" y="4169859"/>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47" name="向左箭號 46"/>
          <p:cNvSpPr/>
          <p:nvPr/>
        </p:nvSpPr>
        <p:spPr>
          <a:xfrm>
            <a:off x="5610569" y="5501133"/>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46969" y="5812283"/>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39069" y="5805933"/>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32669" y="5513833"/>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23219" y="5507483"/>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696544" y="4606701"/>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696544" y="4378101"/>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
        <p:nvSpPr>
          <p:cNvPr id="54" name="橢圓 53"/>
          <p:cNvSpPr/>
          <p:nvPr/>
        </p:nvSpPr>
        <p:spPr>
          <a:xfrm>
            <a:off x="5680419" y="4459733"/>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62994" y="4459733"/>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45569" y="4459733"/>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64704"/>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三</a:t>
            </a:r>
            <a:r>
              <a:rPr lang="zh-TW" altLang="zh-TW" sz="2400" b="1" dirty="0"/>
              <a:t>、</a:t>
            </a:r>
            <a:r>
              <a:rPr lang="zh-TW" altLang="en-US" sz="2400" b="1" dirty="0"/>
              <a:t>廠區</a:t>
            </a:r>
            <a:r>
              <a:rPr lang="en-US" altLang="zh-TW" sz="2400" b="1" dirty="0"/>
              <a:t>Layout</a:t>
            </a:r>
            <a:r>
              <a:rPr lang="zh-TW" altLang="en-US" sz="2400" b="1" dirty="0"/>
              <a:t>配置說明</a:t>
            </a:r>
            <a:endParaRPr lang="en-US" altLang="zh-TW" sz="2400" b="1" dirty="0"/>
          </a:p>
        </p:txBody>
      </p:sp>
      <p:sp>
        <p:nvSpPr>
          <p:cNvPr id="63" name="矩形 62"/>
          <p:cNvSpPr/>
          <p:nvPr/>
        </p:nvSpPr>
        <p:spPr>
          <a:xfrm>
            <a:off x="3246710" y="5068384"/>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a:t>可視化看板</a:t>
            </a:r>
          </a:p>
        </p:txBody>
      </p:sp>
      <p:sp>
        <p:nvSpPr>
          <p:cNvPr id="64" name="文字方塊 63"/>
          <p:cNvSpPr txBox="1"/>
          <p:nvPr/>
        </p:nvSpPr>
        <p:spPr>
          <a:xfrm>
            <a:off x="826940" y="1288196"/>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a:solidFill>
                  <a:schemeClr val="tx1">
                    <a:lumMod val="50000"/>
                    <a:lumOff val="50000"/>
                  </a:schemeClr>
                </a:solidFill>
                <a:latin typeface="+mn-ea"/>
                <a:ea typeface="+mn-ea"/>
              </a:rPr>
              <a:t>請以圖例說明廠區設備配置情形</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應標註出與本案相關的設備或作業區</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，亦可加註物流動線</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如下圖舉一例表示</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，並請標註包含：各類設備擺放位置、在製品擺放區域、庫存品擺放區域、可視化生產看板擺放位置等</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本計畫相關設備務必呈現</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a:t>
            </a:r>
          </a:p>
          <a:p>
            <a:pPr marL="177800" indent="-177800" algn="just">
              <a:spcBef>
                <a:spcPts val="300"/>
              </a:spcBef>
              <a:buFont typeface="+mj-lt"/>
              <a:buAutoNum type="arabicPeriod"/>
            </a:pPr>
            <a:r>
              <a:rPr lang="zh-TW" altLang="en-US" sz="1600" dirty="0">
                <a:solidFill>
                  <a:schemeClr val="tx1">
                    <a:lumMod val="50000"/>
                    <a:lumOff val="50000"/>
                  </a:schemeClr>
                </a:solidFill>
                <a:latin typeface="+mn-ea"/>
                <a:ea typeface="+mn-ea"/>
              </a:rPr>
              <a:t>若本計畫執行涉及廠區</a:t>
            </a:r>
            <a:r>
              <a:rPr lang="en-US" altLang="zh-TW" sz="1600" dirty="0">
                <a:solidFill>
                  <a:schemeClr val="tx1">
                    <a:lumMod val="50000"/>
                    <a:lumOff val="50000"/>
                  </a:schemeClr>
                </a:solidFill>
                <a:latin typeface="+mn-ea"/>
                <a:ea typeface="+mn-ea"/>
              </a:rPr>
              <a:t>Layout</a:t>
            </a:r>
            <a:r>
              <a:rPr lang="zh-TW" altLang="en-US" sz="1600" dirty="0">
                <a:solidFill>
                  <a:schemeClr val="tx1">
                    <a:lumMod val="50000"/>
                    <a:lumOff val="50000"/>
                  </a:schemeClr>
                </a:solidFill>
                <a:latin typeface="+mn-ea"/>
                <a:ea typeface="+mn-ea"/>
              </a:rPr>
              <a:t>配置調整貨物流動線調整者，請再補充說明</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可用其他顏色表示</a:t>
            </a:r>
            <a:r>
              <a:rPr lang="en-US" altLang="zh-TW" sz="1600" dirty="0">
                <a:solidFill>
                  <a:schemeClr val="tx1">
                    <a:lumMod val="50000"/>
                    <a:lumOff val="50000"/>
                  </a:schemeClr>
                </a:solidFill>
                <a:latin typeface="+mn-ea"/>
                <a:ea typeface="+mn-ea"/>
              </a:rPr>
              <a:t>)</a:t>
            </a:r>
            <a:r>
              <a:rPr lang="zh-TW" altLang="en-US" sz="1600" dirty="0">
                <a:solidFill>
                  <a:schemeClr val="tx1">
                    <a:lumMod val="50000"/>
                    <a:lumOff val="50000"/>
                  </a:schemeClr>
                </a:solidFill>
                <a:latin typeface="+mn-ea"/>
                <a:ea typeface="+mn-ea"/>
              </a:rPr>
              <a:t>。</a:t>
            </a:r>
          </a:p>
        </p:txBody>
      </p:sp>
      <p:cxnSp>
        <p:nvCxnSpPr>
          <p:cNvPr id="3" name="肘形接點 2"/>
          <p:cNvCxnSpPr>
            <a:stCxn id="21" idx="1"/>
            <a:endCxn id="38" idx="1"/>
          </p:cNvCxnSpPr>
          <p:nvPr/>
        </p:nvCxnSpPr>
        <p:spPr>
          <a:xfrm rot="10800000" flipV="1">
            <a:off x="2717203" y="3620583"/>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33203" y="3931734"/>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60362" y="3079350"/>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284841" y="3991397"/>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687503" y="3931734"/>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53503" y="3620583"/>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24356" y="1361897"/>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20704" y="3931734"/>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688928" y="3620583"/>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66691" y="3902980"/>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63847" y="5609083"/>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a:t>生管</a:t>
            </a:r>
          </a:p>
        </p:txBody>
      </p:sp>
      <p:sp>
        <p:nvSpPr>
          <p:cNvPr id="5" name="Rectangle 2">
            <a:extLst>
              <a:ext uri="{FF2B5EF4-FFF2-40B4-BE49-F238E27FC236}">
                <a16:creationId xmlns:a16="http://schemas.microsoft.com/office/drawing/2014/main" id="{044B26C8-B8C1-5D52-1276-1EBFA150D067}"/>
              </a:ext>
            </a:extLst>
          </p:cNvPr>
          <p:cNvSpPr>
            <a:spLocks noGrp="1" noChangeArrowheads="1"/>
          </p:cNvSpPr>
          <p:nvPr>
            <p:ph type="title"/>
          </p:nvPr>
        </p:nvSpPr>
        <p:spPr bwMode="auto">
          <a:xfrm>
            <a:off x="1012057" y="2671"/>
            <a:ext cx="7088336" cy="830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lnSpc>
                <a:spcPts val="3600"/>
              </a:lnSpc>
              <a:spcBef>
                <a:spcPts val="0"/>
              </a:spcBef>
              <a:buFont typeface="Wingdings" panose="05000000000000000000" pitchFamily="2" charset="2"/>
              <a:buNone/>
            </a:pPr>
            <a:r>
              <a:rPr lang="zh-TW" altLang="zh-TW" sz="3600" b="1" dirty="0">
                <a:latin typeface="微軟正黑體" panose="020B0604030504040204" pitchFamily="34" charset="-120"/>
                <a:ea typeface="微軟正黑體" panose="020B0604030504040204" pitchFamily="34" charset="-120"/>
              </a:rPr>
              <a:t>壹、</a:t>
            </a:r>
            <a:r>
              <a:rPr lang="zh-TW" altLang="en-US" sz="3600" b="1" dirty="0">
                <a:latin typeface="微軟正黑體" panose="020B0604030504040204" pitchFamily="34" charset="-120"/>
                <a:ea typeface="微軟正黑體" panose="020B0604030504040204" pitchFamily="34" charset="-120"/>
              </a:rPr>
              <a:t>受輔導業者基本資訊</a:t>
            </a:r>
            <a:endParaRPr lang="zh-TW"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948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2C97E53-F2ED-6E1F-658F-B91E13FDEDF5}"/>
              </a:ext>
            </a:extLst>
          </p:cNvPr>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5" name="Rectangle 2">
            <a:extLst>
              <a:ext uri="{FF2B5EF4-FFF2-40B4-BE49-F238E27FC236}">
                <a16:creationId xmlns:a16="http://schemas.microsoft.com/office/drawing/2014/main" id="{59EB1598-23BA-F920-A7FF-3DB64CC267E2}"/>
              </a:ext>
            </a:extLst>
          </p:cNvPr>
          <p:cNvSpPr txBox="1">
            <a:spLocks noChangeArrowheads="1"/>
          </p:cNvSpPr>
          <p:nvPr/>
        </p:nvSpPr>
        <p:spPr bwMode="auto">
          <a:xfrm>
            <a:off x="239340" y="764704"/>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四</a:t>
            </a:r>
            <a:r>
              <a:rPr lang="zh-TW" altLang="zh-TW" sz="2400" b="1" dirty="0"/>
              <a:t>、</a:t>
            </a:r>
            <a:r>
              <a:rPr lang="zh-TW" altLang="en-US" sz="2400" b="1" dirty="0"/>
              <a:t>其他</a:t>
            </a:r>
            <a:r>
              <a:rPr lang="en-US" altLang="zh-TW" sz="2400" b="1" dirty="0"/>
              <a:t>(</a:t>
            </a:r>
            <a:r>
              <a:rPr lang="zh-TW" altLang="en-US" sz="2400" b="1" dirty="0"/>
              <a:t>相關設備</a:t>
            </a:r>
            <a:r>
              <a:rPr lang="en-US" altLang="zh-TW" sz="2400" b="1" dirty="0"/>
              <a:t>/</a:t>
            </a:r>
            <a:r>
              <a:rPr lang="zh-TW" altLang="en-US" sz="2400" b="1" dirty="0"/>
              <a:t>系統說明</a:t>
            </a:r>
            <a:r>
              <a:rPr lang="en-US" altLang="zh-TW" sz="2400" b="1" dirty="0"/>
              <a:t>)</a:t>
            </a:r>
          </a:p>
        </p:txBody>
      </p:sp>
      <p:pic>
        <p:nvPicPr>
          <p:cNvPr id="2" name="圖片 1" descr="一張含有 玩具 的圖片&#10;&#10;自動產生的描述">
            <a:extLst>
              <a:ext uri="{FF2B5EF4-FFF2-40B4-BE49-F238E27FC236}">
                <a16:creationId xmlns:a16="http://schemas.microsoft.com/office/drawing/2014/main" id="{36FCE85D-3E38-4BC6-9B03-8C7A66328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13970"/>
            <a:ext cx="4320480" cy="2782199"/>
          </a:xfrm>
          <a:prstGeom prst="rect">
            <a:avLst/>
          </a:prstGeom>
          <a:noFill/>
          <a:ln>
            <a:noFill/>
          </a:ln>
        </p:spPr>
      </p:pic>
      <p:sp>
        <p:nvSpPr>
          <p:cNvPr id="7" name="文字方塊 6">
            <a:extLst>
              <a:ext uri="{FF2B5EF4-FFF2-40B4-BE49-F238E27FC236}">
                <a16:creationId xmlns:a16="http://schemas.microsoft.com/office/drawing/2014/main" id="{D3CE13B7-905F-BCB1-BA12-FCD7ABCA0328}"/>
              </a:ext>
            </a:extLst>
          </p:cNvPr>
          <p:cNvSpPr txBox="1"/>
          <p:nvPr/>
        </p:nvSpPr>
        <p:spPr>
          <a:xfrm>
            <a:off x="683568" y="1243860"/>
            <a:ext cx="7992888" cy="369332"/>
          </a:xfrm>
          <a:prstGeom prst="rect">
            <a:avLst/>
          </a:prstGeom>
          <a:noFill/>
        </p:spPr>
        <p:txBody>
          <a:bodyPr wrap="square">
            <a:spAutoFit/>
          </a:bodyPr>
          <a:lstStyle/>
          <a:p>
            <a:pPr algn="just">
              <a:spcBef>
                <a:spcPts val="300"/>
              </a:spcBef>
            </a:pPr>
            <a:r>
              <a:rPr lang="zh-TW" altLang="en-US" sz="1800" dirty="0">
                <a:solidFill>
                  <a:schemeClr val="tx1">
                    <a:lumMod val="50000"/>
                    <a:lumOff val="50000"/>
                  </a:schemeClr>
                </a:solidFill>
                <a:latin typeface="+mn-ea"/>
                <a:ea typeface="+mn-ea"/>
              </a:rPr>
              <a:t>請提供本案的設備示意圖，以圖文說明本案相關設備本身遭遇到甚麼問題</a:t>
            </a:r>
          </a:p>
        </p:txBody>
      </p:sp>
      <p:sp>
        <p:nvSpPr>
          <p:cNvPr id="9" name="Rectangle 2">
            <a:extLst>
              <a:ext uri="{FF2B5EF4-FFF2-40B4-BE49-F238E27FC236}">
                <a16:creationId xmlns:a16="http://schemas.microsoft.com/office/drawing/2014/main" id="{46121401-E3C2-F699-8864-3D599A2F49B9}"/>
              </a:ext>
            </a:extLst>
          </p:cNvPr>
          <p:cNvSpPr>
            <a:spLocks noGrp="1" noChangeArrowheads="1"/>
          </p:cNvSpPr>
          <p:nvPr>
            <p:ph type="title"/>
          </p:nvPr>
        </p:nvSpPr>
        <p:spPr bwMode="auto">
          <a:xfrm>
            <a:off x="1012057" y="2671"/>
            <a:ext cx="7088336" cy="830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lnSpc>
                <a:spcPts val="3600"/>
              </a:lnSpc>
              <a:spcBef>
                <a:spcPts val="0"/>
              </a:spcBef>
              <a:buFont typeface="Wingdings" panose="05000000000000000000" pitchFamily="2" charset="2"/>
              <a:buNone/>
            </a:pPr>
            <a:r>
              <a:rPr lang="zh-TW" altLang="zh-TW" sz="3600" b="1" dirty="0">
                <a:latin typeface="微軟正黑體" panose="020B0604030504040204" pitchFamily="34" charset="-120"/>
                <a:ea typeface="微軟正黑體" panose="020B0604030504040204" pitchFamily="34" charset="-120"/>
              </a:rPr>
              <a:t>壹、</a:t>
            </a:r>
            <a:r>
              <a:rPr lang="zh-TW" altLang="en-US" sz="3600" b="1" dirty="0">
                <a:latin typeface="微軟正黑體" panose="020B0604030504040204" pitchFamily="34" charset="-120"/>
                <a:ea typeface="微軟正黑體" panose="020B0604030504040204" pitchFamily="34" charset="-120"/>
              </a:rPr>
              <a:t>受輔導業者基本資訊</a:t>
            </a:r>
            <a:endParaRPr lang="zh-TW"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06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7" name="Rectangle 2"/>
          <p:cNvSpPr txBox="1">
            <a:spLocks noChangeArrowheads="1"/>
          </p:cNvSpPr>
          <p:nvPr/>
        </p:nvSpPr>
        <p:spPr bwMode="auto">
          <a:xfrm>
            <a:off x="250800" y="764704"/>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a:t>五</a:t>
            </a:r>
            <a:r>
              <a:rPr lang="zh-TW" altLang="zh-TW" sz="2400" b="1" dirty="0"/>
              <a:t>、</a:t>
            </a:r>
            <a:r>
              <a:rPr lang="zh-TW" altLang="en-US" sz="2400" b="1" dirty="0"/>
              <a:t>受輔導業者遭遇問題或業者需求說明</a:t>
            </a:r>
            <a:endParaRPr lang="en-US" altLang="zh-TW" sz="2400" b="1" dirty="0"/>
          </a:p>
        </p:txBody>
      </p:sp>
      <p:sp>
        <p:nvSpPr>
          <p:cNvPr id="6" name="文字方塊 5"/>
          <p:cNvSpPr txBox="1"/>
          <p:nvPr/>
        </p:nvSpPr>
        <p:spPr>
          <a:xfrm>
            <a:off x="1012057" y="1226369"/>
            <a:ext cx="7560840" cy="1323439"/>
          </a:xfrm>
          <a:prstGeom prst="rect">
            <a:avLst/>
          </a:prstGeom>
          <a:noFill/>
        </p:spPr>
        <p:txBody>
          <a:bodyPr wrap="square" rtlCol="0">
            <a:spAutoFit/>
          </a:bodyPr>
          <a:lstStyle/>
          <a:p>
            <a:pPr marL="0" lvl="1" algn="just"/>
            <a:r>
              <a:rPr lang="zh-TW" altLang="en-US" sz="1600" dirty="0">
                <a:solidFill>
                  <a:schemeClr val="bg1">
                    <a:lumMod val="65000"/>
                  </a:schemeClr>
                </a:solidFill>
                <a:latin typeface="+mn-ea"/>
                <a:ea typeface="+mn-ea"/>
              </a:rPr>
              <a:t>請說明受輔導業者痛點、遭遇之瓶頸</a:t>
            </a:r>
            <a:r>
              <a:rPr lang="en-US" altLang="zh-TW" sz="1600" dirty="0">
                <a:solidFill>
                  <a:srgbClr val="FF0000"/>
                </a:solidFill>
                <a:latin typeface="+mn-ea"/>
                <a:ea typeface="+mn-ea"/>
              </a:rPr>
              <a:t>(</a:t>
            </a:r>
            <a:r>
              <a:rPr lang="zh-TW" altLang="en-US" sz="1600" dirty="0">
                <a:solidFill>
                  <a:srgbClr val="FF0000"/>
                </a:solidFill>
                <a:latin typeface="+mn-ea"/>
                <a:ea typeface="+mn-ea"/>
              </a:rPr>
              <a:t>擬透過本計畫解決的事項務必說明</a:t>
            </a:r>
            <a:r>
              <a:rPr lang="en-US" altLang="zh-TW" sz="1600" dirty="0">
                <a:solidFill>
                  <a:srgbClr val="FF0000"/>
                </a:solidFill>
                <a:latin typeface="+mn-ea"/>
                <a:ea typeface="+mn-ea"/>
              </a:rPr>
              <a:t>)</a:t>
            </a:r>
            <a:r>
              <a:rPr lang="zh-TW" altLang="en-US" sz="1600" dirty="0">
                <a:solidFill>
                  <a:schemeClr val="bg1">
                    <a:lumMod val="65000"/>
                  </a:schemeClr>
                </a:solidFill>
                <a:latin typeface="+mn-ea"/>
                <a:ea typeface="+mn-ea"/>
              </a:rPr>
              <a:t>，如：</a:t>
            </a:r>
            <a:r>
              <a:rPr lang="en-US" altLang="zh-TW" sz="1600" dirty="0">
                <a:solidFill>
                  <a:schemeClr val="bg1">
                    <a:lumMod val="65000"/>
                  </a:schemeClr>
                </a:solidFill>
                <a:latin typeface="+mn-ea"/>
                <a:ea typeface="+mn-ea"/>
              </a:rPr>
              <a:t>(1)</a:t>
            </a:r>
            <a:r>
              <a:rPr lang="zh-TW" altLang="en-US" sz="1600" dirty="0">
                <a:solidFill>
                  <a:schemeClr val="bg1">
                    <a:lumMod val="65000"/>
                  </a:schemeClr>
                </a:solidFill>
                <a:latin typeface="+mn-ea"/>
                <a:ea typeface="+mn-ea"/>
              </a:rPr>
              <a:t>因應國外客戶要求需於</a:t>
            </a:r>
            <a:r>
              <a:rPr lang="en-US" altLang="zh-TW" sz="1600" dirty="0">
                <a:solidFill>
                  <a:schemeClr val="bg1">
                    <a:lumMod val="65000"/>
                  </a:schemeClr>
                </a:solidFill>
                <a:latin typeface="+mn-ea"/>
                <a:ea typeface="+mn-ea"/>
              </a:rPr>
              <a:t>O</a:t>
            </a:r>
            <a:r>
              <a:rPr lang="zh-TW" altLang="en-US" sz="1600" dirty="0">
                <a:solidFill>
                  <a:schemeClr val="bg1">
                    <a:lumMod val="65000"/>
                  </a:schemeClr>
                </a:solidFill>
                <a:latin typeface="+mn-ea"/>
                <a:ea typeface="+mn-ea"/>
              </a:rPr>
              <a:t>年內逐步建立生產履歷以滿足生產可溯性之需求、</a:t>
            </a:r>
            <a:r>
              <a:rPr lang="en-US" altLang="zh-TW" sz="1600" dirty="0">
                <a:solidFill>
                  <a:schemeClr val="bg1">
                    <a:lumMod val="65000"/>
                  </a:schemeClr>
                </a:solidFill>
                <a:latin typeface="+mn-ea"/>
                <a:ea typeface="+mn-ea"/>
              </a:rPr>
              <a:t>(2)</a:t>
            </a:r>
            <a:r>
              <a:rPr lang="zh-TW" altLang="en-US" sz="1600" dirty="0">
                <a:solidFill>
                  <a:schemeClr val="bg1">
                    <a:lumMod val="65000"/>
                  </a:schemeClr>
                </a:solidFill>
                <a:latin typeface="+mn-ea"/>
                <a:ea typeface="+mn-ea"/>
              </a:rPr>
              <a:t>插單過於頻繁，導致生產現場管理混亂，訂單達交率過低、</a:t>
            </a:r>
            <a:r>
              <a:rPr lang="en-US" altLang="zh-TW" sz="1600" dirty="0">
                <a:solidFill>
                  <a:schemeClr val="bg1">
                    <a:lumMod val="65000"/>
                  </a:schemeClr>
                </a:solidFill>
                <a:latin typeface="+mn-ea"/>
                <a:ea typeface="+mn-ea"/>
              </a:rPr>
              <a:t>(3)</a:t>
            </a:r>
            <a:r>
              <a:rPr lang="zh-TW" altLang="en-US" sz="1600" dirty="0">
                <a:solidFill>
                  <a:schemeClr val="bg1">
                    <a:lumMod val="65000"/>
                  </a:schemeClr>
                </a:solidFill>
                <a:latin typeface="+mn-ea"/>
                <a:ea typeface="+mn-ea"/>
              </a:rPr>
              <a:t>客戶要求提供產品碳足跡數據等、</a:t>
            </a:r>
            <a:r>
              <a:rPr lang="en-US" altLang="zh-TW" sz="1600" dirty="0">
                <a:solidFill>
                  <a:schemeClr val="bg1">
                    <a:lumMod val="65000"/>
                  </a:schemeClr>
                </a:solidFill>
                <a:latin typeface="+mn-ea"/>
                <a:ea typeface="+mn-ea"/>
              </a:rPr>
              <a:t>(4)</a:t>
            </a:r>
            <a:r>
              <a:rPr lang="zh-TW" altLang="en-US" sz="1600" dirty="0">
                <a:solidFill>
                  <a:schemeClr val="bg1">
                    <a:lumMod val="65000"/>
                  </a:schemeClr>
                </a:solidFill>
                <a:latin typeface="+mn-ea"/>
                <a:ea typeface="+mn-ea"/>
              </a:rPr>
              <a:t>設備生產速度慢、</a:t>
            </a:r>
            <a:r>
              <a:rPr lang="en-US" altLang="zh-TW" sz="1600" dirty="0">
                <a:solidFill>
                  <a:schemeClr val="bg1">
                    <a:lumMod val="65000"/>
                  </a:schemeClr>
                </a:solidFill>
                <a:latin typeface="+mn-ea"/>
                <a:ea typeface="+mn-ea"/>
              </a:rPr>
              <a:t>(5)</a:t>
            </a:r>
            <a:r>
              <a:rPr lang="zh-TW" altLang="en-US" sz="1600" dirty="0">
                <a:solidFill>
                  <a:schemeClr val="bg1">
                    <a:lumMod val="65000"/>
                  </a:schemeClr>
                </a:solidFill>
                <a:latin typeface="+mn-ea"/>
                <a:ea typeface="+mn-ea"/>
              </a:rPr>
              <a:t>客戶要求精度提升，現有設備無法滿足客戶需求等</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請依受輔導業者需求加以陳述</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a:t>
            </a:r>
            <a:endParaRPr lang="zh-TW" altLang="en-US" sz="1600" dirty="0">
              <a:solidFill>
                <a:srgbClr val="FF0000"/>
              </a:solidFill>
              <a:latin typeface="+mn-ea"/>
              <a:ea typeface="+mn-ea"/>
            </a:endParaRPr>
          </a:p>
        </p:txBody>
      </p:sp>
      <p:sp>
        <p:nvSpPr>
          <p:cNvPr id="3" name="Rectangle 2">
            <a:extLst>
              <a:ext uri="{FF2B5EF4-FFF2-40B4-BE49-F238E27FC236}">
                <a16:creationId xmlns:a16="http://schemas.microsoft.com/office/drawing/2014/main" id="{1D8EBEC4-2EAB-F6F5-695D-6EBDC0450A97}"/>
              </a:ext>
            </a:extLst>
          </p:cNvPr>
          <p:cNvSpPr>
            <a:spLocks noGrp="1" noChangeArrowheads="1"/>
          </p:cNvSpPr>
          <p:nvPr>
            <p:ph type="title"/>
          </p:nvPr>
        </p:nvSpPr>
        <p:spPr bwMode="auto">
          <a:xfrm>
            <a:off x="1012057" y="2671"/>
            <a:ext cx="7088336" cy="830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lnSpc>
                <a:spcPts val="3600"/>
              </a:lnSpc>
              <a:spcBef>
                <a:spcPts val="0"/>
              </a:spcBef>
              <a:buFont typeface="Wingdings" panose="05000000000000000000" pitchFamily="2" charset="2"/>
              <a:buNone/>
            </a:pPr>
            <a:r>
              <a:rPr lang="zh-TW" altLang="zh-TW" sz="3600" b="1" dirty="0">
                <a:latin typeface="微軟正黑體" panose="020B0604030504040204" pitchFamily="34" charset="-120"/>
                <a:ea typeface="微軟正黑體" panose="020B0604030504040204" pitchFamily="34" charset="-120"/>
              </a:rPr>
              <a:t>壹、</a:t>
            </a:r>
            <a:r>
              <a:rPr lang="zh-TW" altLang="en-US" sz="3600" b="1" dirty="0">
                <a:latin typeface="微軟正黑體" panose="020B0604030504040204" pitchFamily="34" charset="-120"/>
                <a:ea typeface="微軟正黑體" panose="020B0604030504040204" pitchFamily="34" charset="-120"/>
              </a:rPr>
              <a:t>受輔導業者基本資訊</a:t>
            </a:r>
            <a:endParaRPr lang="zh-TW"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769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8</a:t>
            </a:fld>
            <a:endParaRPr lang="zh-TW" altLang="en-US"/>
          </a:p>
        </p:txBody>
      </p:sp>
      <p:sp>
        <p:nvSpPr>
          <p:cNvPr id="7" name="矩形 6"/>
          <p:cNvSpPr/>
          <p:nvPr/>
        </p:nvSpPr>
        <p:spPr>
          <a:xfrm>
            <a:off x="179512" y="1612080"/>
            <a:ext cx="9262202" cy="2498120"/>
          </a:xfrm>
          <a:prstGeom prst="rect">
            <a:avLst/>
          </a:prstGeom>
        </p:spPr>
        <p:txBody>
          <a:bodyPr wrap="square">
            <a:spAutoFit/>
          </a:bodyPr>
          <a:lstStyle/>
          <a:p>
            <a:pPr algn="just">
              <a:lnSpc>
                <a:spcPts val="2000"/>
              </a:lnSpc>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因應前段受輔導業者需求，說明本案要執行的內容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原</a:t>
            </a:r>
            <a:r>
              <a:rPr lang="en-US" altLang="zh-TW" sz="1600" dirty="0">
                <a:solidFill>
                  <a:schemeClr val="bg1">
                    <a:lumMod val="65000"/>
                  </a:schemeClr>
                </a:solidFill>
                <a:latin typeface="+mn-ea"/>
                <a:ea typeface="+mn-ea"/>
              </a:rPr>
              <a:t>OOO</a:t>
            </a:r>
            <a:r>
              <a:rPr lang="zh-TW" altLang="zh-TW" sz="1600" dirty="0">
                <a:solidFill>
                  <a:schemeClr val="bg1">
                    <a:lumMod val="65000"/>
                  </a:schemeClr>
                </a:solidFill>
                <a:latin typeface="+mn-ea"/>
                <a:ea typeface="+mn-ea"/>
              </a:rPr>
              <a:t>系統</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原系統狀態敘述</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增加數位電子化之物料管理系統，</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a:t>
            </a:r>
          </a:p>
          <a:p>
            <a:pPr marL="628650" lvl="0" indent="-342900" algn="just">
              <a:lnSpc>
                <a:spcPts val="1800"/>
              </a:lnSpc>
              <a:spcAft>
                <a:spcPts val="0"/>
              </a:spcAft>
              <a:buFont typeface="Wingdings" panose="05000000000000000000" pitchFamily="2" charset="2"/>
              <a:buChar char=""/>
            </a:pPr>
            <a:endPar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人工管理…</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 </a:t>
            </a:r>
            <a:endParaRPr lang="zh-TW" altLang="zh-TW" sz="1600" dirty="0">
              <a:solidFill>
                <a:schemeClr val="bg1">
                  <a:lumMod val="65000"/>
                </a:schemeClr>
              </a:solidFill>
              <a:latin typeface="+mn-ea"/>
              <a:ea typeface="+mn-ea"/>
            </a:endParaRPr>
          </a:p>
        </p:txBody>
      </p:sp>
      <p:sp>
        <p:nvSpPr>
          <p:cNvPr id="8" name="Rectangle 2"/>
          <p:cNvSpPr txBox="1">
            <a:spLocks noChangeArrowheads="1"/>
          </p:cNvSpPr>
          <p:nvPr/>
        </p:nvSpPr>
        <p:spPr bwMode="auto">
          <a:xfrm>
            <a:off x="-6970" y="670358"/>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zh-TW" altLang="en-US" sz="2400" b="1" dirty="0"/>
              <a:t>一</a:t>
            </a:r>
            <a:r>
              <a:rPr lang="zh-TW" altLang="zh-TW" sz="2400" b="1" dirty="0"/>
              <a:t>、</a:t>
            </a:r>
            <a:r>
              <a:rPr lang="zh-TW" altLang="en-US" sz="2400" b="1" dirty="0"/>
              <a:t>解決方案</a:t>
            </a:r>
            <a:endParaRPr lang="en-US" altLang="zh-TW" sz="2400" b="1" dirty="0">
              <a:solidFill>
                <a:srgbClr val="0070C0"/>
              </a:solidFill>
            </a:endParaRPr>
          </a:p>
        </p:txBody>
      </p:sp>
      <p:sp>
        <p:nvSpPr>
          <p:cNvPr id="6" name="矩形 5"/>
          <p:cNvSpPr/>
          <p:nvPr/>
        </p:nvSpPr>
        <p:spPr>
          <a:xfrm>
            <a:off x="13828" y="1109268"/>
            <a:ext cx="6790420"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規劃導入功能與該功能擬解決問題概要說明</a:t>
            </a:r>
          </a:p>
        </p:txBody>
      </p:sp>
      <p:sp>
        <p:nvSpPr>
          <p:cNvPr id="3" name="Rectangle 2">
            <a:extLst>
              <a:ext uri="{FF2B5EF4-FFF2-40B4-BE49-F238E27FC236}">
                <a16:creationId xmlns:a16="http://schemas.microsoft.com/office/drawing/2014/main" id="{F5DAB438-5000-080E-4A6E-17845F9921A0}"/>
              </a:ext>
            </a:extLst>
          </p:cNvPr>
          <p:cNvSpPr>
            <a:spLocks noGrp="1" noChangeArrowheads="1"/>
          </p:cNvSpPr>
          <p:nvPr>
            <p:ph type="title"/>
          </p:nvPr>
        </p:nvSpPr>
        <p:spPr bwMode="auto">
          <a:xfrm>
            <a:off x="1063962" y="-36577"/>
            <a:ext cx="4660886"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9945561"/>
      </p:ext>
    </p:extLst>
  </p:cSld>
  <p:clrMapOvr>
    <a:masterClrMapping/>
  </p:clrMapOvr>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63291</TotalTime>
  <Words>5605</Words>
  <Application>Microsoft Office PowerPoint</Application>
  <PresentationFormat>如螢幕大小 (4:3)</PresentationFormat>
  <Paragraphs>925</Paragraphs>
  <Slides>36</Slides>
  <Notes>2</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36</vt:i4>
      </vt:variant>
    </vt:vector>
  </HeadingPairs>
  <TitlesOfParts>
    <vt:vector size="48" baseType="lpstr">
      <vt:lpstr>Microsoft JhengHei Light</vt:lpstr>
      <vt:lpstr>微軟正黑體</vt:lpstr>
      <vt:lpstr>新細明體</vt:lpstr>
      <vt:lpstr>標楷體</vt:lpstr>
      <vt:lpstr>Arial</vt:lpstr>
      <vt:lpstr>Calibri</vt:lpstr>
      <vt:lpstr>Constantia</vt:lpstr>
      <vt:lpstr>Times New Roman</vt:lpstr>
      <vt:lpstr>Wingdings</vt:lpstr>
      <vt:lpstr>2_Office 佈景主題</vt:lpstr>
      <vt:lpstr>Office 佈景主題</vt:lpstr>
      <vt:lpstr>1_Office 佈景主題</vt:lpstr>
      <vt:lpstr>經濟部產業發展署114年度 智慧製造設備推動計畫 機械設備產業智慧化及低碳化輔導</vt:lpstr>
      <vt:lpstr>簡 報 大 綱</vt:lpstr>
      <vt:lpstr>壹、受輔導業者基本資訊</vt:lpstr>
      <vt:lpstr>壹、受輔導業者基本資訊</vt:lpstr>
      <vt:lpstr>壹、受輔導業者基本資訊</vt:lpstr>
      <vt:lpstr>壹、受輔導業者基本資訊</vt:lpstr>
      <vt:lpstr>壹、受輔導業者基本資訊</vt:lpstr>
      <vt:lpstr>壹、受輔導業者基本資訊</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貳、計畫內容</vt:lpstr>
      <vt:lpstr>參、預期計畫效益</vt:lpstr>
      <vt:lpstr>PowerPoint 簡報</vt:lpstr>
      <vt:lpstr>伍、附件</vt:lpstr>
      <vt:lpstr>伍、附件</vt:lpstr>
      <vt:lpstr>伍、附件-輔導單位基本資料</vt:lpstr>
      <vt:lpstr>PowerPoint 簡報</vt:lpstr>
      <vt:lpstr>表一：構想階段評估表</vt:lpstr>
      <vt:lpstr>PowerPoint 簡報</vt:lpstr>
      <vt:lpstr>PowerPoint 簡報</vt:lpstr>
      <vt:lpstr>PowerPoint 簡報</vt:lpstr>
      <vt:lpstr>PowerPoint 簡報</vt:lpstr>
      <vt:lpstr>PowerPoint 簡報</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張乃文</cp:lastModifiedBy>
  <cp:revision>4402</cp:revision>
  <cp:lastPrinted>2017-06-21T01:29:56Z</cp:lastPrinted>
  <dcterms:created xsi:type="dcterms:W3CDTF">2012-04-25T05:44:35Z</dcterms:created>
  <dcterms:modified xsi:type="dcterms:W3CDTF">2024-12-30T03:29:29Z</dcterms:modified>
</cp:coreProperties>
</file>