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884" r:id="rId1"/>
    <p:sldMasterId id="2147484860" r:id="rId2"/>
    <p:sldMasterId id="2147484846" r:id="rId3"/>
    <p:sldMasterId id="2147484910" r:id="rId4"/>
  </p:sldMasterIdLst>
  <p:notesMasterIdLst>
    <p:notesMasterId r:id="rId37"/>
  </p:notesMasterIdLst>
  <p:handoutMasterIdLst>
    <p:handoutMasterId r:id="rId38"/>
  </p:handoutMasterIdLst>
  <p:sldIdLst>
    <p:sldId id="2094" r:id="rId5"/>
    <p:sldId id="2161" r:id="rId6"/>
    <p:sldId id="2093" r:id="rId7"/>
    <p:sldId id="2091" r:id="rId8"/>
    <p:sldId id="2119" r:id="rId9"/>
    <p:sldId id="2120" r:id="rId10"/>
    <p:sldId id="2095" r:id="rId11"/>
    <p:sldId id="2125" r:id="rId12"/>
    <p:sldId id="2154" r:id="rId13"/>
    <p:sldId id="2155" r:id="rId14"/>
    <p:sldId id="2158" r:id="rId15"/>
    <p:sldId id="2156" r:id="rId16"/>
    <p:sldId id="2159" r:id="rId17"/>
    <p:sldId id="2160" r:id="rId18"/>
    <p:sldId id="2164" r:id="rId19"/>
    <p:sldId id="2165" r:id="rId20"/>
    <p:sldId id="2166" r:id="rId21"/>
    <p:sldId id="2173" r:id="rId22"/>
    <p:sldId id="2174" r:id="rId23"/>
    <p:sldId id="2175" r:id="rId24"/>
    <p:sldId id="2176" r:id="rId25"/>
    <p:sldId id="2141" r:id="rId26"/>
    <p:sldId id="2101" r:id="rId27"/>
    <p:sldId id="2111" r:id="rId28"/>
    <p:sldId id="2112" r:id="rId29"/>
    <p:sldId id="2144" r:id="rId30"/>
    <p:sldId id="2113" r:id="rId31"/>
    <p:sldId id="2116" r:id="rId32"/>
    <p:sldId id="2157" r:id="rId33"/>
    <p:sldId id="2114" r:id="rId34"/>
    <p:sldId id="2115" r:id="rId35"/>
    <p:sldId id="2140" r:id="rId36"/>
  </p:sldIdLst>
  <p:sldSz cx="12192000" cy="6858000"/>
  <p:notesSz cx="6669088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125998"/>
    <a:srgbClr val="FFFFCC"/>
    <a:srgbClr val="FFFF99"/>
    <a:srgbClr val="0000FF"/>
    <a:srgbClr val="800000"/>
    <a:srgbClr val="F5A21D"/>
    <a:srgbClr val="ED6D1E"/>
    <a:srgbClr val="CC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9" autoAdjust="0"/>
    <p:restoredTop sz="83181" autoAdjust="0"/>
  </p:normalViewPr>
  <p:slideViewPr>
    <p:cSldViewPr>
      <p:cViewPr varScale="1">
        <p:scale>
          <a:sx n="69" d="100"/>
          <a:sy n="69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42" y="-84"/>
      </p:cViewPr>
      <p:guideLst>
        <p:guide orient="horz" pos="3131"/>
        <p:guide pos="2145"/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3" y="3"/>
            <a:ext cx="2891287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4" tIns="45641" rIns="91284" bIns="45641" numCol="1" anchor="t" anchorCtr="0" compatLnSpc="1">
            <a:prstTxWarp prst="textNoShape">
              <a:avLst/>
            </a:prstTxWarp>
          </a:bodyPr>
          <a:lstStyle>
            <a:lvl1pPr algn="l" defTabSz="912492" eaLnBrk="1" hangingPunct="1">
              <a:defRPr sz="11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776248" y="3"/>
            <a:ext cx="2891287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4" tIns="45641" rIns="91284" bIns="45641" numCol="1" anchor="t" anchorCtr="0" compatLnSpc="1">
            <a:prstTxWarp prst="textNoShape">
              <a:avLst/>
            </a:prstTxWarp>
          </a:bodyPr>
          <a:lstStyle>
            <a:lvl1pPr algn="r" defTabSz="912492" eaLnBrk="1" hangingPunct="1">
              <a:defRPr sz="11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CAE91F0-B41D-4677-8BFD-AA7913C4ACEC}" type="datetimeFigureOut">
              <a:rPr lang="zh-TW" altLang="en-US"/>
              <a:pPr>
                <a:defRPr/>
              </a:pPr>
              <a:t>2024/01/03/Wed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3" y="9428800"/>
            <a:ext cx="2891287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4" tIns="45641" rIns="91284" bIns="45641" numCol="1" anchor="b" anchorCtr="0" compatLnSpc="1">
            <a:prstTxWarp prst="textNoShape">
              <a:avLst/>
            </a:prstTxWarp>
          </a:bodyPr>
          <a:lstStyle>
            <a:lvl1pPr algn="l" defTabSz="912492" eaLnBrk="1" hangingPunct="1">
              <a:defRPr sz="11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776248" y="9428800"/>
            <a:ext cx="2891287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4" tIns="45641" rIns="91284" bIns="45641" numCol="1" anchor="b" anchorCtr="0" compatLnSpc="1">
            <a:prstTxWarp prst="textNoShape">
              <a:avLst/>
            </a:prstTxWarp>
          </a:bodyPr>
          <a:lstStyle>
            <a:lvl1pPr algn="r" defTabSz="912156" eaLnBrk="1" hangingPunct="1">
              <a:defRPr sz="1100"/>
            </a:lvl1pPr>
          </a:lstStyle>
          <a:p>
            <a:fld id="{A465DC0F-8BB6-4D6B-8AC8-C737B82411C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7062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3" y="3"/>
            <a:ext cx="2889731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17" tIns="45210" rIns="90417" bIns="45210" numCol="1" anchor="t" anchorCtr="0" compatLnSpc="1">
            <a:prstTxWarp prst="textNoShape">
              <a:avLst/>
            </a:prstTxWarp>
          </a:bodyPr>
          <a:lstStyle>
            <a:lvl1pPr algn="l" defTabSz="912492" eaLnBrk="1" hangingPunct="1">
              <a:defRPr kumimoji="0" sz="11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777806" y="3"/>
            <a:ext cx="2889731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17" tIns="45210" rIns="90417" bIns="45210" numCol="1" anchor="t" anchorCtr="0" compatLnSpc="1">
            <a:prstTxWarp prst="textNoShape">
              <a:avLst/>
            </a:prstTxWarp>
          </a:bodyPr>
          <a:lstStyle>
            <a:lvl1pPr algn="r" defTabSz="912492" eaLnBrk="1" hangingPunct="1">
              <a:defRPr kumimoji="0" sz="11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4B7B8126-2D3D-4917-8E8D-D58EF7AD81A3}" type="datetimeFigureOut">
              <a:rPr lang="zh-TW" altLang="en-US"/>
              <a:pPr>
                <a:defRPr/>
              </a:pPr>
              <a:t>2024/01/03/Wed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03" tIns="44800" rIns="89603" bIns="4480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67221" y="4716782"/>
            <a:ext cx="5334648" cy="446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17" tIns="45210" rIns="90417" bIns="452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3" y="9428800"/>
            <a:ext cx="2889731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17" tIns="45210" rIns="90417" bIns="45210" numCol="1" anchor="b" anchorCtr="0" compatLnSpc="1">
            <a:prstTxWarp prst="textNoShape">
              <a:avLst/>
            </a:prstTxWarp>
          </a:bodyPr>
          <a:lstStyle>
            <a:lvl1pPr algn="l" defTabSz="912492" eaLnBrk="1" hangingPunct="1">
              <a:defRPr kumimoji="0" sz="11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777806" y="9428800"/>
            <a:ext cx="2889731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17" tIns="45210" rIns="90417" bIns="45210" numCol="1" anchor="b" anchorCtr="0" compatLnSpc="1">
            <a:prstTxWarp prst="textNoShape">
              <a:avLst/>
            </a:prstTxWarp>
          </a:bodyPr>
          <a:lstStyle>
            <a:lvl1pPr algn="r" defTabSz="912156" eaLnBrk="1" hangingPunct="1">
              <a:defRPr kumimoji="0" sz="1100">
                <a:latin typeface="Calibri" pitchFamily="34" charset="0"/>
              </a:defRPr>
            </a:lvl1pPr>
          </a:lstStyle>
          <a:p>
            <a:fld id="{552339A2-EFAE-42E9-BA1C-75E70A6BF95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0724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813" y="742950"/>
            <a:ext cx="6619875" cy="3724275"/>
          </a:xfrm>
          <a:ln/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endParaRPr lang="zh-TW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9346B13-07F9-406A-9688-1A460F157DF4}" type="slidenum">
              <a:rPr lang="en-US" altLang="zh-TW" sz="1200"/>
              <a:pPr/>
              <a:t>10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23857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813" y="742950"/>
            <a:ext cx="6619875" cy="3724275"/>
          </a:xfrm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/>
              <a:t>身份證字號欄是否刪除</a:t>
            </a:r>
            <a:r>
              <a:rPr lang="en-US" altLang="zh-TW" smtClean="0"/>
              <a:t>??</a:t>
            </a:r>
            <a:endParaRPr lang="zh-TW" altLang="en-US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6619B4B-4630-4671-A216-411F76F94BFC}" type="slidenum">
              <a:rPr lang="en-US" altLang="zh-TW" sz="1200"/>
              <a:pPr/>
              <a:t>23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1959184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813" y="742950"/>
            <a:ext cx="6619875" cy="3724275"/>
          </a:xfrm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/>
              <a:t>建議量化？</a:t>
            </a: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4F1A70B-2030-44EB-8DD2-CCEECAEEA1E0}" type="slidenum">
              <a:rPr lang="en-US" altLang="zh-TW" sz="1200"/>
              <a:pPr/>
              <a:t>27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776186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813" y="742950"/>
            <a:ext cx="6619875" cy="3724275"/>
          </a:xfrm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/>
              <a:t>建議量化？</a:t>
            </a: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A3E434F-D57B-459E-B11C-06F7E0EC54E3}" type="slidenum">
              <a:rPr lang="en-US" altLang="zh-TW" sz="1200"/>
              <a:pPr/>
              <a:t>28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112379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813" y="742950"/>
            <a:ext cx="6619875" cy="3724275"/>
          </a:xfrm>
          <a:ln/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803EAE8-6A29-46A0-A36A-866621FD78FB}" type="slidenum">
              <a:rPr lang="en-US" altLang="zh-TW" sz="1200"/>
              <a:pPr/>
              <a:t>13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534726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813" y="742950"/>
            <a:ext cx="6619875" cy="3724275"/>
          </a:xfrm>
          <a:ln/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803EAE8-6A29-46A0-A36A-866621FD78FB}" type="slidenum">
              <a:rPr lang="en-US" altLang="zh-TW" sz="1200"/>
              <a:pPr/>
              <a:t>14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192599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813" y="742950"/>
            <a:ext cx="6619875" cy="3724275"/>
          </a:xfrm>
          <a:ln/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803EAE8-6A29-46A0-A36A-866621FD78FB}" type="slidenum">
              <a:rPr lang="en-US" altLang="zh-TW" sz="1200"/>
              <a:pPr/>
              <a:t>15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590618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813" y="742950"/>
            <a:ext cx="6619875" cy="3724275"/>
          </a:xfrm>
          <a:ln/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803EAE8-6A29-46A0-A36A-866621FD78FB}" type="slidenum">
              <a:rPr lang="en-US" altLang="zh-TW" sz="1200"/>
              <a:pPr/>
              <a:t>16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17917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813" y="742950"/>
            <a:ext cx="6619875" cy="3724275"/>
          </a:xfrm>
          <a:ln/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803EAE8-6A29-46A0-A36A-866621FD78FB}" type="slidenum">
              <a:rPr lang="en-US" altLang="zh-TW" sz="1200"/>
              <a:pPr/>
              <a:t>17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966019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813" y="742950"/>
            <a:ext cx="6619875" cy="3724275"/>
          </a:xfrm>
          <a:ln/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803EAE8-6A29-46A0-A36A-866621FD78FB}" type="slidenum">
              <a:rPr lang="en-US" altLang="zh-TW" sz="1200"/>
              <a:pPr/>
              <a:t>18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751881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813" y="742950"/>
            <a:ext cx="6619875" cy="3724275"/>
          </a:xfrm>
          <a:ln/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803EAE8-6A29-46A0-A36A-866621FD78FB}" type="slidenum">
              <a:rPr lang="en-US" altLang="zh-TW" sz="1200"/>
              <a:pPr/>
              <a:t>19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1456351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813" y="742950"/>
            <a:ext cx="6619875" cy="3724275"/>
          </a:xfrm>
          <a:ln/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803EAE8-6A29-46A0-A36A-866621FD78FB}" type="slidenum">
              <a:rPr lang="en-US" altLang="zh-TW" sz="1200"/>
              <a:pPr/>
              <a:t>20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71658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7E4-FD6A-4DE9-AB10-0B86FBE4567F}" type="datetimeFigureOut">
              <a:rPr lang="zh-TW" altLang="en-US" smtClean="0"/>
              <a:t>2024/01/03/Wed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5734-1A2A-46DB-BD71-59748EFC1D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39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7E4-FD6A-4DE9-AB10-0B86FBE4567F}" type="datetimeFigureOut">
              <a:rPr lang="zh-TW" altLang="en-US" smtClean="0"/>
              <a:t>2024/01/03/Wed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5734-1A2A-46DB-BD71-59748EFC1D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1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7E4-FD6A-4DE9-AB10-0B86FBE4567F}" type="datetimeFigureOut">
              <a:rPr lang="zh-TW" altLang="en-US" smtClean="0"/>
              <a:t>2024/01/03/Wed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5734-1A2A-46DB-BD71-59748EFC1D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75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102初審簡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2476475" y="0"/>
            <a:ext cx="7048549" cy="582594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44251" y="6555206"/>
            <a:ext cx="1047749" cy="248402"/>
          </a:xfrm>
        </p:spPr>
        <p:txBody>
          <a:bodyPr/>
          <a:lstStyle>
            <a:lvl1pPr>
              <a:defRPr/>
            </a:lvl1pPr>
          </a:lstStyle>
          <a:p>
            <a:fld id="{5971744C-9344-4AB3-BF77-911763BD1A1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2010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554" y="260649"/>
            <a:ext cx="3930255" cy="79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988841"/>
            <a:ext cx="10363200" cy="147002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645024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</a:p>
          <a:p>
            <a:r>
              <a:rPr lang="zh-TW" altLang="en-US" dirty="0" smtClean="0"/>
              <a:t>簡報人姓名、日期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2446868" y="6564314"/>
            <a:ext cx="7152217" cy="29368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11806660" y="6622676"/>
            <a:ext cx="385340" cy="248402"/>
          </a:xfr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3BF16B-E027-46F5-B1A3-0E93D1913028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19403" y="3503447"/>
            <a:ext cx="5376597" cy="72000"/>
          </a:xfrm>
          <a:prstGeom prst="rect">
            <a:avLst/>
          </a:prstGeom>
          <a:solidFill>
            <a:srgbClr val="ED6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096000" y="3503447"/>
            <a:ext cx="5376597" cy="72000"/>
          </a:xfrm>
          <a:prstGeom prst="rect">
            <a:avLst/>
          </a:prstGeom>
          <a:solidFill>
            <a:srgbClr val="F5A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93E9E-AFF9-4034-8BF6-5754B3EA07C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96855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文字版面配置區 2"/>
          <p:cNvSpPr>
            <a:spLocks noGrp="1"/>
          </p:cNvSpPr>
          <p:nvPr>
            <p:ph type="body" idx="13"/>
          </p:nvPr>
        </p:nvSpPr>
        <p:spPr>
          <a:xfrm>
            <a:off x="623393" y="899138"/>
            <a:ext cx="10960364" cy="523220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9114C5B-5A58-4B11-AF5C-3715102E605B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719403" y="3250956"/>
            <a:ext cx="5376597" cy="72000"/>
          </a:xfrm>
          <a:prstGeom prst="rect">
            <a:avLst/>
          </a:prstGeom>
          <a:solidFill>
            <a:srgbClr val="ED6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096000" y="3250956"/>
            <a:ext cx="5376597" cy="72000"/>
          </a:xfrm>
          <a:prstGeom prst="rect">
            <a:avLst/>
          </a:prstGeom>
          <a:solidFill>
            <a:srgbClr val="F5A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1916833"/>
            <a:ext cx="10363200" cy="1362075"/>
          </a:xfrm>
        </p:spPr>
        <p:txBody>
          <a:bodyPr/>
          <a:lstStyle>
            <a:lvl1pPr algn="ctr">
              <a:defRPr sz="44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3284985"/>
            <a:ext cx="103632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3F9A9-B9C3-44E1-BAF8-5D76FD17068F}" type="slidenum">
              <a:rPr lang="zh-TW" altLang="en-US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62" y="357167"/>
            <a:ext cx="3658183" cy="74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908720"/>
            <a:ext cx="53848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908720"/>
            <a:ext cx="53848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2E481-2D35-4217-A826-78956AF5A91F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8244" y="90872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1628800"/>
            <a:ext cx="5386917" cy="4752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2012" y="90872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1628800"/>
            <a:ext cx="5389033" cy="4752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2E53D-3E82-4CFF-9165-33CA948FA57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21333-0A7A-4A09-A8CB-E629C3886772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7E4-FD6A-4DE9-AB10-0B86FBE4567F}" type="datetimeFigureOut">
              <a:rPr lang="zh-TW" altLang="en-US" smtClean="0"/>
              <a:t>2024/01/03/Wed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5734-1A2A-46DB-BD71-59748EFC1D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01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EE68F-6AB3-49B6-8797-90C3F752267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61714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9462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25BB4-0102-4AE7-916A-4D003949A039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013FD-36CF-40E7-A28D-6DFD9B71EC7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8B1F2-DA38-4C98-9972-0BF0E16E417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10669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10669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6EC16-3DFD-446B-9D29-951ACD416C1C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8060B-FBD4-4915-ACA7-D6842AD896FC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102初審簡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2476475" y="0"/>
            <a:ext cx="7048549" cy="582594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44251" y="6555206"/>
            <a:ext cx="1047749" cy="248402"/>
          </a:xfrm>
        </p:spPr>
        <p:txBody>
          <a:bodyPr/>
          <a:lstStyle>
            <a:lvl1pPr>
              <a:defRPr/>
            </a:lvl1pPr>
          </a:lstStyle>
          <a:p>
            <a:fld id="{5971744C-9344-4AB3-BF77-911763BD1A1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636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7" name="文字版面配置區 2"/>
          <p:cNvSpPr>
            <a:spLocks noGrp="1"/>
          </p:cNvSpPr>
          <p:nvPr>
            <p:ph type="body" idx="13"/>
          </p:nvPr>
        </p:nvSpPr>
        <p:spPr>
          <a:xfrm>
            <a:off x="622037" y="1124744"/>
            <a:ext cx="10960364" cy="523220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4"/>
          </p:nvPr>
        </p:nvSpPr>
        <p:spPr>
          <a:xfrm>
            <a:off x="9647767" y="6568700"/>
            <a:ext cx="1153584" cy="2484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5"/>
          </p:nvPr>
        </p:nvSpPr>
        <p:spPr>
          <a:xfrm>
            <a:off x="1" y="6545264"/>
            <a:ext cx="8303684" cy="295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9114C5B-5A58-4B11-AF5C-3715102E605B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1" y="6624638"/>
            <a:ext cx="2072217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TW" sz="600" dirty="0">
                <a:latin typeface="Arial" charset="0"/>
                <a:ea typeface="微軟正黑體" pitchFamily="34" charset="-120"/>
              </a:rPr>
              <a:t>© 2015 PMC (</a:t>
            </a:r>
            <a:r>
              <a:rPr lang="zh-TW" altLang="en-US" sz="600" dirty="0">
                <a:latin typeface="Arial" charset="0"/>
                <a:ea typeface="微軟正黑體" pitchFamily="34" charset="-120"/>
              </a:rPr>
              <a:t>財</a:t>
            </a:r>
            <a:r>
              <a:rPr lang="en-US" altLang="zh-TW" sz="600" dirty="0">
                <a:latin typeface="Arial" charset="0"/>
                <a:ea typeface="微軟正黑體" pitchFamily="34" charset="-120"/>
              </a:rPr>
              <a:t>)</a:t>
            </a:r>
            <a:r>
              <a:rPr lang="zh-TW" altLang="en-US" sz="600" dirty="0">
                <a:latin typeface="Arial" charset="0"/>
                <a:ea typeface="微軟正黑體" pitchFamily="34" charset="-120"/>
              </a:rPr>
              <a:t>精密機械研究發展中心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  <a:p>
            <a:r>
              <a:rPr lang="zh-TW" altLang="en-US" dirty="0"/>
              <a:t>簡報人姓名、日期</a:t>
            </a:r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2446868" y="6564314"/>
            <a:ext cx="7152217" cy="29368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11915715" y="6633581"/>
            <a:ext cx="276285" cy="226591"/>
          </a:xfrm>
          <a:noFill/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832252-1F79-45BE-B30D-6DA0C2E00CC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9" name="Picture 2" descr="C:\Users\kenghua\Dropbox\PMC簡報範本\logo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267" y="233363"/>
            <a:ext cx="243416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>
            <a:spLocks noChangeArrowheads="1"/>
          </p:cNvSpPr>
          <p:nvPr userDrawn="1"/>
        </p:nvSpPr>
        <p:spPr bwMode="auto">
          <a:xfrm>
            <a:off x="364067" y="1084264"/>
            <a:ext cx="2840567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b="1" dirty="0">
                <a:solidFill>
                  <a:srgbClr val="595959"/>
                </a:solidFill>
                <a:latin typeface="微軟正黑體" pitchFamily="34" charset="-120"/>
                <a:ea typeface="微軟正黑體" pitchFamily="34" charset="-120"/>
              </a:rPr>
              <a:t>技術創新  服務貼心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CB184-0FF3-4331-B14F-1239F5FA330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7E4-FD6A-4DE9-AB10-0B86FBE4567F}" type="datetimeFigureOut">
              <a:rPr lang="zh-TW" altLang="en-US" smtClean="0"/>
              <a:t>2024/01/03/Wed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5734-1A2A-46DB-BD71-59748EFC1D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755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641379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type="body" idx="13"/>
          </p:nvPr>
        </p:nvSpPr>
        <p:spPr>
          <a:xfrm>
            <a:off x="623393" y="899138"/>
            <a:ext cx="10960364" cy="523220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E1FB4-137F-4080-8766-0D4CA9DEA78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1916833"/>
            <a:ext cx="10363200" cy="1362075"/>
          </a:xfrm>
        </p:spPr>
        <p:txBody>
          <a:bodyPr/>
          <a:lstStyle>
            <a:lvl1pPr algn="ctr">
              <a:defRPr sz="4000" b="1" cap="all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3284985"/>
            <a:ext cx="103632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13AD-2C84-4454-98B1-303DB6D2209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908721"/>
            <a:ext cx="53848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908721"/>
            <a:ext cx="53848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66F5E-6713-4F19-8232-2DFE8C49574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8244" y="90872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1628801"/>
            <a:ext cx="5386917" cy="44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2012" y="90872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1628801"/>
            <a:ext cx="5389033" cy="44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3B836-46F9-41F7-BC2F-2B0A6C2CDDF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CA3D-43E7-4D66-91E9-6834206D840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CDC2C-8332-4655-86FD-96D5B281E25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C1735-0562-4231-9BA0-64BADE6A644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B5F2-5833-4663-9F93-9AF6446418B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1BF9B-F717-4E48-8988-45BAF8E3951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9A717-D647-435A-82D5-B52FB6BC3D6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7E4-FD6A-4DE9-AB10-0B86FBE4567F}" type="datetimeFigureOut">
              <a:rPr lang="zh-TW" altLang="en-US" smtClean="0"/>
              <a:t>2024/01/03/Wed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5734-1A2A-46DB-BD71-59748EFC1D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83550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3F8CC-1830-4B08-96C2-B259CFE96E8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 hasCustomPrompt="1"/>
          </p:nvPr>
        </p:nvSpPr>
        <p:spPr>
          <a:xfrm>
            <a:off x="889000" y="1698171"/>
            <a:ext cx="10414000" cy="860879"/>
          </a:xfrm>
          <a:prstGeom prst="rect">
            <a:avLst/>
          </a:prstGeom>
        </p:spPr>
        <p:txBody>
          <a:bodyPr anchor="b"/>
          <a:lstStyle/>
          <a:p>
            <a:r>
              <a:rPr dirty="0" err="1"/>
              <a:t>大標題</a:t>
            </a:r>
            <a:endParaRPr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3CB9E01-E923-5CFF-E7AC-D6B70B9B91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65" y="5535386"/>
            <a:ext cx="12274130" cy="1322615"/>
          </a:xfrm>
          <a:prstGeom prst="rect">
            <a:avLst/>
          </a:prstGeom>
        </p:spPr>
      </p:pic>
      <p:sp>
        <p:nvSpPr>
          <p:cNvPr id="5" name="文字方塊 4"/>
          <p:cNvSpPr txBox="1"/>
          <p:nvPr userDrawn="1"/>
        </p:nvSpPr>
        <p:spPr>
          <a:xfrm>
            <a:off x="10997077" y="-10244"/>
            <a:ext cx="1210588" cy="33855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規劃提案版</a:t>
            </a:r>
          </a:p>
        </p:txBody>
      </p:sp>
    </p:spTree>
    <p:extLst>
      <p:ext uri="{BB962C8B-B14F-4D97-AF65-F5344CB8AC3E}">
        <p14:creationId xmlns:p14="http://schemas.microsoft.com/office/powerpoint/2010/main" val="1093290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310983" cy="31803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lang="zh-TW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9CE5734-1A2A-46DB-BD71-59748EFC1DA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33FE1EB-FC27-EC26-FE94-F876FAC54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443" y="135893"/>
            <a:ext cx="2032000" cy="3429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32AB28EF-2F4B-B5D5-5A92-FF71DF843C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50" y="2139950"/>
            <a:ext cx="3886200" cy="208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095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>
            <a:extLst>
              <a:ext uri="{FF2B5EF4-FFF2-40B4-BE49-F238E27FC236}">
                <a16:creationId xmlns:a16="http://schemas.microsoft.com/office/drawing/2014/main" id="{D632B010-F04E-D40C-A682-85BC4C5857F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23166" y="204716"/>
            <a:ext cx="11533473" cy="591550"/>
          </a:xfrm>
          <a:prstGeom prst="rect">
            <a:avLst/>
          </a:prstGeom>
        </p:spPr>
        <p:txBody>
          <a:bodyPr>
            <a:noAutofit/>
          </a:bodyPr>
          <a:lstStyle>
            <a:lvl1pPr marL="95250" indent="0" algn="l"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小標題</a:t>
            </a:r>
            <a:endParaRPr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B401B4D-46D4-569C-4A2D-A6E285A123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968" y="227721"/>
            <a:ext cx="2032000" cy="3429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93D8156-F917-3C1A-E1E8-65C44D13E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67" y="796266"/>
            <a:ext cx="11765935" cy="2286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5701635-A3DE-0AE7-40D3-DBDAE39C71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483"/>
            <a:ext cx="12192000" cy="515349"/>
          </a:xfrm>
          <a:prstGeom prst="rect">
            <a:avLst/>
          </a:prstGeom>
        </p:spPr>
      </p:pic>
      <p:sp>
        <p:nvSpPr>
          <p:cNvPr id="6" name="文字方塊 5"/>
          <p:cNvSpPr txBox="1"/>
          <p:nvPr userDrawn="1"/>
        </p:nvSpPr>
        <p:spPr>
          <a:xfrm>
            <a:off x="10962968" y="626989"/>
            <a:ext cx="1210588" cy="33855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規劃提案版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856640" y="6338483"/>
            <a:ext cx="337755" cy="318036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9CE5734-1A2A-46DB-BD71-59748EFC1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650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7F0C1BD-9EC4-B810-7134-8697E219D1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613" y="6404458"/>
            <a:ext cx="7333043" cy="29028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76BAF25-D473-505A-042B-4320F1CB9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968" y="227721"/>
            <a:ext cx="2032000" cy="3429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E63CD16-FB54-CBAB-0D8D-7C455F13A7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167" y="796266"/>
            <a:ext cx="11765935" cy="22860"/>
          </a:xfrm>
          <a:prstGeom prst="rect">
            <a:avLst/>
          </a:prstGeom>
        </p:spPr>
      </p:pic>
      <p:sp>
        <p:nvSpPr>
          <p:cNvPr id="6" name="大標題文字">
            <a:extLst>
              <a:ext uri="{FF2B5EF4-FFF2-40B4-BE49-F238E27FC236}">
                <a16:creationId xmlns:a16="http://schemas.microsoft.com/office/drawing/2014/main" id="{D632B010-F04E-D40C-A682-85BC4C5857F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23166" y="204716"/>
            <a:ext cx="11533473" cy="591550"/>
          </a:xfrm>
          <a:prstGeom prst="rect">
            <a:avLst/>
          </a:prstGeom>
        </p:spPr>
        <p:txBody>
          <a:bodyPr>
            <a:noAutofit/>
          </a:bodyPr>
          <a:lstStyle>
            <a:lvl1pPr marL="95250" indent="0" algn="l">
              <a:defRPr sz="4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小標題</a:t>
            </a:r>
            <a:endParaRPr dirty="0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10962968" y="626989"/>
            <a:ext cx="1210588" cy="33855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規劃提案版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856640" y="6338483"/>
            <a:ext cx="337755" cy="318036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9CE5734-1A2A-46DB-BD71-59748EFC1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113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7E4-FD6A-4DE9-AB10-0B86FBE4567F}" type="datetimeFigureOut">
              <a:rPr lang="zh-TW" altLang="en-US" smtClean="0"/>
              <a:t>2024/01/03/Wed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5734-1A2A-46DB-BD71-59748EFC1D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72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7E4-FD6A-4DE9-AB10-0B86FBE4567F}" type="datetimeFigureOut">
              <a:rPr lang="zh-TW" altLang="en-US" smtClean="0"/>
              <a:t>2024/01/03/Wed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5734-1A2A-46DB-BD71-59748EFC1D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92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102初審簡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2476475" y="0"/>
            <a:ext cx="7048549" cy="582594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44251" y="6555206"/>
            <a:ext cx="1047749" cy="248402"/>
          </a:xfrm>
        </p:spPr>
        <p:txBody>
          <a:bodyPr/>
          <a:lstStyle>
            <a:lvl1pPr>
              <a:defRPr/>
            </a:lvl1pPr>
          </a:lstStyle>
          <a:p>
            <a:fld id="{5971744C-9344-4AB3-BF77-911763BD1A1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492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7E4-FD6A-4DE9-AB10-0B86FBE4567F}" type="datetimeFigureOut">
              <a:rPr lang="zh-TW" altLang="en-US" smtClean="0"/>
              <a:t>2024/01/03/Wed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5734-1A2A-46DB-BD71-59748EFC1D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438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7E4-FD6A-4DE9-AB10-0B86FBE4567F}" type="datetimeFigureOut">
              <a:rPr lang="zh-TW" altLang="en-US" smtClean="0"/>
              <a:t>2024/01/03/Wed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5734-1A2A-46DB-BD71-59748EFC1D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69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7E4-FD6A-4DE9-AB10-0B86FBE4567F}" type="datetimeFigureOut">
              <a:rPr lang="zh-TW" altLang="en-US" smtClean="0"/>
              <a:t>2024/01/03/Wed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5734-1A2A-46DB-BD71-59748EFC1D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53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7E4-FD6A-4DE9-AB10-0B86FBE4567F}" type="datetimeFigureOut">
              <a:rPr lang="zh-TW" altLang="en-US" smtClean="0"/>
              <a:t>2024/01/03/Wed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5734-1A2A-46DB-BD71-59748EFC1D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5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7E4-FD6A-4DE9-AB10-0B86FBE4567F}" type="datetimeFigureOut">
              <a:rPr lang="zh-TW" altLang="en-US" smtClean="0"/>
              <a:t>2024/01/03/Wed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5734-1A2A-46DB-BD71-59748EFC1D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91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7E4-FD6A-4DE9-AB10-0B86FBE4567F}" type="datetimeFigureOut">
              <a:rPr lang="zh-TW" altLang="en-US" smtClean="0"/>
              <a:t>2024/01/03/Wed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5734-1A2A-46DB-BD71-59748EFC1D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61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  <p:sldLayoutId id="214748490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53975"/>
            <a:ext cx="109728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908050"/>
            <a:ext cx="109728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9647767" y="6568700"/>
            <a:ext cx="1153584" cy="248402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>
            <a:spAutoFit/>
          </a:bodyPr>
          <a:lstStyle>
            <a:lvl1pPr algn="r"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" y="6545264"/>
            <a:ext cx="8303684" cy="295275"/>
          </a:xfrm>
          <a:prstGeom prst="rect">
            <a:avLst/>
          </a:prstGeom>
          <a:noFill/>
        </p:spPr>
        <p:txBody>
          <a:bodyPr vert="horz" lIns="90000" tIns="46800" rIns="90000" bIns="4680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279717" y="6568700"/>
            <a:ext cx="912283" cy="248402"/>
          </a:xfrm>
          <a:prstGeom prst="rect">
            <a:avLst/>
          </a:prstGeom>
          <a:noFill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lnSpc>
                <a:spcPts val="1200"/>
              </a:lnSpc>
              <a:defRPr kumimoji="0" sz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59B24666-780A-4E31-949A-C7776BC1275B}" type="slidenum">
              <a:rPr lang="zh-TW" altLang="en-US"/>
              <a:pPr/>
              <a:t>‹#›</a:t>
            </a:fld>
            <a:endParaRPr lang="zh-TW" altLang="en-US"/>
          </a:p>
        </p:txBody>
      </p:sp>
      <p:pic>
        <p:nvPicPr>
          <p:cNvPr id="1031" name="圖片 6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9050"/>
            <a:ext cx="2159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>
          <a:xfrm>
            <a:off x="719403" y="872720"/>
            <a:ext cx="5376597" cy="72000"/>
          </a:xfrm>
          <a:prstGeom prst="rect">
            <a:avLst/>
          </a:prstGeom>
          <a:solidFill>
            <a:srgbClr val="ED6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096000" y="872720"/>
            <a:ext cx="5376597" cy="72000"/>
          </a:xfrm>
          <a:prstGeom prst="rect">
            <a:avLst/>
          </a:prstGeom>
          <a:solidFill>
            <a:srgbClr val="F5A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63" r:id="rId3"/>
    <p:sldLayoutId id="2147484864" r:id="rId4"/>
    <p:sldLayoutId id="2147484865" r:id="rId5"/>
    <p:sldLayoutId id="2147484866" r:id="rId6"/>
    <p:sldLayoutId id="2147484867" r:id="rId7"/>
    <p:sldLayoutId id="2147484868" r:id="rId8"/>
    <p:sldLayoutId id="2147484869" r:id="rId9"/>
    <p:sldLayoutId id="2147484870" r:id="rId10"/>
    <p:sldLayoutId id="2147484871" r:id="rId11"/>
    <p:sldLayoutId id="2147484872" r:id="rId12"/>
    <p:sldLayoutId id="2147484873" r:id="rId13"/>
    <p:sldLayoutId id="2147484883" r:id="rId14"/>
    <p:sldLayoutId id="2147484834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6619876"/>
            <a:ext cx="12192000" cy="23812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0" y="6623051"/>
            <a:ext cx="3412067" cy="227013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/>
        </p:spPr>
        <p:txBody>
          <a:bodyPr lIns="36000" tIns="36000" rIns="36000" bIns="36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90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© 2015 PMC    </a:t>
            </a:r>
            <a:r>
              <a:rPr lang="zh-TW" altLang="en-US" sz="90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技術創新  服務貼心</a:t>
            </a:r>
          </a:p>
        </p:txBody>
      </p:sp>
      <p:pic>
        <p:nvPicPr>
          <p:cNvPr id="1030" name="Picture 16" descr="C:\Users\kenghua\Dropbox\PMC簡報範本\logo2_調整大小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154585" y="6246813"/>
            <a:ext cx="2973916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53975"/>
            <a:ext cx="109728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908050"/>
            <a:ext cx="10972800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126133" y="6623051"/>
            <a:ext cx="1153584" cy="227013"/>
          </a:xfrm>
          <a:prstGeom prst="rect">
            <a:avLst/>
          </a:prstGeom>
          <a:solidFill>
            <a:srgbClr val="0033CC"/>
          </a:solidFill>
        </p:spPr>
        <p:txBody>
          <a:bodyPr vert="horz" wrap="square" lIns="36000" tIns="36000" rIns="36000" bIns="36000" rtlCol="0" anchor="ctr">
            <a:spAutoFit/>
          </a:bodyPr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" y="6308725"/>
            <a:ext cx="8303684" cy="2936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696701" y="6623051"/>
            <a:ext cx="495300" cy="227013"/>
          </a:xfrm>
          <a:prstGeom prst="rect">
            <a:avLst/>
          </a:prstGeom>
          <a:solidFill>
            <a:srgbClr val="0033CC"/>
          </a:solidFill>
        </p:spPr>
        <p:txBody>
          <a:bodyPr vert="horz" wrap="square" lIns="36000" tIns="36000" rIns="36000" bIns="36000" rtlCol="0" anchor="ctr">
            <a:spAutoFit/>
          </a:bodyPr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5166CF-EE21-4722-9E97-83FF1F56F73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48" r:id="rId2"/>
    <p:sldLayoutId id="2147484849" r:id="rId3"/>
    <p:sldLayoutId id="2147484850" r:id="rId4"/>
    <p:sldLayoutId id="2147484851" r:id="rId5"/>
    <p:sldLayoutId id="2147484852" r:id="rId6"/>
    <p:sldLayoutId id="2147484853" r:id="rId7"/>
    <p:sldLayoutId id="2147484854" r:id="rId8"/>
    <p:sldLayoutId id="2147484855" r:id="rId9"/>
    <p:sldLayoutId id="2147484856" r:id="rId10"/>
    <p:sldLayoutId id="2147484857" r:id="rId11"/>
    <p:sldLayoutId id="2147484858" r:id="rId12"/>
    <p:sldLayoutId id="214748485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0144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99CE5734-1A2A-46DB-BD71-59748EFC1D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25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1" r:id="rId1"/>
    <p:sldLayoutId id="2147484912" r:id="rId2"/>
    <p:sldLayoutId id="2147484913" r:id="rId3"/>
    <p:sldLayoutId id="2147484914" r:id="rId4"/>
    <p:sldLayoutId id="2147484915" r:id="rId5"/>
    <p:sldLayoutId id="2147484916" r:id="rId6"/>
    <p:sldLayoutId id="2147484917" r:id="rId7"/>
  </p:sldLayoutIdLst>
  <p:transition spd="med"/>
  <p:txStyles>
    <p:title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414000" cy="1656184"/>
          </a:xfrm>
        </p:spPr>
        <p:txBody>
          <a:bodyPr anchor="ctr">
            <a:norm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經濟部產業發展署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zh-TW" altLang="zh-TW" sz="4000" b="1" dirty="0" smtClean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金屬</a:t>
            </a:r>
            <a:r>
              <a:rPr lang="zh-TW" altLang="zh-TW" sz="4000" b="1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加工設備效能提升</a:t>
            </a:r>
            <a:r>
              <a:rPr lang="zh-TW" altLang="zh-TW" sz="4000" b="1" dirty="0" smtClean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計畫</a:t>
            </a:r>
            <a:endParaRPr lang="zh-TW" altLang="zh-TW" sz="28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886568"/>
              </p:ext>
            </p:extLst>
          </p:nvPr>
        </p:nvGraphicFramePr>
        <p:xfrm>
          <a:off x="2351584" y="3450706"/>
          <a:ext cx="820896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計畫名稱：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1" marR="91441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〇〇〇〇〇〇〇〇〇專案輔導計畫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1" marR="9144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輔導單位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：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1" marR="91441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〇〇〇〇〇〇〇〇〇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1" marR="9144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受</a:t>
                      </a:r>
                      <a:r>
                        <a:rPr lang="zh-TW" altLang="en-US" sz="2400" b="1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輔導業者：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1" marR="91441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〇〇〇〇〇〇〇〇〇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1" marR="9144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b="1" smtClean="0">
                          <a:latin typeface="微軟正黑體" pitchFamily="34" charset="-120"/>
                          <a:ea typeface="微軟正黑體" pitchFamily="34" charset="-120"/>
                        </a:rPr>
                        <a:t>執行期間</a:t>
                      </a:r>
                      <a:r>
                        <a:rPr lang="zh-TW" altLang="en-US" sz="2400" b="1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：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1" marR="9144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中華民國 </a:t>
                      </a:r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113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年〇月〇日</a:t>
                      </a:r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~</a:t>
                      </a:r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〇月〇日</a:t>
                      </a:r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共〇月</a:t>
                      </a:r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</a:txBody>
                  <a:tcPr marL="91441" marR="9144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2135560" y="2132857"/>
            <a:ext cx="8280970" cy="792088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pPr algn="ctr" defTabSz="412750" eaLnBrk="1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 Medium"/>
              </a:rPr>
              <a:t>疫後特別預算</a:t>
            </a:r>
            <a:r>
              <a:rPr lang="en-US" altLang="zh-TW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 Medium"/>
              </a:rPr>
              <a:t>-</a:t>
            </a:r>
            <a:r>
              <a:rPr lang="zh-TW" altLang="zh-TW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 Medium"/>
              </a:rPr>
              <a:t>金屬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 Medium"/>
              </a:rPr>
              <a:t>產業</a:t>
            </a:r>
            <a:r>
              <a:rPr lang="zh-TW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 Medium"/>
              </a:rPr>
              <a:t>智慧機上盒輔導</a:t>
            </a:r>
            <a:r>
              <a:rPr lang="zh-TW" altLang="zh-TW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 Medium"/>
              </a:rPr>
              <a:t>計畫</a:t>
            </a:r>
            <a:endParaRPr lang="en-US" altLang="zh-TW" sz="28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 Neue Medium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9376" y="5849097"/>
            <a:ext cx="8280970" cy="792088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pPr algn="ctr" defTabSz="412750" eaLnBrk="1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 Medium"/>
              </a:rPr>
              <a:t>報告人：ＯＯＯ（姓名／職稱）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9971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6369" y="1700808"/>
            <a:ext cx="2304256" cy="40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0" indent="-1079500" algn="just">
              <a:lnSpc>
                <a:spcPts val="26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zh-TW" sz="20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系統架構圖</a:t>
            </a:r>
            <a:endParaRPr lang="zh-TW" altLang="zh-TW" sz="2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16105112" y="4037013"/>
            <a:ext cx="0" cy="6477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rot="5400000">
            <a:off x="17029036" y="3442494"/>
            <a:ext cx="25241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 bwMode="auto">
          <a:xfrm flipV="1">
            <a:off x="15543930" y="1628775"/>
            <a:ext cx="6840537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2298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3" t="8006" r="11365" b="8780"/>
          <a:stretch>
            <a:fillRect/>
          </a:stretch>
        </p:blipFill>
        <p:spPr bwMode="auto">
          <a:xfrm>
            <a:off x="18437942" y="742950"/>
            <a:ext cx="6064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580" y="623889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文字方塊 17"/>
          <p:cNvSpPr txBox="1">
            <a:spLocks noChangeArrowheads="1"/>
          </p:cNvSpPr>
          <p:nvPr/>
        </p:nvSpPr>
        <p:spPr bwMode="auto">
          <a:xfrm>
            <a:off x="18307767" y="1319214"/>
            <a:ext cx="920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4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行動裝置</a:t>
            </a:r>
            <a:endParaRPr lang="en-US" altLang="zh-TW" sz="1400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301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855" y="579438"/>
            <a:ext cx="15763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2" descr="「SERVER」的圖片搜尋結果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t="3461" r="14951" b="3300"/>
          <a:stretch>
            <a:fillRect/>
          </a:stretch>
        </p:blipFill>
        <p:spPr bwMode="auto">
          <a:xfrm>
            <a:off x="18166480" y="2082801"/>
            <a:ext cx="7016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文字方塊 20"/>
          <p:cNvSpPr txBox="1">
            <a:spLocks noChangeArrowheads="1"/>
          </p:cNvSpPr>
          <p:nvPr/>
        </p:nvSpPr>
        <p:spPr bwMode="auto">
          <a:xfrm>
            <a:off x="17083805" y="2195513"/>
            <a:ext cx="952500" cy="40005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Server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304" name="文字方塊 21"/>
          <p:cNvSpPr txBox="1">
            <a:spLocks noChangeArrowheads="1"/>
          </p:cNvSpPr>
          <p:nvPr/>
        </p:nvSpPr>
        <p:spPr bwMode="auto">
          <a:xfrm>
            <a:off x="17371142" y="1328739"/>
            <a:ext cx="9175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4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生產看板</a:t>
            </a:r>
            <a:endParaRPr lang="en-US" altLang="zh-TW" sz="1400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左-右雙向箭號 22"/>
          <p:cNvSpPr/>
          <p:nvPr/>
        </p:nvSpPr>
        <p:spPr>
          <a:xfrm>
            <a:off x="18999917" y="2514601"/>
            <a:ext cx="531813" cy="238125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06" name="文字方塊 23"/>
          <p:cNvSpPr txBox="1">
            <a:spLocks noChangeArrowheads="1"/>
          </p:cNvSpPr>
          <p:nvPr/>
        </p:nvSpPr>
        <p:spPr bwMode="auto">
          <a:xfrm>
            <a:off x="17660067" y="5394326"/>
            <a:ext cx="4824413" cy="33972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有通訊功能</a:t>
            </a:r>
          </a:p>
        </p:txBody>
      </p:sp>
      <p:cxnSp>
        <p:nvCxnSpPr>
          <p:cNvPr id="25" name="直線接點 24"/>
          <p:cNvCxnSpPr/>
          <p:nvPr/>
        </p:nvCxnSpPr>
        <p:spPr>
          <a:xfrm rot="5400000">
            <a:off x="18557799" y="3432969"/>
            <a:ext cx="25241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rot="5400000">
            <a:off x="20380249" y="3432969"/>
            <a:ext cx="25241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rot="16200000" flipH="1">
            <a:off x="20701717" y="4017963"/>
            <a:ext cx="14033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10" name="文字方塊 27"/>
          <p:cNvSpPr txBox="1">
            <a:spLocks noChangeArrowheads="1"/>
          </p:cNvSpPr>
          <p:nvPr/>
        </p:nvSpPr>
        <p:spPr bwMode="auto">
          <a:xfrm>
            <a:off x="16512305" y="2709863"/>
            <a:ext cx="23558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buFont typeface="Constantia" panose="02030602050306030303" pitchFamily="18" charset="0"/>
              <a:buAutoNum type="arabicPeriod"/>
            </a:pPr>
            <a:r>
              <a:rPr lang="en-US" altLang="zh-TW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MT Connect / OPC UA</a:t>
            </a:r>
          </a:p>
          <a:p>
            <a:pPr>
              <a:buFont typeface="Constantia" panose="02030602050306030303" pitchFamily="18" charset="0"/>
              <a:buAutoNum type="arabicPeriod"/>
            </a:pPr>
            <a:r>
              <a:rPr lang="en-US" altLang="zh-TW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Ethernet(TCP/IP)</a:t>
            </a:r>
          </a:p>
          <a:p>
            <a:pPr>
              <a:buFont typeface="Constantia" panose="02030602050306030303" pitchFamily="18" charset="0"/>
              <a:buAutoNum type="arabicPeriod"/>
            </a:pPr>
            <a:r>
              <a:rPr lang="zh-TW" altLang="en-US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資料擷取週期：</a:t>
            </a:r>
            <a:r>
              <a:rPr lang="en-US" altLang="zh-TW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</a:p>
        </p:txBody>
      </p:sp>
      <p:sp>
        <p:nvSpPr>
          <p:cNvPr id="12311" name="文字方塊 28"/>
          <p:cNvSpPr txBox="1">
            <a:spLocks noChangeArrowheads="1"/>
          </p:cNvSpPr>
          <p:nvPr/>
        </p:nvSpPr>
        <p:spPr bwMode="auto">
          <a:xfrm>
            <a:off x="16121880" y="5683250"/>
            <a:ext cx="887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CASE1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12" name="文字方塊 29"/>
          <p:cNvSpPr txBox="1">
            <a:spLocks noChangeArrowheads="1"/>
          </p:cNvSpPr>
          <p:nvPr/>
        </p:nvSpPr>
        <p:spPr bwMode="auto">
          <a:xfrm>
            <a:off x="17977320" y="5683250"/>
            <a:ext cx="887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CASE2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13" name="文字方塊 30"/>
          <p:cNvSpPr txBox="1">
            <a:spLocks noChangeArrowheads="1"/>
          </p:cNvSpPr>
          <p:nvPr/>
        </p:nvSpPr>
        <p:spPr bwMode="auto">
          <a:xfrm>
            <a:off x="19705512" y="5683250"/>
            <a:ext cx="88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CASE3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上-下雙向箭號 31"/>
          <p:cNvSpPr/>
          <p:nvPr/>
        </p:nvSpPr>
        <p:spPr>
          <a:xfrm>
            <a:off x="18468105" y="2803526"/>
            <a:ext cx="215900" cy="358775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315" name="群組 218"/>
          <p:cNvGrpSpPr>
            <a:grpSpLocks/>
          </p:cNvGrpSpPr>
          <p:nvPr/>
        </p:nvGrpSpPr>
        <p:grpSpPr bwMode="auto">
          <a:xfrm>
            <a:off x="17460042" y="3570289"/>
            <a:ext cx="1673225" cy="465137"/>
            <a:chOff x="2502570" y="3971351"/>
            <a:chExt cx="1674531" cy="465761"/>
          </a:xfrm>
        </p:grpSpPr>
        <p:sp>
          <p:nvSpPr>
            <p:cNvPr id="34" name="矩形 33"/>
            <p:cNvSpPr/>
            <p:nvPr/>
          </p:nvSpPr>
          <p:spPr>
            <a:xfrm>
              <a:off x="2845738" y="4282918"/>
              <a:ext cx="721288" cy="15419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zh-TW" sz="1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COM PORT</a:t>
              </a:r>
              <a:endPara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404974" y="3971351"/>
              <a:ext cx="719699" cy="15419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zh-TW" sz="1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RJ45</a:t>
              </a:r>
              <a:endPara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502570" y="3971351"/>
              <a:ext cx="1674531" cy="465761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37" name="直線接點 36"/>
          <p:cNvCxnSpPr/>
          <p:nvPr/>
        </p:nvCxnSpPr>
        <p:spPr>
          <a:xfrm>
            <a:off x="19747630" y="4037014"/>
            <a:ext cx="0" cy="57467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17" name="文字方塊 37"/>
          <p:cNvSpPr txBox="1">
            <a:spLocks noChangeArrowheads="1"/>
          </p:cNvSpPr>
          <p:nvPr/>
        </p:nvSpPr>
        <p:spPr bwMode="auto">
          <a:xfrm>
            <a:off x="21346242" y="3986214"/>
            <a:ext cx="16716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85725" indent="-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buFont typeface="Constantia" panose="02030602050306030303" pitchFamily="18" charset="0"/>
              <a:buAutoNum type="arabicPeriod"/>
            </a:pPr>
            <a:r>
              <a:rPr lang="zh-TW" altLang="en-US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控制器專用協定</a:t>
            </a:r>
            <a:endParaRPr lang="en-US" altLang="zh-TW" sz="1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nstantia" panose="02030602050306030303" pitchFamily="18" charset="0"/>
              <a:buAutoNum type="arabicPeriod"/>
            </a:pPr>
            <a:r>
              <a:rPr lang="en-US" altLang="zh-TW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Ethernet(TCP/IP)</a:t>
            </a:r>
          </a:p>
          <a:p>
            <a:pPr>
              <a:buFont typeface="Constantia" panose="02030602050306030303" pitchFamily="18" charset="0"/>
              <a:buAutoNum type="arabicPeriod"/>
            </a:pPr>
            <a:r>
              <a:rPr lang="zh-TW" altLang="en-US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資料擷取週期：</a:t>
            </a:r>
            <a:r>
              <a:rPr lang="en-US" altLang="zh-TW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</a:t>
            </a:r>
            <a:r>
              <a:rPr lang="zh-TW" altLang="en-US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</a:p>
        </p:txBody>
      </p:sp>
      <p:cxnSp>
        <p:nvCxnSpPr>
          <p:cNvPr id="39" name="直線接點 38"/>
          <p:cNvCxnSpPr/>
          <p:nvPr/>
        </p:nvCxnSpPr>
        <p:spPr>
          <a:xfrm>
            <a:off x="18091867" y="4037014"/>
            <a:ext cx="0" cy="57467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19" name="文字方塊 39"/>
          <p:cNvSpPr txBox="1">
            <a:spLocks noChangeArrowheads="1"/>
          </p:cNvSpPr>
          <p:nvPr/>
        </p:nvSpPr>
        <p:spPr bwMode="auto">
          <a:xfrm>
            <a:off x="18034716" y="4000498"/>
            <a:ext cx="15843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5725" indent="-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buFont typeface="Constantia" panose="02030602050306030303" pitchFamily="18" charset="0"/>
              <a:buAutoNum type="arabicPeriod"/>
            </a:pPr>
            <a:r>
              <a:rPr lang="zh-TW" altLang="en-US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控制器專用協定</a:t>
            </a:r>
            <a:endParaRPr lang="en-US" altLang="zh-TW" sz="1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nstantia" panose="02030602050306030303" pitchFamily="18" charset="0"/>
              <a:buAutoNum type="arabicPeriod"/>
            </a:pPr>
            <a:r>
              <a:rPr lang="en-US" altLang="zh-TW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RS232</a:t>
            </a:r>
          </a:p>
          <a:p>
            <a:pPr>
              <a:buFont typeface="Constantia" panose="02030602050306030303" pitchFamily="18" charset="0"/>
              <a:buAutoNum type="arabicPeriod"/>
            </a:pPr>
            <a:r>
              <a:rPr lang="zh-TW" altLang="en-US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資料擷取週期：</a:t>
            </a:r>
            <a:r>
              <a:rPr lang="en-US" altLang="zh-TW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</a:p>
        </p:txBody>
      </p:sp>
      <p:cxnSp>
        <p:nvCxnSpPr>
          <p:cNvPr id="41" name="直線接點 40"/>
          <p:cNvCxnSpPr/>
          <p:nvPr/>
        </p:nvCxnSpPr>
        <p:spPr bwMode="auto">
          <a:xfrm>
            <a:off x="15543930" y="3306763"/>
            <a:ext cx="6804025" cy="0"/>
          </a:xfrm>
          <a:prstGeom prst="line">
            <a:avLst/>
          </a:prstGeom>
          <a:noFill/>
          <a:ln w="25400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2" name="文字方塊 41"/>
          <p:cNvSpPr txBox="1"/>
          <p:nvPr/>
        </p:nvSpPr>
        <p:spPr>
          <a:xfrm>
            <a:off x="12263438" y="1695451"/>
            <a:ext cx="1608137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zh-TW" sz="20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Server</a:t>
            </a:r>
            <a:r>
              <a:rPr lang="zh-TW" altLang="en-US" sz="20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說明</a:t>
            </a:r>
            <a:endParaRPr lang="en-US" altLang="zh-TW" sz="2000" b="1" u="sng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" indent="-85725" algn="just">
              <a:buFont typeface="+mj-lt"/>
              <a:buAutoNum type="arabicPeriod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資料傳輸與轉譯</a:t>
            </a:r>
          </a:p>
          <a:p>
            <a:pPr marL="85725" indent="-85725" algn="just">
              <a:buFont typeface="+mj-lt"/>
              <a:buAutoNum type="arabicPeriod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包含應用服務模組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加工程式上傳下載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設備連線設定管理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資料擷取與儲存管理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(4)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設備稼動管理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(5)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完工計量管理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12263438" y="3100388"/>
            <a:ext cx="1909762" cy="16303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SMB-A</a:t>
            </a:r>
            <a:r>
              <a:rPr lang="zh-TW" altLang="en-US" sz="20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說明</a:t>
            </a:r>
            <a:endParaRPr lang="en-US" altLang="zh-TW" sz="2000" b="1" u="sng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" indent="-85725">
              <a:buFont typeface="+mj-lt"/>
              <a:buAutoNum type="arabicPeriod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資料傳輸與轉譯</a:t>
            </a:r>
          </a:p>
          <a:p>
            <a:pPr marL="85725" indent="-85725">
              <a:buFont typeface="+mj-lt"/>
              <a:buAutoNum type="arabicPeriod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包含應用服務模組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即時運算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00" dirty="0">
              <a:latin typeface="微軟正黑體" pitchFamily="34" charset="-120"/>
              <a:ea typeface="微軟正黑體" pitchFamily="34" charset="-120"/>
            </a:endParaRPr>
          </a:p>
          <a:p>
            <a:pPr marL="180975" indent="-85725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設備連線設定管理</a:t>
            </a:r>
          </a:p>
          <a:p>
            <a:pPr marL="180975" indent="-85725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資料擷取與儲存管理</a:t>
            </a:r>
          </a:p>
          <a:p>
            <a:pPr marL="180975" indent="-85725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設備稼動管理</a:t>
            </a:r>
          </a:p>
          <a:p>
            <a:pPr marL="180975" indent="-85725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(4)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完工計量管理</a:t>
            </a:r>
          </a:p>
          <a:p>
            <a:pPr marL="85725" indent="-85725">
              <a:buFont typeface="+mj-lt"/>
              <a:buAutoNum type="arabicPeriod" startAt="3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使用控制器通訊函式庫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pPr marL="85725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如：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FOCAS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12263438" y="652464"/>
            <a:ext cx="1724025" cy="860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顯示裝置說明</a:t>
            </a:r>
            <a:endParaRPr lang="en-US" altLang="zh-TW" sz="2000" b="1" u="sng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" indent="-85725">
              <a:buFont typeface="+mj-lt"/>
              <a:buAutoNum type="arabicPeriod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設備稼動率監看</a:t>
            </a:r>
          </a:p>
          <a:p>
            <a:pPr marL="85725" indent="-85725">
              <a:buFont typeface="+mj-lt"/>
              <a:buAutoNum type="arabicPeriod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生產進度監看</a:t>
            </a:r>
          </a:p>
          <a:p>
            <a:pPr marL="85725" indent="-85725">
              <a:buFont typeface="+mj-lt"/>
              <a:buAutoNum type="arabicPeriod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設備警報推播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13784545" y="1966913"/>
            <a:ext cx="15589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(6)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故障主動通報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(7)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設備操作歷程記錄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(8)OPC-UA/MT Connect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通訊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(9)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設備訂單完工時間預估</a:t>
            </a:r>
          </a:p>
          <a:p>
            <a:pPr marL="85725" indent="-85725" algn="just">
              <a:buFont typeface="+mj-lt"/>
              <a:buAutoNum type="arabicPeriod" startAt="3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使用控制器通訊函式庫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pPr marL="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如：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FOCAS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325" name="群組 234"/>
          <p:cNvGrpSpPr>
            <a:grpSpLocks/>
          </p:cNvGrpSpPr>
          <p:nvPr/>
        </p:nvGrpSpPr>
        <p:grpSpPr bwMode="auto">
          <a:xfrm>
            <a:off x="15890105" y="4497389"/>
            <a:ext cx="1447800" cy="835025"/>
            <a:chOff x="4878834" y="4970438"/>
            <a:chExt cx="1448291" cy="835521"/>
          </a:xfrm>
        </p:grpSpPr>
        <p:sp>
          <p:nvSpPr>
            <p:cNvPr id="47" name="矩形 46"/>
            <p:cNvSpPr/>
            <p:nvPr/>
          </p:nvSpPr>
          <p:spPr>
            <a:xfrm>
              <a:off x="4878834" y="5022856"/>
              <a:ext cx="1386358" cy="7624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598216" y="5022856"/>
              <a:ext cx="649507" cy="474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023346" y="5022856"/>
              <a:ext cx="470059" cy="1540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zh-TW" sz="1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I/O</a:t>
              </a:r>
              <a:endPara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83" name="文字方塊 49"/>
            <p:cNvSpPr txBox="1">
              <a:spLocks noChangeArrowheads="1"/>
            </p:cNvSpPr>
            <p:nvPr/>
          </p:nvSpPr>
          <p:spPr bwMode="auto">
            <a:xfrm>
              <a:off x="4878834" y="5498182"/>
              <a:ext cx="13681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設備  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#1</a:t>
              </a:r>
              <a:endPara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84" name="文字方塊 50"/>
            <p:cNvSpPr txBox="1">
              <a:spLocks noChangeArrowheads="1"/>
            </p:cNvSpPr>
            <p:nvPr/>
          </p:nvSpPr>
          <p:spPr bwMode="auto">
            <a:xfrm>
              <a:off x="5526906" y="4970438"/>
              <a:ext cx="8002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en-US" altLang="zh-TW" sz="1600" b="1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CNC</a:t>
              </a:r>
            </a:p>
            <a:p>
              <a:pPr algn="ctr"/>
              <a:r>
                <a:rPr lang="zh-TW" altLang="en-US" sz="1600" b="1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控制器</a:t>
              </a:r>
            </a:p>
          </p:txBody>
        </p:sp>
      </p:grpSp>
      <p:grpSp>
        <p:nvGrpSpPr>
          <p:cNvPr id="12326" name="群組 234"/>
          <p:cNvGrpSpPr>
            <a:grpSpLocks/>
          </p:cNvGrpSpPr>
          <p:nvPr/>
        </p:nvGrpSpPr>
        <p:grpSpPr bwMode="auto">
          <a:xfrm>
            <a:off x="17689288" y="4548189"/>
            <a:ext cx="1390650" cy="784225"/>
            <a:chOff x="4878834" y="5022510"/>
            <a:chExt cx="1389869" cy="783449"/>
          </a:xfrm>
        </p:grpSpPr>
        <p:sp>
          <p:nvSpPr>
            <p:cNvPr id="53" name="矩形 52"/>
            <p:cNvSpPr/>
            <p:nvPr/>
          </p:nvSpPr>
          <p:spPr>
            <a:xfrm>
              <a:off x="4878834" y="5022510"/>
              <a:ext cx="1386696" cy="762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023216" y="5022510"/>
              <a:ext cx="1242314" cy="474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5054948" y="5022510"/>
              <a:ext cx="720320" cy="1538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zh-TW" sz="1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COM PORT</a:t>
              </a:r>
              <a:endPara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78" name="文字方塊 55"/>
            <p:cNvSpPr txBox="1">
              <a:spLocks noChangeArrowheads="1"/>
            </p:cNvSpPr>
            <p:nvPr/>
          </p:nvSpPr>
          <p:spPr bwMode="auto">
            <a:xfrm>
              <a:off x="4878834" y="5498182"/>
              <a:ext cx="13681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設備 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#2</a:t>
              </a:r>
              <a:endPara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79" name="文字方塊 56"/>
            <p:cNvSpPr txBox="1">
              <a:spLocks noChangeArrowheads="1"/>
            </p:cNvSpPr>
            <p:nvPr/>
          </p:nvSpPr>
          <p:spPr bwMode="auto">
            <a:xfrm>
              <a:off x="5024452" y="5157192"/>
              <a:ext cx="12442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en-US" altLang="zh-TW" sz="1600" b="1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CNC</a:t>
              </a:r>
              <a:r>
                <a:rPr lang="zh-TW" altLang="en-US" sz="1600" b="1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控制器</a:t>
              </a:r>
            </a:p>
          </p:txBody>
        </p:sp>
      </p:grpSp>
      <p:grpSp>
        <p:nvGrpSpPr>
          <p:cNvPr id="12327" name="群組 234"/>
          <p:cNvGrpSpPr>
            <a:grpSpLocks/>
          </p:cNvGrpSpPr>
          <p:nvPr/>
        </p:nvGrpSpPr>
        <p:grpSpPr bwMode="auto">
          <a:xfrm>
            <a:off x="19417480" y="4548189"/>
            <a:ext cx="1389062" cy="784225"/>
            <a:chOff x="4878834" y="5022510"/>
            <a:chExt cx="1389869" cy="783449"/>
          </a:xfrm>
        </p:grpSpPr>
        <p:sp>
          <p:nvSpPr>
            <p:cNvPr id="59" name="矩形 58"/>
            <p:cNvSpPr/>
            <p:nvPr/>
          </p:nvSpPr>
          <p:spPr>
            <a:xfrm>
              <a:off x="4878834" y="5022510"/>
              <a:ext cx="1386692" cy="762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5023380" y="5022510"/>
              <a:ext cx="1242146" cy="474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061502" y="5022510"/>
              <a:ext cx="719556" cy="1538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zh-TW" sz="1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RJ45</a:t>
              </a:r>
              <a:endPara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73" name="文字方塊 61"/>
            <p:cNvSpPr txBox="1">
              <a:spLocks noChangeArrowheads="1"/>
            </p:cNvSpPr>
            <p:nvPr/>
          </p:nvSpPr>
          <p:spPr bwMode="auto">
            <a:xfrm>
              <a:off x="4878834" y="5498182"/>
              <a:ext cx="13681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設備 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#3</a:t>
              </a:r>
              <a:endPara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74" name="文字方塊 62"/>
            <p:cNvSpPr txBox="1">
              <a:spLocks noChangeArrowheads="1"/>
            </p:cNvSpPr>
            <p:nvPr/>
          </p:nvSpPr>
          <p:spPr bwMode="auto">
            <a:xfrm>
              <a:off x="5024452" y="5157192"/>
              <a:ext cx="12442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en-US" altLang="zh-TW" sz="1600" b="1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CNC</a:t>
              </a:r>
              <a:r>
                <a:rPr lang="zh-TW" altLang="en-US" sz="1600" b="1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控制器</a:t>
              </a:r>
            </a:p>
          </p:txBody>
        </p:sp>
      </p:grpSp>
      <p:grpSp>
        <p:nvGrpSpPr>
          <p:cNvPr id="12328" name="群組 234"/>
          <p:cNvGrpSpPr>
            <a:grpSpLocks/>
          </p:cNvGrpSpPr>
          <p:nvPr/>
        </p:nvGrpSpPr>
        <p:grpSpPr bwMode="auto">
          <a:xfrm>
            <a:off x="21001656" y="4548189"/>
            <a:ext cx="1390650" cy="784225"/>
            <a:chOff x="4878834" y="5022510"/>
            <a:chExt cx="1389869" cy="783449"/>
          </a:xfrm>
        </p:grpSpPr>
        <p:sp>
          <p:nvSpPr>
            <p:cNvPr id="65" name="矩形 64"/>
            <p:cNvSpPr/>
            <p:nvPr/>
          </p:nvSpPr>
          <p:spPr>
            <a:xfrm>
              <a:off x="4878834" y="5022510"/>
              <a:ext cx="1386696" cy="762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5023215" y="5022510"/>
              <a:ext cx="1242315" cy="474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5094613" y="5022510"/>
              <a:ext cx="720320" cy="1538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zh-TW" sz="1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RJ45</a:t>
              </a:r>
              <a:endPara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68" name="文字方塊 67"/>
            <p:cNvSpPr txBox="1">
              <a:spLocks noChangeArrowheads="1"/>
            </p:cNvSpPr>
            <p:nvPr/>
          </p:nvSpPr>
          <p:spPr bwMode="auto">
            <a:xfrm>
              <a:off x="4878834" y="5498182"/>
              <a:ext cx="13681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設備  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#4</a:t>
              </a:r>
              <a:endPara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69" name="文字方塊 68"/>
            <p:cNvSpPr txBox="1">
              <a:spLocks noChangeArrowheads="1"/>
            </p:cNvSpPr>
            <p:nvPr/>
          </p:nvSpPr>
          <p:spPr bwMode="auto">
            <a:xfrm>
              <a:off x="5024452" y="5157192"/>
              <a:ext cx="12442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en-US" altLang="zh-TW" sz="1600" b="1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CNC</a:t>
              </a:r>
              <a:r>
                <a:rPr lang="zh-TW" altLang="en-US" sz="1600" b="1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控制器</a:t>
              </a:r>
            </a:p>
          </p:txBody>
        </p:sp>
      </p:grpSp>
      <p:grpSp>
        <p:nvGrpSpPr>
          <p:cNvPr id="12329" name="群組 218"/>
          <p:cNvGrpSpPr>
            <a:grpSpLocks/>
          </p:cNvGrpSpPr>
          <p:nvPr/>
        </p:nvGrpSpPr>
        <p:grpSpPr bwMode="auto">
          <a:xfrm>
            <a:off x="19211055" y="3570289"/>
            <a:ext cx="1689100" cy="465137"/>
            <a:chOff x="2502570" y="3971351"/>
            <a:chExt cx="1688997" cy="465761"/>
          </a:xfrm>
        </p:grpSpPr>
        <p:sp>
          <p:nvSpPr>
            <p:cNvPr id="71" name="矩形 70"/>
            <p:cNvSpPr/>
            <p:nvPr/>
          </p:nvSpPr>
          <p:spPr>
            <a:xfrm>
              <a:off x="2894658" y="4282918"/>
              <a:ext cx="720681" cy="15419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zh-TW" sz="1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RJ45</a:t>
              </a:r>
              <a:endPara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3470886" y="3971351"/>
              <a:ext cx="720681" cy="15419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zh-TW" sz="1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RJ45</a:t>
              </a:r>
              <a:endPara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502570" y="3971351"/>
              <a:ext cx="1674710" cy="465761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330" name="文字方塊 73"/>
          <p:cNvSpPr txBox="1">
            <a:spLocks noChangeArrowheads="1"/>
          </p:cNvSpPr>
          <p:nvPr/>
        </p:nvSpPr>
        <p:spPr bwMode="auto">
          <a:xfrm>
            <a:off x="19719054" y="3992561"/>
            <a:ext cx="1670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85725" indent="-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buFont typeface="Constantia" panose="02030602050306030303" pitchFamily="18" charset="0"/>
              <a:buAutoNum type="arabicPeriod"/>
            </a:pPr>
            <a:r>
              <a:rPr lang="zh-TW" altLang="en-US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控制器專用協定</a:t>
            </a:r>
            <a:endParaRPr lang="en-US" altLang="zh-TW" sz="1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nstantia" panose="02030602050306030303" pitchFamily="18" charset="0"/>
              <a:buAutoNum type="arabicPeriod"/>
            </a:pPr>
            <a:r>
              <a:rPr lang="en-US" altLang="zh-TW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Ethernet(TCP/IP)</a:t>
            </a:r>
          </a:p>
          <a:p>
            <a:pPr>
              <a:buFont typeface="Constantia" panose="02030602050306030303" pitchFamily="18" charset="0"/>
              <a:buAutoNum type="arabicPeriod"/>
            </a:pPr>
            <a:r>
              <a:rPr lang="zh-TW" altLang="en-US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資料擷取週期：</a:t>
            </a:r>
            <a:r>
              <a:rPr lang="en-US" altLang="zh-TW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</a:t>
            </a:r>
            <a:r>
              <a:rPr lang="zh-TW" altLang="en-US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</a:p>
        </p:txBody>
      </p:sp>
      <p:grpSp>
        <p:nvGrpSpPr>
          <p:cNvPr id="12331" name="群組 218"/>
          <p:cNvGrpSpPr>
            <a:grpSpLocks/>
          </p:cNvGrpSpPr>
          <p:nvPr/>
        </p:nvGrpSpPr>
        <p:grpSpPr bwMode="auto">
          <a:xfrm>
            <a:off x="15931280" y="3570289"/>
            <a:ext cx="1458912" cy="465137"/>
            <a:chOff x="2718594" y="3971351"/>
            <a:chExt cx="1458507" cy="465761"/>
          </a:xfrm>
        </p:grpSpPr>
        <p:sp>
          <p:nvSpPr>
            <p:cNvPr id="76" name="矩形 75"/>
            <p:cNvSpPr/>
            <p:nvPr/>
          </p:nvSpPr>
          <p:spPr>
            <a:xfrm>
              <a:off x="2790011" y="4282918"/>
              <a:ext cx="720525" cy="15419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zh-TW" sz="1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I/O</a:t>
              </a:r>
              <a:endPara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3404204" y="3971351"/>
              <a:ext cx="720525" cy="15419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zh-TW" sz="1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RJ45</a:t>
              </a:r>
              <a:endPara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2718594" y="3971351"/>
              <a:ext cx="1458507" cy="465761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332" name="文字方塊 78"/>
          <p:cNvSpPr txBox="1">
            <a:spLocks noChangeArrowheads="1"/>
          </p:cNvSpPr>
          <p:nvPr/>
        </p:nvSpPr>
        <p:spPr bwMode="auto">
          <a:xfrm>
            <a:off x="16033104" y="4058293"/>
            <a:ext cx="16700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5725" indent="-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buFont typeface="Constantia" panose="02030602050306030303" pitchFamily="18" charset="0"/>
              <a:buAutoNum type="arabicPeriod"/>
            </a:pPr>
            <a:r>
              <a:rPr lang="en-US" altLang="zh-TW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I/O</a:t>
            </a:r>
          </a:p>
          <a:p>
            <a:pPr>
              <a:buFont typeface="Constantia" panose="02030602050306030303" pitchFamily="18" charset="0"/>
              <a:buAutoNum type="arabicPeriod"/>
            </a:pPr>
            <a:r>
              <a:rPr lang="zh-TW" altLang="en-US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資料擷取</a:t>
            </a:r>
            <a:r>
              <a:rPr lang="zh-TW" altLang="en-US" sz="1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週期</a:t>
            </a:r>
            <a:r>
              <a:rPr lang="zh-TW" altLang="en-US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0.5</a:t>
            </a:r>
            <a:r>
              <a:rPr lang="zh-TW" altLang="en-US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12263438" y="4659313"/>
            <a:ext cx="191770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SMB-B</a:t>
            </a:r>
            <a:r>
              <a:rPr lang="zh-TW" altLang="en-US" sz="20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說明</a:t>
            </a:r>
            <a:endParaRPr lang="en-US" altLang="zh-TW" sz="2000" b="1" u="sng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" indent="-85725">
              <a:buFont typeface="+mj-lt"/>
              <a:buAutoNum type="arabicPeriod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資料傳輸與轉譯</a:t>
            </a:r>
          </a:p>
          <a:p>
            <a:pPr marL="85725" indent="-85725">
              <a:buFont typeface="+mj-lt"/>
              <a:buAutoNum type="arabicPeriod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包含應用服務模組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即時運算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00" dirty="0">
              <a:latin typeface="微軟正黑體" pitchFamily="34" charset="-120"/>
              <a:ea typeface="微軟正黑體" pitchFamily="34" charset="-120"/>
            </a:endParaRPr>
          </a:p>
          <a:p>
            <a:pPr marL="180975" indent="-85725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設備連線設定管理</a:t>
            </a:r>
          </a:p>
          <a:p>
            <a:pPr marL="180975" indent="-85725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資料擷取與儲存管理</a:t>
            </a:r>
          </a:p>
          <a:p>
            <a:pPr marL="180975" indent="-85725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設備稼動管理</a:t>
            </a:r>
          </a:p>
          <a:p>
            <a:pPr marL="180975" indent="-85725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(4)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完工計量管理</a:t>
            </a:r>
          </a:p>
          <a:p>
            <a:pPr marL="180975" indent="-85725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(5)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故障主動通報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13944872" y="4960515"/>
            <a:ext cx="20091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(6)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設備操作歷程記錄</a:t>
            </a:r>
          </a:p>
          <a:p>
            <a:pPr marL="265113" indent="-179388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(7)OPC-UA/MT Connect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通訊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(8)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設備訂單完工時間預估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(9)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產品品質監控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(10)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製程效率優化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(11)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機械健康預兆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(12)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加工精度優化</a:t>
            </a:r>
          </a:p>
          <a:p>
            <a:pPr marL="85725" indent="-85725" algn="just">
              <a:buFont typeface="+mj-lt"/>
              <a:buAutoNum type="arabicPeriod" startAt="3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使用控制器通訊函式庫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pPr marL="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如：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FOCAS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335" name="文字方塊 81"/>
          <p:cNvSpPr txBox="1">
            <a:spLocks noChangeArrowheads="1"/>
          </p:cNvSpPr>
          <p:nvPr/>
        </p:nvSpPr>
        <p:spPr bwMode="auto">
          <a:xfrm>
            <a:off x="15817080" y="5394326"/>
            <a:ext cx="1584325" cy="33972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無通訊功能</a:t>
            </a:r>
          </a:p>
        </p:txBody>
      </p:sp>
      <p:sp>
        <p:nvSpPr>
          <p:cNvPr id="12336" name="文字方塊 82"/>
          <p:cNvSpPr txBox="1">
            <a:spLocks noChangeArrowheads="1"/>
          </p:cNvSpPr>
          <p:nvPr/>
        </p:nvSpPr>
        <p:spPr bwMode="auto">
          <a:xfrm>
            <a:off x="21361696" y="5683250"/>
            <a:ext cx="88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CASE4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37" name="矩形 83"/>
          <p:cNvSpPr>
            <a:spLocks noChangeArrowheads="1"/>
          </p:cNvSpPr>
          <p:nvPr/>
        </p:nvSpPr>
        <p:spPr bwMode="auto">
          <a:xfrm>
            <a:off x="17475917" y="3559175"/>
            <a:ext cx="877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SMB-A</a:t>
            </a:r>
            <a:endParaRPr lang="zh-TW" altLang="en-US" sz="1600" b="1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38" name="矩形 84"/>
          <p:cNvSpPr>
            <a:spLocks noChangeArrowheads="1"/>
          </p:cNvSpPr>
          <p:nvPr/>
        </p:nvSpPr>
        <p:spPr bwMode="auto">
          <a:xfrm>
            <a:off x="15901117" y="3570289"/>
            <a:ext cx="711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I/O</a:t>
            </a:r>
            <a:r>
              <a:rPr lang="zh-TW" altLang="en-US" sz="16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</a:t>
            </a:r>
          </a:p>
        </p:txBody>
      </p:sp>
      <p:sp>
        <p:nvSpPr>
          <p:cNvPr id="12339" name="矩形 85"/>
          <p:cNvSpPr>
            <a:spLocks noChangeArrowheads="1"/>
          </p:cNvSpPr>
          <p:nvPr/>
        </p:nvSpPr>
        <p:spPr bwMode="auto">
          <a:xfrm>
            <a:off x="19161842" y="3538539"/>
            <a:ext cx="865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SMB-B</a:t>
            </a:r>
            <a:endParaRPr lang="zh-TW" altLang="en-US" sz="1600" b="1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向上箭號 86"/>
          <p:cNvSpPr/>
          <p:nvPr/>
        </p:nvSpPr>
        <p:spPr>
          <a:xfrm>
            <a:off x="18455405" y="1576389"/>
            <a:ext cx="184150" cy="3000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8" name="肘形接點 87"/>
          <p:cNvCxnSpPr>
            <a:stCxn id="72" idx="3"/>
          </p:cNvCxnSpPr>
          <p:nvPr/>
        </p:nvCxnSpPr>
        <p:spPr>
          <a:xfrm flipH="1" flipV="1">
            <a:off x="19044367" y="1069975"/>
            <a:ext cx="1855788" cy="2578100"/>
          </a:xfrm>
          <a:prstGeom prst="bentConnector3">
            <a:avLst>
              <a:gd name="adj1" fmla="val -88302"/>
            </a:avLst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42" name="文字方塊 88"/>
          <p:cNvSpPr txBox="1">
            <a:spLocks noChangeArrowheads="1"/>
          </p:cNvSpPr>
          <p:nvPr/>
        </p:nvSpPr>
        <p:spPr bwMode="auto">
          <a:xfrm>
            <a:off x="22494722" y="1890715"/>
            <a:ext cx="40011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單機狀態可視化</a:t>
            </a:r>
          </a:p>
        </p:txBody>
      </p:sp>
      <p:sp>
        <p:nvSpPr>
          <p:cNvPr id="12343" name="文字方塊 89"/>
          <p:cNvSpPr txBox="1">
            <a:spLocks noChangeArrowheads="1"/>
          </p:cNvSpPr>
          <p:nvPr/>
        </p:nvSpPr>
        <p:spPr bwMode="auto">
          <a:xfrm>
            <a:off x="16974267" y="1731964"/>
            <a:ext cx="1573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整線狀態可視化</a:t>
            </a:r>
          </a:p>
        </p:txBody>
      </p:sp>
      <p:sp>
        <p:nvSpPr>
          <p:cNvPr id="91" name="圓角矩形 90"/>
          <p:cNvSpPr/>
          <p:nvPr/>
        </p:nvSpPr>
        <p:spPr bwMode="auto">
          <a:xfrm>
            <a:off x="19531730" y="1712914"/>
            <a:ext cx="2947987" cy="465137"/>
          </a:xfrm>
          <a:prstGeom prst="roundRect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345" name="圖片 9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9030" y="1762125"/>
            <a:ext cx="9366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6" name="圖片 9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4517" y="1771651"/>
            <a:ext cx="6588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7" name="圖片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105" y="1798639"/>
            <a:ext cx="69373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8" name="圖片 9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092" y="1828800"/>
            <a:ext cx="5492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49" name="文字方塊 95"/>
          <p:cNvSpPr txBox="1">
            <a:spLocks noChangeArrowheads="1"/>
          </p:cNvSpPr>
          <p:nvPr/>
        </p:nvSpPr>
        <p:spPr bwMode="auto">
          <a:xfrm>
            <a:off x="20177842" y="2144714"/>
            <a:ext cx="144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公有雲或私有雲</a:t>
            </a:r>
            <a:endParaRPr lang="en-US" altLang="zh-TW" sz="1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圓角矩形 96"/>
          <p:cNvSpPr/>
          <p:nvPr/>
        </p:nvSpPr>
        <p:spPr>
          <a:xfrm>
            <a:off x="19531730" y="2432050"/>
            <a:ext cx="2919412" cy="292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51" name="文字方塊 97"/>
          <p:cNvSpPr txBox="1">
            <a:spLocks noChangeArrowheads="1"/>
          </p:cNvSpPr>
          <p:nvPr/>
        </p:nvSpPr>
        <p:spPr bwMode="auto">
          <a:xfrm>
            <a:off x="20611230" y="2438400"/>
            <a:ext cx="5318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NIP</a:t>
            </a:r>
            <a:endParaRPr lang="zh-TW" altLang="en-US" sz="16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9" name="圓角矩形 98"/>
          <p:cNvSpPr/>
          <p:nvPr/>
        </p:nvSpPr>
        <p:spPr>
          <a:xfrm>
            <a:off x="19531730" y="2763838"/>
            <a:ext cx="2919412" cy="314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53" name="文字方塊 99"/>
          <p:cNvSpPr txBox="1">
            <a:spLocks noChangeArrowheads="1"/>
          </p:cNvSpPr>
          <p:nvPr/>
        </p:nvSpPr>
        <p:spPr bwMode="auto">
          <a:xfrm>
            <a:off x="20301667" y="2768600"/>
            <a:ext cx="1390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ERP</a:t>
            </a: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MES</a:t>
            </a: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</a:t>
            </a:r>
          </a:p>
        </p:txBody>
      </p:sp>
      <p:sp>
        <p:nvSpPr>
          <p:cNvPr id="12354" name="文字方塊 100"/>
          <p:cNvSpPr txBox="1">
            <a:spLocks noChangeArrowheads="1"/>
          </p:cNvSpPr>
          <p:nvPr/>
        </p:nvSpPr>
        <p:spPr bwMode="auto">
          <a:xfrm>
            <a:off x="20468355" y="3022599"/>
            <a:ext cx="901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周邊系統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55" name="文字方塊 20"/>
          <p:cNvSpPr txBox="1">
            <a:spLocks noChangeArrowheads="1"/>
          </p:cNvSpPr>
          <p:nvPr/>
        </p:nvSpPr>
        <p:spPr bwMode="auto">
          <a:xfrm>
            <a:off x="18741155" y="3098800"/>
            <a:ext cx="727075" cy="40005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HUB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166" y="80444"/>
            <a:ext cx="11619452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5" name="矩形 4"/>
          <p:cNvSpPr>
            <a:spLocks noChangeArrowheads="1"/>
          </p:cNvSpPr>
          <p:nvPr/>
        </p:nvSpPr>
        <p:spPr bwMode="auto">
          <a:xfrm>
            <a:off x="1055440" y="1275928"/>
            <a:ext cx="8027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聯網之系統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架構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(2/2)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6" name="Rectangle 2"/>
          <p:cNvSpPr txBox="1">
            <a:spLocks noChangeArrowheads="1"/>
          </p:cNvSpPr>
          <p:nvPr/>
        </p:nvSpPr>
        <p:spPr bwMode="auto">
          <a:xfrm>
            <a:off x="323166" y="836713"/>
            <a:ext cx="11533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</a:pPr>
            <a:r>
              <a:rPr lang="en-US" altLang="zh-TW" sz="2400" b="1" dirty="0"/>
              <a:t> </a:t>
            </a:r>
            <a:r>
              <a:rPr lang="zh-TW" altLang="en-US" sz="2400" b="1" dirty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</a:t>
            </a:r>
            <a:r>
              <a:rPr lang="zh-TW" altLang="en-US" sz="2400" b="1" dirty="0"/>
              <a:t>案</a:t>
            </a:r>
            <a:r>
              <a:rPr lang="en-US" altLang="zh-TW" sz="2400" dirty="0" smtClean="0"/>
              <a:t>(2/14)</a:t>
            </a:r>
            <a:endParaRPr lang="en-US" altLang="zh-TW" sz="24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2406" y="1655233"/>
            <a:ext cx="8953717" cy="4782609"/>
          </a:xfrm>
          <a:prstGeom prst="rect">
            <a:avLst/>
          </a:prstGeom>
        </p:spPr>
      </p:pic>
      <p:sp>
        <p:nvSpPr>
          <p:cNvPr id="28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856640" y="6338483"/>
            <a:ext cx="337755" cy="318036"/>
          </a:xfrm>
        </p:spPr>
        <p:txBody>
          <a:bodyPr/>
          <a:lstStyle/>
          <a:p>
            <a:fld id="{03293E9E-AFF9-4034-8BF6-5754B3EA07C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770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矩形 1"/>
          <p:cNvSpPr>
            <a:spLocks noChangeArrowheads="1"/>
          </p:cNvSpPr>
          <p:nvPr/>
        </p:nvSpPr>
        <p:spPr bwMode="auto">
          <a:xfrm>
            <a:off x="695400" y="1340768"/>
            <a:ext cx="11131342" cy="508254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446088" indent="-4460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本計畫擬於○○○○○○○生產線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產線地址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○○○縣市○○○路○○號○○○廠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導入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智慧機上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盒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相關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智慧化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技術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本案規劃</a:t>
            </a:r>
            <a:r>
              <a:rPr lang="zh-TW" altLang="en-US" sz="1800" u="sng" dirty="0"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台設備聯網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本廠內共</a:t>
            </a:r>
            <a:r>
              <a:rPr lang="zh-TW" altLang="en-US" sz="1800" u="sng" dirty="0"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台設備，其中</a:t>
            </a:r>
            <a:r>
              <a:rPr lang="zh-TW" altLang="en-US" sz="1800" u="sng" dirty="0"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台曾接受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SMB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輔導聯網，本案新增</a:t>
            </a:r>
            <a:r>
              <a:rPr lang="zh-TW" altLang="en-US" sz="1800" u="sng" dirty="0"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台設備聯網，</a:t>
            </a:r>
            <a:r>
              <a:rPr lang="zh-TW" altLang="en-US" sz="1800" u="sng" dirty="0"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台設備尚未聯網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，本案擬使用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____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台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SMB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SMB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硬體品牌為</a:t>
            </a:r>
            <a:r>
              <a:rPr lang="zh-TW" altLang="en-US" sz="1800" u="sng" dirty="0">
                <a:latin typeface="微軟正黑體" pitchFamily="34" charset="-120"/>
                <a:ea typeface="微軟正黑體" pitchFamily="34" charset="-120"/>
              </a:rPr>
              <a:t>　　　　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SMB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軟體品牌為</a:t>
            </a:r>
            <a:r>
              <a:rPr lang="zh-TW" altLang="en-US" sz="1800" u="sng" dirty="0"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。　</a:t>
            </a:r>
            <a:endParaRPr lang="zh-TW" altLang="zh-TW" sz="1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zh-TW" sz="1800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本案規劃架設</a:t>
            </a:r>
            <a:r>
              <a:rPr lang="en-US" altLang="zh-TW" sz="1800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____</a:t>
            </a:r>
            <a:r>
              <a:rPr lang="zh-TW" altLang="zh-TW" sz="1800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組伺服器、使用</a:t>
            </a:r>
            <a:r>
              <a:rPr lang="en-US" altLang="zh-TW" sz="1800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____</a:t>
            </a:r>
            <a:r>
              <a:rPr lang="zh-TW" altLang="zh-TW" sz="1800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台聯網中介裝</a:t>
            </a:r>
            <a:r>
              <a:rPr lang="zh-TW" altLang="en-US" sz="1800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置</a:t>
            </a:r>
            <a:r>
              <a:rPr lang="en-US" altLang="zh-TW" sz="1800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(HUB/Router/AP/Gateway)</a:t>
            </a:r>
            <a:endParaRPr lang="zh-TW" altLang="zh-TW" sz="1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受輔導業者□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未使用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 □已使用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ERP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系統，其品牌為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_________________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800" dirty="0">
              <a:latin typeface="微軟正黑體" pitchFamily="34" charset="-120"/>
              <a:ea typeface="微軟正黑體" pitchFamily="34" charset="-120"/>
            </a:endParaRPr>
          </a:p>
          <a:p>
            <a:pPr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本案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SMB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Server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□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未與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 □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已與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該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ERP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系統整合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指具資料轉換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8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受輔導業者□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未使用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 □已使用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MES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系統，其品牌為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_________________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800" dirty="0">
              <a:latin typeface="微軟正黑體" pitchFamily="34" charset="-120"/>
              <a:ea typeface="微軟正黑體" pitchFamily="34" charset="-120"/>
            </a:endParaRPr>
          </a:p>
          <a:p>
            <a:pPr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本案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SMB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Server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□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未與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 □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已與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該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MES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系統整合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指具資料轉換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8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本案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SMB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Server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□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已與受輔導業者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______________________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系統整合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1800" dirty="0">
                <a:uFill>
                  <a:solidFill>
                    <a:srgbClr val="00B050"/>
                  </a:solidFill>
                </a:uFill>
                <a:latin typeface="微軟正黑體" pitchFamily="34" charset="-120"/>
                <a:ea typeface="微軟正黑體" pitchFamily="34" charset="-120"/>
              </a:rPr>
              <a:t>受輔導業者</a:t>
            </a:r>
            <a:r>
              <a:rPr lang="zh-TW" altLang="zh-TW" sz="1800" dirty="0">
                <a:uFill>
                  <a:solidFill>
                    <a:srgbClr val="00B050"/>
                  </a:solidFill>
                </a:uFill>
                <a:latin typeface="微軟正黑體" pitchFamily="34" charset="-120"/>
                <a:ea typeface="微軟正黑體" pitchFamily="34" charset="-120"/>
              </a:rPr>
              <a:t>□ </a:t>
            </a:r>
            <a:r>
              <a:rPr lang="zh-TW" altLang="en-US" sz="1800" dirty="0">
                <a:uFill>
                  <a:solidFill>
                    <a:srgbClr val="00B050"/>
                  </a:solidFill>
                </a:uFill>
                <a:latin typeface="微軟正黑體" pitchFamily="34" charset="-120"/>
                <a:ea typeface="微軟正黑體" pitchFamily="34" charset="-120"/>
              </a:rPr>
              <a:t>無／</a:t>
            </a:r>
            <a:r>
              <a:rPr lang="zh-TW" altLang="zh-TW" sz="1800" dirty="0">
                <a:uFill>
                  <a:solidFill>
                    <a:srgbClr val="00B050"/>
                  </a:solidFill>
                </a:uFill>
                <a:latin typeface="微軟正黑體" pitchFamily="34" charset="-120"/>
                <a:ea typeface="微軟正黑體" pitchFamily="34" charset="-120"/>
              </a:rPr>
              <a:t>□ </a:t>
            </a:r>
            <a:r>
              <a:rPr lang="zh-TW" altLang="en-US" sz="1800" dirty="0">
                <a:uFill>
                  <a:solidFill>
                    <a:srgbClr val="00B050"/>
                  </a:solidFill>
                </a:uFill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en-US" sz="1800" u="sng" dirty="0">
                <a:uFill>
                  <a:solidFill>
                    <a:schemeClr val="tx1"/>
                  </a:solidFill>
                </a:uFill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sz="1800" dirty="0">
                <a:uFill>
                  <a:solidFill>
                    <a:srgbClr val="00B050"/>
                  </a:solidFill>
                </a:uFill>
                <a:latin typeface="微軟正黑體" pitchFamily="34" charset="-120"/>
                <a:ea typeface="微軟正黑體" pitchFamily="34" charset="-120"/>
              </a:rPr>
              <a:t>人資訊管理系統（</a:t>
            </a:r>
            <a:r>
              <a:rPr lang="en-US" altLang="zh-TW" sz="1800" dirty="0">
                <a:uFill>
                  <a:solidFill>
                    <a:srgbClr val="00B050"/>
                  </a:solidFill>
                </a:uFill>
                <a:latin typeface="微軟正黑體" pitchFamily="34" charset="-120"/>
                <a:ea typeface="微軟正黑體" pitchFamily="34" charset="-120"/>
              </a:rPr>
              <a:t>MIS)</a:t>
            </a:r>
            <a:r>
              <a:rPr lang="zh-TW" altLang="en-US" sz="1800" dirty="0">
                <a:uFill>
                  <a:solidFill>
                    <a:srgbClr val="00B050"/>
                  </a:solidFill>
                </a:uFill>
                <a:latin typeface="微軟正黑體" pitchFamily="34" charset="-120"/>
                <a:ea typeface="微軟正黑體" pitchFamily="34" charset="-120"/>
              </a:rPr>
              <a:t>人員。</a:t>
            </a:r>
            <a:endParaRPr lang="en-US" altLang="zh-TW" sz="1800" dirty="0">
              <a:uFill>
                <a:solidFill>
                  <a:srgbClr val="00B050"/>
                </a:solidFill>
              </a:u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受輔導業者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□ 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無／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□ 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有實施精實管理（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TPS)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受輔導業者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□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未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□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曾實施組織探盤查</a:t>
            </a:r>
            <a:endParaRPr lang="en-US" altLang="zh-TW" sz="1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可視化呈現方式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可複選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： □機台螢幕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 □戰情室看板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 □行動裝置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 □其它：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____________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166" y="80444"/>
            <a:ext cx="11619452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23166" y="836713"/>
            <a:ext cx="11533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</a:pPr>
            <a:r>
              <a:rPr lang="en-US" altLang="zh-TW" sz="2400" b="1" dirty="0"/>
              <a:t> </a:t>
            </a:r>
            <a:r>
              <a:rPr lang="zh-TW" altLang="en-US" sz="2400" b="1" dirty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</a:t>
            </a:r>
            <a:r>
              <a:rPr lang="zh-TW" altLang="en-US" sz="2400" b="1" dirty="0"/>
              <a:t>案</a:t>
            </a:r>
            <a:r>
              <a:rPr lang="en-US" altLang="zh-TW" sz="2400" dirty="0" smtClean="0"/>
              <a:t>(3/14)</a:t>
            </a:r>
            <a:endParaRPr lang="en-US" altLang="zh-TW" sz="2400" b="1" dirty="0"/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856640" y="6338483"/>
            <a:ext cx="337755" cy="318036"/>
          </a:xfrm>
        </p:spPr>
        <p:txBody>
          <a:bodyPr/>
          <a:lstStyle/>
          <a:p>
            <a:fld id="{03293E9E-AFF9-4034-8BF6-5754B3EA07C7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1449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矩形 6"/>
          <p:cNvSpPr>
            <a:spLocks noChangeArrowheads="1"/>
          </p:cNvSpPr>
          <p:nvPr/>
        </p:nvSpPr>
        <p:spPr bwMode="auto">
          <a:xfrm>
            <a:off x="1055440" y="1311151"/>
            <a:ext cx="7489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設備導入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軟體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725972"/>
              </p:ext>
            </p:extLst>
          </p:nvPr>
        </p:nvGraphicFramePr>
        <p:xfrm>
          <a:off x="1271464" y="1879120"/>
          <a:ext cx="9975754" cy="4646224"/>
        </p:xfrm>
        <a:graphic>
          <a:graphicData uri="http://schemas.openxmlformats.org/drawingml/2006/table">
            <a:tbl>
              <a:tblPr/>
              <a:tblGrid>
                <a:gridCol w="1948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4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201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類別</a:t>
                      </a: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功能模組</a:t>
                      </a: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本</a:t>
                      </a:r>
                      <a:r>
                        <a:rPr lang="zh-TW" sz="16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案</a:t>
                      </a:r>
                      <a:r>
                        <a:rPr lang="zh-TW" altLang="en-US" sz="16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導入之項目</a:t>
                      </a:r>
                      <a:r>
                        <a:rPr lang="en-US" altLang="zh-TW" sz="16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altLang="en-US" sz="16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請勾選</a:t>
                      </a:r>
                      <a:r>
                        <a:rPr lang="en-US" altLang="zh-TW" sz="16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16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608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資訊安全</a:t>
                      </a: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第三方資訊安全檢測</a:t>
                      </a: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規劃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altLang="zh-TW" sz="16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必要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altLang="zh-TW" sz="1600" kern="1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V</a:t>
                      </a:r>
                      <a:endParaRPr lang="zh-TW" altLang="zh-TW" sz="1600" kern="1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608">
                <a:tc vMerge="1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42782" marR="4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資訊安全改善規劃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必要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altLang="zh-TW" sz="1600" kern="1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V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608">
                <a:tc row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設備聯網</a:t>
                      </a: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A</a:t>
                      </a:r>
                      <a:r>
                        <a:rPr lang="en-US" sz="16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.</a:t>
                      </a:r>
                      <a:r>
                        <a:rPr lang="zh-TW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設備連線設定管理</a:t>
                      </a:r>
                      <a:r>
                        <a:rPr lang="en-US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必要</a:t>
                      </a:r>
                      <a:r>
                        <a:rPr lang="en-US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16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V</a:t>
                      </a:r>
                      <a:endParaRPr lang="zh-TW" sz="16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6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B.</a:t>
                      </a:r>
                      <a:r>
                        <a:rPr lang="zh-TW" sz="16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資料</a:t>
                      </a:r>
                      <a:r>
                        <a:rPr lang="zh-TW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擷取與儲存管理</a:t>
                      </a:r>
                      <a:r>
                        <a:rPr lang="en-US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必要</a:t>
                      </a:r>
                      <a:r>
                        <a:rPr lang="en-US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16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V</a:t>
                      </a:r>
                      <a:endParaRPr lang="zh-TW" sz="16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608">
                <a:tc rowSpan="6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生產管理</a:t>
                      </a: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C</a:t>
                      </a:r>
                      <a:r>
                        <a:rPr lang="en-US" sz="16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.</a:t>
                      </a:r>
                      <a:r>
                        <a:rPr lang="zh-TW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設備稼動管理</a:t>
                      </a:r>
                      <a:r>
                        <a:rPr lang="en-US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必要</a:t>
                      </a:r>
                      <a:r>
                        <a:rPr lang="en-US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16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V</a:t>
                      </a:r>
                      <a:endParaRPr lang="zh-TW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6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D</a:t>
                      </a:r>
                      <a:r>
                        <a:rPr lang="en-US" sz="16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.</a:t>
                      </a:r>
                      <a:r>
                        <a:rPr lang="zh-TW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完工計量管理</a:t>
                      </a:r>
                      <a:r>
                        <a:rPr lang="en-US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必要</a:t>
                      </a:r>
                      <a:r>
                        <a:rPr lang="en-US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16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V</a:t>
                      </a:r>
                      <a:endParaRPr lang="zh-TW" sz="16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6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E.</a:t>
                      </a:r>
                      <a:r>
                        <a:rPr lang="zh-TW" altLang="zh-TW" sz="16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設備操作歷程記錄</a:t>
                      </a: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V</a:t>
                      </a:r>
                      <a:endParaRPr lang="zh-TW" altLang="zh-TW" sz="16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6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F</a:t>
                      </a:r>
                      <a:r>
                        <a:rPr lang="en-US" sz="16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.</a:t>
                      </a:r>
                      <a:r>
                        <a:rPr lang="zh-TW" altLang="zh-TW" sz="16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故障主動通報</a:t>
                      </a:r>
                      <a:endParaRPr lang="zh-TW" sz="16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V</a:t>
                      </a:r>
                      <a:endParaRPr lang="zh-TW" altLang="zh-TW" sz="16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6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G.</a:t>
                      </a:r>
                      <a:r>
                        <a:rPr lang="zh-TW" altLang="en-US" sz="16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設備能耗估算</a:t>
                      </a:r>
                      <a:endParaRPr lang="zh-TW" sz="16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V</a:t>
                      </a:r>
                      <a:endParaRPr lang="zh-TW" altLang="zh-TW" sz="1600" kern="1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778656"/>
                  </a:ext>
                </a:extLst>
              </a:tr>
              <a:tr h="3056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H</a:t>
                      </a:r>
                      <a:r>
                        <a:rPr lang="en-US" sz="16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.</a:t>
                      </a:r>
                      <a:r>
                        <a:rPr lang="zh-TW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設備訂單完工時間預估</a:t>
                      </a: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-</a:t>
                      </a:r>
                      <a:endParaRPr lang="zh-TW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6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國際</a:t>
                      </a: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相容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通訊協定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I</a:t>
                      </a:r>
                      <a:r>
                        <a:rPr lang="en-US" sz="16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. </a:t>
                      </a:r>
                      <a:r>
                        <a:rPr lang="en-US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OPC UA, MT Connect or Others (</a:t>
                      </a:r>
                      <a:r>
                        <a:rPr lang="zh-TW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指包含</a:t>
                      </a:r>
                      <a:r>
                        <a:rPr lang="en-US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OSI</a:t>
                      </a:r>
                      <a:r>
                        <a:rPr lang="zh-TW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第</a:t>
                      </a:r>
                      <a:r>
                        <a:rPr lang="en-US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r>
                        <a:rPr lang="zh-TW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層定義之通訊協定</a:t>
                      </a:r>
                      <a:r>
                        <a:rPr lang="en-US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16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-</a:t>
                      </a:r>
                      <a:endParaRPr lang="zh-TW" sz="16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62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延伸功能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___________________________</a:t>
                      </a:r>
                      <a:endParaRPr lang="zh-TW" sz="16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38652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166" y="80444"/>
            <a:ext cx="11619452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23166" y="836713"/>
            <a:ext cx="11533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</a:pPr>
            <a:r>
              <a:rPr lang="en-US" altLang="zh-TW" sz="2400" b="1" dirty="0"/>
              <a:t> </a:t>
            </a:r>
            <a:r>
              <a:rPr lang="zh-TW" altLang="en-US" sz="2400" b="1" dirty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</a:t>
            </a:r>
            <a:r>
              <a:rPr lang="zh-TW" altLang="en-US" sz="2400" b="1" dirty="0"/>
              <a:t>案</a:t>
            </a:r>
            <a:r>
              <a:rPr lang="en-US" altLang="zh-TW" sz="2400" dirty="0" smtClean="0"/>
              <a:t>(4/14)</a:t>
            </a:r>
            <a:endParaRPr lang="en-US" altLang="zh-TW" sz="2400" b="1" dirty="0"/>
          </a:p>
        </p:txBody>
      </p:sp>
      <p:sp>
        <p:nvSpPr>
          <p:cNvPr id="1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856640" y="6338483"/>
            <a:ext cx="337755" cy="318036"/>
          </a:xfrm>
        </p:spPr>
        <p:txBody>
          <a:bodyPr/>
          <a:lstStyle/>
          <a:p>
            <a:fld id="{03293E9E-AFF9-4034-8BF6-5754B3EA07C7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53395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1841753" y="2429304"/>
            <a:ext cx="4248150" cy="2641600"/>
            <a:chOff x="2890" y="7199"/>
            <a:chExt cx="4200" cy="1990"/>
          </a:xfrm>
        </p:grpSpPr>
        <p:sp>
          <p:nvSpPr>
            <p:cNvPr id="19465" name="Rectangle 140"/>
            <p:cNvSpPr>
              <a:spLocks noChangeArrowheads="1"/>
            </p:cNvSpPr>
            <p:nvPr/>
          </p:nvSpPr>
          <p:spPr bwMode="auto">
            <a:xfrm>
              <a:off x="2890" y="7199"/>
              <a:ext cx="4200" cy="1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" name="Text Box 141"/>
            <p:cNvSpPr txBox="1">
              <a:spLocks noChangeArrowheads="1"/>
            </p:cNvSpPr>
            <p:nvPr/>
          </p:nvSpPr>
          <p:spPr bwMode="auto">
            <a:xfrm>
              <a:off x="3943" y="8043"/>
              <a:ext cx="2080" cy="7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upright="1"/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  <a:defRPr/>
              </a:pPr>
              <a:r>
                <a:rPr 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功能圖示</a:t>
              </a:r>
            </a:p>
          </p:txBody>
        </p:sp>
      </p:grpSp>
      <p:sp>
        <p:nvSpPr>
          <p:cNvPr id="19462" name="矩形 4"/>
          <p:cNvSpPr>
            <a:spLocks noChangeArrowheads="1"/>
          </p:cNvSpPr>
          <p:nvPr/>
        </p:nvSpPr>
        <p:spPr bwMode="auto">
          <a:xfrm>
            <a:off x="1487488" y="1785589"/>
            <a:ext cx="7913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設備連線設定管理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63" name="文字方塊 6"/>
          <p:cNvSpPr txBox="1">
            <a:spLocks noChangeArrowheads="1"/>
          </p:cNvSpPr>
          <p:nvPr/>
        </p:nvSpPr>
        <p:spPr bwMode="auto">
          <a:xfrm>
            <a:off x="6149125" y="2430833"/>
            <a:ext cx="367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細部功能說明：</a:t>
            </a:r>
          </a:p>
        </p:txBody>
      </p:sp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1055440" y="1311151"/>
            <a:ext cx="7489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設備導入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軟體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166" y="80444"/>
            <a:ext cx="11619452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23166" y="836713"/>
            <a:ext cx="11533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</a:pPr>
            <a:r>
              <a:rPr lang="en-US" altLang="zh-TW" sz="2400" b="1" dirty="0"/>
              <a:t> </a:t>
            </a:r>
            <a:r>
              <a:rPr lang="zh-TW" altLang="en-US" sz="2400" b="1" dirty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</a:t>
            </a:r>
            <a:r>
              <a:rPr lang="zh-TW" altLang="en-US" sz="2400" b="1" dirty="0"/>
              <a:t>案</a:t>
            </a:r>
            <a:r>
              <a:rPr lang="en-US" altLang="zh-TW" sz="2400" dirty="0" smtClean="0"/>
              <a:t>(5/14)</a:t>
            </a:r>
            <a:endParaRPr lang="en-US" altLang="zh-TW" sz="2400" b="1" dirty="0"/>
          </a:p>
        </p:txBody>
      </p:sp>
      <p:sp>
        <p:nvSpPr>
          <p:cNvPr id="3" name="矩形 2"/>
          <p:cNvSpPr/>
          <p:nvPr/>
        </p:nvSpPr>
        <p:spPr>
          <a:xfrm>
            <a:off x="7032104" y="1080319"/>
            <a:ext cx="5095819" cy="8309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請以本案所達成有關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SMB</a:t>
            </a:r>
            <a:r>
              <a:rPr lang="zh-TW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與各類機械設備建立連線的參數設定與聯網機械設備管理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</a:t>
            </a:r>
            <a:r>
              <a:rPr lang="zh-TW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新增、刪除、修改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的軟體功能及其可視化畫面為例，說明其細部功能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16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856640" y="6338483"/>
            <a:ext cx="337755" cy="318036"/>
          </a:xfrm>
        </p:spPr>
        <p:txBody>
          <a:bodyPr/>
          <a:lstStyle/>
          <a:p>
            <a:fld id="{03293E9E-AFF9-4034-8BF6-5754B3EA07C7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52876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1703958" y="2307672"/>
            <a:ext cx="4248150" cy="2079625"/>
            <a:chOff x="2890" y="7199"/>
            <a:chExt cx="4200" cy="1990"/>
          </a:xfrm>
        </p:grpSpPr>
        <p:sp>
          <p:nvSpPr>
            <p:cNvPr id="20516" name="Rectangle 140"/>
            <p:cNvSpPr>
              <a:spLocks noChangeArrowheads="1"/>
            </p:cNvSpPr>
            <p:nvPr/>
          </p:nvSpPr>
          <p:spPr bwMode="auto">
            <a:xfrm>
              <a:off x="2890" y="7199"/>
              <a:ext cx="4200" cy="1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" name="Text Box 141"/>
            <p:cNvSpPr txBox="1">
              <a:spLocks noChangeArrowheads="1"/>
            </p:cNvSpPr>
            <p:nvPr/>
          </p:nvSpPr>
          <p:spPr bwMode="auto">
            <a:xfrm>
              <a:off x="3887" y="7952"/>
              <a:ext cx="2080" cy="7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upright="1"/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  <a:defRPr/>
              </a:pPr>
              <a:r>
                <a:rPr 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功能圖示</a:t>
              </a:r>
            </a:p>
          </p:txBody>
        </p:sp>
      </p:grpSp>
      <p:sp>
        <p:nvSpPr>
          <p:cNvPr id="20486" name="矩形 4"/>
          <p:cNvSpPr>
            <a:spLocks noChangeArrowheads="1"/>
          </p:cNvSpPr>
          <p:nvPr/>
        </p:nvSpPr>
        <p:spPr bwMode="auto">
          <a:xfrm>
            <a:off x="1497334" y="1765520"/>
            <a:ext cx="8208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資料擷取與儲存管理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7" name="文字方塊 6"/>
          <p:cNvSpPr txBox="1">
            <a:spLocks noChangeArrowheads="1"/>
          </p:cNvSpPr>
          <p:nvPr/>
        </p:nvSpPr>
        <p:spPr bwMode="auto">
          <a:xfrm>
            <a:off x="6025133" y="2245758"/>
            <a:ext cx="3671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細部功能說明：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資料擷取格式：</a:t>
            </a:r>
            <a:r>
              <a:rPr lang="zh-TW" altLang="en-US" sz="2000" dirty="0"/>
              <a:t>如：</a:t>
            </a:r>
            <a:r>
              <a:rPr lang="en-US" altLang="zh-TW" sz="2000" dirty="0"/>
              <a:t>CSV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資料擷取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週期：</a:t>
            </a:r>
            <a:r>
              <a:rPr lang="zh-TW" altLang="en-US" sz="2000" dirty="0"/>
              <a:t>如：</a:t>
            </a:r>
            <a:r>
              <a:rPr lang="en-US" altLang="zh-TW" sz="2000" dirty="0"/>
              <a:t>500ms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590248"/>
              </p:ext>
            </p:extLst>
          </p:nvPr>
        </p:nvGraphicFramePr>
        <p:xfrm>
          <a:off x="1703958" y="4669425"/>
          <a:ext cx="9289403" cy="1579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項次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訊號</a:t>
                      </a: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6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狀態說明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資料型態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功能模組</a:t>
                      </a:r>
                      <a:r>
                        <a:rPr lang="zh-TW" sz="160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用途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開機訊號</a:t>
                      </a:r>
                      <a:endParaRPr lang="zh-TW" altLang="en-US" sz="1600" dirty="0">
                        <a:solidFill>
                          <a:schemeClr val="bg1">
                            <a:lumMod val="6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開機</a:t>
                      </a:r>
                      <a:r>
                        <a:rPr lang="en-US" sz="16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I/O</a:t>
                      </a:r>
                      <a:r>
                        <a:rPr lang="zh-TW" sz="16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訊號</a:t>
                      </a:r>
                      <a:r>
                        <a:rPr lang="en-US" sz="16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自定義</a:t>
                      </a:r>
                      <a:r>
                        <a:rPr lang="en-US" sz="16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)+</a:t>
                      </a:r>
                      <a:r>
                        <a:rPr lang="zh-TW" sz="16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時間資訊</a:t>
                      </a:r>
                      <a:endParaRPr lang="zh-TW" sz="16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稼動率計算；</a:t>
                      </a:r>
                      <a:endParaRPr lang="zh-TW" sz="16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設備歷程記錄</a:t>
                      </a:r>
                      <a:endParaRPr lang="zh-TW" sz="16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19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1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6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856640" y="6338483"/>
            <a:ext cx="337755" cy="318036"/>
          </a:xfrm>
        </p:spPr>
        <p:txBody>
          <a:bodyPr/>
          <a:lstStyle/>
          <a:p>
            <a:fld id="{03293E9E-AFF9-4034-8BF6-5754B3EA07C7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16" name="矩形 6"/>
          <p:cNvSpPr>
            <a:spLocks noChangeArrowheads="1"/>
          </p:cNvSpPr>
          <p:nvPr/>
        </p:nvSpPr>
        <p:spPr bwMode="auto">
          <a:xfrm>
            <a:off x="1055440" y="1311151"/>
            <a:ext cx="7489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設備導入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軟體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166" y="80444"/>
            <a:ext cx="11619452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23166" y="836713"/>
            <a:ext cx="11533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</a:pPr>
            <a:r>
              <a:rPr lang="en-US" altLang="zh-TW" sz="2400" b="1" dirty="0"/>
              <a:t> </a:t>
            </a:r>
            <a:r>
              <a:rPr lang="zh-TW" altLang="en-US" sz="2400" b="1" dirty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</a:t>
            </a:r>
            <a:r>
              <a:rPr lang="zh-TW" altLang="en-US" sz="2400" b="1" dirty="0"/>
              <a:t>案</a:t>
            </a:r>
            <a:r>
              <a:rPr lang="en-US" altLang="zh-TW" sz="2400" dirty="0" smtClean="0"/>
              <a:t>(6/14)</a:t>
            </a:r>
            <a:endParaRPr lang="en-US" altLang="zh-TW" sz="2400" b="1" dirty="0"/>
          </a:p>
        </p:txBody>
      </p:sp>
      <p:sp>
        <p:nvSpPr>
          <p:cNvPr id="5" name="矩形 4"/>
          <p:cNvSpPr/>
          <p:nvPr/>
        </p:nvSpPr>
        <p:spPr>
          <a:xfrm>
            <a:off x="7087743" y="1045200"/>
            <a:ext cx="4937774" cy="86177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請以本案所達成有關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SMB</a:t>
            </a:r>
            <a:r>
              <a:rPr lang="zh-TW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由機械設備擷取資料的軟體，並具備對機械設備所傳輸之資料進行處理、儲存、轉譯等功能及其可視化畫面為例，說明其細部功能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16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4075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1703512" y="2372678"/>
            <a:ext cx="4248150" cy="2079625"/>
            <a:chOff x="2890" y="7199"/>
            <a:chExt cx="4200" cy="1990"/>
          </a:xfrm>
        </p:grpSpPr>
        <p:sp>
          <p:nvSpPr>
            <p:cNvPr id="20516" name="Rectangle 140"/>
            <p:cNvSpPr>
              <a:spLocks noChangeArrowheads="1"/>
            </p:cNvSpPr>
            <p:nvPr/>
          </p:nvSpPr>
          <p:spPr bwMode="auto">
            <a:xfrm>
              <a:off x="2890" y="7199"/>
              <a:ext cx="4200" cy="1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" name="Text Box 141"/>
            <p:cNvSpPr txBox="1">
              <a:spLocks noChangeArrowheads="1"/>
            </p:cNvSpPr>
            <p:nvPr/>
          </p:nvSpPr>
          <p:spPr bwMode="auto">
            <a:xfrm>
              <a:off x="3887" y="7952"/>
              <a:ext cx="2080" cy="7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upright="1"/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  <a:defRPr/>
              </a:pPr>
              <a:r>
                <a:rPr 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功能圖示</a:t>
              </a:r>
            </a:p>
          </p:txBody>
        </p:sp>
      </p:grpSp>
      <p:sp>
        <p:nvSpPr>
          <p:cNvPr id="20486" name="矩形 4"/>
          <p:cNvSpPr>
            <a:spLocks noChangeArrowheads="1"/>
          </p:cNvSpPr>
          <p:nvPr/>
        </p:nvSpPr>
        <p:spPr bwMode="auto">
          <a:xfrm>
            <a:off x="1559496" y="1790094"/>
            <a:ext cx="8208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設備稼動管理功能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7" name="文字方塊 6"/>
          <p:cNvSpPr txBox="1">
            <a:spLocks noChangeArrowheads="1"/>
          </p:cNvSpPr>
          <p:nvPr/>
        </p:nvSpPr>
        <p:spPr bwMode="auto">
          <a:xfrm>
            <a:off x="5967895" y="2372678"/>
            <a:ext cx="3671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細部功能說明：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1055440" y="1311151"/>
            <a:ext cx="7489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設備導入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軟體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166" y="80444"/>
            <a:ext cx="11619452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23166" y="836713"/>
            <a:ext cx="11533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</a:pPr>
            <a:r>
              <a:rPr lang="en-US" altLang="zh-TW" sz="2400" b="1" dirty="0"/>
              <a:t> </a:t>
            </a:r>
            <a:r>
              <a:rPr lang="zh-TW" altLang="en-US" sz="2400" b="1" dirty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</a:t>
            </a:r>
            <a:r>
              <a:rPr lang="zh-TW" altLang="en-US" sz="2400" b="1" dirty="0"/>
              <a:t>案</a:t>
            </a:r>
            <a:r>
              <a:rPr lang="en-US" altLang="zh-TW" sz="2400" dirty="0" smtClean="0"/>
              <a:t>(7/14)</a:t>
            </a:r>
            <a:endParaRPr lang="en-US" altLang="zh-TW" sz="2400" b="1" dirty="0"/>
          </a:p>
        </p:txBody>
      </p:sp>
      <p:sp>
        <p:nvSpPr>
          <p:cNvPr id="1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856640" y="6338483"/>
            <a:ext cx="337755" cy="318036"/>
          </a:xfrm>
        </p:spPr>
        <p:txBody>
          <a:bodyPr/>
          <a:lstStyle/>
          <a:p>
            <a:fld id="{03293E9E-AFF9-4034-8BF6-5754B3EA07C7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3003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1775966" y="2442742"/>
            <a:ext cx="4248150" cy="2079625"/>
            <a:chOff x="2890" y="7199"/>
            <a:chExt cx="4200" cy="1990"/>
          </a:xfrm>
        </p:grpSpPr>
        <p:sp>
          <p:nvSpPr>
            <p:cNvPr id="20516" name="Rectangle 140"/>
            <p:cNvSpPr>
              <a:spLocks noChangeArrowheads="1"/>
            </p:cNvSpPr>
            <p:nvPr/>
          </p:nvSpPr>
          <p:spPr bwMode="auto">
            <a:xfrm>
              <a:off x="2890" y="7199"/>
              <a:ext cx="4200" cy="1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" name="Text Box 141"/>
            <p:cNvSpPr txBox="1">
              <a:spLocks noChangeArrowheads="1"/>
            </p:cNvSpPr>
            <p:nvPr/>
          </p:nvSpPr>
          <p:spPr bwMode="auto">
            <a:xfrm>
              <a:off x="3887" y="7952"/>
              <a:ext cx="2080" cy="7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upright="1"/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  <a:defRPr/>
              </a:pPr>
              <a:r>
                <a:rPr 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功能圖示</a:t>
              </a:r>
            </a:p>
          </p:txBody>
        </p:sp>
      </p:grpSp>
      <p:sp>
        <p:nvSpPr>
          <p:cNvPr id="20486" name="矩形 4"/>
          <p:cNvSpPr>
            <a:spLocks noChangeArrowheads="1"/>
          </p:cNvSpPr>
          <p:nvPr/>
        </p:nvSpPr>
        <p:spPr bwMode="auto">
          <a:xfrm>
            <a:off x="1631504" y="1772816"/>
            <a:ext cx="8208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完工計量管理功能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7" name="文字方塊 6"/>
          <p:cNvSpPr txBox="1">
            <a:spLocks noChangeArrowheads="1"/>
          </p:cNvSpPr>
          <p:nvPr/>
        </p:nvSpPr>
        <p:spPr bwMode="auto">
          <a:xfrm>
            <a:off x="6097141" y="2380828"/>
            <a:ext cx="3671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細部功能說明：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1055440" y="1311151"/>
            <a:ext cx="7489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設備導入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軟體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166" y="80444"/>
            <a:ext cx="11619452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23166" y="836713"/>
            <a:ext cx="11533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</a:pPr>
            <a:r>
              <a:rPr lang="en-US" altLang="zh-TW" sz="2400" b="1" dirty="0"/>
              <a:t> </a:t>
            </a:r>
            <a:r>
              <a:rPr lang="zh-TW" altLang="en-US" sz="2400" b="1" dirty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</a:t>
            </a:r>
            <a:r>
              <a:rPr lang="zh-TW" altLang="en-US" sz="2400" b="1" dirty="0"/>
              <a:t>案</a:t>
            </a:r>
            <a:r>
              <a:rPr lang="en-US" altLang="zh-TW" sz="2400" dirty="0" smtClean="0"/>
              <a:t>(8/14)</a:t>
            </a:r>
            <a:endParaRPr lang="en-US" altLang="zh-TW" sz="2400" b="1" dirty="0"/>
          </a:p>
        </p:txBody>
      </p:sp>
      <p:sp>
        <p:nvSpPr>
          <p:cNvPr id="1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856640" y="6338483"/>
            <a:ext cx="337755" cy="318036"/>
          </a:xfrm>
        </p:spPr>
        <p:txBody>
          <a:bodyPr/>
          <a:lstStyle/>
          <a:p>
            <a:fld id="{03293E9E-AFF9-4034-8BF6-5754B3EA07C7}" type="slidenum">
              <a:rPr lang="zh-TW" altLang="en-US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1979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1703958" y="2455515"/>
            <a:ext cx="4248150" cy="2079625"/>
            <a:chOff x="2890" y="7199"/>
            <a:chExt cx="4200" cy="1990"/>
          </a:xfrm>
        </p:grpSpPr>
        <p:sp>
          <p:nvSpPr>
            <p:cNvPr id="20516" name="Rectangle 140"/>
            <p:cNvSpPr>
              <a:spLocks noChangeArrowheads="1"/>
            </p:cNvSpPr>
            <p:nvPr/>
          </p:nvSpPr>
          <p:spPr bwMode="auto">
            <a:xfrm>
              <a:off x="2890" y="7199"/>
              <a:ext cx="4200" cy="1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" name="Text Box 141"/>
            <p:cNvSpPr txBox="1">
              <a:spLocks noChangeArrowheads="1"/>
            </p:cNvSpPr>
            <p:nvPr/>
          </p:nvSpPr>
          <p:spPr bwMode="auto">
            <a:xfrm>
              <a:off x="3887" y="7952"/>
              <a:ext cx="2080" cy="7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upright="1"/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  <a:defRPr/>
              </a:pPr>
              <a:r>
                <a:rPr 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功能圖示</a:t>
              </a:r>
            </a:p>
          </p:txBody>
        </p:sp>
      </p:grpSp>
      <p:sp>
        <p:nvSpPr>
          <p:cNvPr id="20486" name="矩形 4"/>
          <p:cNvSpPr>
            <a:spLocks noChangeArrowheads="1"/>
          </p:cNvSpPr>
          <p:nvPr/>
        </p:nvSpPr>
        <p:spPr bwMode="auto">
          <a:xfrm>
            <a:off x="1559496" y="1785589"/>
            <a:ext cx="8208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設備操作歷程記錄功能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7" name="文字方塊 6"/>
          <p:cNvSpPr txBox="1">
            <a:spLocks noChangeArrowheads="1"/>
          </p:cNvSpPr>
          <p:nvPr/>
        </p:nvSpPr>
        <p:spPr bwMode="auto">
          <a:xfrm>
            <a:off x="6025133" y="2393601"/>
            <a:ext cx="3671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細部功能說明：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1055440" y="1311151"/>
            <a:ext cx="7489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設備導入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軟體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166" y="80444"/>
            <a:ext cx="11619452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23166" y="836713"/>
            <a:ext cx="11533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</a:pPr>
            <a:r>
              <a:rPr lang="en-US" altLang="zh-TW" sz="2400" b="1" dirty="0"/>
              <a:t> </a:t>
            </a:r>
            <a:r>
              <a:rPr lang="zh-TW" altLang="en-US" sz="2400" b="1" dirty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</a:t>
            </a:r>
            <a:r>
              <a:rPr lang="zh-TW" altLang="en-US" sz="2400" b="1" dirty="0"/>
              <a:t>案</a:t>
            </a:r>
            <a:r>
              <a:rPr lang="en-US" altLang="zh-TW" sz="2400" dirty="0" smtClean="0"/>
              <a:t>(9/14)</a:t>
            </a:r>
            <a:endParaRPr lang="en-US" altLang="zh-TW" sz="2400" b="1" dirty="0"/>
          </a:p>
        </p:txBody>
      </p:sp>
      <p:sp>
        <p:nvSpPr>
          <p:cNvPr id="1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856640" y="6338483"/>
            <a:ext cx="337755" cy="318036"/>
          </a:xfrm>
        </p:spPr>
        <p:txBody>
          <a:bodyPr/>
          <a:lstStyle/>
          <a:p>
            <a:fld id="{03293E9E-AFF9-4034-8BF6-5754B3EA07C7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8864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1703958" y="2455515"/>
            <a:ext cx="4248150" cy="2079625"/>
            <a:chOff x="2890" y="7199"/>
            <a:chExt cx="4200" cy="1990"/>
          </a:xfrm>
        </p:grpSpPr>
        <p:sp>
          <p:nvSpPr>
            <p:cNvPr id="20516" name="Rectangle 140"/>
            <p:cNvSpPr>
              <a:spLocks noChangeArrowheads="1"/>
            </p:cNvSpPr>
            <p:nvPr/>
          </p:nvSpPr>
          <p:spPr bwMode="auto">
            <a:xfrm>
              <a:off x="2890" y="7199"/>
              <a:ext cx="4200" cy="1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" name="Text Box 141"/>
            <p:cNvSpPr txBox="1">
              <a:spLocks noChangeArrowheads="1"/>
            </p:cNvSpPr>
            <p:nvPr/>
          </p:nvSpPr>
          <p:spPr bwMode="auto">
            <a:xfrm>
              <a:off x="3887" y="7952"/>
              <a:ext cx="2080" cy="7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upright="1"/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  <a:defRPr/>
              </a:pPr>
              <a:r>
                <a:rPr 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功能圖示</a:t>
              </a:r>
            </a:p>
          </p:txBody>
        </p:sp>
      </p:grpSp>
      <p:sp>
        <p:nvSpPr>
          <p:cNvPr id="20487" name="文字方塊 6"/>
          <p:cNvSpPr txBox="1">
            <a:spLocks noChangeArrowheads="1"/>
          </p:cNvSpPr>
          <p:nvPr/>
        </p:nvSpPr>
        <p:spPr bwMode="auto">
          <a:xfrm>
            <a:off x="6025133" y="2393601"/>
            <a:ext cx="3671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細部功能說明：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1055440" y="1311151"/>
            <a:ext cx="7489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設備導入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軟體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166" y="80444"/>
            <a:ext cx="11619452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23166" y="836713"/>
            <a:ext cx="11533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</a:pPr>
            <a:r>
              <a:rPr lang="en-US" altLang="zh-TW" sz="2400" b="1" dirty="0"/>
              <a:t> </a:t>
            </a:r>
            <a:r>
              <a:rPr lang="zh-TW" altLang="en-US" sz="2400" b="1" dirty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</a:t>
            </a:r>
            <a:r>
              <a:rPr lang="zh-TW" altLang="en-US" sz="2400" b="1" dirty="0"/>
              <a:t>案</a:t>
            </a:r>
            <a:r>
              <a:rPr lang="en-US" altLang="zh-TW" sz="2400" dirty="0" smtClean="0"/>
              <a:t>(10/14)</a:t>
            </a:r>
            <a:endParaRPr lang="en-US" altLang="zh-TW" sz="2400" b="1" dirty="0"/>
          </a:p>
        </p:txBody>
      </p:sp>
      <p:sp>
        <p:nvSpPr>
          <p:cNvPr id="1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856640" y="6338483"/>
            <a:ext cx="337755" cy="318036"/>
          </a:xfrm>
        </p:spPr>
        <p:txBody>
          <a:bodyPr/>
          <a:lstStyle/>
          <a:p>
            <a:fld id="{03293E9E-AFF9-4034-8BF6-5754B3EA07C7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1701935" y="1833729"/>
            <a:ext cx="8208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設備故障主動通報功能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38723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1703958" y="2455515"/>
            <a:ext cx="4248150" cy="2079625"/>
            <a:chOff x="2890" y="7199"/>
            <a:chExt cx="4200" cy="1990"/>
          </a:xfrm>
        </p:grpSpPr>
        <p:sp>
          <p:nvSpPr>
            <p:cNvPr id="20516" name="Rectangle 140"/>
            <p:cNvSpPr>
              <a:spLocks noChangeArrowheads="1"/>
            </p:cNvSpPr>
            <p:nvPr/>
          </p:nvSpPr>
          <p:spPr bwMode="auto">
            <a:xfrm>
              <a:off x="2890" y="7199"/>
              <a:ext cx="4200" cy="1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" name="Text Box 141"/>
            <p:cNvSpPr txBox="1">
              <a:spLocks noChangeArrowheads="1"/>
            </p:cNvSpPr>
            <p:nvPr/>
          </p:nvSpPr>
          <p:spPr bwMode="auto">
            <a:xfrm>
              <a:off x="3887" y="7952"/>
              <a:ext cx="2080" cy="7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upright="1"/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  <a:defRPr/>
              </a:pPr>
              <a:r>
                <a:rPr 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功能圖示</a:t>
              </a:r>
            </a:p>
          </p:txBody>
        </p:sp>
      </p:grpSp>
      <p:sp>
        <p:nvSpPr>
          <p:cNvPr id="20487" name="文字方塊 6"/>
          <p:cNvSpPr txBox="1">
            <a:spLocks noChangeArrowheads="1"/>
          </p:cNvSpPr>
          <p:nvPr/>
        </p:nvSpPr>
        <p:spPr bwMode="auto">
          <a:xfrm>
            <a:off x="6025133" y="2393601"/>
            <a:ext cx="3671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細部功能說明：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1055440" y="1311151"/>
            <a:ext cx="7489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設備導入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軟體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166" y="80444"/>
            <a:ext cx="11619452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23166" y="836713"/>
            <a:ext cx="11533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</a:pPr>
            <a:r>
              <a:rPr lang="en-US" altLang="zh-TW" sz="2400" b="1" dirty="0"/>
              <a:t> </a:t>
            </a:r>
            <a:r>
              <a:rPr lang="zh-TW" altLang="en-US" sz="2400" b="1" dirty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</a:t>
            </a:r>
            <a:r>
              <a:rPr lang="zh-TW" altLang="en-US" sz="2400" b="1" dirty="0"/>
              <a:t>案</a:t>
            </a:r>
            <a:r>
              <a:rPr lang="en-US" altLang="zh-TW" sz="2400" dirty="0" smtClean="0"/>
              <a:t>(11/14)</a:t>
            </a:r>
            <a:endParaRPr lang="en-US" altLang="zh-TW" sz="2400" b="1" dirty="0"/>
          </a:p>
        </p:txBody>
      </p:sp>
      <p:sp>
        <p:nvSpPr>
          <p:cNvPr id="1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856640" y="6338483"/>
            <a:ext cx="337755" cy="318036"/>
          </a:xfrm>
        </p:spPr>
        <p:txBody>
          <a:bodyPr/>
          <a:lstStyle/>
          <a:p>
            <a:fld id="{03293E9E-AFF9-4034-8BF6-5754B3EA07C7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1614916" y="1804754"/>
            <a:ext cx="8208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設備能耗估算功能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8424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166" y="260648"/>
            <a:ext cx="11749498" cy="5040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基本資訊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申請政府計畫相關經歷及減碳策略執行紀錄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903075" y="6540500"/>
            <a:ext cx="288925" cy="287338"/>
          </a:xfrm>
        </p:spPr>
        <p:txBody>
          <a:bodyPr/>
          <a:lstStyle/>
          <a:p>
            <a:fld id="{03293E9E-AFF9-4034-8BF6-5754B3EA07C7}" type="slidenum">
              <a:rPr lang="zh-TW" altLang="en-US" smtClean="0"/>
              <a:pPr/>
              <a:t>1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845606"/>
              </p:ext>
            </p:extLst>
          </p:nvPr>
        </p:nvGraphicFramePr>
        <p:xfrm>
          <a:off x="2322699" y="1475096"/>
          <a:ext cx="7632203" cy="165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9189">
                  <a:extLst>
                    <a:ext uri="{9D8B030D-6E8A-4147-A177-3AD203B41FA5}">
                      <a16:colId xmlns:a16="http://schemas.microsoft.com/office/drawing/2014/main" val="2242096297"/>
                    </a:ext>
                  </a:extLst>
                </a:gridCol>
                <a:gridCol w="1556080">
                  <a:extLst>
                    <a:ext uri="{9D8B030D-6E8A-4147-A177-3AD203B41FA5}">
                      <a16:colId xmlns:a16="http://schemas.microsoft.com/office/drawing/2014/main" val="984873048"/>
                    </a:ext>
                  </a:extLst>
                </a:gridCol>
                <a:gridCol w="1259684">
                  <a:extLst>
                    <a:ext uri="{9D8B030D-6E8A-4147-A177-3AD203B41FA5}">
                      <a16:colId xmlns:a16="http://schemas.microsoft.com/office/drawing/2014/main" val="756209632"/>
                    </a:ext>
                  </a:extLst>
                </a:gridCol>
                <a:gridCol w="1180702">
                  <a:extLst>
                    <a:ext uri="{9D8B030D-6E8A-4147-A177-3AD203B41FA5}">
                      <a16:colId xmlns:a16="http://schemas.microsoft.com/office/drawing/2014/main" val="3851745947"/>
                    </a:ext>
                  </a:extLst>
                </a:gridCol>
                <a:gridCol w="2746548">
                  <a:extLst>
                    <a:ext uri="{9D8B030D-6E8A-4147-A177-3AD203B41FA5}">
                      <a16:colId xmlns:a16="http://schemas.microsoft.com/office/drawing/2014/main" val="2958255804"/>
                    </a:ext>
                  </a:extLst>
                </a:gridCol>
              </a:tblGrid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執行年度</a:t>
                      </a:r>
                      <a:endParaRPr lang="zh-TW" sz="14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計畫名稱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輔導單位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執行狀態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計畫執行主要效益追蹤</a:t>
                      </a:r>
                      <a:endParaRPr lang="zh-TW" sz="14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248267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endParaRPr lang="zh-TW" sz="14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endParaRPr lang="zh-TW" sz="14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Ex.</a:t>
                      </a:r>
                      <a:r>
                        <a:rPr lang="zh-TW" sz="12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刀具管理系統提升</a:t>
                      </a:r>
                      <a:r>
                        <a:rPr lang="en-US" sz="12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3%</a:t>
                      </a:r>
                      <a:r>
                        <a:rPr lang="zh-TW" sz="12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效率</a:t>
                      </a:r>
                      <a:endParaRPr lang="zh-TW" sz="14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88251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endParaRPr lang="zh-TW" sz="14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自行撤案</a:t>
                      </a:r>
                      <a:endParaRPr lang="zh-TW" sz="14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9923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endParaRPr lang="zh-TW" sz="14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endParaRPr lang="zh-TW" sz="14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Ex.</a:t>
                      </a:r>
                      <a:r>
                        <a:rPr lang="zh-TW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提高產品良率</a:t>
                      </a:r>
                      <a:r>
                        <a:rPr lang="en-US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2%</a:t>
                      </a:r>
                      <a:endParaRPr lang="zh-TW" sz="14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574811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2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自行增列</a:t>
                      </a: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371421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85698"/>
              </p:ext>
            </p:extLst>
          </p:nvPr>
        </p:nvGraphicFramePr>
        <p:xfrm>
          <a:off x="2302461" y="3588733"/>
          <a:ext cx="7970002" cy="2720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665">
                  <a:extLst>
                    <a:ext uri="{9D8B030D-6E8A-4147-A177-3AD203B41FA5}">
                      <a16:colId xmlns:a16="http://schemas.microsoft.com/office/drawing/2014/main" val="559311985"/>
                    </a:ext>
                  </a:extLst>
                </a:gridCol>
                <a:gridCol w="1569436">
                  <a:extLst>
                    <a:ext uri="{9D8B030D-6E8A-4147-A177-3AD203B41FA5}">
                      <a16:colId xmlns:a16="http://schemas.microsoft.com/office/drawing/2014/main" val="1963699375"/>
                    </a:ext>
                  </a:extLst>
                </a:gridCol>
                <a:gridCol w="1137565">
                  <a:extLst>
                    <a:ext uri="{9D8B030D-6E8A-4147-A177-3AD203B41FA5}">
                      <a16:colId xmlns:a16="http://schemas.microsoft.com/office/drawing/2014/main" val="1405286220"/>
                    </a:ext>
                  </a:extLst>
                </a:gridCol>
                <a:gridCol w="1137565">
                  <a:extLst>
                    <a:ext uri="{9D8B030D-6E8A-4147-A177-3AD203B41FA5}">
                      <a16:colId xmlns:a16="http://schemas.microsoft.com/office/drawing/2014/main" val="484573462"/>
                    </a:ext>
                  </a:extLst>
                </a:gridCol>
                <a:gridCol w="3273771">
                  <a:extLst>
                    <a:ext uri="{9D8B030D-6E8A-4147-A177-3AD203B41FA5}">
                      <a16:colId xmlns:a16="http://schemas.microsoft.com/office/drawing/2014/main" val="368471410"/>
                    </a:ext>
                  </a:extLst>
                </a:gridCol>
              </a:tblGrid>
              <a:tr h="6623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實施年度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碳盤查</a:t>
                      </a:r>
                      <a:r>
                        <a:rPr lang="en-US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zh-TW" sz="1200" b="1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產品碳足跡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盤查單位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執行狀態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產出內容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629172"/>
                  </a:ext>
                </a:extLst>
              </a:tr>
              <a:tr h="5185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  <a:endParaRPr lang="zh-TW" sz="1200" b="1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組織碳盤查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內部專責單位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內部盤查完畢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□估算組織碳排放當量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</a:t>
                      </a: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噸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□完成組織碳盤查報告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392518"/>
                  </a:ext>
                </a:extLst>
              </a:tr>
              <a:tr h="5185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zh-TW" sz="1200" b="1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組織碳盤查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綠基會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外部查驗完畢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□估算組織碳排放當量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</a:t>
                      </a: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噸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□完成組織碳盤查報告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3704"/>
                  </a:ext>
                </a:extLst>
              </a:tr>
              <a:tr h="7924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  <a:endParaRPr lang="zh-TW" sz="1200" b="1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產品碳足跡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綠基會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外部查驗完畢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</a:t>
                      </a:r>
                      <a:r>
                        <a:rPr lang="en-US" sz="1200" b="1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</a:t>
                      </a: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產品碳排放當量</a:t>
                      </a:r>
                      <a:r>
                        <a:rPr lang="en-US" sz="1200" b="1" kern="1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OOkg</a:t>
                      </a:r>
                      <a:endParaRPr lang="zh-TW" sz="1200" b="1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□獲得產品碳足跡認證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(BSI</a:t>
                      </a: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TUV</a:t>
                      </a: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BVC</a:t>
                      </a: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SGS)</a:t>
                      </a:r>
                      <a:endParaRPr lang="zh-TW" sz="1200" b="1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052233"/>
                  </a:ext>
                </a:extLst>
              </a:tr>
              <a:tr h="2240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自行增列</a:t>
                      </a: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zh-TW" sz="14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708952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69866" y="991637"/>
            <a:ext cx="84241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受輔導業者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SMU/SMB/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機械雲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/AI/TPS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等申請紀錄說明表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無申請紀錄請填寫無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矩形 8"/>
          <p:cNvSpPr/>
          <p:nvPr/>
        </p:nvSpPr>
        <p:spPr>
          <a:xfrm>
            <a:off x="2072118" y="3136367"/>
            <a:ext cx="7992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受輔導業者實施組織碳盤查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產品碳足跡紀錄說明表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未曾實施請填寫無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448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1703958" y="2455515"/>
            <a:ext cx="4248150" cy="2079625"/>
            <a:chOff x="2890" y="7199"/>
            <a:chExt cx="4200" cy="1990"/>
          </a:xfrm>
        </p:grpSpPr>
        <p:sp>
          <p:nvSpPr>
            <p:cNvPr id="20516" name="Rectangle 140"/>
            <p:cNvSpPr>
              <a:spLocks noChangeArrowheads="1"/>
            </p:cNvSpPr>
            <p:nvPr/>
          </p:nvSpPr>
          <p:spPr bwMode="auto">
            <a:xfrm>
              <a:off x="2890" y="7199"/>
              <a:ext cx="4200" cy="1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" name="Text Box 141"/>
            <p:cNvSpPr txBox="1">
              <a:spLocks noChangeArrowheads="1"/>
            </p:cNvSpPr>
            <p:nvPr/>
          </p:nvSpPr>
          <p:spPr bwMode="auto">
            <a:xfrm>
              <a:off x="3887" y="7952"/>
              <a:ext cx="2080" cy="7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upright="1"/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  <a:defRPr/>
              </a:pPr>
              <a:r>
                <a:rPr 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功能圖示</a:t>
              </a:r>
            </a:p>
          </p:txBody>
        </p:sp>
      </p:grpSp>
      <p:sp>
        <p:nvSpPr>
          <p:cNvPr id="20487" name="文字方塊 6"/>
          <p:cNvSpPr txBox="1">
            <a:spLocks noChangeArrowheads="1"/>
          </p:cNvSpPr>
          <p:nvPr/>
        </p:nvSpPr>
        <p:spPr bwMode="auto">
          <a:xfrm>
            <a:off x="6025133" y="2393601"/>
            <a:ext cx="3671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細部功能說明：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1055440" y="1311151"/>
            <a:ext cx="7489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設備導入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軟體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166" y="80444"/>
            <a:ext cx="11619452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23166" y="836713"/>
            <a:ext cx="11533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</a:pPr>
            <a:r>
              <a:rPr lang="en-US" altLang="zh-TW" sz="2400" b="1" dirty="0"/>
              <a:t> </a:t>
            </a:r>
            <a:r>
              <a:rPr lang="zh-TW" altLang="en-US" sz="2400" b="1" dirty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</a:t>
            </a:r>
            <a:r>
              <a:rPr lang="zh-TW" altLang="en-US" sz="2400" b="1" dirty="0"/>
              <a:t>案</a:t>
            </a:r>
            <a:r>
              <a:rPr lang="en-US" altLang="zh-TW" sz="2400" dirty="0" smtClean="0"/>
              <a:t>(12/14)</a:t>
            </a:r>
            <a:endParaRPr lang="en-US" altLang="zh-TW" sz="2400" b="1" dirty="0"/>
          </a:p>
        </p:txBody>
      </p:sp>
      <p:sp>
        <p:nvSpPr>
          <p:cNvPr id="1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856640" y="6338483"/>
            <a:ext cx="337755" cy="318036"/>
          </a:xfrm>
        </p:spPr>
        <p:txBody>
          <a:bodyPr/>
          <a:lstStyle/>
          <a:p>
            <a:fld id="{03293E9E-AFF9-4034-8BF6-5754B3EA07C7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1626609" y="1852197"/>
            <a:ext cx="8208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設備工單完工時間預估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336360" y="1045200"/>
            <a:ext cx="2689157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本案若無，可請刪除此頁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16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11834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1703958" y="2455515"/>
            <a:ext cx="4248150" cy="2079625"/>
            <a:chOff x="2890" y="7199"/>
            <a:chExt cx="4200" cy="1990"/>
          </a:xfrm>
        </p:grpSpPr>
        <p:sp>
          <p:nvSpPr>
            <p:cNvPr id="20516" name="Rectangle 140"/>
            <p:cNvSpPr>
              <a:spLocks noChangeArrowheads="1"/>
            </p:cNvSpPr>
            <p:nvPr/>
          </p:nvSpPr>
          <p:spPr bwMode="auto">
            <a:xfrm>
              <a:off x="2890" y="7199"/>
              <a:ext cx="4200" cy="1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" name="Text Box 141"/>
            <p:cNvSpPr txBox="1">
              <a:spLocks noChangeArrowheads="1"/>
            </p:cNvSpPr>
            <p:nvPr/>
          </p:nvSpPr>
          <p:spPr bwMode="auto">
            <a:xfrm>
              <a:off x="3887" y="7952"/>
              <a:ext cx="2080" cy="7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upright="1"/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  <a:defRPr/>
              </a:pPr>
              <a:r>
                <a:rPr 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功能圖示</a:t>
              </a:r>
            </a:p>
          </p:txBody>
        </p:sp>
      </p:grpSp>
      <p:sp>
        <p:nvSpPr>
          <p:cNvPr id="20487" name="文字方塊 6"/>
          <p:cNvSpPr txBox="1">
            <a:spLocks noChangeArrowheads="1"/>
          </p:cNvSpPr>
          <p:nvPr/>
        </p:nvSpPr>
        <p:spPr bwMode="auto">
          <a:xfrm>
            <a:off x="6025133" y="2393601"/>
            <a:ext cx="3671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細部功能說明：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1055440" y="1311151"/>
            <a:ext cx="7489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設備導入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軟體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166" y="80444"/>
            <a:ext cx="11619452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23166" y="836713"/>
            <a:ext cx="11533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</a:pPr>
            <a:r>
              <a:rPr lang="en-US" altLang="zh-TW" sz="2400" b="1" dirty="0"/>
              <a:t> </a:t>
            </a:r>
            <a:r>
              <a:rPr lang="zh-TW" altLang="en-US" sz="2400" b="1" dirty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</a:t>
            </a:r>
            <a:r>
              <a:rPr lang="zh-TW" altLang="en-US" sz="2400" b="1" dirty="0"/>
              <a:t>案</a:t>
            </a:r>
            <a:r>
              <a:rPr lang="en-US" altLang="zh-TW" sz="2400" dirty="0" smtClean="0"/>
              <a:t>(13/14)</a:t>
            </a:r>
            <a:endParaRPr lang="en-US" altLang="zh-TW" sz="2400" b="1" dirty="0"/>
          </a:p>
        </p:txBody>
      </p:sp>
      <p:sp>
        <p:nvSpPr>
          <p:cNvPr id="1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856640" y="6338483"/>
            <a:ext cx="337755" cy="318036"/>
          </a:xfrm>
        </p:spPr>
        <p:txBody>
          <a:bodyPr/>
          <a:lstStyle/>
          <a:p>
            <a:fld id="{03293E9E-AFF9-4034-8BF6-5754B3EA07C7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1688794" y="1818033"/>
            <a:ext cx="8208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□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其他功能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336360" y="1045200"/>
            <a:ext cx="2689157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本案若無，可請刪除此頁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16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2424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23392" y="1326819"/>
            <a:ext cx="612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(</a:t>
            </a:r>
            <a:r>
              <a:rPr lang="zh-TW" altLang="en-US" sz="2000" dirty="0"/>
              <a:t>三</a:t>
            </a:r>
            <a:r>
              <a:rPr lang="en-US" altLang="zh-TW" sz="2000" dirty="0" smtClean="0"/>
              <a:t>)</a:t>
            </a:r>
            <a:r>
              <a:rPr lang="zh-TW" altLang="en-US" sz="2000" dirty="0"/>
              <a:t>輔導單位資訊安全導入</a:t>
            </a:r>
          </a:p>
        </p:txBody>
      </p:sp>
      <p:sp>
        <p:nvSpPr>
          <p:cNvPr id="2" name="矩形 1"/>
          <p:cNvSpPr/>
          <p:nvPr/>
        </p:nvSpPr>
        <p:spPr>
          <a:xfrm>
            <a:off x="1478013" y="1698459"/>
            <a:ext cx="10162603" cy="107721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9388" lvl="4" indent="-179388" algn="just">
              <a:buFont typeface="+mj-lt"/>
              <a:buAutoNum type="arabicPeriod"/>
            </a:pPr>
            <a:r>
              <a:rPr lang="zh-TW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請說明輔導單位軟體資訊安全檢測規劃，若本案為輔導單位第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案之提案計畫，應提供源碼掃描之資訊安全弱點掃描報告，且高度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以上風險應為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項。</a:t>
            </a:r>
          </a:p>
          <a:p>
            <a:pPr marL="179388" lvl="4" indent="-179388" algn="just">
              <a:buFont typeface="+mj-lt"/>
              <a:buAutoNum type="arabicPeriod"/>
            </a:pPr>
            <a:r>
              <a:rPr lang="zh-TW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請說明輔導單位軟體資訊安全改善之長期規劃做法，如：擬長期合作之資安單位、弱點掃瞄預計實施程度，已知資安弱點之改善規劃。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11424" y="3952561"/>
            <a:ext cx="612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176213" lvl="1" algn="l">
              <a:spcBef>
                <a:spcPts val="0"/>
              </a:spcBef>
            </a:pPr>
            <a:r>
              <a:rPr lang="en-US" altLang="zh-TW" sz="2000" dirty="0" smtClean="0"/>
              <a:t>(</a:t>
            </a:r>
            <a:r>
              <a:rPr lang="zh-TW" altLang="en-US" sz="2000" dirty="0"/>
              <a:t>四</a:t>
            </a:r>
            <a:r>
              <a:rPr lang="en-US" altLang="zh-TW" sz="2000" dirty="0" smtClean="0"/>
              <a:t>)</a:t>
            </a:r>
            <a:r>
              <a:rPr lang="zh-TW" altLang="en-US" sz="2000" dirty="0"/>
              <a:t>受輔導業者資訊安全導入規劃</a:t>
            </a:r>
          </a:p>
        </p:txBody>
      </p:sp>
      <p:sp>
        <p:nvSpPr>
          <p:cNvPr id="3" name="矩形 2"/>
          <p:cNvSpPr/>
          <p:nvPr/>
        </p:nvSpPr>
        <p:spPr>
          <a:xfrm>
            <a:off x="1559496" y="4416490"/>
            <a:ext cx="10081120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9388" lvl="4" indent="-179388" algn="just">
              <a:buFont typeface="+mj-lt"/>
              <a:buAutoNum type="arabicPeriod"/>
            </a:pPr>
            <a:r>
              <a:rPr lang="zh-TW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其他資安說明，如：本計畫導入受輔導業者場域之建議資安實施措施相關規劃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3166" y="836713"/>
            <a:ext cx="11533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</a:pPr>
            <a:r>
              <a:rPr lang="en-US" altLang="zh-TW" sz="2400" b="1" dirty="0"/>
              <a:t> </a:t>
            </a:r>
            <a:r>
              <a:rPr lang="zh-TW" altLang="en-US" sz="2400" b="1" dirty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</a:t>
            </a:r>
            <a:r>
              <a:rPr lang="zh-TW" altLang="en-US" sz="2400" b="1" dirty="0"/>
              <a:t>案</a:t>
            </a:r>
            <a:r>
              <a:rPr lang="en-US" altLang="zh-TW" sz="2400" dirty="0" smtClean="0"/>
              <a:t>(14/14)</a:t>
            </a:r>
            <a:endParaRPr lang="en-US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2560928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407368" y="878805"/>
            <a:ext cx="691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三、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本計畫</a:t>
            </a:r>
            <a:r>
              <a:rPr lang="zh-TW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查核工作項目及執行進度說明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243083"/>
              </p:ext>
            </p:extLst>
          </p:nvPr>
        </p:nvGraphicFramePr>
        <p:xfrm>
          <a:off x="1121349" y="1540907"/>
          <a:ext cx="9937105" cy="4681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8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994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完成日期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工作項目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執行進度說明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佐證資料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累計執行進度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1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系統架構規劃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完成聯網系統架構規劃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如：</a:t>
                      </a:r>
                      <a:r>
                        <a:rPr 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實際</a:t>
                      </a:r>
                      <a:r>
                        <a:rPr lang="zh-TW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聯網架構</a:t>
                      </a:r>
                      <a:r>
                        <a:rPr 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圖</a:t>
                      </a: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含繪製設備位置</a:t>
                      </a: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Layout</a:t>
                      </a:r>
                      <a:r>
                        <a:rPr lang="zh-TW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、聯網架構圖、聯網中介裝置、聯網設備暨控制器列表</a:t>
                      </a: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10%</a:t>
                      </a:r>
                      <a:endParaRPr lang="zh-TW" sz="1300" b="0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89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提供資訊安全檢測報告</a:t>
                      </a:r>
                      <a:r>
                        <a:rPr lang="en-US" altLang="zh-TW" sz="13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3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初測</a:t>
                      </a:r>
                      <a:r>
                        <a:rPr lang="en-US" altLang="zh-TW" sz="13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3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必要</a:t>
                      </a:r>
                      <a:r>
                        <a:rPr lang="en-US" altLang="zh-TW" sz="13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300" b="1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提供第三方資訊安全檢測</a:t>
                      </a:r>
                      <a:endParaRPr lang="en-US" altLang="zh-TW" sz="13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初測報告</a:t>
                      </a: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資安檢測報告</a:t>
                      </a: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30%</a:t>
                      </a:r>
                      <a:endParaRPr lang="zh-TW" sz="1300" b="0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82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300" b="0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78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300" b="0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09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zh-TW" sz="13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教育訓練</a:t>
                      </a: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完成教育訓練</a:t>
                      </a:r>
                      <a:endParaRPr lang="zh-TW" altLang="zh-TW" sz="13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如：簽到表、上課照片</a:t>
                      </a: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95%</a:t>
                      </a:r>
                      <a:endParaRPr lang="zh-TW" sz="1300" b="0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15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3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預期效益測試驗證</a:t>
                      </a:r>
                      <a:endParaRPr lang="zh-TW" altLang="en-US" sz="13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3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3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3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21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提供資訊安全檢測報告</a:t>
                      </a:r>
                      <a:r>
                        <a:rPr lang="en-US" altLang="zh-TW" sz="13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3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複測</a:t>
                      </a:r>
                      <a:r>
                        <a:rPr lang="en-US" altLang="zh-TW" sz="13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3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必要</a:t>
                      </a:r>
                      <a:r>
                        <a:rPr lang="en-US" altLang="zh-TW" sz="13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3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提供第三方資訊安全檢測</a:t>
                      </a:r>
                      <a:endParaRPr lang="en-US" altLang="zh-TW" sz="13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複測報告</a:t>
                      </a: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檢測報告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高風險須為</a:t>
                      </a: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0)</a:t>
                      </a: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3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49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13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執行成果報告</a:t>
                      </a: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完成執行成果報告</a:t>
                      </a: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執行成果報告</a:t>
                      </a:r>
                    </a:p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含本計畫相關執行工作之佐證資料</a:t>
                      </a:r>
                      <a:r>
                        <a:rPr lang="en-US" alt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 </a:t>
                      </a:r>
                      <a:r>
                        <a:rPr lang="en-US" sz="1300" b="0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100%</a:t>
                      </a:r>
                      <a:endParaRPr lang="zh-TW" sz="1300" b="0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166" y="204716"/>
            <a:ext cx="11533473" cy="59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16080" y="876199"/>
            <a:ext cx="4057309" cy="584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lvl="4" algn="just"/>
            <a:r>
              <a:rPr lang="zh-TW" altLang="en-US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完成日期</a:t>
            </a:r>
            <a:r>
              <a:rPr lang="en-US" altLang="zh-TW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」、「累計執行</a:t>
            </a:r>
            <a:r>
              <a:rPr lang="zh-TW" alt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進度</a:t>
            </a:r>
            <a:r>
              <a:rPr lang="en-US" altLang="zh-TW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」，請勿重複相同時間及進度數字。</a:t>
            </a:r>
            <a:endParaRPr lang="en-US" altLang="zh-TW" sz="1600" kern="1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5784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166" y="837281"/>
            <a:ext cx="7019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660400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人力與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(1/3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655212"/>
              </p:ext>
            </p:extLst>
          </p:nvPr>
        </p:nvGraphicFramePr>
        <p:xfrm>
          <a:off x="1127447" y="1844824"/>
          <a:ext cx="10153128" cy="4392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1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1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9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44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069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最高學歷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經歷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職級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</a:t>
                      </a:r>
                      <a:r>
                        <a:rPr 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</a:t>
                      </a:r>
                      <a:r>
                        <a:rPr lang="zh-TW" alt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</a:t>
                      </a:r>
                      <a:r>
                        <a:rPr 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投入人月數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35">
                <a:tc gridSpan="6"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一、輔導單位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1" marR="17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069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○○○</a:t>
                      </a:r>
                      <a:endParaRPr lang="zh-TW" sz="16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碩士</a:t>
                      </a:r>
                      <a:endParaRPr lang="zh-TW" sz="16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年資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專長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副研究員</a:t>
                      </a:r>
                      <a:endParaRPr lang="zh-TW" sz="16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en-US" sz="1600" kern="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600" kern="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kern="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5~8</a:t>
                      </a:r>
                      <a:endParaRPr lang="zh-TW" sz="16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35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535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535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535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7766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表格不足請自行增列</a:t>
                      </a: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6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909">
                <a:tc gridSpan="5"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zh-TW" alt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人月</a:t>
                      </a:r>
                      <a:r>
                        <a:rPr lang="zh-TW" alt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合計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1" marR="17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1" marR="177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1" marR="17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 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856640" y="6338483"/>
            <a:ext cx="337755" cy="318036"/>
          </a:xfrm>
        </p:spPr>
        <p:txBody>
          <a:bodyPr/>
          <a:lstStyle/>
          <a:p>
            <a:fld id="{03293E9E-AFF9-4034-8BF6-5754B3EA07C7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83432" y="1351321"/>
            <a:ext cx="2480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本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計畫人力需求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103745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652" name="矩形 5"/>
          <p:cNvSpPr>
            <a:spLocks noChangeArrowheads="1"/>
          </p:cNvSpPr>
          <p:nvPr/>
        </p:nvSpPr>
        <p:spPr bwMode="auto">
          <a:xfrm>
            <a:off x="323166" y="807095"/>
            <a:ext cx="4699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人力與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(2/3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88282"/>
              </p:ext>
            </p:extLst>
          </p:nvPr>
        </p:nvGraphicFramePr>
        <p:xfrm>
          <a:off x="1199109" y="2616658"/>
          <a:ext cx="10153477" cy="39918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69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3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6121">
                <a:tc row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會計科目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算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</a:t>
                      </a: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政府</a:t>
                      </a: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</a:t>
                      </a: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廠商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自籌款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佔總經費％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1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一、直接薪資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row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1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二、管理費用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1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三、其他直接費用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1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人事費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1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旅運費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1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材料費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1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維護費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1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業務費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1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四、公費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1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伍、營業稅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合計金額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6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合計佔總經費％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10483432" y="2308674"/>
            <a:ext cx="903287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單位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9069" y="1896116"/>
            <a:ext cx="1087355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1050" indent="-601663" algn="just">
              <a:lnSpc>
                <a:spcPts val="2700"/>
              </a:lnSpc>
              <a:spcAft>
                <a:spcPts val="0"/>
              </a:spcAft>
              <a:defRPr/>
            </a:pP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計畫總經費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政府輔導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；廠商自籌款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%)</a:t>
            </a:r>
            <a:endParaRPr lang="zh-TW" altLang="zh-TW" sz="20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856640" y="6338483"/>
            <a:ext cx="337755" cy="318036"/>
          </a:xfrm>
        </p:spPr>
        <p:txBody>
          <a:bodyPr/>
          <a:lstStyle/>
          <a:p>
            <a:fld id="{03293E9E-AFF9-4034-8BF6-5754B3EA07C7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1199109" y="2616649"/>
            <a:ext cx="2088232" cy="751468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矩形 11"/>
          <p:cNvSpPr/>
          <p:nvPr/>
        </p:nvSpPr>
        <p:spPr>
          <a:xfrm>
            <a:off x="983432" y="1400996"/>
            <a:ext cx="1951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經費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預算表</a:t>
            </a:r>
          </a:p>
        </p:txBody>
      </p:sp>
    </p:spTree>
    <p:extLst>
      <p:ext uri="{BB962C8B-B14F-4D97-AF65-F5344CB8AC3E}">
        <p14:creationId xmlns:p14="http://schemas.microsoft.com/office/powerpoint/2010/main" val="1451584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83432" y="1673859"/>
            <a:ext cx="8964612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81050" indent="-601663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業務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費 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如代辦加工費及專業服務費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明細表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531047"/>
              </p:ext>
            </p:extLst>
          </p:nvPr>
        </p:nvGraphicFramePr>
        <p:xfrm>
          <a:off x="1703512" y="2367563"/>
          <a:ext cx="9390047" cy="3528394"/>
        </p:xfrm>
        <a:graphic>
          <a:graphicData uri="http://schemas.openxmlformats.org/drawingml/2006/table">
            <a:tbl>
              <a:tblPr/>
              <a:tblGrid>
                <a:gridCol w="43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2110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品名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單位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單價</a:t>
                      </a: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r>
                        <a:rPr lang="en-US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數量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小計</a:t>
                      </a: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r>
                        <a:rPr lang="en-US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612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612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612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61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61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61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61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合計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-</a:t>
                      </a:r>
                      <a:endParaRPr lang="zh-TW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-</a:t>
                      </a:r>
                      <a:endParaRPr lang="zh-TW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6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6888089" y="1074083"/>
            <a:ext cx="5184576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:(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單價</a:t>
            </a:r>
            <a:r>
              <a:rPr lang="zh-TW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新臺幣一萬元以上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之材料費應改列為業務費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23166" y="836712"/>
            <a:ext cx="4699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人力與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(3/3)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83432" y="1351321"/>
            <a:ext cx="1951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經費明細表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856640" y="6338483"/>
            <a:ext cx="337755" cy="318036"/>
          </a:xfrm>
        </p:spPr>
        <p:txBody>
          <a:bodyPr/>
          <a:lstStyle/>
          <a:p>
            <a:fld id="{03293E9E-AFF9-4034-8BF6-5754B3EA07C7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584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貳、預期效益</a:t>
            </a:r>
          </a:p>
        </p:txBody>
      </p:sp>
      <p:sp>
        <p:nvSpPr>
          <p:cNvPr id="2" name="矩形 1"/>
          <p:cNvSpPr/>
          <p:nvPr/>
        </p:nvSpPr>
        <p:spPr>
          <a:xfrm>
            <a:off x="413609" y="980728"/>
            <a:ext cx="2031325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indent="-285750" algn="just">
              <a:lnSpc>
                <a:spcPts val="2600"/>
              </a:lnSpc>
              <a:spcAft>
                <a:spcPts val="0"/>
              </a:spcAft>
              <a:buFont typeface="+mj-ea"/>
              <a:buAutoNum type="ea1ChtPlain"/>
              <a:defRPr/>
            </a:pPr>
            <a:r>
              <a:rPr lang="zh-TW" altLang="en-US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量化效益</a:t>
            </a:r>
          </a:p>
        </p:txBody>
      </p:sp>
      <p:sp>
        <p:nvSpPr>
          <p:cNvPr id="6" name="矩形 5"/>
          <p:cNvSpPr/>
          <p:nvPr/>
        </p:nvSpPr>
        <p:spPr>
          <a:xfrm>
            <a:off x="413609" y="3644553"/>
            <a:ext cx="2031325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lnSpc>
                <a:spcPts val="2600"/>
              </a:lnSpc>
              <a:spcAft>
                <a:spcPts val="0"/>
              </a:spcAft>
              <a:defRPr/>
            </a:pPr>
            <a:r>
              <a:rPr lang="zh-TW" altLang="en-US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二、質化</a:t>
            </a:r>
            <a:r>
              <a:rPr lang="zh-TW" altLang="zh-TW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效益</a:t>
            </a:r>
          </a:p>
        </p:txBody>
      </p:sp>
      <p:sp>
        <p:nvSpPr>
          <p:cNvPr id="28678" name="文字方塊 2"/>
          <p:cNvSpPr txBox="1">
            <a:spLocks noChangeArrowheads="1"/>
          </p:cNvSpPr>
          <p:nvPr/>
        </p:nvSpPr>
        <p:spPr bwMode="auto">
          <a:xfrm>
            <a:off x="1083195" y="1385541"/>
            <a:ext cx="6985000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  <a:extLst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(</a:t>
            </a:r>
            <a:r>
              <a:rPr lang="zh-TW" altLang="en-US" dirty="0"/>
              <a:t>請填入計畫書所列量化效益，並說明其估算方式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28679" name="文字方塊 2"/>
          <p:cNvSpPr txBox="1">
            <a:spLocks noChangeArrowheads="1"/>
          </p:cNvSpPr>
          <p:nvPr/>
        </p:nvSpPr>
        <p:spPr bwMode="auto">
          <a:xfrm>
            <a:off x="1235595" y="4070003"/>
            <a:ext cx="6985000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  <a:extLst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(</a:t>
            </a:r>
            <a:r>
              <a:rPr lang="zh-TW" altLang="en-US" dirty="0"/>
              <a:t>請說明藉由本輔導案除量化效益外，可達成之其他效益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856640" y="6338483"/>
            <a:ext cx="337755" cy="318036"/>
          </a:xfrm>
        </p:spPr>
        <p:txBody>
          <a:bodyPr/>
          <a:lstStyle/>
          <a:p>
            <a:fld id="{03293E9E-AFF9-4034-8BF6-5754B3EA07C7}" type="slidenum">
              <a:rPr lang="zh-TW" altLang="en-US" smtClean="0"/>
              <a:pPr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55631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矩形 1"/>
          <p:cNvSpPr>
            <a:spLocks noChangeArrowheads="1"/>
          </p:cNvSpPr>
          <p:nvPr/>
        </p:nvSpPr>
        <p:spPr bwMode="auto">
          <a:xfrm>
            <a:off x="335360" y="44624"/>
            <a:ext cx="11665296" cy="73261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95250" defTabSz="412750" eaLnBrk="1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 Medium"/>
              </a:rPr>
              <a:t>參、附錄：一</a:t>
            </a:r>
            <a:r>
              <a:rPr lang="zh-TW" altLang="en-US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 Medium"/>
              </a:rPr>
              <a:t>頁摘要說明</a:t>
            </a:r>
            <a:r>
              <a:rPr lang="zh-TW" altLang="en-US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 Medium"/>
              </a:rPr>
              <a:t>資料</a:t>
            </a:r>
            <a:endParaRPr lang="zh-TW" altLang="en-US" sz="4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 Neue Medium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17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100402"/>
            <a:ext cx="11593288" cy="51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777237"/>
            <a:ext cx="109205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請依個案情況填寫，提案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時成果效益部分請填寫預期成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驗收時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需則提供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輔導前後之差異，並依實際狀況調整內容）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856640" y="6338483"/>
            <a:ext cx="337755" cy="318036"/>
          </a:xfrm>
        </p:spPr>
        <p:txBody>
          <a:bodyPr/>
          <a:lstStyle/>
          <a:p>
            <a:fld id="{03293E9E-AFF9-4034-8BF6-5754B3EA07C7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79376" y="1200531"/>
            <a:ext cx="795089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2pPr marL="0" lvl="1" algn="just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defRPr>
            </a:lvl2pPr>
          </a:lstStyle>
          <a:p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Helvetica Neue"/>
              </a:rPr>
              <a:t>範例：</a:t>
            </a:r>
          </a:p>
        </p:txBody>
      </p:sp>
    </p:spTree>
    <p:extLst>
      <p:ext uri="{BB962C8B-B14F-4D97-AF65-F5344CB8AC3E}">
        <p14:creationId xmlns:p14="http://schemas.microsoft.com/office/powerpoint/2010/main" val="2603511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591944" y="3942764"/>
            <a:ext cx="5219700" cy="684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zh-TW" altLang="en-US" sz="2000" b="1" u="sng" kern="0" dirty="0">
                <a:solidFill>
                  <a:srgbClr val="F7964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００００</a:t>
            </a:r>
            <a:r>
              <a:rPr lang="en-US" altLang="zh-TW" sz="2000" b="1" u="sng" kern="0" dirty="0">
                <a:solidFill>
                  <a:srgbClr val="F7964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u="sng" kern="0" dirty="0">
                <a:solidFill>
                  <a:srgbClr val="F7964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輔導單位</a:t>
            </a:r>
            <a:r>
              <a:rPr lang="en-US" altLang="zh-TW" sz="2000" b="1" u="sng" kern="0" dirty="0">
                <a:solidFill>
                  <a:srgbClr val="F7964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88900" indent="-88900" algn="just">
              <a:buFont typeface="Arial" pitchFamily="34" charset="0"/>
              <a:buChar char="•"/>
              <a:defRPr/>
            </a:pP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０００</a:t>
            </a:r>
            <a:endParaRPr lang="zh-TW" altLang="en-US" sz="1350" kern="0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82543" y="1060657"/>
            <a:ext cx="3898901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zh-TW" altLang="en-US" sz="2000" b="1" u="sng" kern="0" dirty="0">
                <a:solidFill>
                  <a:srgbClr val="F7964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〇〇塑膠</a:t>
            </a:r>
            <a:r>
              <a:rPr lang="en-US" altLang="zh-TW" sz="2000" b="1" u="sng" kern="0" dirty="0">
                <a:solidFill>
                  <a:srgbClr val="F7964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u="sng" kern="0" dirty="0">
                <a:solidFill>
                  <a:srgbClr val="F7964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受輔導業者</a:t>
            </a:r>
            <a:r>
              <a:rPr lang="en-US" altLang="zh-TW" sz="2000" b="1" u="sng" kern="0" dirty="0">
                <a:solidFill>
                  <a:srgbClr val="F7964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88900" indent="-88900" algn="just">
              <a:buFont typeface="Arial" pitchFamily="34" charset="0"/>
              <a:buChar char="•"/>
              <a:defRPr/>
            </a:pPr>
            <a:r>
              <a:rPr lang="zh-TW" altLang="en-US" sz="13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０００</a:t>
            </a:r>
          </a:p>
        </p:txBody>
      </p:sp>
      <p:sp>
        <p:nvSpPr>
          <p:cNvPr id="8" name="向右箭號 7"/>
          <p:cNvSpPr/>
          <p:nvPr/>
        </p:nvSpPr>
        <p:spPr>
          <a:xfrm>
            <a:off x="4860673" y="1638246"/>
            <a:ext cx="354012" cy="485775"/>
          </a:xfrm>
          <a:prstGeom prst="rightArrow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ker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47928" y="959960"/>
            <a:ext cx="47799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zh-TW" altLang="en-US" sz="2000" b="1" u="sng" kern="0" dirty="0">
                <a:solidFill>
                  <a:srgbClr val="F7964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計畫成果效益</a:t>
            </a:r>
            <a:r>
              <a:rPr lang="en-US" altLang="zh-TW" sz="2000" b="1" u="sng" kern="0" dirty="0">
                <a:solidFill>
                  <a:srgbClr val="F7964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u="sng" kern="0" dirty="0">
                <a:solidFill>
                  <a:srgbClr val="F7964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受輔導業者</a:t>
            </a:r>
            <a:r>
              <a:rPr lang="en-US" altLang="zh-TW" sz="2000" b="1" u="sng" kern="0" dirty="0">
                <a:solidFill>
                  <a:srgbClr val="F7964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</p:txBody>
      </p:sp>
      <p:sp>
        <p:nvSpPr>
          <p:cNvPr id="39945" name="文字方塊 12"/>
          <p:cNvSpPr txBox="1">
            <a:spLocks noChangeArrowheads="1"/>
          </p:cNvSpPr>
          <p:nvPr/>
        </p:nvSpPr>
        <p:spPr bwMode="auto">
          <a:xfrm>
            <a:off x="5330693" y="1343591"/>
            <a:ext cx="4651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０００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39946" name="矩形 13"/>
          <p:cNvSpPr>
            <a:spLocks noChangeArrowheads="1"/>
          </p:cNvSpPr>
          <p:nvPr/>
        </p:nvSpPr>
        <p:spPr bwMode="auto">
          <a:xfrm>
            <a:off x="1047617" y="3942764"/>
            <a:ext cx="3779838" cy="2232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照片或圖示</a:t>
            </a:r>
          </a:p>
        </p:txBody>
      </p:sp>
      <p:sp>
        <p:nvSpPr>
          <p:cNvPr id="1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856640" y="6338483"/>
            <a:ext cx="337755" cy="318036"/>
          </a:xfrm>
        </p:spPr>
        <p:txBody>
          <a:bodyPr/>
          <a:lstStyle/>
          <a:p>
            <a:fld id="{03293E9E-AFF9-4034-8BF6-5754B3EA07C7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335360" y="44624"/>
            <a:ext cx="11665296" cy="73261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95250" defTabSz="412750" eaLnBrk="1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 Medium"/>
              </a:rPr>
              <a:t>參、附錄：一</a:t>
            </a:r>
            <a:r>
              <a:rPr lang="zh-TW" altLang="en-US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 Medium"/>
              </a:rPr>
              <a:t>頁摘要說明</a:t>
            </a:r>
            <a:r>
              <a:rPr lang="zh-TW" altLang="en-US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 Medium"/>
              </a:rPr>
              <a:t>資料</a:t>
            </a:r>
            <a:endParaRPr lang="zh-TW" altLang="en-US" sz="4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 Neue Medium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14210" y="939713"/>
            <a:ext cx="795089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2pPr marL="0" lvl="1" algn="just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defRPr>
            </a:lvl2pPr>
          </a:lstStyle>
          <a:p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Helvetica Neue"/>
              </a:rPr>
              <a:t>格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Helvetica Neue"/>
              </a:rPr>
              <a:t>式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Helvetica Neue"/>
              </a:rPr>
              <a:t>：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90789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23392" y="908720"/>
            <a:ext cx="10945216" cy="563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 </a:t>
            </a:r>
          </a:p>
          <a:p>
            <a:pPr marL="1798638" lvl="3" indent="-896938">
              <a:lnSpc>
                <a:spcPct val="120000"/>
              </a:lnSpc>
              <a:spcBef>
                <a:spcPts val="600"/>
              </a:spcBef>
              <a:buFont typeface="+mj-ea"/>
              <a:buAutoNum type="ea1ChtPeriod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輔導業者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面臨問題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需求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8638" lvl="4" indent="-896938">
              <a:lnSpc>
                <a:spcPct val="120000"/>
              </a:lnSpc>
              <a:spcBef>
                <a:spcPts val="600"/>
              </a:spcBef>
              <a:buFont typeface="+mj-ea"/>
              <a:buAutoNum type="ea1ChtPeriod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解決方案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8638" lvl="3" indent="-896938">
              <a:lnSpc>
                <a:spcPct val="120000"/>
              </a:lnSpc>
              <a:spcBef>
                <a:spcPts val="600"/>
              </a:spcBef>
              <a:buFont typeface="+mj-ea"/>
              <a:buAutoNum type="ea1ChtPeriod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計畫查核工作項目及執行進度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8638" lvl="3" indent="-896938">
              <a:lnSpc>
                <a:spcPct val="120000"/>
              </a:lnSpc>
              <a:spcBef>
                <a:spcPts val="600"/>
              </a:spcBef>
              <a:buFont typeface="+mj-ea"/>
              <a:buAutoNum type="ea1ChtPeriod"/>
            </a:pPr>
            <a:r>
              <a:rPr lang="zh-TW" altLang="en-US" sz="2800" b="1" dirty="0" smtClean="0"/>
              <a:t>人力</a:t>
            </a:r>
            <a:r>
              <a:rPr lang="zh-TW" altLang="en-US" sz="2800" b="1" dirty="0"/>
              <a:t>與</a:t>
            </a:r>
            <a:r>
              <a:rPr lang="zh-TW" altLang="zh-TW" sz="2800" b="1" dirty="0"/>
              <a:t>經費</a:t>
            </a:r>
            <a:r>
              <a:rPr lang="zh-TW" altLang="zh-TW" sz="2800" b="1" dirty="0" smtClean="0"/>
              <a:t>說明</a:t>
            </a:r>
            <a:endParaRPr lang="en-US" altLang="zh-TW" sz="2800" b="1" dirty="0"/>
          </a:p>
          <a:p>
            <a:pPr marL="1016000" lvl="1" indent="-1047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2800" b="1" dirty="0"/>
              <a:t>貳</a:t>
            </a:r>
            <a:r>
              <a:rPr lang="zh-TW" altLang="en-US" sz="2800" b="1" dirty="0" smtClean="0"/>
              <a:t>、預期效益</a:t>
            </a:r>
            <a:endParaRPr lang="en-US" altLang="zh-TW" sz="2800" b="1" dirty="0"/>
          </a:p>
          <a:p>
            <a:pPr marL="752475" lvl="1" indent="-7842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800" b="1" dirty="0"/>
              <a:t>參</a:t>
            </a:r>
            <a:r>
              <a:rPr lang="zh-TW" altLang="en-US" sz="2800" b="1" dirty="0" smtClean="0"/>
              <a:t>、附錄：一</a:t>
            </a:r>
            <a:r>
              <a:rPr lang="zh-TW" altLang="en-US" sz="2800" b="1" dirty="0"/>
              <a:t>頁摘要說明</a:t>
            </a:r>
            <a:r>
              <a:rPr lang="zh-TW" altLang="en-US" sz="2800" b="1" dirty="0" smtClean="0"/>
              <a:t>資料、基本資料</a:t>
            </a:r>
            <a:r>
              <a:rPr lang="zh-TW" altLang="en-US" sz="2800" b="1" dirty="0"/>
              <a:t>、設備聯網列表、本案硬體列表、本案資訊流</a:t>
            </a:r>
            <a:r>
              <a:rPr lang="zh-TW" altLang="en-US" sz="2800" b="1" dirty="0" smtClean="0"/>
              <a:t>列表</a:t>
            </a:r>
            <a:endParaRPr lang="zh-TW" altLang="zh-TW" sz="28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11903075" y="6540500"/>
            <a:ext cx="288925" cy="287338"/>
          </a:xfrm>
        </p:spPr>
        <p:txBody>
          <a:bodyPr/>
          <a:lstStyle/>
          <a:p>
            <a:fld id="{03293E9E-AFF9-4034-8BF6-5754B3EA07C7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2913" y="260648"/>
            <a:ext cx="11749087" cy="792088"/>
          </a:xfr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 報 大 綱</a:t>
            </a:r>
          </a:p>
        </p:txBody>
      </p:sp>
    </p:spTree>
    <p:extLst>
      <p:ext uri="{BB962C8B-B14F-4D97-AF65-F5344CB8AC3E}">
        <p14:creationId xmlns:p14="http://schemas.microsoft.com/office/powerpoint/2010/main" val="26208788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05"/>
          <p:cNvSpPr txBox="1">
            <a:spLocks noChangeArrowheads="1"/>
          </p:cNvSpPr>
          <p:nvPr/>
        </p:nvSpPr>
        <p:spPr bwMode="auto">
          <a:xfrm>
            <a:off x="407368" y="898965"/>
            <a:ext cx="1027286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一、受輔導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業者：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245892"/>
              </p:ext>
            </p:extLst>
          </p:nvPr>
        </p:nvGraphicFramePr>
        <p:xfrm>
          <a:off x="2182343" y="1463329"/>
          <a:ext cx="8353425" cy="5166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業者名稱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〇〇〇〇〇〇〇〇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工廠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地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區：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〇〇市〇〇區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資本額：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員工人數：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人 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研發人員比例：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___%)(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員工男女比例：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__%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__%) 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行業別：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機械設備製造業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主要產品：</a:t>
                      </a:r>
                      <a:endParaRPr lang="en-US" altLang="zh-TW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〇〇〇〇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機械設備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等</a:t>
                      </a:r>
                      <a:endParaRPr lang="en-US" altLang="zh-TW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公司統一編號：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〇〇〇〇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工廠登記證號：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〇〇〇〇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經營概況營業額：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輔導期間：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112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年〇月〇日 至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112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年〇月〇日 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14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計畫經費合計：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〇〇〇元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政府經費：〇〇〇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〇〇〇元，自籌款：〇〇〇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〇〇〇元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 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自籌款比例：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政府款〇〇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%)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88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本</a:t>
                      </a:r>
                      <a:r>
                        <a:rPr lang="zh-TW" altLang="en-US" sz="1800" b="0" smtClean="0">
                          <a:latin typeface="微軟正黑體" pitchFamily="34" charset="-120"/>
                          <a:ea typeface="微軟正黑體" pitchFamily="34" charset="-120"/>
                        </a:rPr>
                        <a:t>計畫重點：</a:t>
                      </a:r>
                      <a:endParaRPr lang="en-US" altLang="zh-TW" sz="1800" b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35360" y="44624"/>
            <a:ext cx="11665296" cy="73261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95250" defTabSz="412750" eaLnBrk="1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 Medium"/>
              </a:rPr>
              <a:t>參、附錄：基本資料</a:t>
            </a:r>
            <a:r>
              <a:rPr lang="en-US" altLang="zh-TW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 Medium"/>
              </a:rPr>
              <a:t>(1/2</a:t>
            </a:r>
            <a:r>
              <a:rPr lang="en-US" altLang="zh-TW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 Medium"/>
              </a:rPr>
              <a:t>)</a:t>
            </a:r>
            <a:endParaRPr lang="zh-TW" altLang="en-US" sz="4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36293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11144250" y="6554788"/>
            <a:ext cx="1047750" cy="24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C488B54-E78B-40E8-9FBA-622526054144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30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8196" name="Text Box 105"/>
          <p:cNvSpPr txBox="1">
            <a:spLocks noChangeArrowheads="1"/>
          </p:cNvSpPr>
          <p:nvPr/>
        </p:nvSpPr>
        <p:spPr bwMode="auto">
          <a:xfrm>
            <a:off x="1524001" y="1052737"/>
            <a:ext cx="9109075" cy="1692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二、輔導單位：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eaLnBrk="1" hangingPunct="1"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		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5113" eaLnBrk="1" hangingPunct="1"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</a:p>
          <a:p>
            <a:pPr marL="265113" eaLnBrk="1" hangingPunct="1"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265113" eaLnBrk="1" hangingPunct="1"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373258"/>
              </p:ext>
            </p:extLst>
          </p:nvPr>
        </p:nvGraphicFramePr>
        <p:xfrm>
          <a:off x="2100263" y="1532161"/>
          <a:ext cx="8280400" cy="423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5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6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單位</a:t>
                      </a:r>
                      <a:r>
                        <a:rPr lang="zh-TW" altLang="zh-TW" sz="18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名稱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：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〇〇〇〇〇〇〇〇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資本額：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員工人數：</a:t>
                      </a:r>
                      <a:endParaRPr lang="zh-TW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 </a:t>
                      </a:r>
                      <a:endParaRPr lang="zh-TW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行業別：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機械設備製造業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主要產品：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系統整合服務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公司統一編號：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〇〇〇〇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經營概況營業額：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1830"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相關輔導執行案例說明：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335360" y="44624"/>
            <a:ext cx="11665296" cy="73261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95250" defTabSz="412750" eaLnBrk="1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 Medium"/>
              </a:rPr>
              <a:t>參、附錄：基本資料</a:t>
            </a:r>
            <a:r>
              <a:rPr lang="en-US" altLang="zh-TW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 Neue Medium"/>
              </a:rPr>
              <a:t>(2/2)</a:t>
            </a:r>
            <a:endParaRPr lang="zh-TW" altLang="en-US" sz="4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97271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35360" y="1124744"/>
            <a:ext cx="6121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361950" lvl="1" algn="l">
              <a:spcBef>
                <a:spcPts val="0"/>
              </a:spcBef>
            </a:pPr>
            <a:r>
              <a:rPr lang="zh-TW" altLang="en-US" sz="2000" dirty="0" smtClean="0"/>
              <a:t>一、</a:t>
            </a:r>
            <a:r>
              <a:rPr lang="zh-TW" altLang="en-US" sz="2000" dirty="0"/>
              <a:t> </a:t>
            </a:r>
            <a:r>
              <a:rPr lang="en-US" altLang="zh-TW" sz="2000" dirty="0" smtClean="0"/>
              <a:t>SMB</a:t>
            </a:r>
            <a:r>
              <a:rPr lang="zh-TW" altLang="en-US" sz="2000" dirty="0"/>
              <a:t>規格</a:t>
            </a:r>
            <a:r>
              <a:rPr lang="en-US" altLang="zh-TW" sz="2000" dirty="0"/>
              <a:t>:</a:t>
            </a:r>
          </a:p>
          <a:p>
            <a:pPr marL="361950" lvl="1" algn="l">
              <a:spcBef>
                <a:spcPts val="0"/>
              </a:spcBef>
            </a:pPr>
            <a:endParaRPr lang="en-US" altLang="zh-TW" sz="2000" dirty="0"/>
          </a:p>
          <a:p>
            <a:pPr marL="361950" lvl="1" algn="l">
              <a:spcBef>
                <a:spcPts val="0"/>
              </a:spcBef>
            </a:pPr>
            <a:endParaRPr lang="en-US" altLang="zh-TW" sz="2000" dirty="0"/>
          </a:p>
          <a:p>
            <a:pPr marL="361950" lvl="1" algn="l">
              <a:spcBef>
                <a:spcPts val="0"/>
              </a:spcBef>
            </a:pPr>
            <a:r>
              <a:rPr lang="zh-TW" altLang="en-US" sz="2000" dirty="0" smtClean="0"/>
              <a:t>二、</a:t>
            </a:r>
            <a:r>
              <a:rPr lang="en-US" altLang="zh-TW" sz="2000" dirty="0" smtClean="0"/>
              <a:t>Server</a:t>
            </a:r>
            <a:r>
              <a:rPr lang="zh-TW" altLang="en-US" sz="2000" dirty="0"/>
              <a:t>規格</a:t>
            </a:r>
            <a:r>
              <a:rPr lang="en-US" altLang="zh-TW" sz="2000" dirty="0"/>
              <a:t>:</a:t>
            </a:r>
          </a:p>
          <a:p>
            <a:pPr marL="361950" lvl="1" algn="l">
              <a:spcBef>
                <a:spcPts val="0"/>
              </a:spcBef>
            </a:pPr>
            <a:endParaRPr lang="en-US" altLang="zh-TW" sz="2000" dirty="0"/>
          </a:p>
          <a:p>
            <a:pPr marL="361950" lvl="1" algn="l">
              <a:spcBef>
                <a:spcPts val="0"/>
              </a:spcBef>
            </a:pPr>
            <a:endParaRPr lang="en-US" altLang="zh-TW" sz="2000" dirty="0"/>
          </a:p>
          <a:p>
            <a:pPr marL="361950" lvl="1" algn="l">
              <a:spcBef>
                <a:spcPts val="0"/>
              </a:spcBef>
            </a:pPr>
            <a:r>
              <a:rPr lang="zh-TW" altLang="en-US" sz="2000" dirty="0" smtClean="0"/>
              <a:t>三、周邊</a:t>
            </a:r>
            <a:r>
              <a:rPr lang="zh-TW" altLang="en-US" sz="2000" dirty="0"/>
              <a:t>硬體規格</a:t>
            </a:r>
            <a:r>
              <a:rPr lang="en-US" altLang="zh-TW" sz="2000" dirty="0"/>
              <a:t>:</a:t>
            </a:r>
            <a:endParaRPr lang="zh-TW" altLang="en-US" sz="20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1344" y="116632"/>
            <a:ext cx="7848872" cy="620713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 lnSpcReduction="10000"/>
          </a:bodyPr>
          <a:lstStyle>
            <a:defPPr>
              <a:defRPr lang="zh-TW"/>
            </a:defPPr>
            <a:lvl1pPr marL="95250" defTabSz="412750" eaLnBrk="1" hangingPunct="1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參、附錄</a:t>
            </a:r>
            <a:r>
              <a:rPr lang="zh-TW" altLang="en-US" dirty="0"/>
              <a:t>：</a:t>
            </a:r>
            <a:r>
              <a:rPr lang="zh-TW" altLang="en-US" dirty="0"/>
              <a:t>本</a:t>
            </a:r>
            <a:r>
              <a:rPr lang="zh-TW" altLang="en-US" dirty="0"/>
              <a:t>案系統硬體規格說明</a:t>
            </a:r>
          </a:p>
        </p:txBody>
      </p:sp>
    </p:spTree>
    <p:extLst>
      <p:ext uri="{BB962C8B-B14F-4D97-AF65-F5344CB8AC3E}">
        <p14:creationId xmlns:p14="http://schemas.microsoft.com/office/powerpoint/2010/main" val="3392112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166" y="80444"/>
            <a:ext cx="11619452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323166" y="836713"/>
            <a:ext cx="11533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</a:pPr>
            <a:r>
              <a:rPr lang="en-US" altLang="zh-TW" sz="2400" b="1" dirty="0"/>
              <a:t> </a:t>
            </a:r>
            <a:r>
              <a:rPr lang="zh-TW" altLang="zh-TW" sz="2400" b="1" dirty="0"/>
              <a:t>一、</a:t>
            </a:r>
            <a:r>
              <a:rPr lang="zh-TW" altLang="en-US" sz="2400" b="1" dirty="0"/>
              <a:t>受輔導業者</a:t>
            </a:r>
            <a:r>
              <a:rPr lang="zh-TW" altLang="zh-TW" sz="2400" b="1" dirty="0"/>
              <a:t>面臨問題</a:t>
            </a:r>
            <a:r>
              <a:rPr lang="zh-TW" altLang="en-US" sz="2400" b="1" dirty="0"/>
              <a:t>與</a:t>
            </a:r>
            <a:r>
              <a:rPr lang="zh-TW" altLang="en-US" sz="2400" b="1" dirty="0" smtClean="0"/>
              <a:t>需求</a:t>
            </a:r>
            <a:r>
              <a:rPr lang="en-US" altLang="zh-TW" sz="2400" dirty="0"/>
              <a:t>(1/5)</a:t>
            </a:r>
            <a:endParaRPr lang="en-US" altLang="zh-TW" sz="2400" b="1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6593582" y="1025590"/>
            <a:ext cx="5400600" cy="8309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2pPr marL="0" lvl="1" algn="just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defRPr>
            </a:lvl2pPr>
          </a:lstStyle>
          <a:p>
            <a:pPr lvl="1"/>
            <a:r>
              <a:rPr lang="zh-TW" altLang="en-US" dirty="0"/>
              <a:t>請說明受輔導業者之客戶在是否有特殊需求，如：要求受輔導單位必須具有生產的可追溯性；或該產業已形成的要求，如：產品加工之尺寸精度須提高至</a:t>
            </a:r>
            <a:r>
              <a:rPr lang="en-US" altLang="zh-TW" dirty="0"/>
              <a:t>2</a:t>
            </a:r>
            <a:r>
              <a:rPr lang="el-GR" altLang="zh-TW" dirty="0"/>
              <a:t>μ</a:t>
            </a:r>
            <a:r>
              <a:rPr lang="en-US" altLang="zh-TW" dirty="0"/>
              <a:t>m</a:t>
            </a:r>
            <a:r>
              <a:rPr lang="zh-TW" altLang="en-US" dirty="0"/>
              <a:t>以下等。</a:t>
            </a:r>
          </a:p>
        </p:txBody>
      </p:sp>
      <p:sp>
        <p:nvSpPr>
          <p:cNvPr id="2" name="矩形 1"/>
          <p:cNvSpPr/>
          <p:nvPr/>
        </p:nvSpPr>
        <p:spPr>
          <a:xfrm>
            <a:off x="767408" y="1264633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98425">
              <a:spcBef>
                <a:spcPts val="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外在環境需求說明</a:t>
            </a:r>
          </a:p>
        </p:txBody>
      </p:sp>
    </p:spTree>
    <p:extLst>
      <p:ext uri="{BB962C8B-B14F-4D97-AF65-F5344CB8AC3E}">
        <p14:creationId xmlns:p14="http://schemas.microsoft.com/office/powerpoint/2010/main" val="16337508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60" name="文字方塊 59"/>
          <p:cNvSpPr txBox="1"/>
          <p:nvPr/>
        </p:nvSpPr>
        <p:spPr>
          <a:xfrm>
            <a:off x="8688289" y="1058544"/>
            <a:ext cx="3254330" cy="18158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lvl="1" algn="just"/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請說明受輔導業者主要生產產品及其生產流程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工序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)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，需標註：流程序、流程名稱、管理方式、工件簡稱、設備種類、台數、是否已連結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SMB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、屬本計畫成果落實範疇等，請參考以下範例自行調整流程數量與相關說明。</a:t>
            </a:r>
          </a:p>
        </p:txBody>
      </p:sp>
      <p:cxnSp>
        <p:nvCxnSpPr>
          <p:cNvPr id="62" name="直線單箭頭接點 61"/>
          <p:cNvCxnSpPr>
            <a:stCxn id="11" idx="3"/>
            <a:endCxn id="16" idx="1"/>
          </p:cNvCxnSpPr>
          <p:nvPr/>
        </p:nvCxnSpPr>
        <p:spPr>
          <a:xfrm>
            <a:off x="4579007" y="3251910"/>
            <a:ext cx="9393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>
            <a:stCxn id="16" idx="3"/>
            <a:endCxn id="65" idx="1"/>
          </p:cNvCxnSpPr>
          <p:nvPr/>
        </p:nvCxnSpPr>
        <p:spPr>
          <a:xfrm>
            <a:off x="6691468" y="3251910"/>
            <a:ext cx="9393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>
            <a:stCxn id="65" idx="3"/>
            <a:endCxn id="21" idx="1"/>
          </p:cNvCxnSpPr>
          <p:nvPr/>
        </p:nvCxnSpPr>
        <p:spPr>
          <a:xfrm>
            <a:off x="8803929" y="3251910"/>
            <a:ext cx="9393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>
            <a:stCxn id="21" idx="3"/>
            <a:endCxn id="26" idx="1"/>
          </p:cNvCxnSpPr>
          <p:nvPr/>
        </p:nvCxnSpPr>
        <p:spPr>
          <a:xfrm flipH="1">
            <a:off x="2045349" y="3251910"/>
            <a:ext cx="8871041" cy="1822477"/>
          </a:xfrm>
          <a:prstGeom prst="bentConnector5">
            <a:avLst>
              <a:gd name="adj1" fmla="val -3360"/>
              <a:gd name="adj2" fmla="val 77740"/>
              <a:gd name="adj3" fmla="val 10336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>
            <a:stCxn id="26" idx="3"/>
            <a:endCxn id="31" idx="1"/>
          </p:cNvCxnSpPr>
          <p:nvPr/>
        </p:nvCxnSpPr>
        <p:spPr>
          <a:xfrm>
            <a:off x="3218422" y="5074388"/>
            <a:ext cx="7514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>
            <a:stCxn id="31" idx="3"/>
            <a:endCxn id="40" idx="1"/>
          </p:cNvCxnSpPr>
          <p:nvPr/>
        </p:nvCxnSpPr>
        <p:spPr>
          <a:xfrm>
            <a:off x="5142914" y="5074388"/>
            <a:ext cx="7514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/>
          <p:cNvCxnSpPr>
            <a:stCxn id="40" idx="3"/>
            <a:endCxn id="45" idx="1"/>
          </p:cNvCxnSpPr>
          <p:nvPr/>
        </p:nvCxnSpPr>
        <p:spPr>
          <a:xfrm>
            <a:off x="7067406" y="5074388"/>
            <a:ext cx="7514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>
            <a:stCxn id="45" idx="3"/>
            <a:endCxn id="50" idx="1"/>
          </p:cNvCxnSpPr>
          <p:nvPr/>
        </p:nvCxnSpPr>
        <p:spPr>
          <a:xfrm>
            <a:off x="8991898" y="5074388"/>
            <a:ext cx="7514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文字方塊 105"/>
          <p:cNvSpPr txBox="1"/>
          <p:nvPr/>
        </p:nvSpPr>
        <p:spPr>
          <a:xfrm>
            <a:off x="1585712" y="3106175"/>
            <a:ext cx="1480035" cy="259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流程序</a:t>
            </a:r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流程名稱</a:t>
            </a:r>
          </a:p>
        </p:txBody>
      </p:sp>
      <p:sp>
        <p:nvSpPr>
          <p:cNvPr id="107" name="文字方塊 106"/>
          <p:cNvSpPr txBox="1"/>
          <p:nvPr/>
        </p:nvSpPr>
        <p:spPr>
          <a:xfrm>
            <a:off x="2156242" y="3333984"/>
            <a:ext cx="909504" cy="259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管理方式</a:t>
            </a:r>
          </a:p>
        </p:txBody>
      </p:sp>
      <p:sp>
        <p:nvSpPr>
          <p:cNvPr id="108" name="文字方塊 107"/>
          <p:cNvSpPr txBox="1"/>
          <p:nvPr/>
        </p:nvSpPr>
        <p:spPr>
          <a:xfrm>
            <a:off x="2156242" y="3561794"/>
            <a:ext cx="909504" cy="259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工件簡稱</a:t>
            </a:r>
          </a:p>
        </p:txBody>
      </p:sp>
      <p:sp>
        <p:nvSpPr>
          <p:cNvPr id="109" name="文字方塊 108"/>
          <p:cNvSpPr txBox="1"/>
          <p:nvPr/>
        </p:nvSpPr>
        <p:spPr>
          <a:xfrm>
            <a:off x="2156242" y="3789604"/>
            <a:ext cx="909504" cy="259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設備種類</a:t>
            </a:r>
          </a:p>
        </p:txBody>
      </p:sp>
      <p:sp>
        <p:nvSpPr>
          <p:cNvPr id="110" name="文字方塊 109"/>
          <p:cNvSpPr txBox="1"/>
          <p:nvPr/>
        </p:nvSpPr>
        <p:spPr>
          <a:xfrm>
            <a:off x="2490618" y="4017413"/>
            <a:ext cx="575127" cy="259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台數</a:t>
            </a:r>
          </a:p>
        </p:txBody>
      </p:sp>
      <p:sp>
        <p:nvSpPr>
          <p:cNvPr id="111" name="文字方塊 110"/>
          <p:cNvSpPr txBox="1"/>
          <p:nvPr/>
        </p:nvSpPr>
        <p:spPr>
          <a:xfrm>
            <a:off x="1487488" y="4245223"/>
            <a:ext cx="1578258" cy="259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屬本計畫實施範疇</a:t>
            </a:r>
          </a:p>
        </p:txBody>
      </p:sp>
      <p:grpSp>
        <p:nvGrpSpPr>
          <p:cNvPr id="85" name="群組 84"/>
          <p:cNvGrpSpPr/>
          <p:nvPr/>
        </p:nvGrpSpPr>
        <p:grpSpPr>
          <a:xfrm>
            <a:off x="3405933" y="3138018"/>
            <a:ext cx="1173073" cy="1366833"/>
            <a:chOff x="1907704" y="3068960"/>
            <a:chExt cx="899795" cy="1296120"/>
          </a:xfrm>
        </p:grpSpPr>
        <p:sp>
          <p:nvSpPr>
            <p:cNvPr id="11" name="Rectangle 119"/>
            <p:cNvSpPr>
              <a:spLocks noChangeArrowheads="1"/>
            </p:cNvSpPr>
            <p:nvPr/>
          </p:nvSpPr>
          <p:spPr bwMode="auto">
            <a:xfrm>
              <a:off x="1907704" y="306896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1.</a:t>
              </a:r>
              <a:r>
                <a:rPr lang="zh-TW" alt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訂單</a:t>
              </a:r>
            </a:p>
          </p:txBody>
        </p:sp>
        <p:sp>
          <p:nvSpPr>
            <p:cNvPr id="12" name="Rectangle 120"/>
            <p:cNvSpPr>
              <a:spLocks noChangeArrowheads="1"/>
            </p:cNvSpPr>
            <p:nvPr/>
          </p:nvSpPr>
          <p:spPr bwMode="auto">
            <a:xfrm>
              <a:off x="1907704" y="3501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鋼棒</a:t>
              </a:r>
              <a:endPara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1"/>
            <p:cNvSpPr>
              <a:spLocks noChangeArrowheads="1"/>
            </p:cNvSpPr>
            <p:nvPr/>
          </p:nvSpPr>
          <p:spPr bwMode="auto">
            <a:xfrm>
              <a:off x="1907704" y="3717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貨車</a:t>
              </a:r>
              <a:r>
                <a:rPr lang="en-US" altLang="zh-TW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/ERP</a:t>
              </a:r>
              <a:endPara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22"/>
            <p:cNvSpPr>
              <a:spLocks noChangeArrowheads="1"/>
            </p:cNvSpPr>
            <p:nvPr/>
          </p:nvSpPr>
          <p:spPr bwMode="auto">
            <a:xfrm>
              <a:off x="1907704" y="393305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114"/>
            <p:cNvSpPr>
              <a:spLocks noChangeArrowheads="1"/>
            </p:cNvSpPr>
            <p:nvPr/>
          </p:nvSpPr>
          <p:spPr bwMode="auto">
            <a:xfrm>
              <a:off x="1907704" y="3285008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/ERP</a:t>
              </a:r>
              <a:endPara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22"/>
            <p:cNvSpPr>
              <a:spLocks noChangeArrowheads="1"/>
            </p:cNvSpPr>
            <p:nvPr/>
          </p:nvSpPr>
          <p:spPr bwMode="auto">
            <a:xfrm>
              <a:off x="1907704" y="414908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非本案範疇</a:t>
              </a:r>
            </a:p>
          </p:txBody>
        </p:sp>
      </p:grpSp>
      <p:grpSp>
        <p:nvGrpSpPr>
          <p:cNvPr id="87" name="群組 86"/>
          <p:cNvGrpSpPr/>
          <p:nvPr/>
        </p:nvGrpSpPr>
        <p:grpSpPr>
          <a:xfrm>
            <a:off x="5518395" y="3138018"/>
            <a:ext cx="1173073" cy="1366833"/>
            <a:chOff x="3266931" y="3068960"/>
            <a:chExt cx="899795" cy="1296120"/>
          </a:xfrm>
        </p:grpSpPr>
        <p:sp>
          <p:nvSpPr>
            <p:cNvPr id="16" name="Rectangle 124"/>
            <p:cNvSpPr>
              <a:spLocks noChangeArrowheads="1"/>
            </p:cNvSpPr>
            <p:nvPr/>
          </p:nvSpPr>
          <p:spPr bwMode="auto">
            <a:xfrm>
              <a:off x="3266931" y="306896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2.</a:t>
              </a:r>
              <a:r>
                <a:rPr lang="zh-TW" alt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倉儲</a:t>
              </a:r>
            </a:p>
          </p:txBody>
        </p:sp>
        <p:sp>
          <p:nvSpPr>
            <p:cNvPr id="17" name="Rectangle 125"/>
            <p:cNvSpPr>
              <a:spLocks noChangeArrowheads="1"/>
            </p:cNvSpPr>
            <p:nvPr/>
          </p:nvSpPr>
          <p:spPr bwMode="auto">
            <a:xfrm>
              <a:off x="3266931" y="3501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鋼棒</a:t>
              </a:r>
              <a:endParaRPr lang="zh-TW" altLang="en-US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26"/>
            <p:cNvSpPr>
              <a:spLocks noChangeArrowheads="1"/>
            </p:cNvSpPr>
            <p:nvPr/>
          </p:nvSpPr>
          <p:spPr bwMode="auto">
            <a:xfrm>
              <a:off x="3266931" y="3717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堆高機</a:t>
              </a:r>
              <a:r>
                <a:rPr 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貨架</a:t>
              </a:r>
              <a:endParaRPr lang="zh-TW" altLang="en-US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27"/>
            <p:cNvSpPr>
              <a:spLocks noChangeArrowheads="1"/>
            </p:cNvSpPr>
            <p:nvPr/>
          </p:nvSpPr>
          <p:spPr bwMode="auto">
            <a:xfrm>
              <a:off x="3266931" y="393305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r>
                <a:rPr 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 100</a:t>
              </a: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貨位</a:t>
              </a:r>
              <a:endParaRPr lang="zh-TW" altLang="en-US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8" name="Rectangle 114"/>
            <p:cNvSpPr>
              <a:spLocks noChangeArrowheads="1"/>
            </p:cNvSpPr>
            <p:nvPr/>
          </p:nvSpPr>
          <p:spPr bwMode="auto">
            <a:xfrm>
              <a:off x="3266931" y="3285008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endPara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122"/>
            <p:cNvSpPr>
              <a:spLocks noChangeArrowheads="1"/>
            </p:cNvSpPr>
            <p:nvPr/>
          </p:nvSpPr>
          <p:spPr bwMode="auto">
            <a:xfrm>
              <a:off x="3266931" y="4149080"/>
              <a:ext cx="899795" cy="21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本案相關範疇</a:t>
              </a:r>
            </a:p>
          </p:txBody>
        </p:sp>
      </p:grpSp>
      <p:grpSp>
        <p:nvGrpSpPr>
          <p:cNvPr id="88" name="群組 87"/>
          <p:cNvGrpSpPr/>
          <p:nvPr/>
        </p:nvGrpSpPr>
        <p:grpSpPr>
          <a:xfrm>
            <a:off x="7630856" y="3138018"/>
            <a:ext cx="1173073" cy="1366833"/>
            <a:chOff x="4626158" y="3068960"/>
            <a:chExt cx="899795" cy="1296120"/>
          </a:xfrm>
        </p:grpSpPr>
        <p:sp>
          <p:nvSpPr>
            <p:cNvPr id="65" name="Rectangle 124"/>
            <p:cNvSpPr>
              <a:spLocks noChangeArrowheads="1"/>
            </p:cNvSpPr>
            <p:nvPr/>
          </p:nvSpPr>
          <p:spPr bwMode="auto">
            <a:xfrm>
              <a:off x="4626158" y="306896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3.</a:t>
              </a:r>
              <a:r>
                <a:rPr lang="zh-TW" alt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工單</a:t>
              </a:r>
            </a:p>
          </p:txBody>
        </p:sp>
        <p:sp>
          <p:nvSpPr>
            <p:cNvPr id="66" name="Rectangle 125"/>
            <p:cNvSpPr>
              <a:spLocks noChangeArrowheads="1"/>
            </p:cNvSpPr>
            <p:nvPr/>
          </p:nvSpPr>
          <p:spPr bwMode="auto">
            <a:xfrm>
              <a:off x="4626158" y="3501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鋼棒</a:t>
              </a:r>
              <a:endParaRPr lang="zh-TW" altLang="en-US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126"/>
            <p:cNvSpPr>
              <a:spLocks noChangeArrowheads="1"/>
            </p:cNvSpPr>
            <p:nvPr/>
          </p:nvSpPr>
          <p:spPr bwMode="auto">
            <a:xfrm>
              <a:off x="4626158" y="3717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料箱</a:t>
              </a:r>
              <a:r>
                <a:rPr lang="en-US" altLang="zh-TW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/-</a:t>
              </a:r>
              <a:endPara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127"/>
            <p:cNvSpPr>
              <a:spLocks noChangeArrowheads="1"/>
            </p:cNvSpPr>
            <p:nvPr/>
          </p:nvSpPr>
          <p:spPr bwMode="auto">
            <a:xfrm>
              <a:off x="4626158" y="393305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r>
                <a:rPr 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 100</a:t>
              </a: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貨位</a:t>
              </a:r>
              <a:endParaRPr lang="zh-TW" altLang="en-US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114"/>
            <p:cNvSpPr>
              <a:spLocks noChangeArrowheads="1"/>
            </p:cNvSpPr>
            <p:nvPr/>
          </p:nvSpPr>
          <p:spPr bwMode="auto">
            <a:xfrm>
              <a:off x="4626158" y="3285008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/excel</a:t>
              </a:r>
              <a:endPara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122"/>
            <p:cNvSpPr>
              <a:spLocks noChangeArrowheads="1"/>
            </p:cNvSpPr>
            <p:nvPr/>
          </p:nvSpPr>
          <p:spPr bwMode="auto">
            <a:xfrm>
              <a:off x="4626158" y="4149080"/>
              <a:ext cx="899795" cy="21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本案相關範疇</a:t>
              </a:r>
              <a:endParaRPr lang="zh-TW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群組 90"/>
          <p:cNvGrpSpPr/>
          <p:nvPr/>
        </p:nvGrpSpPr>
        <p:grpSpPr>
          <a:xfrm>
            <a:off x="9743317" y="3138018"/>
            <a:ext cx="1173073" cy="1366833"/>
            <a:chOff x="5985385" y="3068960"/>
            <a:chExt cx="899795" cy="1296120"/>
          </a:xfrm>
        </p:grpSpPr>
        <p:sp>
          <p:nvSpPr>
            <p:cNvPr id="21" name="Rectangle 130"/>
            <p:cNvSpPr>
              <a:spLocks noChangeArrowheads="1"/>
            </p:cNvSpPr>
            <p:nvPr/>
          </p:nvSpPr>
          <p:spPr bwMode="auto">
            <a:xfrm>
              <a:off x="5985385" y="306896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4.</a:t>
              </a:r>
              <a:r>
                <a:rPr lang="zh-TW" alt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車削</a:t>
              </a:r>
            </a:p>
          </p:txBody>
        </p:sp>
        <p:sp>
          <p:nvSpPr>
            <p:cNvPr id="22" name="Rectangle 131"/>
            <p:cNvSpPr>
              <a:spLocks noChangeArrowheads="1"/>
            </p:cNvSpPr>
            <p:nvPr/>
          </p:nvSpPr>
          <p:spPr bwMode="auto">
            <a:xfrm>
              <a:off x="5985385" y="3501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鋼棒</a:t>
              </a:r>
              <a:r>
                <a:rPr 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粗胚</a:t>
              </a:r>
              <a:endParaRPr lang="zh-TW" altLang="en-US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132"/>
            <p:cNvSpPr>
              <a:spLocks noChangeArrowheads="1"/>
            </p:cNvSpPr>
            <p:nvPr/>
          </p:nvSpPr>
          <p:spPr bwMode="auto">
            <a:xfrm>
              <a:off x="5985385" y="3717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車床</a:t>
              </a:r>
              <a:endPara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133"/>
            <p:cNvSpPr>
              <a:spLocks noChangeArrowheads="1"/>
            </p:cNvSpPr>
            <p:nvPr/>
          </p:nvSpPr>
          <p:spPr bwMode="auto">
            <a:xfrm>
              <a:off x="5985385" y="393305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altLang="en-US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114"/>
            <p:cNvSpPr>
              <a:spLocks noChangeArrowheads="1"/>
            </p:cNvSpPr>
            <p:nvPr/>
          </p:nvSpPr>
          <p:spPr bwMode="auto">
            <a:xfrm>
              <a:off x="5985385" y="3285008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/SMB</a:t>
              </a:r>
              <a:endPara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122"/>
            <p:cNvSpPr>
              <a:spLocks noChangeArrowheads="1"/>
            </p:cNvSpPr>
            <p:nvPr/>
          </p:nvSpPr>
          <p:spPr bwMode="auto">
            <a:xfrm>
              <a:off x="5985385" y="4149080"/>
              <a:ext cx="899795" cy="21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本案相關範疇</a:t>
              </a:r>
              <a:endParaRPr lang="zh-TW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2045349" y="4960495"/>
            <a:ext cx="1173073" cy="1366833"/>
            <a:chOff x="7308304" y="3068960"/>
            <a:chExt cx="899795" cy="1296120"/>
          </a:xfrm>
        </p:grpSpPr>
        <p:sp>
          <p:nvSpPr>
            <p:cNvPr id="26" name="Rectangle 136"/>
            <p:cNvSpPr>
              <a:spLocks noChangeArrowheads="1"/>
            </p:cNvSpPr>
            <p:nvPr/>
          </p:nvSpPr>
          <p:spPr bwMode="auto">
            <a:xfrm>
              <a:off x="7308304" y="306896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5.</a:t>
              </a: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熱處理</a:t>
              </a:r>
              <a:r>
                <a:rPr 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外</a:t>
              </a:r>
              <a:r>
                <a:rPr 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endPara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137"/>
            <p:cNvSpPr>
              <a:spLocks noChangeArrowheads="1"/>
            </p:cNvSpPr>
            <p:nvPr/>
          </p:nvSpPr>
          <p:spPr bwMode="auto">
            <a:xfrm>
              <a:off x="7308304" y="3501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粗胚</a:t>
              </a:r>
              <a:endParaRPr lang="zh-TW" altLang="en-US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138"/>
            <p:cNvSpPr>
              <a:spLocks noChangeArrowheads="1"/>
            </p:cNvSpPr>
            <p:nvPr/>
          </p:nvSpPr>
          <p:spPr bwMode="auto">
            <a:xfrm>
              <a:off x="7308304" y="3717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外包</a:t>
              </a:r>
              <a:endPara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139"/>
            <p:cNvSpPr>
              <a:spLocks noChangeArrowheads="1"/>
            </p:cNvSpPr>
            <p:nvPr/>
          </p:nvSpPr>
          <p:spPr bwMode="auto">
            <a:xfrm>
              <a:off x="7308304" y="393305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altLang="en-US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0" name="Rectangle 114"/>
            <p:cNvSpPr>
              <a:spLocks noChangeArrowheads="1"/>
            </p:cNvSpPr>
            <p:nvPr/>
          </p:nvSpPr>
          <p:spPr bwMode="auto">
            <a:xfrm>
              <a:off x="7308304" y="3285008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委外</a:t>
              </a:r>
              <a:endPara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122"/>
            <p:cNvSpPr>
              <a:spLocks noChangeArrowheads="1"/>
            </p:cNvSpPr>
            <p:nvPr/>
          </p:nvSpPr>
          <p:spPr bwMode="auto">
            <a:xfrm>
              <a:off x="7308304" y="414908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非本案範疇</a:t>
              </a: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3969841" y="4960496"/>
            <a:ext cx="1173073" cy="1377987"/>
            <a:chOff x="1907704" y="5002599"/>
            <a:chExt cx="899795" cy="1306697"/>
          </a:xfrm>
        </p:grpSpPr>
        <p:sp>
          <p:nvSpPr>
            <p:cNvPr id="31" name="Rectangle 144"/>
            <p:cNvSpPr>
              <a:spLocks noChangeArrowheads="1"/>
            </p:cNvSpPr>
            <p:nvPr/>
          </p:nvSpPr>
          <p:spPr bwMode="auto">
            <a:xfrm>
              <a:off x="1907704" y="5002599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6.</a:t>
              </a:r>
              <a:r>
                <a:rPr lang="zh-TW" alt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研磨</a:t>
              </a:r>
            </a:p>
          </p:txBody>
        </p:sp>
        <p:sp>
          <p:nvSpPr>
            <p:cNvPr id="32" name="Rectangle 145"/>
            <p:cNvSpPr>
              <a:spLocks noChangeArrowheads="1"/>
            </p:cNvSpPr>
            <p:nvPr/>
          </p:nvSpPr>
          <p:spPr bwMode="auto">
            <a:xfrm>
              <a:off x="1907704" y="5445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粗胚</a:t>
              </a:r>
              <a:r>
                <a:rPr lang="en-US" altLang="zh-TW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成品</a:t>
              </a:r>
              <a:endPara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146"/>
            <p:cNvSpPr>
              <a:spLocks noChangeArrowheads="1"/>
            </p:cNvSpPr>
            <p:nvPr/>
          </p:nvSpPr>
          <p:spPr bwMode="auto">
            <a:xfrm>
              <a:off x="1907704" y="5661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磨床</a:t>
              </a:r>
              <a:endParaRPr lang="zh-TW" altLang="en-US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147"/>
            <p:cNvSpPr>
              <a:spLocks noChangeArrowheads="1"/>
            </p:cNvSpPr>
            <p:nvPr/>
          </p:nvSpPr>
          <p:spPr bwMode="auto">
            <a:xfrm>
              <a:off x="1907704" y="5877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altLang="en-US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4" name="Rectangle 114"/>
            <p:cNvSpPr>
              <a:spLocks noChangeArrowheads="1"/>
            </p:cNvSpPr>
            <p:nvPr/>
          </p:nvSpPr>
          <p:spPr bwMode="auto">
            <a:xfrm>
              <a:off x="1907704" y="5221774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/SMB</a:t>
              </a:r>
              <a:endPara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7" name="Rectangle 122"/>
            <p:cNvSpPr>
              <a:spLocks noChangeArrowheads="1"/>
            </p:cNvSpPr>
            <p:nvPr/>
          </p:nvSpPr>
          <p:spPr bwMode="auto">
            <a:xfrm>
              <a:off x="1907704" y="6093296"/>
              <a:ext cx="899795" cy="21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本案相關範疇</a:t>
              </a:r>
              <a:endParaRPr lang="zh-TW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群組 94"/>
          <p:cNvGrpSpPr/>
          <p:nvPr/>
        </p:nvGrpSpPr>
        <p:grpSpPr>
          <a:xfrm>
            <a:off x="5894333" y="4960496"/>
            <a:ext cx="1173073" cy="1377987"/>
            <a:chOff x="3707904" y="5002599"/>
            <a:chExt cx="899795" cy="1306697"/>
          </a:xfrm>
        </p:grpSpPr>
        <p:sp>
          <p:nvSpPr>
            <p:cNvPr id="40" name="Rectangle 144"/>
            <p:cNvSpPr>
              <a:spLocks noChangeArrowheads="1"/>
            </p:cNvSpPr>
            <p:nvPr/>
          </p:nvSpPr>
          <p:spPr bwMode="auto">
            <a:xfrm>
              <a:off x="3707904" y="5002599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7.</a:t>
              </a:r>
              <a:r>
                <a:rPr lang="zh-TW" alt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品檢</a:t>
              </a:r>
              <a:r>
                <a:rPr 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抽</a:t>
              </a:r>
              <a:r>
                <a:rPr 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endParaRPr lang="zh-TW" altLang="en-US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145"/>
            <p:cNvSpPr>
              <a:spLocks noChangeArrowheads="1"/>
            </p:cNvSpPr>
            <p:nvPr/>
          </p:nvSpPr>
          <p:spPr bwMode="auto">
            <a:xfrm>
              <a:off x="3707904" y="5445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成品</a:t>
              </a:r>
              <a:endParaRPr lang="zh-TW" altLang="en-US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146"/>
            <p:cNvSpPr>
              <a:spLocks noChangeArrowheads="1"/>
            </p:cNvSpPr>
            <p:nvPr/>
          </p:nvSpPr>
          <p:spPr bwMode="auto">
            <a:xfrm>
              <a:off x="3707904" y="5661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三次元量床</a:t>
              </a:r>
              <a:endParaRPr lang="zh-TW" altLang="en-US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147"/>
            <p:cNvSpPr>
              <a:spLocks noChangeArrowheads="1"/>
            </p:cNvSpPr>
            <p:nvPr/>
          </p:nvSpPr>
          <p:spPr bwMode="auto">
            <a:xfrm>
              <a:off x="3707904" y="5877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altLang="en-US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114"/>
            <p:cNvSpPr>
              <a:spLocks noChangeArrowheads="1"/>
            </p:cNvSpPr>
            <p:nvPr/>
          </p:nvSpPr>
          <p:spPr bwMode="auto">
            <a:xfrm>
              <a:off x="3707904" y="5221774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endPara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8" name="Rectangle 122"/>
            <p:cNvSpPr>
              <a:spLocks noChangeArrowheads="1"/>
            </p:cNvSpPr>
            <p:nvPr/>
          </p:nvSpPr>
          <p:spPr bwMode="auto">
            <a:xfrm>
              <a:off x="3707904" y="6093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非本案範疇</a:t>
              </a: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7818825" y="4960496"/>
            <a:ext cx="1173073" cy="1377987"/>
            <a:chOff x="5508104" y="5002599"/>
            <a:chExt cx="899795" cy="1306697"/>
          </a:xfrm>
        </p:grpSpPr>
        <p:sp>
          <p:nvSpPr>
            <p:cNvPr id="45" name="Rectangle 144"/>
            <p:cNvSpPr>
              <a:spLocks noChangeArrowheads="1"/>
            </p:cNvSpPr>
            <p:nvPr/>
          </p:nvSpPr>
          <p:spPr bwMode="auto">
            <a:xfrm>
              <a:off x="5508104" y="5002599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8.</a:t>
              </a:r>
              <a:r>
                <a:rPr lang="zh-TW" alt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倉儲</a:t>
              </a:r>
            </a:p>
          </p:txBody>
        </p:sp>
        <p:sp>
          <p:nvSpPr>
            <p:cNvPr id="46" name="Rectangle 145"/>
            <p:cNvSpPr>
              <a:spLocks noChangeArrowheads="1"/>
            </p:cNvSpPr>
            <p:nvPr/>
          </p:nvSpPr>
          <p:spPr bwMode="auto">
            <a:xfrm>
              <a:off x="5508104" y="5445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成品</a:t>
              </a:r>
              <a:endParaRPr lang="zh-TW" altLang="en-US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146"/>
            <p:cNvSpPr>
              <a:spLocks noChangeArrowheads="1"/>
            </p:cNvSpPr>
            <p:nvPr/>
          </p:nvSpPr>
          <p:spPr bwMode="auto">
            <a:xfrm>
              <a:off x="5508104" y="5661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堆高機</a:t>
              </a:r>
              <a:r>
                <a:rPr 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貨架</a:t>
              </a:r>
              <a:endParaRPr lang="zh-TW" altLang="en-US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147"/>
            <p:cNvSpPr>
              <a:spLocks noChangeArrowheads="1"/>
            </p:cNvSpPr>
            <p:nvPr/>
          </p:nvSpPr>
          <p:spPr bwMode="auto">
            <a:xfrm>
              <a:off x="5508104" y="5877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r>
                <a:rPr 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/100</a:t>
              </a: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貨位</a:t>
              </a:r>
              <a:endParaRPr lang="zh-TW" altLang="en-US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114"/>
            <p:cNvSpPr>
              <a:spLocks noChangeArrowheads="1"/>
            </p:cNvSpPr>
            <p:nvPr/>
          </p:nvSpPr>
          <p:spPr bwMode="auto">
            <a:xfrm>
              <a:off x="5508104" y="5221774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endPara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9" name="Rectangle 122"/>
            <p:cNvSpPr>
              <a:spLocks noChangeArrowheads="1"/>
            </p:cNvSpPr>
            <p:nvPr/>
          </p:nvSpPr>
          <p:spPr bwMode="auto">
            <a:xfrm>
              <a:off x="5508104" y="6093296"/>
              <a:ext cx="899795" cy="21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本案相關範疇</a:t>
              </a:r>
              <a:endParaRPr lang="zh-TW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9743317" y="4960496"/>
            <a:ext cx="1173073" cy="1377987"/>
            <a:chOff x="7344613" y="5002599"/>
            <a:chExt cx="899795" cy="1306697"/>
          </a:xfrm>
        </p:grpSpPr>
        <p:sp>
          <p:nvSpPr>
            <p:cNvPr id="50" name="Rectangle 144"/>
            <p:cNvSpPr>
              <a:spLocks noChangeArrowheads="1"/>
            </p:cNvSpPr>
            <p:nvPr/>
          </p:nvSpPr>
          <p:spPr bwMode="auto">
            <a:xfrm>
              <a:off x="7344613" y="5002599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9.</a:t>
              </a:r>
              <a:r>
                <a:rPr lang="zh-TW" alt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出貨</a:t>
              </a:r>
            </a:p>
          </p:txBody>
        </p:sp>
        <p:sp>
          <p:nvSpPr>
            <p:cNvPr id="51" name="Rectangle 145"/>
            <p:cNvSpPr>
              <a:spLocks noChangeArrowheads="1"/>
            </p:cNvSpPr>
            <p:nvPr/>
          </p:nvSpPr>
          <p:spPr bwMode="auto">
            <a:xfrm>
              <a:off x="7344613" y="5445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成品</a:t>
              </a:r>
              <a:endParaRPr lang="zh-TW" altLang="en-US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146"/>
            <p:cNvSpPr>
              <a:spLocks noChangeArrowheads="1"/>
            </p:cNvSpPr>
            <p:nvPr/>
          </p:nvSpPr>
          <p:spPr bwMode="auto">
            <a:xfrm>
              <a:off x="7344613" y="5661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貨車</a:t>
              </a:r>
              <a:r>
                <a:rPr lang="en-US" altLang="zh-TW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/ERP</a:t>
              </a:r>
              <a:endPara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147"/>
            <p:cNvSpPr>
              <a:spLocks noChangeArrowheads="1"/>
            </p:cNvSpPr>
            <p:nvPr/>
          </p:nvSpPr>
          <p:spPr bwMode="auto">
            <a:xfrm>
              <a:off x="7344613" y="5877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zh-TW" altLang="en-US" sz="1100" kern="1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altLang="en-US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114"/>
            <p:cNvSpPr>
              <a:spLocks noChangeArrowheads="1"/>
            </p:cNvSpPr>
            <p:nvPr/>
          </p:nvSpPr>
          <p:spPr bwMode="auto">
            <a:xfrm>
              <a:off x="7344613" y="5221774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/ERP</a:t>
              </a:r>
              <a:endPara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20" name="Rectangle 122"/>
            <p:cNvSpPr>
              <a:spLocks noChangeArrowheads="1"/>
            </p:cNvSpPr>
            <p:nvPr/>
          </p:nvSpPr>
          <p:spPr bwMode="auto">
            <a:xfrm>
              <a:off x="7344613" y="6093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非本案範疇</a:t>
              </a:r>
            </a:p>
          </p:txBody>
        </p:sp>
      </p:grpSp>
      <p:cxnSp>
        <p:nvCxnSpPr>
          <p:cNvPr id="121" name="直線單箭頭接點 120"/>
          <p:cNvCxnSpPr/>
          <p:nvPr/>
        </p:nvCxnSpPr>
        <p:spPr>
          <a:xfrm>
            <a:off x="2983085" y="3213955"/>
            <a:ext cx="281633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直線單箭頭接點 122"/>
          <p:cNvCxnSpPr/>
          <p:nvPr/>
        </p:nvCxnSpPr>
        <p:spPr>
          <a:xfrm>
            <a:off x="2983085" y="3446174"/>
            <a:ext cx="281633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直線單箭頭接點 123"/>
          <p:cNvCxnSpPr/>
          <p:nvPr/>
        </p:nvCxnSpPr>
        <p:spPr>
          <a:xfrm>
            <a:off x="2983085" y="3678392"/>
            <a:ext cx="281633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直線單箭頭接點 124"/>
          <p:cNvCxnSpPr/>
          <p:nvPr/>
        </p:nvCxnSpPr>
        <p:spPr>
          <a:xfrm>
            <a:off x="2983085" y="3910611"/>
            <a:ext cx="281633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單箭頭接點 125"/>
          <p:cNvCxnSpPr/>
          <p:nvPr/>
        </p:nvCxnSpPr>
        <p:spPr>
          <a:xfrm>
            <a:off x="2983085" y="4142830"/>
            <a:ext cx="281633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直線單箭頭接點 126"/>
          <p:cNvCxnSpPr/>
          <p:nvPr/>
        </p:nvCxnSpPr>
        <p:spPr>
          <a:xfrm>
            <a:off x="2983085" y="4375048"/>
            <a:ext cx="281633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6582669" y="1957547"/>
            <a:ext cx="1877553" cy="1022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使用設備圖例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4204136" y="1957547"/>
            <a:ext cx="1877553" cy="1022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產品圖例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166" y="80444"/>
            <a:ext cx="11619452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0583" y="1206595"/>
            <a:ext cx="4134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>
              <a:spcBef>
                <a:spcPts val="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主要產品及其生產流程</a:t>
            </a:r>
          </a:p>
        </p:txBody>
      </p:sp>
      <p:sp>
        <p:nvSpPr>
          <p:cNvPr id="101" name="Rectangle 2"/>
          <p:cNvSpPr txBox="1">
            <a:spLocks noChangeArrowheads="1"/>
          </p:cNvSpPr>
          <p:nvPr/>
        </p:nvSpPr>
        <p:spPr bwMode="auto">
          <a:xfrm>
            <a:off x="323166" y="836713"/>
            <a:ext cx="11533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</a:pPr>
            <a:r>
              <a:rPr lang="en-US" altLang="zh-TW" sz="2400" b="1" dirty="0"/>
              <a:t> </a:t>
            </a:r>
            <a:r>
              <a:rPr lang="zh-TW" altLang="zh-TW" sz="2400" b="1" dirty="0"/>
              <a:t>一、</a:t>
            </a:r>
            <a:r>
              <a:rPr lang="zh-TW" altLang="en-US" sz="2400" b="1" dirty="0"/>
              <a:t>受輔導業者</a:t>
            </a:r>
            <a:r>
              <a:rPr lang="zh-TW" altLang="zh-TW" sz="2400" b="1" dirty="0"/>
              <a:t>面臨問題</a:t>
            </a:r>
            <a:r>
              <a:rPr lang="zh-TW" altLang="en-US" sz="2400" b="1" dirty="0"/>
              <a:t>與</a:t>
            </a:r>
            <a:r>
              <a:rPr lang="zh-TW" altLang="en-US" sz="2400" b="1" dirty="0" smtClean="0"/>
              <a:t>需求</a:t>
            </a:r>
            <a:r>
              <a:rPr lang="en-US" altLang="zh-TW" sz="2400" dirty="0" smtClean="0"/>
              <a:t>(2/5</a:t>
            </a:r>
            <a:r>
              <a:rPr lang="en-US" altLang="zh-TW" sz="2400" dirty="0"/>
              <a:t>)</a:t>
            </a:r>
            <a:endParaRPr lang="en-US" altLang="zh-TW" sz="24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1815905" y="2082629"/>
            <a:ext cx="795089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2pPr marL="0" lvl="1" algn="just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defRPr>
            </a:lvl2pPr>
          </a:lstStyle>
          <a:p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Helvetica Neue"/>
              </a:rPr>
              <a:t>範例：</a:t>
            </a:r>
          </a:p>
        </p:txBody>
      </p:sp>
    </p:spTree>
    <p:extLst>
      <p:ext uri="{BB962C8B-B14F-4D97-AF65-F5344CB8AC3E}">
        <p14:creationId xmlns:p14="http://schemas.microsoft.com/office/powerpoint/2010/main" val="16337508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839416" y="1219399"/>
            <a:ext cx="6121400" cy="461665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zh-TW"/>
            </a:defPPr>
            <a:lvl2pPr marL="361950" lvl="1">
              <a:spcBef>
                <a:spcPts val="0"/>
              </a:spcBef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</a:lstStyle>
          <a:p>
            <a:pPr lvl="1" indent="-182563"/>
            <a:r>
              <a:rPr lang="en-US" altLang="zh-TW" dirty="0" smtClean="0"/>
              <a:t>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  <a:r>
              <a:rPr lang="zh-TW" altLang="en-US" dirty="0"/>
              <a:t>生產現場管理摘要</a:t>
            </a:r>
            <a:r>
              <a:rPr lang="zh-TW" altLang="en-US" dirty="0" smtClean="0"/>
              <a:t>說明</a:t>
            </a:r>
            <a:endParaRPr lang="en-US" altLang="zh-TW" dirty="0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64791"/>
              </p:ext>
            </p:extLst>
          </p:nvPr>
        </p:nvGraphicFramePr>
        <p:xfrm>
          <a:off x="1920352" y="1720006"/>
          <a:ext cx="7344000" cy="4644432"/>
        </p:xfrm>
        <a:graphic>
          <a:graphicData uri="http://schemas.openxmlformats.org/drawingml/2006/table">
            <a:tbl>
              <a:tblPr/>
              <a:tblGrid>
                <a:gridCol w="2235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321"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項目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說明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562"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現場輪班制度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□常日班</a:t>
                      </a:r>
                    </a:p>
                    <a:p>
                      <a:pPr marL="31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□早、中、大夜三班制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□四班二輪制</a:t>
                      </a:r>
                    </a:p>
                    <a:p>
                      <a:pPr marL="31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□排班制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114">
                <a:tc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平均訂單批量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300~6,000 pcs/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月</a:t>
                      </a:r>
                      <a:endParaRPr lang="en-US" altLang="zh-TW" sz="1800" kern="1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114">
                <a:tc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平均工單批量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300~6,000</a:t>
                      </a:r>
                      <a:r>
                        <a:rPr lang="en-US" sz="1800" kern="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pcs/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天</a:t>
                      </a:r>
                      <a:endParaRPr lang="zh-TW" sz="18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114">
                <a:tc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平均換線換模頻率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平均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約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○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次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/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天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以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○○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台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設備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計算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18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114">
                <a:tc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平均換線換模時間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每次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約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○○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min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含首件調機試射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18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5068">
                <a:tc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作業指令模式</a:t>
                      </a:r>
                      <a:endParaRPr lang="zh-TW" sz="18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紙本工單傳遞、無標準化規範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技術員依經驗實施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</a:p>
                    <a:p>
                      <a:pPr marL="31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有紙本標準化規定，但仍依現場實際施作為主</a:t>
                      </a:r>
                      <a:endParaRPr lang="zh-TW" sz="18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191446"/>
                  </a:ext>
                </a:extLst>
              </a:tr>
              <a:tr h="765068">
                <a:tc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品檢方式</a:t>
                      </a:r>
                      <a:endParaRPr lang="zh-TW" sz="18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紙本圖面傳遞、人工量測判斷良品、紙本登記或數位記錄品檢結果</a:t>
                      </a:r>
                      <a:endParaRPr lang="zh-TW" sz="18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129295"/>
                  </a:ext>
                </a:extLst>
              </a:tr>
            </a:tbl>
          </a:graphicData>
        </a:graphic>
      </p:graphicFrame>
      <p:sp>
        <p:nvSpPr>
          <p:cNvPr id="2" name="圓角矩形圖說文字 1"/>
          <p:cNvSpPr/>
          <p:nvPr/>
        </p:nvSpPr>
        <p:spPr>
          <a:xfrm>
            <a:off x="9588806" y="2441819"/>
            <a:ext cx="2215267" cy="576064"/>
          </a:xfrm>
          <a:prstGeom prst="wedgeRoundRectCallout">
            <a:avLst>
              <a:gd name="adj1" fmla="val -83487"/>
              <a:gd name="adj2" fmla="val 3579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常有之客戶每次下訂數量或平均下單量</a:t>
            </a:r>
          </a:p>
        </p:txBody>
      </p:sp>
      <p:sp>
        <p:nvSpPr>
          <p:cNvPr id="7" name="圓角矩形圖說文字 6"/>
          <p:cNvSpPr/>
          <p:nvPr/>
        </p:nvSpPr>
        <p:spPr>
          <a:xfrm>
            <a:off x="9587345" y="3199254"/>
            <a:ext cx="2216728" cy="576064"/>
          </a:xfrm>
          <a:prstGeom prst="wedgeRoundRectCallout">
            <a:avLst>
              <a:gd name="adj1" fmla="val -92616"/>
              <a:gd name="adj2" fmla="val -400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分配到生產線生產時所要求的工單生產量</a:t>
            </a:r>
          </a:p>
        </p:txBody>
      </p:sp>
      <p:sp>
        <p:nvSpPr>
          <p:cNvPr id="8" name="圓角矩形圖說文字 7"/>
          <p:cNvSpPr/>
          <p:nvPr/>
        </p:nvSpPr>
        <p:spPr>
          <a:xfrm>
            <a:off x="9587345" y="4083194"/>
            <a:ext cx="2216728" cy="576064"/>
          </a:xfrm>
          <a:prstGeom prst="wedgeRoundRectCallout">
            <a:avLst>
              <a:gd name="adj1" fmla="val -96000"/>
              <a:gd name="adj2" fmla="val -6333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可用整個工廠每天幾次，或一台設備每天幾次</a:t>
            </a:r>
          </a:p>
        </p:txBody>
      </p:sp>
      <p:sp>
        <p:nvSpPr>
          <p:cNvPr id="9" name="圓角矩形圖說文字 8"/>
          <p:cNvSpPr/>
          <p:nvPr/>
        </p:nvSpPr>
        <p:spPr>
          <a:xfrm>
            <a:off x="9587345" y="5157192"/>
            <a:ext cx="2216728" cy="796429"/>
          </a:xfrm>
          <a:prstGeom prst="wedgeRoundRectCallout">
            <a:avLst>
              <a:gd name="adj1" fmla="val -71825"/>
              <a:gd name="adj2" fmla="val -12142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如果要變更製品，要花多久的時間才能讓下一個製品開始生產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166" y="80444"/>
            <a:ext cx="11619452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23166" y="836713"/>
            <a:ext cx="11533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</a:pPr>
            <a:r>
              <a:rPr lang="en-US" altLang="zh-TW" sz="2400" b="1" dirty="0"/>
              <a:t> </a:t>
            </a:r>
            <a:r>
              <a:rPr lang="zh-TW" altLang="zh-TW" sz="2400" b="1" dirty="0"/>
              <a:t>一、</a:t>
            </a:r>
            <a:r>
              <a:rPr lang="zh-TW" altLang="en-US" sz="2400" b="1" dirty="0"/>
              <a:t>受輔導業者</a:t>
            </a:r>
            <a:r>
              <a:rPr lang="zh-TW" altLang="zh-TW" sz="2400" b="1" dirty="0"/>
              <a:t>面臨問題</a:t>
            </a:r>
            <a:r>
              <a:rPr lang="zh-TW" altLang="en-US" sz="2400" b="1" dirty="0"/>
              <a:t>與</a:t>
            </a:r>
            <a:r>
              <a:rPr lang="zh-TW" altLang="en-US" sz="2400" b="1" dirty="0" smtClean="0"/>
              <a:t>需求</a:t>
            </a:r>
            <a:r>
              <a:rPr lang="en-US" altLang="zh-TW" sz="2400" dirty="0" smtClean="0"/>
              <a:t>(3/5</a:t>
            </a:r>
            <a:r>
              <a:rPr lang="en-US" altLang="zh-TW" sz="2400" dirty="0"/>
              <a:t>)</a:t>
            </a:r>
            <a:endParaRPr lang="en-US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16337508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7" name="Rectangle 48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8" name="Rectangle 75"/>
          <p:cNvSpPr>
            <a:spLocks noChangeArrowheads="1"/>
          </p:cNvSpPr>
          <p:nvPr/>
        </p:nvSpPr>
        <p:spPr bwMode="auto">
          <a:xfrm>
            <a:off x="182880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535731" y="1274724"/>
            <a:ext cx="6121400" cy="461665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zh-TW"/>
            </a:defPPr>
            <a:lvl2pPr marL="361950" lvl="1">
              <a:spcBef>
                <a:spcPts val="0"/>
              </a:spcBef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</a:lstStyle>
          <a:p>
            <a:pPr lvl="1" indent="80963"/>
            <a:r>
              <a:rPr lang="en-US" altLang="zh-TW" dirty="0"/>
              <a:t>(</a:t>
            </a:r>
            <a:r>
              <a:rPr lang="zh-TW" altLang="en-US" dirty="0"/>
              <a:t>四</a:t>
            </a:r>
            <a:r>
              <a:rPr lang="en-US" altLang="zh-TW" dirty="0"/>
              <a:t>)</a:t>
            </a:r>
            <a:r>
              <a:rPr lang="zh-TW" altLang="en-US" dirty="0"/>
              <a:t>廠區</a:t>
            </a:r>
            <a:r>
              <a:rPr lang="en-US" altLang="zh-TW" dirty="0"/>
              <a:t>Layout</a:t>
            </a:r>
            <a:r>
              <a:rPr lang="zh-TW" altLang="en-US" dirty="0"/>
              <a:t>配置與物流動線</a:t>
            </a:r>
          </a:p>
        </p:txBody>
      </p:sp>
      <p:sp>
        <p:nvSpPr>
          <p:cNvPr id="64" name="文字方塊 63"/>
          <p:cNvSpPr txBox="1"/>
          <p:nvPr/>
        </p:nvSpPr>
        <p:spPr>
          <a:xfrm>
            <a:off x="5449287" y="991199"/>
            <a:ext cx="6692298" cy="132343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2pPr marL="0" lvl="1" algn="just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defRPr>
            </a:lvl2pPr>
          </a:lstStyle>
          <a:p>
            <a:pPr marL="179388" indent="-179388" algn="just">
              <a:buFont typeface="+mj-lt"/>
              <a:buAutoNum type="arabicPeriod"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請以圖例說明廠區設備配置情形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所列設備應與本案相關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)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與物流動線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如下圖舉一例表示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)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，並請標註包含：各類設備擺放位置、在製品擺放區域、庫存品擺放區域、可視化生產看板擺放位置等。</a:t>
            </a:r>
          </a:p>
          <a:p>
            <a:pPr marL="179388" indent="-179388" algn="just">
              <a:buFont typeface="+mj-lt"/>
              <a:buAutoNum type="arabicPeriod"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若本計畫執行涉及廠區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Layout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配置調整貨物流動線調整者，請再補充說明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可用其他顏色表示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)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。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1055440" y="2420888"/>
            <a:ext cx="10585176" cy="4017313"/>
            <a:chOff x="1555576" y="2714423"/>
            <a:chExt cx="7740650" cy="3436037"/>
          </a:xfrm>
        </p:grpSpPr>
        <p:sp>
          <p:nvSpPr>
            <p:cNvPr id="10" name="矩形 9"/>
            <p:cNvSpPr/>
            <p:nvPr/>
          </p:nvSpPr>
          <p:spPr>
            <a:xfrm>
              <a:off x="1555576" y="2714423"/>
              <a:ext cx="7740650" cy="32645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矩形 310"/>
            <p:cNvSpPr>
              <a:spLocks noChangeArrowheads="1"/>
            </p:cNvSpPr>
            <p:nvPr/>
          </p:nvSpPr>
          <p:spPr bwMode="auto">
            <a:xfrm>
              <a:off x="2638550" y="4752511"/>
              <a:ext cx="1401737" cy="792000"/>
            </a:xfrm>
            <a:prstGeom prst="rect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zh-TW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辦公室</a:t>
              </a:r>
              <a:endParaRPr kumimoji="0"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矩形 311"/>
            <p:cNvSpPr>
              <a:spLocks noChangeArrowheads="1"/>
            </p:cNvSpPr>
            <p:nvPr/>
          </p:nvSpPr>
          <p:spPr bwMode="auto">
            <a:xfrm>
              <a:off x="1559049" y="4752511"/>
              <a:ext cx="1066800" cy="792000"/>
            </a:xfrm>
            <a:prstGeom prst="rect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zh-TW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品檢室</a:t>
              </a:r>
              <a:endParaRPr kumimoji="0"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555576" y="5509110"/>
              <a:ext cx="9525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669876" y="5509110"/>
              <a:ext cx="9525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780366" y="5509110"/>
              <a:ext cx="9525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885776" y="5509110"/>
              <a:ext cx="9525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7" name="直線單箭頭接點 16"/>
            <p:cNvCxnSpPr/>
            <p:nvPr/>
          </p:nvCxnSpPr>
          <p:spPr>
            <a:xfrm flipH="1">
              <a:off x="1987376" y="5731360"/>
              <a:ext cx="4889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318"/>
            <p:cNvSpPr txBox="1">
              <a:spLocks noChangeArrowheads="1"/>
            </p:cNvSpPr>
            <p:nvPr/>
          </p:nvSpPr>
          <p:spPr bwMode="auto">
            <a:xfrm>
              <a:off x="2603326" y="5556735"/>
              <a:ext cx="488950" cy="393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kumimoji="0"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2F</a:t>
              </a:r>
              <a:endPara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796876" y="2823185"/>
              <a:ext cx="4100041" cy="1840427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矩形 320"/>
            <p:cNvSpPr>
              <a:spLocks noChangeArrowheads="1"/>
            </p:cNvSpPr>
            <p:nvPr/>
          </p:nvSpPr>
          <p:spPr bwMode="auto">
            <a:xfrm>
              <a:off x="2237210" y="2993561"/>
              <a:ext cx="468000" cy="622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zh-TW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車床</a:t>
              </a:r>
              <a:endParaRPr kumimoji="0" lang="zh-TW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kumimoji="0" lang="en-US" altLang="zh-TW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#1</a:t>
              </a:r>
              <a:endParaRPr kumimoji="0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 321"/>
            <p:cNvSpPr>
              <a:spLocks noChangeArrowheads="1"/>
            </p:cNvSpPr>
            <p:nvPr/>
          </p:nvSpPr>
          <p:spPr bwMode="auto">
            <a:xfrm>
              <a:off x="3500910" y="2993561"/>
              <a:ext cx="432000" cy="622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zh-TW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車床</a:t>
              </a:r>
              <a:endParaRPr kumimoji="0" lang="zh-TW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kumimoji="0" lang="en-US" altLang="zh-TW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#2</a:t>
              </a:r>
              <a:endParaRPr kumimoji="0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322"/>
            <p:cNvSpPr>
              <a:spLocks noChangeArrowheads="1"/>
            </p:cNvSpPr>
            <p:nvPr/>
          </p:nvSpPr>
          <p:spPr bwMode="auto">
            <a:xfrm>
              <a:off x="4130874" y="2993561"/>
              <a:ext cx="463550" cy="622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zh-TW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車床</a:t>
              </a:r>
              <a:endParaRPr kumimoji="0" lang="zh-TW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kumimoji="0" lang="en-US" altLang="zh-TW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#3</a:t>
              </a:r>
              <a:endParaRPr kumimoji="0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矩形 323"/>
            <p:cNvSpPr>
              <a:spLocks noChangeArrowheads="1"/>
            </p:cNvSpPr>
            <p:nvPr/>
          </p:nvSpPr>
          <p:spPr bwMode="auto">
            <a:xfrm>
              <a:off x="4706938" y="2993561"/>
              <a:ext cx="463550" cy="622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zh-TW" sz="14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車床</a:t>
              </a:r>
              <a:endParaRPr kumimoji="0" lang="zh-TW" altLang="zh-TW" sz="10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kumimoji="0" lang="en-US" altLang="zh-TW" sz="14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#4</a:t>
              </a:r>
              <a:endParaRPr kumimoji="0"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 324"/>
            <p:cNvSpPr>
              <a:spLocks noChangeArrowheads="1"/>
            </p:cNvSpPr>
            <p:nvPr/>
          </p:nvSpPr>
          <p:spPr bwMode="auto">
            <a:xfrm>
              <a:off x="5304284" y="2993561"/>
              <a:ext cx="463550" cy="622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zh-TW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車床</a:t>
              </a:r>
              <a:endParaRPr kumimoji="0" lang="zh-TW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kumimoji="0" lang="en-US" altLang="zh-TW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#5</a:t>
              </a:r>
              <a:endParaRPr kumimoji="0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062536" y="2823184"/>
              <a:ext cx="3161038" cy="186042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327"/>
            <p:cNvSpPr>
              <a:spLocks noChangeArrowheads="1"/>
            </p:cNvSpPr>
            <p:nvPr/>
          </p:nvSpPr>
          <p:spPr bwMode="auto">
            <a:xfrm>
              <a:off x="6457776" y="2993561"/>
              <a:ext cx="463550" cy="622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zh-TW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磨床</a:t>
              </a:r>
              <a:endParaRPr kumimoji="0" lang="zh-TW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kumimoji="0" lang="en-US" altLang="zh-TW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#6</a:t>
              </a:r>
              <a:endParaRPr kumimoji="0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矩形 328"/>
            <p:cNvSpPr>
              <a:spLocks noChangeArrowheads="1"/>
            </p:cNvSpPr>
            <p:nvPr/>
          </p:nvSpPr>
          <p:spPr bwMode="auto">
            <a:xfrm>
              <a:off x="7124526" y="2993561"/>
              <a:ext cx="463550" cy="622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zh-TW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磨床</a:t>
              </a:r>
              <a:endParaRPr kumimoji="0" lang="zh-TW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kumimoji="0" lang="en-US" altLang="zh-TW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#7</a:t>
              </a:r>
              <a:endParaRPr kumimoji="0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矩形 329"/>
            <p:cNvSpPr>
              <a:spLocks noChangeArrowheads="1"/>
            </p:cNvSpPr>
            <p:nvPr/>
          </p:nvSpPr>
          <p:spPr bwMode="auto">
            <a:xfrm>
              <a:off x="7640042" y="2993561"/>
              <a:ext cx="463550" cy="622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zh-TW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磨床</a:t>
              </a:r>
              <a:endParaRPr kumimoji="0" lang="zh-TW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kumimoji="0" lang="en-US" altLang="zh-TW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#8</a:t>
              </a:r>
              <a:endParaRPr kumimoji="0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330"/>
            <p:cNvSpPr>
              <a:spLocks noChangeArrowheads="1"/>
            </p:cNvSpPr>
            <p:nvPr/>
          </p:nvSpPr>
          <p:spPr bwMode="auto">
            <a:xfrm>
              <a:off x="8472636" y="2993561"/>
              <a:ext cx="463550" cy="622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zh-TW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磨床</a:t>
              </a:r>
              <a:endParaRPr kumimoji="0" lang="zh-TW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kumimoji="0" lang="en-US" altLang="zh-TW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#9</a:t>
              </a:r>
              <a:endParaRPr kumimoji="0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矩形 331"/>
            <p:cNvSpPr>
              <a:spLocks noChangeArrowheads="1"/>
            </p:cNvSpPr>
            <p:nvPr/>
          </p:nvSpPr>
          <p:spPr bwMode="auto">
            <a:xfrm>
              <a:off x="4768676" y="5852010"/>
              <a:ext cx="927100" cy="298450"/>
            </a:xfrm>
            <a:prstGeom prst="rect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zh-TW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大門</a:t>
              </a:r>
              <a:endParaRPr kumimoji="0"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矩形 332"/>
            <p:cNvSpPr>
              <a:spLocks noChangeArrowheads="1"/>
            </p:cNvSpPr>
            <p:nvPr/>
          </p:nvSpPr>
          <p:spPr bwMode="auto">
            <a:xfrm>
              <a:off x="6156151" y="5661510"/>
              <a:ext cx="3048000" cy="304800"/>
            </a:xfrm>
            <a:prstGeom prst="rect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zh-TW" sz="16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貨架</a:t>
              </a:r>
              <a:endParaRPr kumimoji="0"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矩形 333"/>
            <p:cNvSpPr>
              <a:spLocks noChangeArrowheads="1"/>
            </p:cNvSpPr>
            <p:nvPr/>
          </p:nvSpPr>
          <p:spPr bwMode="auto">
            <a:xfrm>
              <a:off x="6143451" y="5051910"/>
              <a:ext cx="323850" cy="6032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zh-TW" sz="12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出貨區</a:t>
              </a:r>
              <a:endParaRPr kumimoji="0"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矩形 334"/>
            <p:cNvSpPr>
              <a:spLocks noChangeArrowheads="1"/>
            </p:cNvSpPr>
            <p:nvPr/>
          </p:nvSpPr>
          <p:spPr bwMode="auto">
            <a:xfrm>
              <a:off x="6473651" y="5051910"/>
              <a:ext cx="1917700" cy="6032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zh-TW" sz="12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半成品</a:t>
              </a:r>
              <a:endParaRPr kumimoji="0" lang="zh-TW" altLang="zh-TW" sz="9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kumimoji="0" lang="zh-TW" altLang="zh-TW" sz="12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待檢區</a:t>
              </a:r>
              <a:r>
                <a:rPr kumimoji="0" lang="en-US" altLang="zh-TW" sz="12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kumimoji="0" lang="zh-TW" altLang="en-US" sz="12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已檢查區</a:t>
              </a:r>
              <a:endParaRPr kumimoji="0"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矩形 335"/>
            <p:cNvSpPr>
              <a:spLocks noChangeArrowheads="1"/>
            </p:cNvSpPr>
            <p:nvPr/>
          </p:nvSpPr>
          <p:spPr bwMode="auto">
            <a:xfrm>
              <a:off x="8397701" y="5051910"/>
              <a:ext cx="787400" cy="6032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zh-TW" sz="12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進貨</a:t>
              </a:r>
              <a:endParaRPr kumimoji="0" lang="zh-TW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kumimoji="0" lang="zh-TW" altLang="zh-TW" sz="12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待檢區</a:t>
              </a:r>
              <a:r>
                <a:rPr kumimoji="0" lang="en-US" altLang="zh-TW" sz="12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endParaRPr kumimoji="0"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kumimoji="0" lang="zh-TW" altLang="en-US" sz="12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已檢查區</a:t>
              </a:r>
              <a:endParaRPr kumimoji="0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矩形 336"/>
            <p:cNvSpPr>
              <a:spLocks noChangeArrowheads="1"/>
            </p:cNvSpPr>
            <p:nvPr/>
          </p:nvSpPr>
          <p:spPr bwMode="auto">
            <a:xfrm>
              <a:off x="2237210" y="4146812"/>
              <a:ext cx="468000" cy="241300"/>
            </a:xfrm>
            <a:prstGeom prst="rect">
              <a:avLst/>
            </a:prstGeom>
            <a:noFill/>
            <a:ln w="12700">
              <a:solidFill>
                <a:srgbClr val="243F6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zh-TW" sz="11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完工區</a:t>
              </a:r>
              <a:endParaRPr kumimoji="0"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矩形 337"/>
            <p:cNvSpPr>
              <a:spLocks noChangeArrowheads="1"/>
            </p:cNvSpPr>
            <p:nvPr/>
          </p:nvSpPr>
          <p:spPr bwMode="auto">
            <a:xfrm>
              <a:off x="2237210" y="3918212"/>
              <a:ext cx="468000" cy="241300"/>
            </a:xfrm>
            <a:prstGeom prst="rect">
              <a:avLst/>
            </a:prstGeom>
            <a:noFill/>
            <a:ln w="12700">
              <a:solidFill>
                <a:srgbClr val="243F6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zh-TW" sz="11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待加工</a:t>
              </a:r>
              <a:endParaRPr kumimoji="0"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矩形 338"/>
            <p:cNvSpPr>
              <a:spLocks noChangeArrowheads="1"/>
            </p:cNvSpPr>
            <p:nvPr/>
          </p:nvSpPr>
          <p:spPr bwMode="auto">
            <a:xfrm>
              <a:off x="3500910" y="4082586"/>
              <a:ext cx="432000" cy="241300"/>
            </a:xfrm>
            <a:prstGeom prst="rect">
              <a:avLst/>
            </a:prstGeom>
            <a:noFill/>
            <a:ln w="12700">
              <a:solidFill>
                <a:srgbClr val="243F6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zh-TW" sz="11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完工區</a:t>
              </a:r>
              <a:endParaRPr kumimoji="0"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矩形 339"/>
            <p:cNvSpPr>
              <a:spLocks noChangeArrowheads="1"/>
            </p:cNvSpPr>
            <p:nvPr/>
          </p:nvSpPr>
          <p:spPr bwMode="auto">
            <a:xfrm>
              <a:off x="3500910" y="3853986"/>
              <a:ext cx="432000" cy="241300"/>
            </a:xfrm>
            <a:prstGeom prst="rect">
              <a:avLst/>
            </a:prstGeom>
            <a:noFill/>
            <a:ln w="12700">
              <a:solidFill>
                <a:srgbClr val="243F6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zh-TW" sz="11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待加工</a:t>
              </a:r>
              <a:endParaRPr kumimoji="0"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向左箭號 46"/>
            <p:cNvSpPr/>
            <p:nvPr/>
          </p:nvSpPr>
          <p:spPr>
            <a:xfrm>
              <a:off x="6394276" y="5185260"/>
              <a:ext cx="177800" cy="101600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橢圓 47"/>
            <p:cNvSpPr/>
            <p:nvPr/>
          </p:nvSpPr>
          <p:spPr>
            <a:xfrm>
              <a:off x="5530676" y="5496410"/>
              <a:ext cx="101600" cy="10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橢圓 48"/>
            <p:cNvSpPr/>
            <p:nvPr/>
          </p:nvSpPr>
          <p:spPr>
            <a:xfrm>
              <a:off x="5822776" y="5490060"/>
              <a:ext cx="101600" cy="10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" name="手繪多邊形 49"/>
            <p:cNvSpPr/>
            <p:nvPr/>
          </p:nvSpPr>
          <p:spPr>
            <a:xfrm>
              <a:off x="5416376" y="5197960"/>
              <a:ext cx="584200" cy="266700"/>
            </a:xfrm>
            <a:custGeom>
              <a:avLst/>
              <a:gdLst>
                <a:gd name="connsiteX0" fmla="*/ 609600 w 609600"/>
                <a:gd name="connsiteY0" fmla="*/ 266700 h 266700"/>
                <a:gd name="connsiteX1" fmla="*/ 0 w 609600"/>
                <a:gd name="connsiteY1" fmla="*/ 266700 h 266700"/>
                <a:gd name="connsiteX2" fmla="*/ 0 w 609600"/>
                <a:gd name="connsiteY2" fmla="*/ 63500 h 266700"/>
                <a:gd name="connsiteX3" fmla="*/ 63500 w 609600"/>
                <a:gd name="connsiteY3" fmla="*/ 0 h 266700"/>
                <a:gd name="connsiteX4" fmla="*/ 209550 w 609600"/>
                <a:gd name="connsiteY4" fmla="*/ 0 h 266700"/>
                <a:gd name="connsiteX5" fmla="*/ 209550 w 609600"/>
                <a:gd name="connsiteY5" fmla="*/ 120650 h 266700"/>
                <a:gd name="connsiteX6" fmla="*/ 584200 w 609600"/>
                <a:gd name="connsiteY6" fmla="*/ 120650 h 266700"/>
                <a:gd name="connsiteX7" fmla="*/ 609600 w 609600"/>
                <a:gd name="connsiteY7" fmla="*/ 266700 h 266700"/>
                <a:gd name="connsiteX0" fmla="*/ 584200 w 584200"/>
                <a:gd name="connsiteY0" fmla="*/ 266700 h 266700"/>
                <a:gd name="connsiteX1" fmla="*/ 0 w 584200"/>
                <a:gd name="connsiteY1" fmla="*/ 266700 h 266700"/>
                <a:gd name="connsiteX2" fmla="*/ 0 w 584200"/>
                <a:gd name="connsiteY2" fmla="*/ 63500 h 266700"/>
                <a:gd name="connsiteX3" fmla="*/ 63500 w 584200"/>
                <a:gd name="connsiteY3" fmla="*/ 0 h 266700"/>
                <a:gd name="connsiteX4" fmla="*/ 209550 w 584200"/>
                <a:gd name="connsiteY4" fmla="*/ 0 h 266700"/>
                <a:gd name="connsiteX5" fmla="*/ 209550 w 584200"/>
                <a:gd name="connsiteY5" fmla="*/ 120650 h 266700"/>
                <a:gd name="connsiteX6" fmla="*/ 584200 w 584200"/>
                <a:gd name="connsiteY6" fmla="*/ 120650 h 266700"/>
                <a:gd name="connsiteX7" fmla="*/ 584200 w 584200"/>
                <a:gd name="connsiteY7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4200" h="266700">
                  <a:moveTo>
                    <a:pt x="584200" y="266700"/>
                  </a:moveTo>
                  <a:lnTo>
                    <a:pt x="0" y="266700"/>
                  </a:lnTo>
                  <a:lnTo>
                    <a:pt x="0" y="63500"/>
                  </a:lnTo>
                  <a:lnTo>
                    <a:pt x="63500" y="0"/>
                  </a:lnTo>
                  <a:lnTo>
                    <a:pt x="209550" y="0"/>
                  </a:lnTo>
                  <a:lnTo>
                    <a:pt x="209550" y="120650"/>
                  </a:lnTo>
                  <a:lnTo>
                    <a:pt x="584200" y="120650"/>
                  </a:lnTo>
                  <a:lnTo>
                    <a:pt x="584200" y="2667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向左箭號 50"/>
            <p:cNvSpPr/>
            <p:nvPr/>
          </p:nvSpPr>
          <p:spPr>
            <a:xfrm>
              <a:off x="6006926" y="5191610"/>
              <a:ext cx="177800" cy="101600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矩形 356"/>
            <p:cNvSpPr>
              <a:spLocks noChangeArrowheads="1"/>
            </p:cNvSpPr>
            <p:nvPr/>
          </p:nvSpPr>
          <p:spPr bwMode="auto">
            <a:xfrm>
              <a:off x="8480251" y="4290828"/>
              <a:ext cx="469900" cy="241300"/>
            </a:xfrm>
            <a:prstGeom prst="rect">
              <a:avLst/>
            </a:prstGeom>
            <a:noFill/>
            <a:ln w="12700">
              <a:solidFill>
                <a:srgbClr val="243F6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zh-TW" sz="11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完工區</a:t>
              </a:r>
              <a:endParaRPr kumimoji="0"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矩形 357"/>
            <p:cNvSpPr>
              <a:spLocks noChangeArrowheads="1"/>
            </p:cNvSpPr>
            <p:nvPr/>
          </p:nvSpPr>
          <p:spPr bwMode="auto">
            <a:xfrm>
              <a:off x="8480251" y="4062228"/>
              <a:ext cx="469900" cy="241300"/>
            </a:xfrm>
            <a:prstGeom prst="rect">
              <a:avLst/>
            </a:prstGeom>
            <a:noFill/>
            <a:ln w="12700">
              <a:solidFill>
                <a:srgbClr val="243F6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zh-TW" sz="11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待加工</a:t>
              </a:r>
              <a:endParaRPr kumimoji="0"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橢圓 53"/>
            <p:cNvSpPr/>
            <p:nvPr/>
          </p:nvSpPr>
          <p:spPr>
            <a:xfrm>
              <a:off x="6464126" y="4143860"/>
              <a:ext cx="57150" cy="57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橢圓 54"/>
            <p:cNvSpPr/>
            <p:nvPr/>
          </p:nvSpPr>
          <p:spPr>
            <a:xfrm>
              <a:off x="6746701" y="4143860"/>
              <a:ext cx="57150" cy="57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橢圓 55"/>
            <p:cNvSpPr/>
            <p:nvPr/>
          </p:nvSpPr>
          <p:spPr>
            <a:xfrm>
              <a:off x="7029276" y="4143860"/>
              <a:ext cx="57150" cy="57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4030417" y="4752511"/>
              <a:ext cx="288032" cy="7920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可視化看板</a:t>
              </a:r>
            </a:p>
          </p:txBody>
        </p:sp>
        <p:cxnSp>
          <p:nvCxnSpPr>
            <p:cNvPr id="3" name="肘形接點 2"/>
            <p:cNvCxnSpPr>
              <a:stCxn id="21" idx="1"/>
              <a:endCxn id="38" idx="1"/>
            </p:cNvCxnSpPr>
            <p:nvPr/>
          </p:nvCxnSpPr>
          <p:spPr>
            <a:xfrm rot="10800000" flipV="1">
              <a:off x="3500910" y="3304711"/>
              <a:ext cx="12700" cy="898525"/>
            </a:xfrm>
            <a:prstGeom prst="bent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/>
            <p:cNvCxnSpPr>
              <a:stCxn id="39" idx="0"/>
              <a:endCxn id="21" idx="2"/>
            </p:cNvCxnSpPr>
            <p:nvPr/>
          </p:nvCxnSpPr>
          <p:spPr>
            <a:xfrm flipV="1">
              <a:off x="3716910" y="3615862"/>
              <a:ext cx="0" cy="2381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肘形接點 43"/>
            <p:cNvCxnSpPr>
              <a:stCxn id="34" idx="0"/>
              <a:endCxn id="39" idx="3"/>
            </p:cNvCxnSpPr>
            <p:nvPr/>
          </p:nvCxnSpPr>
          <p:spPr>
            <a:xfrm rot="16200000" flipV="1">
              <a:off x="5144069" y="2763478"/>
              <a:ext cx="1077274" cy="349959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肘形接點 61"/>
            <p:cNvCxnSpPr>
              <a:stCxn id="38" idx="2"/>
              <a:endCxn id="37" idx="3"/>
            </p:cNvCxnSpPr>
            <p:nvPr/>
          </p:nvCxnSpPr>
          <p:spPr>
            <a:xfrm rot="5400000" flipH="1">
              <a:off x="3068548" y="3675524"/>
              <a:ext cx="285024" cy="1011700"/>
            </a:xfrm>
            <a:prstGeom prst="bentConnector4">
              <a:avLst>
                <a:gd name="adj1" fmla="val -80204"/>
                <a:gd name="adj2" fmla="val 6067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單箭頭接點 69"/>
            <p:cNvCxnSpPr>
              <a:stCxn id="37" idx="0"/>
              <a:endCxn id="20" idx="2"/>
            </p:cNvCxnSpPr>
            <p:nvPr/>
          </p:nvCxnSpPr>
          <p:spPr>
            <a:xfrm flipV="1">
              <a:off x="2471210" y="3615862"/>
              <a:ext cx="0" cy="3023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肘形接點 71"/>
            <p:cNvCxnSpPr>
              <a:stCxn id="20" idx="1"/>
              <a:endCxn id="36" idx="1"/>
            </p:cNvCxnSpPr>
            <p:nvPr/>
          </p:nvCxnSpPr>
          <p:spPr>
            <a:xfrm rot="10800000" flipV="1">
              <a:off x="2237210" y="3304711"/>
              <a:ext cx="12700" cy="962751"/>
            </a:xfrm>
            <a:prstGeom prst="bent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肘形接點 73"/>
            <p:cNvCxnSpPr>
              <a:stCxn id="36" idx="2"/>
              <a:endCxn id="53" idx="3"/>
            </p:cNvCxnSpPr>
            <p:nvPr/>
          </p:nvCxnSpPr>
          <p:spPr>
            <a:xfrm rot="5400000" flipH="1" flipV="1">
              <a:off x="5608063" y="1046025"/>
              <a:ext cx="205234" cy="6478941"/>
            </a:xfrm>
            <a:prstGeom prst="bentConnector4">
              <a:avLst>
                <a:gd name="adj1" fmla="val -111385"/>
                <a:gd name="adj2" fmla="val 10352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單箭頭接點 77"/>
            <p:cNvCxnSpPr>
              <a:stCxn id="53" idx="0"/>
              <a:endCxn id="30" idx="2"/>
            </p:cNvCxnSpPr>
            <p:nvPr/>
          </p:nvCxnSpPr>
          <p:spPr>
            <a:xfrm flipH="1" flipV="1">
              <a:off x="8704411" y="3615862"/>
              <a:ext cx="10790" cy="4463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肘形接點 80"/>
            <p:cNvCxnSpPr>
              <a:stCxn id="30" idx="1"/>
              <a:endCxn id="52" idx="1"/>
            </p:cNvCxnSpPr>
            <p:nvPr/>
          </p:nvCxnSpPr>
          <p:spPr>
            <a:xfrm rot="10800000" flipH="1" flipV="1">
              <a:off x="8472636" y="3304711"/>
              <a:ext cx="7615" cy="1106767"/>
            </a:xfrm>
            <a:prstGeom prst="bentConnector3">
              <a:avLst>
                <a:gd name="adj1" fmla="val -300197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肘形接點 82"/>
            <p:cNvCxnSpPr>
              <a:stCxn id="52" idx="2"/>
              <a:endCxn id="33" idx="0"/>
            </p:cNvCxnSpPr>
            <p:nvPr/>
          </p:nvCxnSpPr>
          <p:spPr>
            <a:xfrm rot="5400000">
              <a:off x="7250398" y="3587108"/>
              <a:ext cx="519782" cy="240982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圓角矩形 83"/>
            <p:cNvSpPr/>
            <p:nvPr/>
          </p:nvSpPr>
          <p:spPr>
            <a:xfrm>
              <a:off x="3247554" y="5293210"/>
              <a:ext cx="685356" cy="2159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生管</a:t>
              </a:r>
            </a:p>
          </p:txBody>
        </p:sp>
      </p:grpSp>
      <p:sp>
        <p:nvSpPr>
          <p:cNvPr id="6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166" y="80444"/>
            <a:ext cx="11619452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323166" y="836713"/>
            <a:ext cx="11533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</a:pPr>
            <a:r>
              <a:rPr lang="en-US" altLang="zh-TW" sz="2400" b="1" dirty="0"/>
              <a:t> </a:t>
            </a:r>
            <a:r>
              <a:rPr lang="zh-TW" altLang="zh-TW" sz="2400" b="1" dirty="0"/>
              <a:t>一、</a:t>
            </a:r>
            <a:r>
              <a:rPr lang="zh-TW" altLang="en-US" sz="2400" b="1" dirty="0"/>
              <a:t>受輔導業者</a:t>
            </a:r>
            <a:r>
              <a:rPr lang="zh-TW" altLang="zh-TW" sz="2400" b="1" dirty="0"/>
              <a:t>面臨問題</a:t>
            </a:r>
            <a:r>
              <a:rPr lang="zh-TW" altLang="en-US" sz="2400" b="1" dirty="0"/>
              <a:t>與</a:t>
            </a:r>
            <a:r>
              <a:rPr lang="zh-TW" altLang="en-US" sz="2400" b="1" dirty="0" smtClean="0"/>
              <a:t>需求</a:t>
            </a:r>
            <a:r>
              <a:rPr lang="en-US" altLang="zh-TW" sz="2400" dirty="0" smtClean="0"/>
              <a:t>(4/5)</a:t>
            </a:r>
            <a:endParaRPr lang="en-US" altLang="zh-TW" sz="2400" b="1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1055440" y="1957061"/>
            <a:ext cx="795089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2pPr marL="0" lvl="1" algn="just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defRPr>
            </a:lvl2pPr>
          </a:lstStyle>
          <a:p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Helvetica Neue"/>
              </a:rPr>
              <a:t>範例：</a:t>
            </a:r>
          </a:p>
        </p:txBody>
      </p:sp>
    </p:spTree>
    <p:extLst>
      <p:ext uri="{BB962C8B-B14F-4D97-AF65-F5344CB8AC3E}">
        <p14:creationId xmlns:p14="http://schemas.microsoft.com/office/powerpoint/2010/main" val="2859484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95400" y="1282295"/>
            <a:ext cx="6121400" cy="461665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zh-TW"/>
            </a:defPPr>
            <a:lvl2pPr marL="361950" lvl="1">
              <a:spcBef>
                <a:spcPts val="0"/>
              </a:spcBef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</a:lstStyle>
          <a:p>
            <a:pPr lvl="1"/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r>
              <a:rPr lang="zh-TW" altLang="en-US" dirty="0"/>
              <a:t>受輔導業者需求說明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912949" y="1066249"/>
            <a:ext cx="5112568" cy="132343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2pPr marL="0" lvl="1" algn="just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defRPr>
            </a:lvl2pPr>
          </a:lstStyle>
          <a:p>
            <a:pPr lvl="1"/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b="1" u="sng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圖文並茂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受輔導業者</a:t>
            </a:r>
            <a:r>
              <a:rPr lang="zh-TW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痛點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、遭遇之</a:t>
            </a:r>
            <a:r>
              <a:rPr lang="zh-TW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瓶頸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與其中</a:t>
            </a:r>
            <a:r>
              <a:rPr lang="zh-TW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擬透過本計畫解決的事項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如：因應國外客戶要求需於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年內逐步建立生產履歷以滿足生產可溯性之需求、插單過於頻繁，導致生產現場管理混亂，訂單達交率過低或產品精度要求提高，導致良品率降低，不符成本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166" y="80444"/>
            <a:ext cx="11619452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23166" y="836713"/>
            <a:ext cx="11533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</a:pPr>
            <a:r>
              <a:rPr lang="en-US" altLang="zh-TW" sz="2400" b="1" dirty="0"/>
              <a:t> </a:t>
            </a:r>
            <a:r>
              <a:rPr lang="zh-TW" altLang="zh-TW" sz="2400" b="1" dirty="0"/>
              <a:t>一、</a:t>
            </a:r>
            <a:r>
              <a:rPr lang="zh-TW" altLang="en-US" sz="2400" b="1" dirty="0"/>
              <a:t>受輔導業者</a:t>
            </a:r>
            <a:r>
              <a:rPr lang="zh-TW" altLang="zh-TW" sz="2400" b="1" dirty="0"/>
              <a:t>面臨問題</a:t>
            </a:r>
            <a:r>
              <a:rPr lang="zh-TW" altLang="en-US" sz="2400" b="1" dirty="0"/>
              <a:t>與</a:t>
            </a:r>
            <a:r>
              <a:rPr lang="zh-TW" altLang="en-US" sz="2400" b="1" dirty="0" smtClean="0"/>
              <a:t>需求</a:t>
            </a:r>
            <a:r>
              <a:rPr lang="en-US" altLang="zh-TW" sz="2400" dirty="0" smtClean="0"/>
              <a:t>(5/5)</a:t>
            </a:r>
            <a:endParaRPr lang="en-US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347695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169675"/>
              </p:ext>
            </p:extLst>
          </p:nvPr>
        </p:nvGraphicFramePr>
        <p:xfrm>
          <a:off x="2064785" y="2168249"/>
          <a:ext cx="8207679" cy="2114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6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372">
                <a:tc grid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設備名稱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控制器型號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序號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SMB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硬體品牌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型號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軟體品牌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7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#1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AAA-OOO1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如：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研華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/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UNO-2271G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/</a:t>
                      </a:r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WebAccess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37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#2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AAA-OOO2</a:t>
                      </a:r>
                      <a:endParaRPr lang="zh-TW" altLang="zh-TW" sz="14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SMB-A(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品牌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型號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軟體品牌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37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#3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AAA-OOO3</a:t>
                      </a:r>
                      <a:endParaRPr lang="zh-TW" altLang="zh-TW" sz="14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SMB-A(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品牌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型號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軟體品牌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37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#4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AAA-OOO4</a:t>
                      </a:r>
                      <a:endParaRPr lang="zh-TW" altLang="zh-TW" sz="14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SMB-A(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品牌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型號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軟體品牌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37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請自行增列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303" name="矩形 4"/>
          <p:cNvSpPr>
            <a:spLocks noChangeArrowheads="1"/>
          </p:cNvSpPr>
          <p:nvPr/>
        </p:nvSpPr>
        <p:spPr bwMode="auto">
          <a:xfrm>
            <a:off x="1055440" y="1275928"/>
            <a:ext cx="8027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聯網之系統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架構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(1/2)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20474" y="1729036"/>
            <a:ext cx="8775700" cy="4012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9500" indent="-1079500" algn="just">
              <a:lnSpc>
                <a:spcPts val="26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zh-TW" sz="20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設備名稱、控制器、</a:t>
            </a:r>
            <a:r>
              <a:rPr lang="en-US" altLang="zh-TW" sz="20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zh-TW" sz="20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對照表</a:t>
            </a:r>
            <a:r>
              <a:rPr lang="en-US" altLang="zh-TW" sz="20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0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提案時應列舉型號</a:t>
            </a:r>
            <a:r>
              <a:rPr lang="en-US" altLang="zh-TW" sz="20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zh-TW" sz="20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驗收時應列舉序號</a:t>
            </a:r>
            <a:r>
              <a:rPr lang="en-US" altLang="zh-TW" sz="20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2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307" name="矩形 2"/>
          <p:cNvSpPr>
            <a:spLocks noChangeArrowheads="1"/>
          </p:cNvSpPr>
          <p:nvPr/>
        </p:nvSpPr>
        <p:spPr bwMode="auto">
          <a:xfrm>
            <a:off x="2082800" y="4675189"/>
            <a:ext cx="79898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本案規劃完成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台設備聯網，使用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SMB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本案設備聯網數量占全廠百分比為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OO/OO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上述設備聯網□是／□否為前後站生產製程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166" y="80444"/>
            <a:ext cx="11619452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166" y="836713"/>
            <a:ext cx="11533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</a:pPr>
            <a:r>
              <a:rPr lang="en-US" altLang="zh-TW" sz="2400" b="1" dirty="0"/>
              <a:t> </a:t>
            </a:r>
            <a:r>
              <a:rPr lang="zh-TW" altLang="en-US" sz="2400" b="1" dirty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</a:t>
            </a:r>
            <a:r>
              <a:rPr lang="zh-TW" altLang="en-US" sz="2400" b="1" dirty="0"/>
              <a:t>案</a:t>
            </a:r>
            <a:r>
              <a:rPr lang="en-US" altLang="zh-TW" sz="2400" dirty="0" smtClean="0"/>
              <a:t>(1/14)</a:t>
            </a:r>
            <a:endParaRPr lang="en-US" altLang="zh-TW" sz="2400" b="1" dirty="0"/>
          </a:p>
        </p:txBody>
      </p:sp>
      <p:sp>
        <p:nvSpPr>
          <p:cNvPr id="5" name="矩形 4"/>
          <p:cNvSpPr/>
          <p:nvPr/>
        </p:nvSpPr>
        <p:spPr>
          <a:xfrm>
            <a:off x="6035180" y="998719"/>
            <a:ext cx="6096000" cy="584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請製表說明本案進行聯網的設備與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SMB</a:t>
            </a:r>
            <a:r>
              <a:rPr lang="zh-TW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對應表，並繪製解決方案之系統架構圖，須與本案所連結的機械設備及採用的裝置相關。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16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856640" y="6338483"/>
            <a:ext cx="337755" cy="318036"/>
          </a:xfrm>
        </p:spPr>
        <p:txBody>
          <a:bodyPr/>
          <a:lstStyle/>
          <a:p>
            <a:fld id="{03293E9E-AFF9-4034-8BF6-5754B3EA07C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474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佈景主題10-IDA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佈景主題10-IDA" id="{95A8FDBB-DBDD-42F6-BC92-C21E82B909E0}" vid="{53468A1E-A06F-4960-AECD-CC1EF17524E0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63186</TotalTime>
  <Words>3836</Words>
  <Application>Microsoft Office PowerPoint</Application>
  <PresentationFormat>寬螢幕</PresentationFormat>
  <Paragraphs>738</Paragraphs>
  <Slides>32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32</vt:i4>
      </vt:variant>
    </vt:vector>
  </HeadingPairs>
  <TitlesOfParts>
    <vt:vector size="49" baseType="lpstr">
      <vt:lpstr>Helvetica Neue</vt:lpstr>
      <vt:lpstr>Helvetica Neue Light</vt:lpstr>
      <vt:lpstr>Helvetica Neue Medium</vt:lpstr>
      <vt:lpstr>細明體</vt:lpstr>
      <vt:lpstr>微軟正黑體</vt:lpstr>
      <vt:lpstr>新細明體</vt:lpstr>
      <vt:lpstr>標楷體</vt:lpstr>
      <vt:lpstr>Arial</vt:lpstr>
      <vt:lpstr>Calibri</vt:lpstr>
      <vt:lpstr>Calibri Light</vt:lpstr>
      <vt:lpstr>Constantia</vt:lpstr>
      <vt:lpstr>Times New Roman</vt:lpstr>
      <vt:lpstr>Wingdings</vt:lpstr>
      <vt:lpstr>自訂設計</vt:lpstr>
      <vt:lpstr>2_Office 佈景主題</vt:lpstr>
      <vt:lpstr>1_Office 佈景主題</vt:lpstr>
      <vt:lpstr>1_佈景主題10-IDA</vt:lpstr>
      <vt:lpstr>經濟部產業發展署 113年度金屬加工設備效能提升計畫</vt:lpstr>
      <vt:lpstr>廠商基本資訊-申請政府計畫相關經歷及減碳策略執行紀錄</vt:lpstr>
      <vt:lpstr>簡 報 大 綱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貳、預期效益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JOHNNY</dc:creator>
  <cp:lastModifiedBy>黃雅靖</cp:lastModifiedBy>
  <cp:revision>4249</cp:revision>
  <cp:lastPrinted>2017-06-21T01:29:56Z</cp:lastPrinted>
  <dcterms:created xsi:type="dcterms:W3CDTF">2012-04-25T05:44:35Z</dcterms:created>
  <dcterms:modified xsi:type="dcterms:W3CDTF">2024-01-03T05:17:31Z</dcterms:modified>
</cp:coreProperties>
</file>