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45" r:id="rId2"/>
  </p:sldMasterIdLst>
  <p:notesMasterIdLst>
    <p:notesMasterId r:id="rId5"/>
  </p:notesMasterIdLst>
  <p:sldIdLst>
    <p:sldId id="277" r:id="rId3"/>
    <p:sldId id="276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林佩瑩" initials="林佩瑩" lastIdx="0" clrIdx="0">
    <p:extLst>
      <p:ext uri="{19B8F6BF-5375-455C-9EA6-DF929625EA0E}">
        <p15:presenceInfo xmlns:p15="http://schemas.microsoft.com/office/powerpoint/2012/main" userId="S-1-5-21-2077907170-1011573357-1959552931-194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4E67C8"/>
    <a:srgbClr val="0099FF"/>
    <a:srgbClr val="0070C0"/>
    <a:srgbClr val="A7D971"/>
    <a:srgbClr val="D0D3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8" y="1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7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C3647-C5D8-4821-80C5-71AF10CE7869}" type="datetimeFigureOut">
              <a:rPr lang="zh-TW" altLang="en-US" smtClean="0"/>
              <a:t>2023/9/22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7C791E-B6CC-4F41-927E-5E85B6CEC9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3518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 algn="ctr">
              <a:defRPr sz="40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3226" y="3686572"/>
            <a:ext cx="10993546" cy="590321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 cap="all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按一下以編輯母片副標題樣式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75560" y="6492875"/>
            <a:ext cx="1016440" cy="365125"/>
          </a:xfrm>
        </p:spPr>
        <p:txBody>
          <a:bodyPr/>
          <a:lstStyle>
            <a:lvl1pPr>
              <a:defRPr sz="12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fld id="{12DA71BC-BE77-4E84-9F05-6B5586A57EE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1" name="Rectangle 8"/>
          <p:cNvSpPr/>
          <p:nvPr userDrawn="1"/>
        </p:nvSpPr>
        <p:spPr>
          <a:xfrm>
            <a:off x="-166206" y="792549"/>
            <a:ext cx="12583236" cy="4571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14000">
                <a:schemeClr val="tx2">
                  <a:lumMod val="60000"/>
                  <a:lumOff val="4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8"/>
          <p:cNvSpPr/>
          <p:nvPr userDrawn="1"/>
        </p:nvSpPr>
        <p:spPr>
          <a:xfrm rot="10800000">
            <a:off x="-166206" y="6799843"/>
            <a:ext cx="12583236" cy="5815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14000">
                <a:schemeClr val="tx2">
                  <a:lumMod val="60000"/>
                  <a:lumOff val="4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圖片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7504"/>
            <a:ext cx="2917371" cy="996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120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2B75-AAA2-488F-ADE3-48A32AD97EC9}" type="datetimeFigureOut">
              <a:rPr lang="zh-TW" altLang="en-US" smtClean="0"/>
              <a:t>2023/9/22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A71BC-BE77-4E84-9F05-6B5586A57E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8891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60A2B75-AAA2-488F-ADE3-48A32AD97EC9}" type="datetimeFigureOut">
              <a:rPr lang="zh-TW" altLang="en-US" smtClean="0"/>
              <a:t>2023/9/22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2DA71BC-BE77-4E84-9F05-6B5586A57E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20866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圖片 43"/>
          <p:cNvPicPr>
            <a:picLocks noChangeAspect="1"/>
          </p:cNvPicPr>
          <p:nvPr userDrawn="1"/>
        </p:nvPicPr>
        <p:blipFill rotWithShape="1">
          <a:blip r:embed="rId2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22" r="38247" b="8860"/>
          <a:stretch/>
        </p:blipFill>
        <p:spPr>
          <a:xfrm rot="16200000">
            <a:off x="8947376" y="3564693"/>
            <a:ext cx="2266134" cy="4320480"/>
          </a:xfrm>
          <a:prstGeom prst="rect">
            <a:avLst/>
          </a:prstGeom>
        </p:spPr>
      </p:pic>
      <p:pic>
        <p:nvPicPr>
          <p:cNvPr id="45" name="圖片 44"/>
          <p:cNvPicPr>
            <a:picLocks noChangeAspect="1"/>
          </p:cNvPicPr>
          <p:nvPr userDrawn="1"/>
        </p:nvPicPr>
        <p:blipFill rotWithShape="1"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34" r="41983" b="28850"/>
          <a:stretch/>
        </p:blipFill>
        <p:spPr>
          <a:xfrm rot="10800000" flipH="1">
            <a:off x="0" y="1772817"/>
            <a:ext cx="3983765" cy="2602583"/>
          </a:xfrm>
          <a:prstGeom prst="rect">
            <a:avLst/>
          </a:prstGeom>
        </p:spPr>
      </p:pic>
      <p:sp>
        <p:nvSpPr>
          <p:cNvPr id="19" name="矩形 18"/>
          <p:cNvSpPr/>
          <p:nvPr userDrawn="1"/>
        </p:nvSpPr>
        <p:spPr>
          <a:xfrm>
            <a:off x="1007435" y="551582"/>
            <a:ext cx="102974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itchFamily="34" charset="-120"/>
                <a:cs typeface="Times New Roman" panose="02020603050405020304" pitchFamily="18" charset="0"/>
              </a:rPr>
              <a:t>金屬加工設備效能提升輔導計畫</a:t>
            </a:r>
            <a:endParaRPr kumimoji="1" lang="en-US" altLang="zh-TW" sz="3200" b="1" i="0" u="none" strike="noStrike" kern="1200" cap="none" spc="0" normalizeH="0" baseline="0" noProof="0" dirty="0" smtClean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微軟正黑體" panose="020B0604030504040204" pitchFamily="34" charset="-120"/>
              <a:ea typeface="微軟正黑體" pitchFamily="34" charset="-120"/>
              <a:cs typeface="Times New Roman" panose="02020603050405020304" pitchFamily="18" charset="0"/>
            </a:endParaRPr>
          </a:p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itchFamily="34" charset="-120"/>
                <a:cs typeface="Times New Roman" panose="02020603050405020304" pitchFamily="18" charset="0"/>
              </a:rPr>
              <a:t>提案</a:t>
            </a:r>
            <a: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itchFamily="34" charset="-120"/>
                <a:cs typeface="Times New Roman" panose="02020603050405020304" pitchFamily="18" charset="0"/>
              </a:rPr>
              <a:t>審查簡報</a:t>
            </a:r>
          </a:p>
        </p:txBody>
      </p:sp>
      <p:grpSp>
        <p:nvGrpSpPr>
          <p:cNvPr id="26" name="群組 25"/>
          <p:cNvGrpSpPr/>
          <p:nvPr userDrawn="1"/>
        </p:nvGrpSpPr>
        <p:grpSpPr>
          <a:xfrm>
            <a:off x="815412" y="1667899"/>
            <a:ext cx="5207613" cy="208470"/>
            <a:chOff x="1319503" y="1253168"/>
            <a:chExt cx="3905710" cy="208470"/>
          </a:xfrm>
        </p:grpSpPr>
        <p:grpSp>
          <p:nvGrpSpPr>
            <p:cNvPr id="33" name="群組 32"/>
            <p:cNvGrpSpPr/>
            <p:nvPr userDrawn="1"/>
          </p:nvGrpSpPr>
          <p:grpSpPr>
            <a:xfrm>
              <a:off x="1319503" y="1253168"/>
              <a:ext cx="208470" cy="208470"/>
              <a:chOff x="1906119" y="3874448"/>
              <a:chExt cx="409325" cy="409325"/>
            </a:xfrm>
          </p:grpSpPr>
          <p:sp>
            <p:nvSpPr>
              <p:cNvPr id="35" name="菱形 34"/>
              <p:cNvSpPr/>
              <p:nvPr userDrawn="1"/>
            </p:nvSpPr>
            <p:spPr>
              <a:xfrm>
                <a:off x="1906119" y="3874448"/>
                <a:ext cx="409325" cy="409325"/>
              </a:xfrm>
              <a:prstGeom prst="diamond">
                <a:avLst/>
              </a:prstGeom>
              <a:noFill/>
              <a:ln w="19050">
                <a:solidFill>
                  <a:srgbClr val="2E75B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36" name="菱形 35"/>
              <p:cNvSpPr/>
              <p:nvPr userDrawn="1"/>
            </p:nvSpPr>
            <p:spPr>
              <a:xfrm>
                <a:off x="2015641" y="3983970"/>
                <a:ext cx="190280" cy="190280"/>
              </a:xfrm>
              <a:prstGeom prst="diamond">
                <a:avLst/>
              </a:prstGeom>
              <a:solidFill>
                <a:srgbClr val="2E75B6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新細明體" panose="02020500000000000000" pitchFamily="18" charset="-120"/>
                  <a:cs typeface="+mn-cs"/>
                </a:endParaRPr>
              </a:p>
            </p:txBody>
          </p:sp>
        </p:grpSp>
        <p:cxnSp>
          <p:nvCxnSpPr>
            <p:cNvPr id="34" name="直線接點 33"/>
            <p:cNvCxnSpPr/>
            <p:nvPr/>
          </p:nvCxnSpPr>
          <p:spPr>
            <a:xfrm>
              <a:off x="1535531" y="1357403"/>
              <a:ext cx="3689682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矩形 26"/>
          <p:cNvSpPr/>
          <p:nvPr/>
        </p:nvSpPr>
        <p:spPr>
          <a:xfrm rot="2700000">
            <a:off x="6054180" y="1725233"/>
            <a:ext cx="70353" cy="93804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grpSp>
        <p:nvGrpSpPr>
          <p:cNvPr id="39" name="群組 38"/>
          <p:cNvGrpSpPr/>
          <p:nvPr userDrawn="1"/>
        </p:nvGrpSpPr>
        <p:grpSpPr>
          <a:xfrm rot="10800000">
            <a:off x="6155686" y="1667900"/>
            <a:ext cx="5207613" cy="208470"/>
            <a:chOff x="1319503" y="1253168"/>
            <a:chExt cx="3905710" cy="208470"/>
          </a:xfrm>
        </p:grpSpPr>
        <p:grpSp>
          <p:nvGrpSpPr>
            <p:cNvPr id="40" name="群組 39"/>
            <p:cNvGrpSpPr/>
            <p:nvPr userDrawn="1"/>
          </p:nvGrpSpPr>
          <p:grpSpPr>
            <a:xfrm>
              <a:off x="1319503" y="1253168"/>
              <a:ext cx="208470" cy="208470"/>
              <a:chOff x="1906119" y="3874448"/>
              <a:chExt cx="409325" cy="409325"/>
            </a:xfrm>
          </p:grpSpPr>
          <p:sp>
            <p:nvSpPr>
              <p:cNvPr id="42" name="菱形 41"/>
              <p:cNvSpPr/>
              <p:nvPr userDrawn="1"/>
            </p:nvSpPr>
            <p:spPr>
              <a:xfrm>
                <a:off x="1906119" y="3874448"/>
                <a:ext cx="409325" cy="409325"/>
              </a:xfrm>
              <a:prstGeom prst="diamond">
                <a:avLst/>
              </a:prstGeom>
              <a:noFill/>
              <a:ln w="19050">
                <a:solidFill>
                  <a:srgbClr val="2E75B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43" name="菱形 42"/>
              <p:cNvSpPr/>
              <p:nvPr userDrawn="1"/>
            </p:nvSpPr>
            <p:spPr>
              <a:xfrm>
                <a:off x="2015641" y="3983970"/>
                <a:ext cx="190280" cy="190280"/>
              </a:xfrm>
              <a:prstGeom prst="diamond">
                <a:avLst/>
              </a:prstGeom>
              <a:solidFill>
                <a:srgbClr val="2E75B6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新細明體" panose="02020500000000000000" pitchFamily="18" charset="-120"/>
                  <a:cs typeface="+mn-cs"/>
                </a:endParaRPr>
              </a:p>
            </p:txBody>
          </p:sp>
        </p:grpSp>
        <p:cxnSp>
          <p:nvCxnSpPr>
            <p:cNvPr id="41" name="直線接點 40"/>
            <p:cNvCxnSpPr/>
            <p:nvPr/>
          </p:nvCxnSpPr>
          <p:spPr>
            <a:xfrm>
              <a:off x="1535531" y="1357403"/>
              <a:ext cx="3689682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37206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1472598" y="6381329"/>
            <a:ext cx="553277" cy="340147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A5D163A9-D1EB-4EA9-881F-E31066AE9389}" type="slidenum">
              <a:rPr kumimoji="1" lang="zh-TW" altLang="en-US" smtClean="0">
                <a:solidFill>
                  <a:prstClr val="black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zh-TW" altLang="en-US" dirty="0">
              <a:solidFill>
                <a:prstClr val="black"/>
              </a:solidFill>
            </a:endParaRPr>
          </a:p>
        </p:txBody>
      </p:sp>
      <p:sp>
        <p:nvSpPr>
          <p:cNvPr id="21" name="標題版面配置區 1"/>
          <p:cNvSpPr>
            <a:spLocks noGrp="1"/>
          </p:cNvSpPr>
          <p:nvPr>
            <p:ph type="title"/>
          </p:nvPr>
        </p:nvSpPr>
        <p:spPr>
          <a:xfrm>
            <a:off x="3173991" y="365126"/>
            <a:ext cx="5724644" cy="5909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Aft>
                <a:spcPct val="0"/>
              </a:spcAft>
            </a:pPr>
            <a:r>
              <a:rPr lang="zh-TW" altLang="en-US" dirty="0"/>
              <a:t>按一下以編輯母片標題樣式</a:t>
            </a:r>
          </a:p>
        </p:txBody>
      </p:sp>
      <p:grpSp>
        <p:nvGrpSpPr>
          <p:cNvPr id="23" name="群組 22"/>
          <p:cNvGrpSpPr/>
          <p:nvPr userDrawn="1"/>
        </p:nvGrpSpPr>
        <p:grpSpPr>
          <a:xfrm>
            <a:off x="1646076" y="887888"/>
            <a:ext cx="8780475" cy="209762"/>
            <a:chOff x="1234557" y="887888"/>
            <a:chExt cx="6585356" cy="209762"/>
          </a:xfrm>
        </p:grpSpPr>
        <p:grpSp>
          <p:nvGrpSpPr>
            <p:cNvPr id="24" name="群組 23"/>
            <p:cNvGrpSpPr/>
            <p:nvPr userDrawn="1"/>
          </p:nvGrpSpPr>
          <p:grpSpPr>
            <a:xfrm>
              <a:off x="1234557" y="889180"/>
              <a:ext cx="3247914" cy="208470"/>
              <a:chOff x="1987266" y="1253168"/>
              <a:chExt cx="3247914" cy="208470"/>
            </a:xfrm>
          </p:grpSpPr>
          <p:grpSp>
            <p:nvGrpSpPr>
              <p:cNvPr id="31" name="群組 30"/>
              <p:cNvGrpSpPr/>
              <p:nvPr userDrawn="1"/>
            </p:nvGrpSpPr>
            <p:grpSpPr>
              <a:xfrm>
                <a:off x="1987266" y="1253168"/>
                <a:ext cx="208470" cy="208470"/>
                <a:chOff x="3217248" y="3874448"/>
                <a:chExt cx="409325" cy="409325"/>
              </a:xfrm>
            </p:grpSpPr>
            <p:sp>
              <p:nvSpPr>
                <p:cNvPr id="33" name="菱形 32"/>
                <p:cNvSpPr/>
                <p:nvPr userDrawn="1"/>
              </p:nvSpPr>
              <p:spPr>
                <a:xfrm>
                  <a:off x="3217248" y="3874448"/>
                  <a:ext cx="409325" cy="409325"/>
                </a:xfrm>
                <a:prstGeom prst="diamond">
                  <a:avLst/>
                </a:prstGeom>
                <a:noFill/>
                <a:ln w="19050">
                  <a:solidFill>
                    <a:srgbClr val="2E75B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34" name="菱形 33"/>
                <p:cNvSpPr/>
                <p:nvPr userDrawn="1"/>
              </p:nvSpPr>
              <p:spPr>
                <a:xfrm>
                  <a:off x="3326770" y="3983970"/>
                  <a:ext cx="190280" cy="190280"/>
                </a:xfrm>
                <a:prstGeom prst="diamond">
                  <a:avLst/>
                </a:prstGeom>
                <a:solidFill>
                  <a:srgbClr val="2E75B6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新細明體" panose="02020500000000000000" pitchFamily="18" charset="-120"/>
                    <a:cs typeface="+mn-cs"/>
                  </a:endParaRPr>
                </a:p>
              </p:txBody>
            </p:sp>
          </p:grpSp>
          <p:cxnSp>
            <p:nvCxnSpPr>
              <p:cNvPr id="32" name="直線接點 31"/>
              <p:cNvCxnSpPr/>
              <p:nvPr/>
            </p:nvCxnSpPr>
            <p:spPr>
              <a:xfrm>
                <a:off x="2203290" y="1357403"/>
                <a:ext cx="3031890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矩形 24"/>
            <p:cNvSpPr/>
            <p:nvPr/>
          </p:nvSpPr>
          <p:spPr>
            <a:xfrm rot="2700000">
              <a:off x="4487075" y="956947"/>
              <a:ext cx="70353" cy="70353"/>
            </a:xfrm>
            <a:prstGeom prst="rect">
              <a:avLst/>
            </a:prstGeom>
            <a:noFill/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endParaRPr>
            </a:p>
          </p:txBody>
        </p:sp>
        <p:grpSp>
          <p:nvGrpSpPr>
            <p:cNvPr id="26" name="群組 25"/>
            <p:cNvGrpSpPr/>
            <p:nvPr userDrawn="1"/>
          </p:nvGrpSpPr>
          <p:grpSpPr>
            <a:xfrm rot="10800000">
              <a:off x="4571999" y="887888"/>
              <a:ext cx="3247914" cy="208470"/>
              <a:chOff x="1987266" y="1253168"/>
              <a:chExt cx="3247914" cy="208470"/>
            </a:xfrm>
          </p:grpSpPr>
          <p:grpSp>
            <p:nvGrpSpPr>
              <p:cNvPr id="27" name="群組 26"/>
              <p:cNvGrpSpPr/>
              <p:nvPr userDrawn="1"/>
            </p:nvGrpSpPr>
            <p:grpSpPr>
              <a:xfrm>
                <a:off x="1987266" y="1253168"/>
                <a:ext cx="208470" cy="208470"/>
                <a:chOff x="3217248" y="3874448"/>
                <a:chExt cx="409325" cy="409325"/>
              </a:xfrm>
            </p:grpSpPr>
            <p:sp>
              <p:nvSpPr>
                <p:cNvPr id="29" name="菱形 28"/>
                <p:cNvSpPr/>
                <p:nvPr userDrawn="1"/>
              </p:nvSpPr>
              <p:spPr>
                <a:xfrm>
                  <a:off x="3217248" y="3874448"/>
                  <a:ext cx="409325" cy="409325"/>
                </a:xfrm>
                <a:prstGeom prst="diamond">
                  <a:avLst/>
                </a:prstGeom>
                <a:noFill/>
                <a:ln w="19050">
                  <a:solidFill>
                    <a:srgbClr val="2E75B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新細明體" panose="02020500000000000000" pitchFamily="18" charset="-120"/>
                    <a:cs typeface="+mn-cs"/>
                  </a:endParaRPr>
                </a:p>
              </p:txBody>
            </p:sp>
            <p:sp>
              <p:nvSpPr>
                <p:cNvPr id="30" name="菱形 29"/>
                <p:cNvSpPr/>
                <p:nvPr userDrawn="1"/>
              </p:nvSpPr>
              <p:spPr>
                <a:xfrm>
                  <a:off x="3326770" y="3983970"/>
                  <a:ext cx="190280" cy="190280"/>
                </a:xfrm>
                <a:prstGeom prst="diamond">
                  <a:avLst/>
                </a:prstGeom>
                <a:solidFill>
                  <a:srgbClr val="2E75B6"/>
                </a:solidFill>
                <a:ln w="190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zh-TW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新細明體" panose="02020500000000000000" pitchFamily="18" charset="-120"/>
                    <a:cs typeface="+mn-cs"/>
                  </a:endParaRPr>
                </a:p>
              </p:txBody>
            </p:sp>
          </p:grpSp>
          <p:cxnSp>
            <p:nvCxnSpPr>
              <p:cNvPr id="28" name="直線接點 27"/>
              <p:cNvCxnSpPr/>
              <p:nvPr/>
            </p:nvCxnSpPr>
            <p:spPr>
              <a:xfrm>
                <a:off x="2203290" y="1357403"/>
                <a:ext cx="3031890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130340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80669" y="3639146"/>
            <a:ext cx="9417963" cy="92333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prstClr val="black"/>
              </a:solidFill>
              <a:latin typeface="Verdana" pitchFamily="34" charset="0"/>
              <a:ea typeface="微軟正黑體" pitchFamily="34" charset="-120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prstClr val="black"/>
              </a:solidFill>
              <a:latin typeface="Verdana" pitchFamily="34" charset="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61184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prstClr val="black"/>
              </a:solidFill>
              <a:latin typeface="Verdana" pitchFamily="34" charset="0"/>
              <a:ea typeface="微軟正黑體" pitchFamily="34" charset="-12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prstClr val="black"/>
              </a:solidFill>
              <a:latin typeface="Verdana" pitchFamily="34" charset="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944692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prstClr val="black"/>
              </a:solidFill>
              <a:latin typeface="Verdana" pitchFamily="34" charset="0"/>
              <a:ea typeface="微軟正黑體" pitchFamily="34" charset="-120"/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>
              <a:solidFill>
                <a:prstClr val="black"/>
              </a:solidFill>
              <a:latin typeface="Verdana" pitchFamily="34" charset="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33283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6485" y="0"/>
            <a:ext cx="8680259" cy="532537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372" y="1009722"/>
            <a:ext cx="11029615" cy="3678303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zh-TW" altLang="en-US" dirty="0" smtClean="0"/>
              <a:t>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2B75-AAA2-488F-ADE3-48A32AD97EC9}" type="datetimeFigureOut">
              <a:rPr lang="zh-TW" altLang="en-US" smtClean="0"/>
              <a:t>2023/9/22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12DA71BC-BE77-4E84-9F05-6B5586A57EE8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直線接點 9"/>
          <p:cNvCxnSpPr/>
          <p:nvPr userDrawn="1"/>
        </p:nvCxnSpPr>
        <p:spPr>
          <a:xfrm>
            <a:off x="-104459" y="787859"/>
            <a:ext cx="12399413" cy="4478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圖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7504"/>
            <a:ext cx="2917371" cy="996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859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60A2B75-AAA2-488F-ADE3-48A32AD97EC9}" type="datetimeFigureOut">
              <a:rPr lang="zh-TW" altLang="en-US" smtClean="0"/>
              <a:t>2023/9/22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2DA71BC-BE77-4E84-9F05-6B5586A57E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9863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2B75-AAA2-488F-ADE3-48A32AD97EC9}" type="datetimeFigureOut">
              <a:rPr lang="zh-TW" altLang="en-US" smtClean="0"/>
              <a:t>2023/9/22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A71BC-BE77-4E84-9F05-6B5586A57E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5063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2B75-AAA2-488F-ADE3-48A32AD97EC9}" type="datetimeFigureOut">
              <a:rPr lang="zh-TW" altLang="en-US" smtClean="0"/>
              <a:t>2023/9/22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A71BC-BE77-4E84-9F05-6B5586A57E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1625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2B75-AAA2-488F-ADE3-48A32AD97EC9}" type="datetimeFigureOut">
              <a:rPr lang="zh-TW" altLang="en-US" smtClean="0"/>
              <a:t>2023/9/22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A71BC-BE77-4E84-9F05-6B5586A57E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7783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 rot="10800000">
            <a:off x="-125002" y="6829170"/>
            <a:ext cx="12442004" cy="5765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14000">
                <a:schemeClr val="tx2">
                  <a:lumMod val="60000"/>
                  <a:lumOff val="4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8"/>
          <p:cNvSpPr/>
          <p:nvPr userDrawn="1"/>
        </p:nvSpPr>
        <p:spPr>
          <a:xfrm>
            <a:off x="-125002" y="794481"/>
            <a:ext cx="12583236" cy="4571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</a:schemeClr>
              </a:gs>
              <a:gs pos="14000">
                <a:schemeClr val="tx2">
                  <a:lumMod val="60000"/>
                  <a:lumOff val="4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圖片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7504"/>
            <a:ext cx="2917371" cy="996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677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60A2B75-AAA2-488F-ADE3-48A32AD97EC9}" type="datetimeFigureOut">
              <a:rPr lang="zh-TW" altLang="en-US" smtClean="0"/>
              <a:t>2023/9/22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2DA71BC-BE77-4E84-9F05-6B5586A57E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5867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2B75-AAA2-488F-ADE3-48A32AD97EC9}" type="datetimeFigureOut">
              <a:rPr lang="zh-TW" altLang="en-US" smtClean="0"/>
              <a:t>2023/9/22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A71BC-BE77-4E84-9F05-6B5586A57E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4228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A66AC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/>
                <a:ea typeface="微軟正黑體"/>
                <a:cs typeface="+mn-cs"/>
              </a:rPr>
              <a:t>按一下以編輯母片文字樣式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629DD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42852"/>
                </a:solidFill>
                <a:effectLst/>
                <a:uLnTx/>
                <a:uFillTx/>
                <a:latin typeface="微軟正黑體"/>
                <a:ea typeface="微軟正黑體"/>
                <a:cs typeface="+mn-cs"/>
              </a:rPr>
              <a:t>第二層</a:t>
            </a:r>
          </a:p>
          <a:p>
            <a:pPr marL="822960" marR="0" lvl="2" indent="-2286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ysClr val="window" lastClr="FFFFFF">
                  <a:shade val="50000"/>
                </a:sysClr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/>
                <a:ea typeface="微軟正黑體"/>
                <a:cs typeface="+mn-cs"/>
              </a:rPr>
              <a:t>第三層</a:t>
            </a:r>
          </a:p>
          <a:p>
            <a:pPr marL="1097280" marR="0" lvl="3" indent="-2286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29DD1">
                  <a:shade val="75000"/>
                </a:srgbClr>
              </a:buClr>
              <a:buSzPct val="70000"/>
              <a:buFont typeface="Wingdings"/>
              <a:buChar char=""/>
              <a:tabLst/>
              <a:defRPr/>
            </a:pPr>
            <a:r>
              <a:rPr kumimoji="0" lang="zh-TW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/>
                <a:ea typeface="微軟正黑體"/>
                <a:cs typeface="+mn-cs"/>
              </a:rPr>
              <a:t>第四層</a:t>
            </a:r>
          </a:p>
          <a:p>
            <a:pPr marL="1371600" marR="0" lvl="4" indent="-2286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629DD1"/>
              </a:buClr>
              <a:buSzPct val="70000"/>
              <a:buFont typeface="Wingdings"/>
              <a:buChar char=""/>
              <a:tabLst/>
              <a:defRPr/>
            </a:pPr>
            <a:r>
              <a:rPr kumimoji="0" lang="zh-TW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軟正黑體"/>
                <a:ea typeface="微軟正黑體"/>
                <a:cs typeface="+mn-cs"/>
              </a:rPr>
              <a:t>第五層</a:t>
            </a:r>
            <a:endParaRPr kumimoji="0" lang="en-US" altLang="zh-TW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/>
              <a:ea typeface="微軟正黑體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E60A2B75-AAA2-488F-ADE3-48A32AD97EC9}" type="datetimeFigureOut">
              <a:rPr lang="zh-TW" altLang="en-US" smtClean="0"/>
              <a:t>2023/9/22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2DA71BC-BE77-4E84-9F05-6B5586A57E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9832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marR="0" indent="-274320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4A66AC"/>
        </a:buClr>
        <a:buSzPct val="76000"/>
        <a:buFont typeface="Wingdings 3"/>
        <a:buChar char=""/>
        <a:tabLst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marR="0" indent="-274320" algn="l" defTabSz="914400" rtl="0" eaLnBrk="1" fontAlgn="auto" latinLnBrk="0" hangingPunct="1">
        <a:lnSpc>
          <a:spcPct val="100000"/>
        </a:lnSpc>
        <a:spcBef>
          <a:spcPts val="500"/>
        </a:spcBef>
        <a:spcAft>
          <a:spcPts val="0"/>
        </a:spcAft>
        <a:buClr>
          <a:srgbClr val="629DD1"/>
        </a:buClr>
        <a:buSzPct val="76000"/>
        <a:buFont typeface="Wingdings 3"/>
        <a:buChar char=""/>
        <a:tabLst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marR="0" indent="-228600" algn="l" defTabSz="914400" rtl="0" eaLnBrk="1" fontAlgn="auto" latinLnBrk="0" hangingPunct="1">
        <a:lnSpc>
          <a:spcPct val="100000"/>
        </a:lnSpc>
        <a:spcBef>
          <a:spcPts val="500"/>
        </a:spcBef>
        <a:spcAft>
          <a:spcPts val="0"/>
        </a:spcAft>
        <a:buClr>
          <a:sysClr val="window" lastClr="FFFFFF">
            <a:shade val="50000"/>
          </a:sysClr>
        </a:buClr>
        <a:buSzPct val="76000"/>
        <a:buFont typeface="Wingdings 3"/>
        <a:buChar char=""/>
        <a:tabLst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097280" marR="0" indent="-228600" algn="l" defTabSz="914400" rtl="0" eaLnBrk="1" fontAlgn="auto" latinLnBrk="0" hangingPunct="1">
        <a:lnSpc>
          <a:spcPct val="100000"/>
        </a:lnSpc>
        <a:spcBef>
          <a:spcPts val="400"/>
        </a:spcBef>
        <a:spcAft>
          <a:spcPts val="0"/>
        </a:spcAft>
        <a:buClr>
          <a:srgbClr val="629DD1">
            <a:shade val="75000"/>
          </a:srgbClr>
        </a:buClr>
        <a:buSzPct val="70000"/>
        <a:buFont typeface="Wingdings"/>
        <a:buChar char=""/>
        <a:tabLst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marR="0" indent="-228600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629DD1"/>
        </a:buClr>
        <a:buSzPct val="70000"/>
        <a:buFont typeface="Wingdings"/>
        <a:buChar char=""/>
        <a:tabLst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173991" y="365126"/>
            <a:ext cx="5724644" cy="5909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Aft>
                <a:spcPct val="0"/>
              </a:spcAft>
            </a:pPr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pic>
        <p:nvPicPr>
          <p:cNvPr id="5" name="圖片 4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7504"/>
            <a:ext cx="2917371" cy="996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623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lang="zh-TW" altLang="en-US" sz="3600" b="1" kern="1200" baseline="0" dirty="0">
          <a:solidFill>
            <a:schemeClr val="accent1">
              <a:lumMod val="50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(使用中文字型)"/>
          <a:ea typeface="微軟正黑體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(使用中文字型)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(使用中文字型)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(使用中文字型)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(使用中文字型)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762107" y="1070234"/>
            <a:ext cx="10756603" cy="2628463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b"/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sz="2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8020" y="1070234"/>
            <a:ext cx="10993549" cy="243206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kumimoji="1" lang="zh-TW" altLang="en-US" sz="3600" b="1" kern="0" cap="none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經濟部產業發展署</a:t>
            </a:r>
            <a:r>
              <a:rPr kumimoji="1" lang="en-US" altLang="zh-TW" sz="3600" b="1" kern="0" cap="none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kumimoji="1" lang="en-US" altLang="zh-TW" sz="3600" b="1" kern="0" cap="none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en-US" altLang="zh-TW" sz="3600" b="1" kern="0" cap="none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kumimoji="1" lang="zh-TW" altLang="en-US" sz="3600" b="1" kern="0" cap="none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年度智</a:t>
            </a:r>
            <a:r>
              <a:rPr kumimoji="1" lang="zh-TW" altLang="en-US" sz="3600" b="1" kern="0" cap="none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機產業化推動計畫</a:t>
            </a:r>
            <a:r>
              <a:rPr kumimoji="1" lang="zh-TW" altLang="en-US" sz="2400" b="1" kern="0" cap="none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kumimoji="1" lang="zh-TW" altLang="en-US" sz="2400" b="1" kern="0" cap="none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zh-TW" altLang="en-US" sz="2400" b="1" kern="0" cap="none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kumimoji="1" lang="zh-TW" altLang="en-US" sz="2400" b="1" kern="0" cap="none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zh-TW" altLang="en-US" sz="2800" kern="0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疫後特別預算升級轉型診斷輔導計畫</a:t>
            </a:r>
            <a:r>
              <a:rPr kumimoji="1" lang="en-US" altLang="zh-TW" sz="2800" kern="0" cap="none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kumimoji="1" lang="zh-TW" altLang="en-US" sz="2800" b="1" kern="0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○○○</a:t>
            </a:r>
            <a:r>
              <a:rPr kumimoji="1" lang="en-US" altLang="zh-TW" sz="2800" b="1" kern="0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1" lang="zh-TW" altLang="en-US" sz="2800" b="1" kern="0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單位名稱</a:t>
            </a:r>
            <a:r>
              <a:rPr kumimoji="1" lang="en-US" altLang="zh-TW" sz="2800" b="1" kern="0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1" lang="zh-TW" altLang="en-US" sz="2800" b="1" kern="0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升級轉型</a:t>
            </a:r>
            <a:r>
              <a:rPr kumimoji="1" lang="zh-TW" altLang="en-US" sz="2800" b="1" kern="0" cap="none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診斷輔導</a:t>
            </a:r>
            <a:r>
              <a:rPr kumimoji="1" lang="en-US" altLang="zh-TW" sz="2800" b="1" kern="0" cap="none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kumimoji="1" lang="en-US" altLang="zh-TW" sz="2800" b="1" kern="0" cap="none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zh-TW" altLang="en-US" sz="2800" kern="0" cap="none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執行成果一頁成效說明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79982" y="3838972"/>
            <a:ext cx="10901587" cy="2340155"/>
          </a:xfrm>
        </p:spPr>
        <p:txBody>
          <a:bodyPr>
            <a:noAutofit/>
          </a:bodyPr>
          <a:lstStyle/>
          <a:p>
            <a:pPr algn="l" fontAlgn="ctr">
              <a:spcBef>
                <a:spcPts val="0"/>
              </a:spcBef>
            </a:pPr>
            <a:r>
              <a:rPr lang="zh-TW" altLang="zh-TW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計畫名稱</a:t>
            </a:r>
            <a:r>
              <a:rPr lang="zh-TW" altLang="zh-TW" sz="2400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○○○</a:t>
            </a:r>
            <a:r>
              <a:rPr lang="en-US" altLang="zh-TW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單位名稱</a:t>
            </a:r>
            <a:r>
              <a:rPr lang="en-US" altLang="zh-TW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升級轉型診斷輔導</a:t>
            </a:r>
            <a:br>
              <a:rPr lang="zh-TW" altLang="en-US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輔導</a:t>
            </a:r>
            <a:r>
              <a:rPr lang="zh-TW" altLang="zh-TW" sz="2400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單位：〇〇〇〇〇〇〇〇〇</a:t>
            </a:r>
            <a:endParaRPr lang="zh-TW" altLang="zh-TW" sz="1800" dirty="0">
              <a:latin typeface="Arial" panose="020B0604020202020204" pitchFamily="34" charset="0"/>
            </a:endParaRPr>
          </a:p>
          <a:p>
            <a:pPr algn="l" fontAlgn="ctr">
              <a:spcBef>
                <a:spcPts val="0"/>
              </a:spcBef>
            </a:pPr>
            <a:r>
              <a:rPr lang="zh-TW" altLang="en-US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受輔導</a:t>
            </a:r>
            <a:r>
              <a:rPr lang="zh-TW" altLang="en-US" sz="2400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zh-TW" altLang="zh-TW" sz="2400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：〇〇〇〇〇〇〇〇〇</a:t>
            </a:r>
            <a:endParaRPr lang="zh-TW" altLang="zh-TW" sz="1800" dirty="0">
              <a:latin typeface="Arial" panose="020B0604020202020204" pitchFamily="34" charset="0"/>
            </a:endParaRPr>
          </a:p>
          <a:p>
            <a:pPr algn="l" fontAlgn="ctr">
              <a:spcBef>
                <a:spcPts val="0"/>
              </a:spcBef>
            </a:pPr>
            <a:r>
              <a:rPr lang="zh-TW" altLang="zh-TW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執行期間</a:t>
            </a:r>
            <a:r>
              <a:rPr lang="zh-TW" altLang="zh-TW" sz="2400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：中華民國 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zh-TW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年〇月〇日</a:t>
            </a:r>
            <a:r>
              <a:rPr lang="en-US" altLang="zh-TW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  <a:r>
              <a:rPr lang="zh-TW" altLang="zh-TW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〇月〇日</a:t>
            </a:r>
            <a:r>
              <a:rPr lang="en-US" altLang="zh-TW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共〇月</a:t>
            </a:r>
            <a:r>
              <a:rPr lang="en-US" altLang="zh-TW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18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7" name="圓角矩形圖說文字 6"/>
          <p:cNvSpPr/>
          <p:nvPr/>
        </p:nvSpPr>
        <p:spPr>
          <a:xfrm>
            <a:off x="12451308" y="5022377"/>
            <a:ext cx="2629469" cy="1369534"/>
          </a:xfrm>
          <a:prstGeom prst="wedgeRoundRectCallout">
            <a:avLst>
              <a:gd name="adj1" fmla="val -45833"/>
              <a:gd name="adj2" fmla="val 67722"/>
              <a:gd name="adj3" fmla="val 1666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2800" dirty="0" smtClean="0">
                <a:solidFill>
                  <a:srgbClr val="FF0000"/>
                </a:solidFill>
              </a:rPr>
              <a:t>結束日：</a:t>
            </a:r>
            <a:endParaRPr lang="en-US" altLang="zh-TW" sz="2800" dirty="0" smtClean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zh-TW" altLang="en-US" sz="2800" dirty="0" smtClean="0">
                <a:solidFill>
                  <a:srgbClr val="FF0000"/>
                </a:solidFill>
              </a:rPr>
              <a:t>最晚至</a:t>
            </a:r>
            <a:r>
              <a:rPr lang="en-US" altLang="zh-TW" sz="2800" dirty="0" smtClean="0">
                <a:solidFill>
                  <a:srgbClr val="FF0000"/>
                </a:solidFill>
              </a:rPr>
              <a:t>112</a:t>
            </a:r>
            <a:r>
              <a:rPr lang="zh-TW" altLang="en-US" sz="2800" dirty="0" smtClean="0">
                <a:solidFill>
                  <a:srgbClr val="FF0000"/>
                </a:solidFill>
              </a:rPr>
              <a:t>年</a:t>
            </a:r>
            <a:r>
              <a:rPr lang="en-US" altLang="zh-TW" sz="2800" dirty="0" smtClean="0">
                <a:solidFill>
                  <a:srgbClr val="FF0000"/>
                </a:solidFill>
              </a:rPr>
              <a:t>11</a:t>
            </a:r>
            <a:r>
              <a:rPr lang="zh-TW" altLang="en-US" sz="2800" dirty="0" smtClean="0">
                <a:solidFill>
                  <a:srgbClr val="FF0000"/>
                </a:solidFill>
              </a:rPr>
              <a:t>月</a:t>
            </a:r>
            <a:r>
              <a:rPr lang="en-US" altLang="zh-TW" sz="2800" dirty="0" smtClean="0">
                <a:solidFill>
                  <a:srgbClr val="FF0000"/>
                </a:solidFill>
              </a:rPr>
              <a:t>30</a:t>
            </a:r>
            <a:r>
              <a:rPr lang="zh-TW" altLang="en-US" sz="2800" dirty="0" smtClean="0">
                <a:solidFill>
                  <a:srgbClr val="FF0000"/>
                </a:solidFill>
              </a:rPr>
              <a:t>日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sp>
        <p:nvSpPr>
          <p:cNvPr id="8" name="圓角矩形圖說文字 7"/>
          <p:cNvSpPr/>
          <p:nvPr/>
        </p:nvSpPr>
        <p:spPr>
          <a:xfrm>
            <a:off x="-2983391" y="-130815"/>
            <a:ext cx="2472303" cy="2291219"/>
          </a:xfrm>
          <a:prstGeom prst="wedgeRoundRectCallout">
            <a:avLst>
              <a:gd name="adj1" fmla="val 63846"/>
              <a:gd name="adj2" fmla="val -1090"/>
              <a:gd name="adj3" fmla="val 1666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2800" dirty="0">
                <a:solidFill>
                  <a:srgbClr val="FF0000"/>
                </a:solidFill>
              </a:rPr>
              <a:t>投影片大小：尺寸</a:t>
            </a:r>
            <a:r>
              <a:rPr lang="en-US" altLang="zh-TW" sz="2800" dirty="0">
                <a:solidFill>
                  <a:srgbClr val="FF0000"/>
                </a:solidFill>
              </a:rPr>
              <a:t>-</a:t>
            </a:r>
            <a:r>
              <a:rPr lang="zh-TW" altLang="en-US" sz="2800" dirty="0">
                <a:solidFill>
                  <a:srgbClr val="FF0000"/>
                </a:solidFill>
              </a:rPr>
              <a:t>寬螢幕</a:t>
            </a:r>
            <a:r>
              <a:rPr lang="en-US" altLang="zh-TW" sz="2800" dirty="0">
                <a:solidFill>
                  <a:srgbClr val="FF0000"/>
                </a:solidFill>
              </a:rPr>
              <a:t>(16:9)</a:t>
            </a:r>
          </a:p>
          <a:p>
            <a:pPr algn="ctr"/>
            <a:r>
              <a:rPr lang="zh-TW" altLang="en-US" sz="2800" dirty="0">
                <a:solidFill>
                  <a:srgbClr val="FF0000"/>
                </a:solidFill>
              </a:rPr>
              <a:t>字體：微軟正黑體</a:t>
            </a:r>
          </a:p>
        </p:txBody>
      </p:sp>
    </p:spTree>
    <p:extLst>
      <p:ext uri="{BB962C8B-B14F-4D97-AF65-F5344CB8AC3E}">
        <p14:creationId xmlns:p14="http://schemas.microsoft.com/office/powerpoint/2010/main" val="48902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一</a:t>
            </a:r>
            <a:r>
              <a:rPr lang="zh-TW" altLang="en-US" dirty="0"/>
              <a:t>頁成效</a:t>
            </a:r>
            <a:r>
              <a:rPr lang="zh-TW" altLang="en-US" dirty="0" smtClean="0"/>
              <a:t>說明</a:t>
            </a:r>
            <a:endParaRPr lang="zh-TW" altLang="en-US" dirty="0"/>
          </a:p>
        </p:txBody>
      </p:sp>
      <p:sp>
        <p:nvSpPr>
          <p:cNvPr id="4" name="圓角矩形 3"/>
          <p:cNvSpPr/>
          <p:nvPr/>
        </p:nvSpPr>
        <p:spPr>
          <a:xfrm>
            <a:off x="275071" y="5698259"/>
            <a:ext cx="576263" cy="950514"/>
          </a:xfrm>
          <a:prstGeom prst="roundRect">
            <a:avLst>
              <a:gd name="adj" fmla="val 8399"/>
            </a:avLst>
          </a:prstGeom>
          <a:noFill/>
          <a:ln w="1905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7" name="圓角矩形 6"/>
          <p:cNvSpPr/>
          <p:nvPr/>
        </p:nvSpPr>
        <p:spPr>
          <a:xfrm>
            <a:off x="930455" y="2353218"/>
            <a:ext cx="10957555" cy="1344100"/>
          </a:xfrm>
          <a:prstGeom prst="roundRect">
            <a:avLst>
              <a:gd name="adj" fmla="val 4590"/>
            </a:avLst>
          </a:prstGeom>
          <a:noFill/>
          <a:ln w="12700">
            <a:solidFill>
              <a:srgbClr val="89C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5725" indent="-85725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智慧</a:t>
            </a:r>
            <a:r>
              <a:rPr lang="zh-TW" altLang="en-US" sz="14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升級轉型</a:t>
            </a:r>
            <a:r>
              <a:rPr lang="zh-TW" altLang="en-US" sz="14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面臨製造業走向少量多樣、快速量產等生產型態轉變。</a:t>
            </a:r>
          </a:p>
          <a:p>
            <a:pPr marL="85725" indent="-85725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sz="1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客戶的碳排管理要求</a:t>
            </a:r>
            <a:r>
              <a:rPr lang="zh-TW" altLang="en-US" sz="14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14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了解生產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過程中的碳排放狀況，掌握碳排放量、有效追蹤、分析、控制並管理，才能作為後續改善的參考。</a:t>
            </a:r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圓角化同側角落矩形 8"/>
          <p:cNvSpPr/>
          <p:nvPr/>
        </p:nvSpPr>
        <p:spPr>
          <a:xfrm rot="16200000">
            <a:off x="773041" y="347157"/>
            <a:ext cx="478127" cy="1501775"/>
          </a:xfrm>
          <a:prstGeom prst="round2SameRect">
            <a:avLst>
              <a:gd name="adj1" fmla="val 9283"/>
              <a:gd name="adj2" fmla="val 11794"/>
            </a:avLst>
          </a:prstGeom>
          <a:solidFill>
            <a:srgbClr val="0099FF"/>
          </a:solidFill>
          <a:ln w="9525" cap="flat" cmpd="sng" algn="ctr">
            <a:solidFill>
              <a:srgbClr val="0099FF"/>
            </a:solidFill>
            <a:prstDash val="solid"/>
            <a:headEnd/>
            <a:tailEnd/>
          </a:ln>
          <a:effectLst/>
        </p:spPr>
        <p:txBody>
          <a:bodyPr vert="eaVert" anchor="ctr"/>
          <a:lstStyle/>
          <a:p>
            <a:pPr algn="ctr">
              <a:defRPr/>
            </a:pPr>
            <a:r>
              <a:rPr lang="zh-TW" altLang="en-US" kern="0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執行</a:t>
            </a:r>
            <a:r>
              <a:rPr lang="zh-TW" altLang="en-US" kern="0" dirty="0" smtClean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案例</a:t>
            </a:r>
            <a:endParaRPr lang="zh-TW" altLang="en-US" kern="0" dirty="0">
              <a:solidFill>
                <a:prstClr val="white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930457" y="3738703"/>
            <a:ext cx="10957553" cy="1825341"/>
          </a:xfrm>
          <a:prstGeom prst="roundRect">
            <a:avLst>
              <a:gd name="adj" fmla="val 4590"/>
            </a:avLst>
          </a:prstGeom>
          <a:noFill/>
          <a:ln w="12700">
            <a:solidFill>
              <a:srgbClr val="FF88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5725" indent="-85725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sz="1400" kern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智慧化諮詢</a:t>
            </a:r>
            <a:r>
              <a:rPr lang="zh-TW" altLang="en-US" sz="1400" kern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診斷：</a:t>
            </a:r>
            <a:r>
              <a:rPr lang="zh-TW" altLang="en-US" sz="1400" kern="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透過</a:t>
            </a:r>
            <a:r>
              <a:rPr lang="zh-TW" altLang="en-US" sz="1400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智慧化領域專家進廠訪視，並提供諮詢診斷服務、技術導入</a:t>
            </a:r>
            <a:r>
              <a:rPr lang="zh-TW" altLang="en-US" sz="1400" kern="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建議。</a:t>
            </a:r>
            <a:endParaRPr lang="en-US" altLang="zh-TW" sz="1400" kern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5725" indent="-85725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sz="1400" kern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低碳化</a:t>
            </a:r>
            <a:r>
              <a:rPr lang="zh-TW" altLang="en-US" sz="1400" kern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諮詢診斷：</a:t>
            </a:r>
            <a:r>
              <a:rPr lang="zh-TW" altLang="en-US" sz="1400" kern="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透過</a:t>
            </a:r>
            <a:r>
              <a:rPr lang="zh-TW" altLang="en-US" sz="1400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低碳</a:t>
            </a:r>
            <a:r>
              <a:rPr lang="zh-TW" altLang="en-US" sz="1400" kern="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化</a:t>
            </a:r>
            <a:r>
              <a:rPr lang="zh-TW" altLang="en-US" sz="1400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領域專家進廠訪視，並提供諮詢診斷服務、技術導入建議</a:t>
            </a:r>
            <a:r>
              <a:rPr lang="zh-TW" altLang="en-US" sz="1400" kern="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400" kern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5725" indent="-85725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sz="1400" kern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協助組織型碳</a:t>
            </a:r>
            <a:r>
              <a:rPr lang="zh-TW" altLang="en-US" sz="1400" kern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盤查：</a:t>
            </a:r>
            <a:r>
              <a:rPr lang="zh-TW" altLang="en-US" sz="1400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依據廠商與其終端應用之需求，進行碳</a:t>
            </a:r>
            <a:r>
              <a:rPr lang="zh-TW" altLang="en-US" sz="1400" kern="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盤查。</a:t>
            </a:r>
            <a:endParaRPr lang="en-US" altLang="zh-TW" sz="1400" kern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5725" indent="-85725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sz="1400" kern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協助受</a:t>
            </a:r>
            <a:r>
              <a:rPr lang="zh-TW" altLang="en-US" sz="1400" kern="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輔導單位參加低</a:t>
            </a:r>
            <a:r>
              <a:rPr lang="zh-TW" altLang="en-US" sz="1400" kern="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碳化相關人培課程。</a:t>
            </a:r>
            <a:endParaRPr lang="en-US" altLang="zh-TW" sz="1400" kern="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圓角矩形 11"/>
          <p:cNvSpPr/>
          <p:nvPr/>
        </p:nvSpPr>
        <p:spPr>
          <a:xfrm>
            <a:off x="248605" y="4094828"/>
            <a:ext cx="576262" cy="1468220"/>
          </a:xfrm>
          <a:prstGeom prst="roundRect">
            <a:avLst>
              <a:gd name="adj" fmla="val 8399"/>
            </a:avLst>
          </a:prstGeom>
          <a:noFill/>
          <a:ln w="1905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3" name="圓角矩形 12"/>
          <p:cNvSpPr/>
          <p:nvPr/>
        </p:nvSpPr>
        <p:spPr>
          <a:xfrm>
            <a:off x="239857" y="3740026"/>
            <a:ext cx="582212" cy="568077"/>
          </a:xfrm>
          <a:prstGeom prst="roundRect">
            <a:avLst>
              <a:gd name="adj" fmla="val 8218"/>
            </a:avLst>
          </a:prstGeom>
          <a:solidFill>
            <a:srgbClr val="FF8837"/>
          </a:solidFill>
          <a:ln w="9525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1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執行項目</a:t>
            </a:r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圓角矩形 13"/>
          <p:cNvSpPr/>
          <p:nvPr/>
        </p:nvSpPr>
        <p:spPr>
          <a:xfrm>
            <a:off x="258475" y="2466217"/>
            <a:ext cx="576262" cy="1229174"/>
          </a:xfrm>
          <a:prstGeom prst="roundRect">
            <a:avLst>
              <a:gd name="adj" fmla="val 8399"/>
            </a:avLst>
          </a:prstGeom>
          <a:noFill/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5" name="圓角矩形 14"/>
          <p:cNvSpPr/>
          <p:nvPr/>
        </p:nvSpPr>
        <p:spPr>
          <a:xfrm>
            <a:off x="1814945" y="858982"/>
            <a:ext cx="10073066" cy="512617"/>
          </a:xfrm>
          <a:prstGeom prst="roundRect">
            <a:avLst>
              <a:gd name="adj" fmla="val 8162"/>
            </a:avLst>
          </a:prstGeom>
          <a:noFill/>
          <a:ln w="12700"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atinLnBrk="1">
              <a:spcBef>
                <a:spcPts val="300"/>
              </a:spcBef>
              <a:defRPr/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</a:rPr>
              <a:t>○○○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</a:rPr>
              <a:t>(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</a:rPr>
              <a:t>單位名稱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</a:rPr>
              <a:t>)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</a:rPr>
              <a:t>升級轉型診斷</a:t>
            </a:r>
            <a:r>
              <a:rPr lang="zh-TW" altLang="en-US" dirty="0" smtClean="0">
                <a:solidFill>
                  <a:schemeClr val="tx1"/>
                </a:solidFill>
                <a:latin typeface="微軟正黑體" panose="020B0604030504040204" pitchFamily="34" charset="-120"/>
              </a:rPr>
              <a:t>輔導</a:t>
            </a:r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</a:endParaRPr>
          </a:p>
        </p:txBody>
      </p:sp>
      <p:sp>
        <p:nvSpPr>
          <p:cNvPr id="16" name="圓角矩形 15"/>
          <p:cNvSpPr/>
          <p:nvPr/>
        </p:nvSpPr>
        <p:spPr>
          <a:xfrm>
            <a:off x="262804" y="1397434"/>
            <a:ext cx="576262" cy="466725"/>
          </a:xfrm>
          <a:prstGeom prst="roundRect">
            <a:avLst>
              <a:gd name="adj" fmla="val 8791"/>
            </a:avLst>
          </a:prstGeom>
          <a:solidFill>
            <a:srgbClr val="CF9FFF"/>
          </a:solidFill>
          <a:ln w="9525">
            <a:solidFill>
              <a:srgbClr val="CC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14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公司簡介</a:t>
            </a:r>
            <a:endParaRPr lang="zh-TW" altLang="en-US" sz="1050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7" name="圓角矩形 16"/>
          <p:cNvSpPr/>
          <p:nvPr/>
        </p:nvSpPr>
        <p:spPr>
          <a:xfrm>
            <a:off x="265979" y="1408547"/>
            <a:ext cx="576262" cy="903286"/>
          </a:xfrm>
          <a:prstGeom prst="roundRect">
            <a:avLst>
              <a:gd name="adj" fmla="val 6729"/>
            </a:avLst>
          </a:prstGeom>
          <a:noFill/>
          <a:ln w="19050">
            <a:solidFill>
              <a:srgbClr val="CF9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endParaRPr lang="zh-TW" altLang="en-US" sz="105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442" y="1937635"/>
            <a:ext cx="38258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13" y="4679864"/>
            <a:ext cx="506586" cy="447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381" y="6267818"/>
            <a:ext cx="2984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354" y="3096455"/>
            <a:ext cx="360362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圓角矩形 33"/>
          <p:cNvSpPr/>
          <p:nvPr/>
        </p:nvSpPr>
        <p:spPr>
          <a:xfrm>
            <a:off x="930457" y="5705472"/>
            <a:ext cx="10957554" cy="944710"/>
          </a:xfrm>
          <a:prstGeom prst="roundRect">
            <a:avLst>
              <a:gd name="adj" fmla="val 4590"/>
            </a:avLst>
          </a:prstGeom>
          <a:noFill/>
          <a:ln w="12700">
            <a:solidFill>
              <a:srgbClr val="FF5B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sz="15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量化</a:t>
            </a:r>
            <a:r>
              <a:rPr lang="zh-TW" altLang="en-US" sz="15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效益：</a:t>
            </a:r>
            <a:r>
              <a:rPr lang="en-US" altLang="zh-TW" sz="15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……………..</a:t>
            </a:r>
            <a:r>
              <a:rPr lang="zh-TW" altLang="zh-TW" sz="15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5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80975" indent="-180975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zh-TW" altLang="en-US" sz="15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質</a:t>
            </a:r>
            <a:r>
              <a:rPr lang="zh-TW" altLang="en-US" sz="15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化效益：</a:t>
            </a:r>
            <a:r>
              <a:rPr lang="zh-TW" altLang="en-US" sz="1600" kern="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本公司經組織碳盤查後，溫室</a:t>
            </a:r>
            <a:r>
              <a:rPr lang="zh-TW" altLang="en-US" sz="1600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氣體排放當量約：</a:t>
            </a:r>
            <a:r>
              <a:rPr lang="en-US" altLang="zh-TW" sz="1600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________________</a:t>
            </a:r>
            <a:r>
              <a:rPr lang="zh-TW" altLang="en-US" sz="1600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噸</a:t>
            </a:r>
            <a:r>
              <a:rPr lang="en-US" altLang="zh-TW" sz="1600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600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zh-TW" altLang="zh-TW" sz="15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15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5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必填</a:t>
            </a:r>
            <a:r>
              <a:rPr lang="en-US" altLang="zh-TW" sz="15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15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5" name="圓角矩形 34"/>
          <p:cNvSpPr/>
          <p:nvPr/>
        </p:nvSpPr>
        <p:spPr>
          <a:xfrm>
            <a:off x="930456" y="1418794"/>
            <a:ext cx="4819180" cy="893039"/>
          </a:xfrm>
          <a:prstGeom prst="roundRect">
            <a:avLst>
              <a:gd name="adj" fmla="val 4590"/>
            </a:avLst>
          </a:prstGeom>
          <a:noFill/>
          <a:ln w="12700">
            <a:solidFill>
              <a:srgbClr val="CF9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5725" indent="-85725" latinLnBrk="1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altLang="zh-TW" sz="14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OOO</a:t>
            </a:r>
            <a:r>
              <a:rPr lang="zh-TW" altLang="en-US" sz="14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成立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於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2002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年，從事加工專用機設計及自動化設備開發，應用產業如汽機車、工具機及金屬加工業等。</a:t>
            </a:r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5725" indent="-85725" latinLnBrk="1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zh-TW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主要產品：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加工專用機、自動化設備、</a:t>
            </a:r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248605" y="2352184"/>
            <a:ext cx="583602" cy="548554"/>
          </a:xfrm>
          <a:prstGeom prst="roundRect">
            <a:avLst>
              <a:gd name="adj" fmla="val 8791"/>
            </a:avLst>
          </a:prstGeom>
          <a:solidFill>
            <a:srgbClr val="89CC40"/>
          </a:solidFill>
          <a:ln w="952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面臨問題</a:t>
            </a:r>
          </a:p>
        </p:txBody>
      </p:sp>
      <p:sp>
        <p:nvSpPr>
          <p:cNvPr id="11" name="圓角矩形 10"/>
          <p:cNvSpPr/>
          <p:nvPr/>
        </p:nvSpPr>
        <p:spPr>
          <a:xfrm>
            <a:off x="275071" y="5698259"/>
            <a:ext cx="580736" cy="466725"/>
          </a:xfrm>
          <a:prstGeom prst="roundRect">
            <a:avLst>
              <a:gd name="adj" fmla="val 8791"/>
            </a:avLst>
          </a:prstGeom>
          <a:solidFill>
            <a:srgbClr val="FF5B5B"/>
          </a:solidFill>
          <a:ln w="9525">
            <a:solidFill>
              <a:srgbClr val="FF5B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14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預期效益</a:t>
            </a:r>
          </a:p>
        </p:txBody>
      </p:sp>
      <p:sp>
        <p:nvSpPr>
          <p:cNvPr id="41" name="圓角矩形圖說文字 40"/>
          <p:cNvSpPr/>
          <p:nvPr/>
        </p:nvSpPr>
        <p:spPr>
          <a:xfrm>
            <a:off x="-2067106" y="-190936"/>
            <a:ext cx="1968103" cy="2954013"/>
          </a:xfrm>
          <a:prstGeom prst="wedgeRoundRectCallout">
            <a:avLst>
              <a:gd name="adj1" fmla="val 49973"/>
              <a:gd name="adj2" fmla="val 75952"/>
              <a:gd name="adj3" fmla="val 1666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3600" dirty="0" smtClean="0">
                <a:solidFill>
                  <a:srgbClr val="FF0000"/>
                </a:solidFill>
              </a:rPr>
              <a:t>請更新至實際執行後結案之內容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5889356" y="1503577"/>
            <a:ext cx="21166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4138" indent="-84138">
              <a:buFont typeface="Arial" panose="020B0604020202020204" pitchFamily="34" charset="0"/>
              <a:buChar char="•"/>
            </a:pPr>
            <a:r>
              <a:rPr lang="zh-TW" altLang="en-US" dirty="0"/>
              <a:t>輔導</a:t>
            </a:r>
            <a:r>
              <a:rPr lang="zh-TW" altLang="en-US" dirty="0" smtClean="0"/>
              <a:t>單位名稱：</a:t>
            </a:r>
            <a:endParaRPr lang="en-US" altLang="zh-TW" dirty="0" smtClean="0"/>
          </a:p>
          <a:p>
            <a:pPr marL="84138" indent="-84138">
              <a:buFont typeface="Arial" panose="020B0604020202020204" pitchFamily="34" charset="0"/>
              <a:buChar char="•"/>
            </a:pPr>
            <a:r>
              <a:rPr lang="zh-TW" altLang="en-US" dirty="0"/>
              <a:t>受輔導</a:t>
            </a:r>
            <a:r>
              <a:rPr lang="zh-TW" altLang="en-US" dirty="0" smtClean="0"/>
              <a:t>單位名稱：</a:t>
            </a:r>
            <a:endParaRPr lang="zh-TW" altLang="en-US" dirty="0"/>
          </a:p>
        </p:txBody>
      </p:sp>
      <p:sp>
        <p:nvSpPr>
          <p:cNvPr id="26" name="圓角矩形 25"/>
          <p:cNvSpPr/>
          <p:nvPr/>
        </p:nvSpPr>
        <p:spPr>
          <a:xfrm>
            <a:off x="5849741" y="1424499"/>
            <a:ext cx="6038270" cy="836986"/>
          </a:xfrm>
          <a:prstGeom prst="roundRect">
            <a:avLst>
              <a:gd name="adj" fmla="val 247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063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紅利">
  <a:themeElements>
    <a:clrScheme name="氣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Peggy">
      <a:majorFont>
        <a:latin typeface="微軟正黑體"/>
        <a:ea typeface="微軟正黑體"/>
        <a:cs typeface=""/>
      </a:majorFont>
      <a:minorFont>
        <a:latin typeface="微軟正黑體"/>
        <a:ea typeface="微軟正黑體"/>
        <a:cs typeface=""/>
      </a:minorFont>
    </a:fontScheme>
    <a:fmtScheme name="紅利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TM03457464[[fn=股利]]</Template>
  <TotalTime>680</TotalTime>
  <Words>239</Words>
  <Application>Microsoft Office PowerPoint</Application>
  <PresentationFormat>寬螢幕</PresentationFormat>
  <Paragraphs>29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2</vt:i4>
      </vt:variant>
    </vt:vector>
  </HeadingPairs>
  <TitlesOfParts>
    <vt:vector size="14" baseType="lpstr">
      <vt:lpstr>(使用中文字型)</vt:lpstr>
      <vt:lpstr>微軟正黑體</vt:lpstr>
      <vt:lpstr>新細明體</vt:lpstr>
      <vt:lpstr>Arial</vt:lpstr>
      <vt:lpstr>Calibri</vt:lpstr>
      <vt:lpstr>Times New Roman</vt:lpstr>
      <vt:lpstr>Verdana</vt:lpstr>
      <vt:lpstr>Wingdings</vt:lpstr>
      <vt:lpstr>Wingdings 2</vt:lpstr>
      <vt:lpstr>Wingdings 3</vt:lpstr>
      <vt:lpstr>紅利</vt:lpstr>
      <vt:lpstr>自訂設計</vt:lpstr>
      <vt:lpstr>經濟部產業發展署 112年度智機產業化推動計畫  疫後特別預算升級轉型診斷輔導計畫-○○○(單位名稱)升級轉型診斷輔導 執行成果一頁成效說明</vt:lpstr>
      <vt:lpstr>一頁成效說明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林佩瑩</dc:creator>
  <cp:lastModifiedBy>林娙竹</cp:lastModifiedBy>
  <cp:revision>96</cp:revision>
  <dcterms:created xsi:type="dcterms:W3CDTF">2021-12-09T09:44:45Z</dcterms:created>
  <dcterms:modified xsi:type="dcterms:W3CDTF">2023-09-22T01:18:19Z</dcterms:modified>
</cp:coreProperties>
</file>