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6"/>
  </p:notesMasterIdLst>
  <p:handoutMasterIdLst>
    <p:handoutMasterId r:id="rId37"/>
  </p:handoutMasterIdLst>
  <p:sldIdLst>
    <p:sldId id="256" r:id="rId2"/>
    <p:sldId id="322" r:id="rId3"/>
    <p:sldId id="323" r:id="rId4"/>
    <p:sldId id="343" r:id="rId5"/>
    <p:sldId id="344" r:id="rId6"/>
    <p:sldId id="379" r:id="rId7"/>
    <p:sldId id="393" r:id="rId8"/>
    <p:sldId id="385" r:id="rId9"/>
    <p:sldId id="394" r:id="rId10"/>
    <p:sldId id="386" r:id="rId11"/>
    <p:sldId id="392" r:id="rId12"/>
    <p:sldId id="396" r:id="rId13"/>
    <p:sldId id="397" r:id="rId14"/>
    <p:sldId id="345" r:id="rId15"/>
    <p:sldId id="346" r:id="rId16"/>
    <p:sldId id="380" r:id="rId17"/>
    <p:sldId id="347" r:id="rId18"/>
    <p:sldId id="348" r:id="rId19"/>
    <p:sldId id="349" r:id="rId20"/>
    <p:sldId id="381" r:id="rId21"/>
    <p:sldId id="382" r:id="rId22"/>
    <p:sldId id="365" r:id="rId23"/>
    <p:sldId id="383" r:id="rId24"/>
    <p:sldId id="368" r:id="rId25"/>
    <p:sldId id="387" r:id="rId26"/>
    <p:sldId id="369" r:id="rId27"/>
    <p:sldId id="370" r:id="rId28"/>
    <p:sldId id="373" r:id="rId29"/>
    <p:sldId id="384" r:id="rId30"/>
    <p:sldId id="388" r:id="rId31"/>
    <p:sldId id="389" r:id="rId32"/>
    <p:sldId id="390" r:id="rId33"/>
    <p:sldId id="391" r:id="rId34"/>
    <p:sldId id="292" r:id="rId35"/>
  </p:sldIdLst>
  <p:sldSz cx="9144000" cy="6858000" type="screen4x3"/>
  <p:notesSz cx="6797675" cy="9872663"/>
  <p:defaultTextStyle>
    <a:defPPr>
      <a:defRPr lang="zh-TW"/>
    </a:defPPr>
    <a:lvl1pPr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1pPr>
    <a:lvl2pPr marL="4572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2pPr>
    <a:lvl3pPr marL="9144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3pPr>
    <a:lvl4pPr marL="13716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4pPr>
    <a:lvl5pPr marL="18288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FAF1"/>
    <a:srgbClr val="0099FF"/>
    <a:srgbClr val="FFFF00"/>
    <a:srgbClr val="CCFF99"/>
    <a:srgbClr val="CCFFFF"/>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8984EA-7A90-4CAB-B8A5-268E676F949D}" v="5" dt="2020-05-18T04:12:06.543"/>
    <p1510:client id="{D15784C5-D9BB-5542-A794-39772ABA80DD}" v="1" dt="2020-05-18T08:12:09.972"/>
  </p1510:revLst>
</p1510:revInfo>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5758FB7-9AC5-4552-8A53-C91805E547FA}" styleName="佈景主題樣式 1 - 輔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48" autoAdjust="0"/>
    <p:restoredTop sz="95588"/>
  </p:normalViewPr>
  <p:slideViewPr>
    <p:cSldViewPr>
      <p:cViewPr varScale="1">
        <p:scale>
          <a:sx n="113" d="100"/>
          <a:sy n="113" d="100"/>
        </p:scale>
        <p:origin x="1424"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4" d="100"/>
          <a:sy n="54" d="100"/>
        </p:scale>
        <p:origin x="-2706" y="-96"/>
      </p:cViewPr>
      <p:guideLst>
        <p:guide orient="horz" pos="3110"/>
        <p:guide pos="214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頁首版面配置區 1">
            <a:extLst>
              <a:ext uri="{FF2B5EF4-FFF2-40B4-BE49-F238E27FC236}">
                <a16:creationId xmlns:a16="http://schemas.microsoft.com/office/drawing/2014/main" id="{375C8D73-6676-C64C-9968-0053F83562ED}"/>
              </a:ext>
            </a:extLst>
          </p:cNvPr>
          <p:cNvSpPr>
            <a:spLocks noGrp="1"/>
          </p:cNvSpPr>
          <p:nvPr>
            <p:ph type="hdr" sz="quarter"/>
          </p:nvPr>
        </p:nvSpPr>
        <p:spPr>
          <a:xfrm>
            <a:off x="0" y="0"/>
            <a:ext cx="2944813" cy="493713"/>
          </a:xfrm>
          <a:prstGeom prst="rect">
            <a:avLst/>
          </a:prstGeom>
        </p:spPr>
        <p:txBody>
          <a:bodyPr vert="horz" lIns="91560" tIns="45780" rIns="91560" bIns="45780" rtlCol="0"/>
          <a:lstStyle>
            <a:lvl1pPr algn="l" eaLnBrk="1" hangingPunct="1">
              <a:defRPr sz="1200">
                <a:ea typeface="新細明體" panose="02020500000000000000" pitchFamily="18" charset="-120"/>
              </a:defRPr>
            </a:lvl1pPr>
          </a:lstStyle>
          <a:p>
            <a:pPr>
              <a:defRPr/>
            </a:pPr>
            <a:endParaRPr lang="zh-TW" altLang="en-US"/>
          </a:p>
        </p:txBody>
      </p:sp>
      <p:sp>
        <p:nvSpPr>
          <p:cNvPr id="3" name="日期版面配置區 2">
            <a:extLst>
              <a:ext uri="{FF2B5EF4-FFF2-40B4-BE49-F238E27FC236}">
                <a16:creationId xmlns:a16="http://schemas.microsoft.com/office/drawing/2014/main" id="{8EA7C4D3-9324-9442-951B-44F420FACA59}"/>
              </a:ext>
            </a:extLst>
          </p:cNvPr>
          <p:cNvSpPr>
            <a:spLocks noGrp="1"/>
          </p:cNvSpPr>
          <p:nvPr>
            <p:ph type="dt" sz="quarter" idx="1"/>
          </p:nvPr>
        </p:nvSpPr>
        <p:spPr>
          <a:xfrm>
            <a:off x="3851275" y="0"/>
            <a:ext cx="2944813" cy="493713"/>
          </a:xfrm>
          <a:prstGeom prst="rect">
            <a:avLst/>
          </a:prstGeom>
        </p:spPr>
        <p:txBody>
          <a:bodyPr vert="horz" lIns="91560" tIns="45780" rIns="91560" bIns="45780" rtlCol="0"/>
          <a:lstStyle>
            <a:lvl1pPr algn="r" eaLnBrk="1" hangingPunct="1">
              <a:defRPr sz="1200">
                <a:ea typeface="新細明體" panose="02020500000000000000" pitchFamily="18" charset="-120"/>
              </a:defRPr>
            </a:lvl1pPr>
          </a:lstStyle>
          <a:p>
            <a:pPr>
              <a:defRPr/>
            </a:pPr>
            <a:fld id="{B3955636-61D1-1B48-A089-F87C1BE04AA4}" type="datetimeFigureOut">
              <a:rPr lang="zh-TW" altLang="en-US"/>
              <a:pPr>
                <a:defRPr/>
              </a:pPr>
              <a:t>2024/5/13</a:t>
            </a:fld>
            <a:endParaRPr lang="zh-TW" altLang="en-US"/>
          </a:p>
        </p:txBody>
      </p:sp>
      <p:sp>
        <p:nvSpPr>
          <p:cNvPr id="4" name="頁尾版面配置區 3">
            <a:extLst>
              <a:ext uri="{FF2B5EF4-FFF2-40B4-BE49-F238E27FC236}">
                <a16:creationId xmlns:a16="http://schemas.microsoft.com/office/drawing/2014/main" id="{CA374391-4C10-9446-A2A7-BCA658FCB035}"/>
              </a:ext>
            </a:extLst>
          </p:cNvPr>
          <p:cNvSpPr>
            <a:spLocks noGrp="1"/>
          </p:cNvSpPr>
          <p:nvPr>
            <p:ph type="ftr" sz="quarter" idx="2"/>
          </p:nvPr>
        </p:nvSpPr>
        <p:spPr>
          <a:xfrm>
            <a:off x="0" y="9377363"/>
            <a:ext cx="2944813" cy="493712"/>
          </a:xfrm>
          <a:prstGeom prst="rect">
            <a:avLst/>
          </a:prstGeom>
        </p:spPr>
        <p:txBody>
          <a:bodyPr vert="horz" lIns="91560" tIns="45780" rIns="91560" bIns="45780" rtlCol="0" anchor="b"/>
          <a:lstStyle>
            <a:lvl1pPr algn="l" eaLnBrk="1" hangingPunct="1">
              <a:defRPr sz="1200">
                <a:ea typeface="新細明體" panose="02020500000000000000" pitchFamily="18" charset="-120"/>
              </a:defRPr>
            </a:lvl1pPr>
          </a:lstStyle>
          <a:p>
            <a:pPr>
              <a:defRPr/>
            </a:pPr>
            <a:endParaRPr lang="zh-TW" altLang="en-US"/>
          </a:p>
        </p:txBody>
      </p:sp>
      <p:sp>
        <p:nvSpPr>
          <p:cNvPr id="5" name="投影片編號版面配置區 4">
            <a:extLst>
              <a:ext uri="{FF2B5EF4-FFF2-40B4-BE49-F238E27FC236}">
                <a16:creationId xmlns:a16="http://schemas.microsoft.com/office/drawing/2014/main" id="{649815A1-11D1-8540-B9D4-D0FE9BFDB1FB}"/>
              </a:ext>
            </a:extLst>
          </p:cNvPr>
          <p:cNvSpPr>
            <a:spLocks noGrp="1"/>
          </p:cNvSpPr>
          <p:nvPr>
            <p:ph type="sldNum" sz="quarter" idx="3"/>
          </p:nvPr>
        </p:nvSpPr>
        <p:spPr>
          <a:xfrm>
            <a:off x="3851275" y="9377363"/>
            <a:ext cx="2944813" cy="493712"/>
          </a:xfrm>
          <a:prstGeom prst="rect">
            <a:avLst/>
          </a:prstGeom>
        </p:spPr>
        <p:txBody>
          <a:bodyPr vert="horz" wrap="square" lIns="91560" tIns="45780" rIns="91560" bIns="45780" numCol="1" anchor="b" anchorCtr="0" compatLnSpc="1">
            <a:prstTxWarp prst="textNoShape">
              <a:avLst/>
            </a:prstTxWarp>
          </a:bodyPr>
          <a:lstStyle>
            <a:lvl1pPr algn="r" eaLnBrk="1" hangingPunct="1">
              <a:defRPr sz="1200" smtClean="0"/>
            </a:lvl1pPr>
          </a:lstStyle>
          <a:p>
            <a:pPr>
              <a:defRPr/>
            </a:pPr>
            <a:fld id="{4F142823-204A-6A44-8042-7145C015BEAB}" type="slidenum">
              <a:rPr lang="zh-TW" altLang="en-US"/>
              <a:pPr>
                <a:defRPr/>
              </a:pPr>
              <a:t>‹#›</a:t>
            </a:fld>
            <a:endParaRPr lang="zh-TW" altLang="en-US"/>
          </a:p>
        </p:txBody>
      </p:sp>
    </p:spTree>
    <p:extLst>
      <p:ext uri="{BB962C8B-B14F-4D97-AF65-F5344CB8AC3E}">
        <p14:creationId xmlns:p14="http://schemas.microsoft.com/office/powerpoint/2010/main" val="30788377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31B59556-CE3B-BA48-8B8C-E819717B8E66}"/>
              </a:ext>
            </a:extLst>
          </p:cNvPr>
          <p:cNvSpPr>
            <a:spLocks noGrp="1" noChangeArrowheads="1"/>
          </p:cNvSpPr>
          <p:nvPr>
            <p:ph type="hdr" sz="quarter"/>
          </p:nvPr>
        </p:nvSpPr>
        <p:spPr bwMode="auto">
          <a:xfrm>
            <a:off x="0" y="0"/>
            <a:ext cx="2944813" cy="493713"/>
          </a:xfrm>
          <a:prstGeom prst="rect">
            <a:avLst/>
          </a:prstGeom>
          <a:noFill/>
          <a:ln w="9525">
            <a:noFill/>
            <a:miter lim="800000"/>
            <a:headEnd/>
            <a:tailEnd/>
          </a:ln>
          <a:effectLst/>
        </p:spPr>
        <p:txBody>
          <a:bodyPr vert="horz" wrap="square" lIns="90608" tIns="45305" rIns="90608" bIns="45305" numCol="1" anchor="t" anchorCtr="0" compatLnSpc="1">
            <a:prstTxWarp prst="textNoShape">
              <a:avLst/>
            </a:prstTxWarp>
          </a:bodyPr>
          <a:lstStyle>
            <a:lvl1pPr defTabSz="906064" eaLnBrk="1" hangingPunct="1">
              <a:defRPr sz="1200">
                <a:ea typeface="新細明體" panose="02020500000000000000" pitchFamily="18" charset="-120"/>
              </a:defRPr>
            </a:lvl1pPr>
          </a:lstStyle>
          <a:p>
            <a:pPr>
              <a:defRPr/>
            </a:pPr>
            <a:endParaRPr lang="en-US" altLang="zh-TW"/>
          </a:p>
        </p:txBody>
      </p:sp>
      <p:sp>
        <p:nvSpPr>
          <p:cNvPr id="27651" name="Rectangle 3">
            <a:extLst>
              <a:ext uri="{FF2B5EF4-FFF2-40B4-BE49-F238E27FC236}">
                <a16:creationId xmlns:a16="http://schemas.microsoft.com/office/drawing/2014/main" id="{FD132F18-7E3C-6549-B2BA-8F609AD17884}"/>
              </a:ext>
            </a:extLst>
          </p:cNvPr>
          <p:cNvSpPr>
            <a:spLocks noGrp="1" noChangeArrowheads="1"/>
          </p:cNvSpPr>
          <p:nvPr>
            <p:ph type="dt" idx="1"/>
          </p:nvPr>
        </p:nvSpPr>
        <p:spPr bwMode="auto">
          <a:xfrm>
            <a:off x="3852863" y="0"/>
            <a:ext cx="2944812" cy="493713"/>
          </a:xfrm>
          <a:prstGeom prst="rect">
            <a:avLst/>
          </a:prstGeom>
          <a:noFill/>
          <a:ln w="9525">
            <a:noFill/>
            <a:miter lim="800000"/>
            <a:headEnd/>
            <a:tailEnd/>
          </a:ln>
          <a:effectLst/>
        </p:spPr>
        <p:txBody>
          <a:bodyPr vert="horz" wrap="square" lIns="90608" tIns="45305" rIns="90608" bIns="45305" numCol="1" anchor="t" anchorCtr="0" compatLnSpc="1">
            <a:prstTxWarp prst="textNoShape">
              <a:avLst/>
            </a:prstTxWarp>
          </a:bodyPr>
          <a:lstStyle>
            <a:lvl1pPr algn="r" defTabSz="906064" eaLnBrk="1" hangingPunct="1">
              <a:defRPr sz="1200">
                <a:ea typeface="新細明體" panose="02020500000000000000" pitchFamily="18" charset="-120"/>
              </a:defRPr>
            </a:lvl1pPr>
          </a:lstStyle>
          <a:p>
            <a:pPr>
              <a:defRPr/>
            </a:pPr>
            <a:endParaRPr lang="en-US" altLang="zh-TW"/>
          </a:p>
        </p:txBody>
      </p:sp>
      <p:sp>
        <p:nvSpPr>
          <p:cNvPr id="5124" name="Rectangle 4">
            <a:extLst>
              <a:ext uri="{FF2B5EF4-FFF2-40B4-BE49-F238E27FC236}">
                <a16:creationId xmlns:a16="http://schemas.microsoft.com/office/drawing/2014/main" id="{0BE7B6FB-86FD-ED4A-9F6D-8AD46BA50FD4}"/>
              </a:ext>
            </a:extLst>
          </p:cNvPr>
          <p:cNvSpPr>
            <a:spLocks noGrp="1" noRot="1" noChangeAspect="1" noChangeArrowheads="1" noTextEdit="1"/>
          </p:cNvSpPr>
          <p:nvPr>
            <p:ph type="sldImg" idx="2"/>
          </p:nvPr>
        </p:nvSpPr>
        <p:spPr bwMode="auto">
          <a:xfrm>
            <a:off x="931863" y="739775"/>
            <a:ext cx="4937125" cy="37036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3" name="Rectangle 5">
            <a:extLst>
              <a:ext uri="{FF2B5EF4-FFF2-40B4-BE49-F238E27FC236}">
                <a16:creationId xmlns:a16="http://schemas.microsoft.com/office/drawing/2014/main" id="{A80352A2-FDBD-A849-A0AA-71273CE60F33}"/>
              </a:ext>
            </a:extLst>
          </p:cNvPr>
          <p:cNvSpPr>
            <a:spLocks noGrp="1" noChangeArrowheads="1"/>
          </p:cNvSpPr>
          <p:nvPr>
            <p:ph type="body" sz="quarter" idx="3"/>
          </p:nvPr>
        </p:nvSpPr>
        <p:spPr bwMode="auto">
          <a:xfrm>
            <a:off x="906463" y="4689475"/>
            <a:ext cx="4984750" cy="4441825"/>
          </a:xfrm>
          <a:prstGeom prst="rect">
            <a:avLst/>
          </a:prstGeom>
          <a:noFill/>
          <a:ln w="9525">
            <a:noFill/>
            <a:miter lim="800000"/>
            <a:headEnd/>
            <a:tailEnd/>
          </a:ln>
          <a:effectLst/>
        </p:spPr>
        <p:txBody>
          <a:bodyPr vert="horz" wrap="square" lIns="90608" tIns="45305" rIns="90608" bIns="45305" numCol="1" anchor="t" anchorCtr="0" compatLnSpc="1">
            <a:prstTxWarp prst="textNoShape">
              <a:avLst/>
            </a:prstTxWarp>
          </a:bodyPr>
          <a:lstStyle/>
          <a:p>
            <a:pPr lvl="0"/>
            <a:r>
              <a:rPr lang="zh-TW" altLang="en-US" noProof="0"/>
              <a:t>按一下以編輯母片</a:t>
            </a:r>
          </a:p>
          <a:p>
            <a:pPr lvl="1"/>
            <a:r>
              <a:rPr lang="zh-TW" altLang="en-US" noProof="0"/>
              <a:t>第二層</a:t>
            </a:r>
          </a:p>
          <a:p>
            <a:pPr lvl="2"/>
            <a:r>
              <a:rPr lang="zh-TW" altLang="en-US" noProof="0"/>
              <a:t>第三層</a:t>
            </a:r>
          </a:p>
          <a:p>
            <a:pPr lvl="3"/>
            <a:r>
              <a:rPr lang="zh-TW" altLang="en-US" noProof="0"/>
              <a:t>第四層</a:t>
            </a:r>
          </a:p>
          <a:p>
            <a:pPr lvl="4"/>
            <a:r>
              <a:rPr lang="zh-TW" altLang="en-US" noProof="0"/>
              <a:t>第五層</a:t>
            </a:r>
          </a:p>
        </p:txBody>
      </p:sp>
      <p:sp>
        <p:nvSpPr>
          <p:cNvPr id="27654" name="Rectangle 6">
            <a:extLst>
              <a:ext uri="{FF2B5EF4-FFF2-40B4-BE49-F238E27FC236}">
                <a16:creationId xmlns:a16="http://schemas.microsoft.com/office/drawing/2014/main" id="{35F86BB2-A38C-354F-B21D-02B965F30181}"/>
              </a:ext>
            </a:extLst>
          </p:cNvPr>
          <p:cNvSpPr>
            <a:spLocks noGrp="1" noChangeArrowheads="1"/>
          </p:cNvSpPr>
          <p:nvPr>
            <p:ph type="ftr" sz="quarter" idx="4"/>
          </p:nvPr>
        </p:nvSpPr>
        <p:spPr bwMode="auto">
          <a:xfrm>
            <a:off x="0" y="9378950"/>
            <a:ext cx="2944813" cy="493713"/>
          </a:xfrm>
          <a:prstGeom prst="rect">
            <a:avLst/>
          </a:prstGeom>
          <a:noFill/>
          <a:ln w="9525">
            <a:noFill/>
            <a:miter lim="800000"/>
            <a:headEnd/>
            <a:tailEnd/>
          </a:ln>
          <a:effectLst/>
        </p:spPr>
        <p:txBody>
          <a:bodyPr vert="horz" wrap="square" lIns="90608" tIns="45305" rIns="90608" bIns="45305" numCol="1" anchor="b" anchorCtr="0" compatLnSpc="1">
            <a:prstTxWarp prst="textNoShape">
              <a:avLst/>
            </a:prstTxWarp>
          </a:bodyPr>
          <a:lstStyle>
            <a:lvl1pPr defTabSz="906064" eaLnBrk="1" hangingPunct="1">
              <a:defRPr sz="1200">
                <a:ea typeface="新細明體" panose="02020500000000000000" pitchFamily="18" charset="-120"/>
              </a:defRPr>
            </a:lvl1pPr>
          </a:lstStyle>
          <a:p>
            <a:pPr>
              <a:defRPr/>
            </a:pPr>
            <a:endParaRPr lang="en-US" altLang="zh-TW"/>
          </a:p>
        </p:txBody>
      </p:sp>
      <p:sp>
        <p:nvSpPr>
          <p:cNvPr id="27655" name="Rectangle 7">
            <a:extLst>
              <a:ext uri="{FF2B5EF4-FFF2-40B4-BE49-F238E27FC236}">
                <a16:creationId xmlns:a16="http://schemas.microsoft.com/office/drawing/2014/main" id="{8CCF1C37-E305-AF4D-917D-68AC2320BC4E}"/>
              </a:ext>
            </a:extLst>
          </p:cNvPr>
          <p:cNvSpPr>
            <a:spLocks noGrp="1" noChangeArrowheads="1"/>
          </p:cNvSpPr>
          <p:nvPr>
            <p:ph type="sldNum" sz="quarter" idx="5"/>
          </p:nvPr>
        </p:nvSpPr>
        <p:spPr bwMode="auto">
          <a:xfrm>
            <a:off x="3852863" y="9378950"/>
            <a:ext cx="2944812" cy="493713"/>
          </a:xfrm>
          <a:prstGeom prst="rect">
            <a:avLst/>
          </a:prstGeom>
          <a:noFill/>
          <a:ln w="9525">
            <a:noFill/>
            <a:miter lim="800000"/>
            <a:headEnd/>
            <a:tailEnd/>
          </a:ln>
          <a:effectLst/>
        </p:spPr>
        <p:txBody>
          <a:bodyPr vert="horz" wrap="square" lIns="90608" tIns="45305" rIns="90608" bIns="45305" numCol="1" anchor="b" anchorCtr="0" compatLnSpc="1">
            <a:prstTxWarp prst="textNoShape">
              <a:avLst/>
            </a:prstTxWarp>
          </a:bodyPr>
          <a:lstStyle>
            <a:lvl1pPr algn="r" defTabSz="903288" eaLnBrk="1" hangingPunct="1">
              <a:defRPr sz="1200" smtClean="0"/>
            </a:lvl1pPr>
          </a:lstStyle>
          <a:p>
            <a:pPr>
              <a:defRPr/>
            </a:pPr>
            <a:fld id="{4B4F98D8-93B5-154E-ABD0-EFF56CFF9AA7}" type="slidenum">
              <a:rPr lang="en-US" altLang="zh-TW"/>
              <a:pPr>
                <a:defRPr/>
              </a:pPr>
              <a:t>‹#›</a:t>
            </a:fld>
            <a:endParaRPr lang="en-US" altLang="zh-TW"/>
          </a:p>
        </p:txBody>
      </p:sp>
    </p:spTree>
    <p:extLst>
      <p:ext uri="{BB962C8B-B14F-4D97-AF65-F5344CB8AC3E}">
        <p14:creationId xmlns:p14="http://schemas.microsoft.com/office/powerpoint/2010/main" val="27144134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投影片圖像版面配置區 1">
            <a:extLst>
              <a:ext uri="{FF2B5EF4-FFF2-40B4-BE49-F238E27FC236}">
                <a16:creationId xmlns:a16="http://schemas.microsoft.com/office/drawing/2014/main" id="{02E4F293-DF40-0B4F-9AF0-7F5C1D811259}"/>
              </a:ext>
            </a:extLst>
          </p:cNvPr>
          <p:cNvSpPr>
            <a:spLocks noGrp="1" noRot="1" noChangeAspect="1" noChangeArrowheads="1" noTextEdit="1"/>
          </p:cNvSpPr>
          <p:nvPr>
            <p:ph type="sldImg"/>
          </p:nvPr>
        </p:nvSpPr>
        <p:spPr>
          <a:ln/>
        </p:spPr>
      </p:sp>
      <p:sp>
        <p:nvSpPr>
          <p:cNvPr id="8194" name="備忘稿版面配置區 2">
            <a:extLst>
              <a:ext uri="{FF2B5EF4-FFF2-40B4-BE49-F238E27FC236}">
                <a16:creationId xmlns:a16="http://schemas.microsoft.com/office/drawing/2014/main" id="{5F34B58A-F113-924D-93F9-F7B6CE561A6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
        <p:nvSpPr>
          <p:cNvPr id="8195" name="投影片編號版面配置區 3">
            <a:extLst>
              <a:ext uri="{FF2B5EF4-FFF2-40B4-BE49-F238E27FC236}">
                <a16:creationId xmlns:a16="http://schemas.microsoft.com/office/drawing/2014/main" id="{5660DECF-1B82-4C4E-B1E2-0693E8E0B07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kumimoji="1" sz="2400">
                <a:solidFill>
                  <a:schemeClr val="tx1"/>
                </a:solidFill>
                <a:latin typeface="Times New Roman" panose="02020603050405020304" pitchFamily="18" charset="0"/>
                <a:ea typeface="新細明體" panose="02020500000000000000" pitchFamily="18" charset="-120"/>
              </a:defRPr>
            </a:lvl1pPr>
            <a:lvl2pPr marL="742950" indent="-285750" defTabSz="903288">
              <a:defRPr kumimoji="1" sz="2400">
                <a:solidFill>
                  <a:schemeClr val="tx1"/>
                </a:solidFill>
                <a:latin typeface="Times New Roman" panose="02020603050405020304" pitchFamily="18" charset="0"/>
                <a:ea typeface="新細明體" panose="02020500000000000000" pitchFamily="18" charset="-120"/>
              </a:defRPr>
            </a:lvl2pPr>
            <a:lvl3pPr marL="1143000" indent="-228600" defTabSz="903288">
              <a:defRPr kumimoji="1" sz="2400">
                <a:solidFill>
                  <a:schemeClr val="tx1"/>
                </a:solidFill>
                <a:latin typeface="Times New Roman" panose="02020603050405020304" pitchFamily="18" charset="0"/>
                <a:ea typeface="新細明體" panose="02020500000000000000" pitchFamily="18" charset="-120"/>
              </a:defRPr>
            </a:lvl3pPr>
            <a:lvl4pPr marL="1600200" indent="-228600" defTabSz="903288">
              <a:defRPr kumimoji="1" sz="2400">
                <a:solidFill>
                  <a:schemeClr val="tx1"/>
                </a:solidFill>
                <a:latin typeface="Times New Roman" panose="02020603050405020304" pitchFamily="18" charset="0"/>
                <a:ea typeface="新細明體" panose="02020500000000000000" pitchFamily="18" charset="-120"/>
              </a:defRPr>
            </a:lvl4pPr>
            <a:lvl5pPr marL="2057400" indent="-228600" defTabSz="903288">
              <a:defRPr kumimoji="1" sz="2400">
                <a:solidFill>
                  <a:schemeClr val="tx1"/>
                </a:solidFill>
                <a:latin typeface="Times New Roman" panose="02020603050405020304" pitchFamily="18" charset="0"/>
                <a:ea typeface="新細明體" panose="02020500000000000000" pitchFamily="18" charset="-120"/>
              </a:defRPr>
            </a:lvl5pPr>
            <a:lvl6pPr marL="25146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4BCCD09D-F839-404C-8595-3976B927F434}" type="slidenum">
              <a:rPr lang="en-US" altLang="zh-TW" sz="1200"/>
              <a:pPr/>
              <a:t>1</a:t>
            </a:fld>
            <a:endParaRPr lang="en-US" altLang="zh-TW" sz="1200"/>
          </a:p>
        </p:txBody>
      </p:sp>
    </p:spTree>
    <p:extLst>
      <p:ext uri="{BB962C8B-B14F-4D97-AF65-F5344CB8AC3E}">
        <p14:creationId xmlns:p14="http://schemas.microsoft.com/office/powerpoint/2010/main" val="18218625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標題投影片">
    <p:spTree>
      <p:nvGrpSpPr>
        <p:cNvPr id="1" name=""/>
        <p:cNvGrpSpPr/>
        <p:nvPr/>
      </p:nvGrpSpPr>
      <p:grpSpPr>
        <a:xfrm>
          <a:off x="0" y="0"/>
          <a:ext cx="0" cy="0"/>
          <a:chOff x="0" y="0"/>
          <a:chExt cx="0" cy="0"/>
        </a:xfrm>
      </p:grpSpPr>
      <p:sp>
        <p:nvSpPr>
          <p:cNvPr id="16397" name="Rectangle 1037"/>
          <p:cNvSpPr>
            <a:spLocks noGrp="1" noChangeArrowheads="1"/>
          </p:cNvSpPr>
          <p:nvPr>
            <p:ph type="subTitle" idx="1"/>
          </p:nvPr>
        </p:nvSpPr>
        <p:spPr>
          <a:xfrm>
            <a:off x="1371600" y="3886200"/>
            <a:ext cx="6400800" cy="1752600"/>
          </a:xfrm>
          <a:prstGeom prst="rect">
            <a:avLst/>
          </a:prstGeom>
        </p:spPr>
        <p:txBody>
          <a:bodyPr/>
          <a:lstStyle>
            <a:lvl1pPr marL="0" indent="0" algn="ctr">
              <a:buFont typeface="Wingdings" pitchFamily="2" charset="2"/>
              <a:buNone/>
              <a:defRPr/>
            </a:lvl1pPr>
          </a:lstStyle>
          <a:p>
            <a:r>
              <a:rPr lang="zh-TW" altLang="en-US"/>
              <a:t>按一下以編輯母片副標題樣式</a:t>
            </a:r>
          </a:p>
        </p:txBody>
      </p:sp>
      <p:sp>
        <p:nvSpPr>
          <p:cNvPr id="4" name="投影片編號版面配置區 5">
            <a:extLst>
              <a:ext uri="{FF2B5EF4-FFF2-40B4-BE49-F238E27FC236}">
                <a16:creationId xmlns:a16="http://schemas.microsoft.com/office/drawing/2014/main" id="{B9994F9E-9C37-7941-975E-D3E175075A70}"/>
              </a:ext>
            </a:extLst>
          </p:cNvPr>
          <p:cNvSpPr>
            <a:spLocks noGrp="1"/>
          </p:cNvSpPr>
          <p:nvPr>
            <p:ph type="sldNum" sz="quarter" idx="10"/>
          </p:nvPr>
        </p:nvSpPr>
        <p:spPr/>
        <p:txBody>
          <a:bodyPr/>
          <a:lstStyle>
            <a:lvl1pPr>
              <a:defRPr smtClean="0"/>
            </a:lvl1pPr>
          </a:lstStyle>
          <a:p>
            <a:pPr>
              <a:defRPr/>
            </a:pPr>
            <a:fld id="{EDBD7410-ACC3-AF4E-AE95-5F615D3BB8F1}" type="slidenum">
              <a:rPr lang="en-US" altLang="zh-TW"/>
              <a:pPr>
                <a:defRPr/>
              </a:pPr>
              <a:t>‹#›</a:t>
            </a:fld>
            <a:endParaRPr lang="en-US" altLang="zh-TW"/>
          </a:p>
        </p:txBody>
      </p:sp>
      <p:grpSp>
        <p:nvGrpSpPr>
          <p:cNvPr id="5" name="群組 7"/>
          <p:cNvGrpSpPr>
            <a:grpSpLocks/>
          </p:cNvGrpSpPr>
          <p:nvPr userDrawn="1"/>
        </p:nvGrpSpPr>
        <p:grpSpPr bwMode="auto">
          <a:xfrm>
            <a:off x="52388" y="0"/>
            <a:ext cx="1135236" cy="836712"/>
            <a:chOff x="0" y="-3634"/>
            <a:chExt cx="1043609" cy="857932"/>
          </a:xfrm>
        </p:grpSpPr>
        <p:pic>
          <p:nvPicPr>
            <p:cNvPr id="6" name="圖片 8"/>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3634"/>
              <a:ext cx="1043608" cy="696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圖片 9"/>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675842"/>
              <a:ext cx="1043609" cy="17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702857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R102初審簡報">
    <p:spTree>
      <p:nvGrpSpPr>
        <p:cNvPr id="1" name=""/>
        <p:cNvGrpSpPr/>
        <p:nvPr/>
      </p:nvGrpSpPr>
      <p:grpSpPr>
        <a:xfrm>
          <a:off x="0" y="0"/>
          <a:ext cx="0" cy="0"/>
          <a:chOff x="0" y="0"/>
          <a:chExt cx="0" cy="0"/>
        </a:xfrm>
      </p:grpSpPr>
      <p:sp>
        <p:nvSpPr>
          <p:cNvPr id="8" name="標題 7"/>
          <p:cNvSpPr>
            <a:spLocks noGrp="1"/>
          </p:cNvSpPr>
          <p:nvPr>
            <p:ph type="title"/>
          </p:nvPr>
        </p:nvSpPr>
        <p:spPr>
          <a:xfrm>
            <a:off x="1857356" y="0"/>
            <a:ext cx="5286412" cy="582594"/>
          </a:xfrm>
          <a:prstGeom prst="rect">
            <a:avLst/>
          </a:prstGeom>
        </p:spPr>
        <p:txBody>
          <a:bodyPr/>
          <a:lstStyle/>
          <a:p>
            <a:r>
              <a:rPr lang="zh-TW" altLang="en-US" dirty="0"/>
              <a:t>按一下以編輯母片標題樣式</a:t>
            </a:r>
          </a:p>
        </p:txBody>
      </p:sp>
      <p:sp>
        <p:nvSpPr>
          <p:cNvPr id="3" name="Rectangle 13">
            <a:extLst>
              <a:ext uri="{FF2B5EF4-FFF2-40B4-BE49-F238E27FC236}">
                <a16:creationId xmlns:a16="http://schemas.microsoft.com/office/drawing/2014/main" id="{DC8BCBAD-9E7E-B544-B0F1-221737D4A535}"/>
              </a:ext>
            </a:extLst>
          </p:cNvPr>
          <p:cNvSpPr>
            <a:spLocks noGrp="1" noChangeArrowheads="1"/>
          </p:cNvSpPr>
          <p:nvPr>
            <p:ph type="sldNum" sz="quarter" idx="10"/>
          </p:nvPr>
        </p:nvSpPr>
        <p:spPr>
          <a:xfrm>
            <a:off x="8358188" y="6500813"/>
            <a:ext cx="785812" cy="357187"/>
          </a:xfrm>
        </p:spPr>
        <p:txBody>
          <a:bodyPr/>
          <a:lstStyle>
            <a:lvl1pPr>
              <a:defRPr smtClean="0"/>
            </a:lvl1pPr>
          </a:lstStyle>
          <a:p>
            <a:pPr>
              <a:defRPr/>
            </a:pPr>
            <a:fld id="{121B2091-FFCE-254C-A002-1BA047FB4293}" type="slidenum">
              <a:rPr lang="en-US" altLang="zh-TW"/>
              <a:pPr>
                <a:defRPr/>
              </a:pPr>
              <a:t>‹#›</a:t>
            </a:fld>
            <a:endParaRPr lang="en-US" altLang="zh-TW"/>
          </a:p>
        </p:txBody>
      </p:sp>
    </p:spTree>
    <p:extLst>
      <p:ext uri="{BB962C8B-B14F-4D97-AF65-F5344CB8AC3E}">
        <p14:creationId xmlns:p14="http://schemas.microsoft.com/office/powerpoint/2010/main" val="3868851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457200" y="53975"/>
            <a:ext cx="8229600" cy="782638"/>
          </a:xfrm>
          <a:prstGeom prst="rect">
            <a:avLst/>
          </a:prstGeom>
        </p:spPr>
        <p:txBody>
          <a:bodyPr/>
          <a:lstStyle/>
          <a:p>
            <a:r>
              <a:rPr lang="zh-TW" altLang="en-US"/>
              <a:t>按一下以編輯母片標題樣式</a:t>
            </a:r>
          </a:p>
        </p:txBody>
      </p:sp>
      <p:sp>
        <p:nvSpPr>
          <p:cNvPr id="3" name="日期版面配置區 3">
            <a:extLst>
              <a:ext uri="{FF2B5EF4-FFF2-40B4-BE49-F238E27FC236}">
                <a16:creationId xmlns:a16="http://schemas.microsoft.com/office/drawing/2014/main" id="{122151BA-86B8-194D-B802-114A4F31FADE}"/>
              </a:ext>
            </a:extLst>
          </p:cNvPr>
          <p:cNvSpPr>
            <a:spLocks noGrp="1"/>
          </p:cNvSpPr>
          <p:nvPr>
            <p:ph type="dt" sz="half" idx="10"/>
          </p:nvPr>
        </p:nvSpPr>
        <p:spPr>
          <a:xfrm>
            <a:off x="7235825" y="6545263"/>
            <a:ext cx="865188" cy="295275"/>
          </a:xfrm>
          <a:prstGeom prst="rect">
            <a:avLst/>
          </a:prstGeom>
        </p:spPr>
        <p:txBody>
          <a:bodyPr/>
          <a:lstStyle>
            <a:lvl1pPr>
              <a:defRPr/>
            </a:lvl1pPr>
          </a:lstStyle>
          <a:p>
            <a:pPr>
              <a:defRPr/>
            </a:pPr>
            <a:endParaRPr lang="zh-TW" altLang="en-US"/>
          </a:p>
        </p:txBody>
      </p:sp>
      <p:sp>
        <p:nvSpPr>
          <p:cNvPr id="4" name="頁尾版面配置區 4">
            <a:extLst>
              <a:ext uri="{FF2B5EF4-FFF2-40B4-BE49-F238E27FC236}">
                <a16:creationId xmlns:a16="http://schemas.microsoft.com/office/drawing/2014/main" id="{8E22DCE5-6BA8-2A47-B45B-33A9D7B81F7F}"/>
              </a:ext>
            </a:extLst>
          </p:cNvPr>
          <p:cNvSpPr>
            <a:spLocks noGrp="1"/>
          </p:cNvSpPr>
          <p:nvPr>
            <p:ph type="ftr" sz="quarter" idx="11"/>
          </p:nvPr>
        </p:nvSpPr>
        <p:spPr>
          <a:xfrm>
            <a:off x="0" y="6545263"/>
            <a:ext cx="6227763" cy="295275"/>
          </a:xfrm>
          <a:prstGeom prst="rect">
            <a:avLst/>
          </a:prstGeom>
        </p:spPr>
        <p:txBody>
          <a:bodyPr/>
          <a:lstStyle>
            <a:lvl1pPr>
              <a:defRPr/>
            </a:lvl1pPr>
          </a:lstStyle>
          <a:p>
            <a:pPr>
              <a:defRPr/>
            </a:pPr>
            <a:endParaRPr lang="zh-TW" altLang="en-US"/>
          </a:p>
        </p:txBody>
      </p:sp>
      <p:sp>
        <p:nvSpPr>
          <p:cNvPr id="5" name="投影片編號版面配置區 5">
            <a:extLst>
              <a:ext uri="{FF2B5EF4-FFF2-40B4-BE49-F238E27FC236}">
                <a16:creationId xmlns:a16="http://schemas.microsoft.com/office/drawing/2014/main" id="{4424349D-1B0B-2041-AE6A-56F70604560F}"/>
              </a:ext>
            </a:extLst>
          </p:cNvPr>
          <p:cNvSpPr>
            <a:spLocks noGrp="1"/>
          </p:cNvSpPr>
          <p:nvPr>
            <p:ph type="sldNum" sz="quarter" idx="12"/>
          </p:nvPr>
        </p:nvSpPr>
        <p:spPr/>
        <p:txBody>
          <a:bodyPr/>
          <a:lstStyle>
            <a:lvl1pPr>
              <a:defRPr smtClean="0"/>
            </a:lvl1pPr>
          </a:lstStyle>
          <a:p>
            <a:pPr>
              <a:defRPr/>
            </a:pPr>
            <a:fld id="{CCC130CA-626F-1541-BC5D-903050E22125}" type="slidenum">
              <a:rPr lang="zh-TW" altLang="en-US"/>
              <a:pPr>
                <a:defRPr/>
              </a:pPr>
              <a:t>‹#›</a:t>
            </a:fld>
            <a:endParaRPr lang="zh-TW" altLang="en-US"/>
          </a:p>
        </p:txBody>
      </p:sp>
    </p:spTree>
    <p:extLst>
      <p:ext uri="{BB962C8B-B14F-4D97-AF65-F5344CB8AC3E}">
        <p14:creationId xmlns:p14="http://schemas.microsoft.com/office/powerpoint/2010/main" val="20691747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73" name="Rectangle 13">
            <a:extLst>
              <a:ext uri="{FF2B5EF4-FFF2-40B4-BE49-F238E27FC236}">
                <a16:creationId xmlns:a16="http://schemas.microsoft.com/office/drawing/2014/main" id="{3D72B906-869A-4B44-8A2F-BE914BBCAA94}"/>
              </a:ext>
            </a:extLst>
          </p:cNvPr>
          <p:cNvSpPr>
            <a:spLocks noGrp="1" noChangeArrowheads="1"/>
          </p:cNvSpPr>
          <p:nvPr>
            <p:ph type="sldNum" sz="quarter" idx="4"/>
          </p:nvPr>
        </p:nvSpPr>
        <p:spPr bwMode="auto">
          <a:xfrm>
            <a:off x="7696200" y="6400800"/>
            <a:ext cx="1447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kumimoji="0" sz="1800" smtClean="0">
                <a:latin typeface="Constantia" panose="02030602050306030303" pitchFamily="18" charset="0"/>
                <a:ea typeface="標楷體" panose="03000509000000000000" pitchFamily="49" charset="-120"/>
                <a:cs typeface="標楷體" panose="03000509000000000000" pitchFamily="49" charset="-120"/>
              </a:defRPr>
            </a:lvl1pPr>
          </a:lstStyle>
          <a:p>
            <a:pPr>
              <a:defRPr/>
            </a:pPr>
            <a:fld id="{F0BE05B1-1F09-E147-A8F3-CD2151521C18}" type="slidenum">
              <a:rPr lang="en-US" altLang="zh-TW"/>
              <a:pPr>
                <a:defRPr/>
              </a:pPr>
              <a:t>‹#›</a:t>
            </a:fld>
            <a:endParaRPr lang="en-US" altLang="zh-TW"/>
          </a:p>
        </p:txBody>
      </p:sp>
      <p:sp>
        <p:nvSpPr>
          <p:cNvPr id="1030" name="Rectangle 8">
            <a:extLst>
              <a:ext uri="{FF2B5EF4-FFF2-40B4-BE49-F238E27FC236}">
                <a16:creationId xmlns:a16="http://schemas.microsoft.com/office/drawing/2014/main" id="{7A427F47-18FA-8843-96B3-37D66C911088}"/>
              </a:ext>
            </a:extLst>
          </p:cNvPr>
          <p:cNvSpPr>
            <a:spLocks noChangeArrowheads="1"/>
          </p:cNvSpPr>
          <p:nvPr userDrawn="1"/>
        </p:nvSpPr>
        <p:spPr bwMode="gray">
          <a:xfrm>
            <a:off x="917575" y="606425"/>
            <a:ext cx="8226425" cy="31750"/>
          </a:xfrm>
          <a:prstGeom prst="rect">
            <a:avLst/>
          </a:prstGeom>
          <a:gradFill rotWithShape="0">
            <a:gsLst>
              <a:gs pos="0">
                <a:schemeClr val="bg2"/>
              </a:gs>
              <a:gs pos="100000">
                <a:schemeClr val="bg1"/>
              </a:gs>
            </a:gsLst>
            <a:lin ang="0" scaled="1"/>
          </a:gradFill>
          <a:ln>
            <a:noFill/>
          </a:ln>
        </p:spPr>
        <p:txBody>
          <a:bodyPr wrap="none" anchor="ct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gn="ctr" eaLnBrk="1" hangingPunct="1">
              <a:defRPr/>
            </a:pPr>
            <a:endParaRPr lang="zh-TW" altLang="zh-TW">
              <a:latin typeface="Tahoma" panose="020B0604030504040204" pitchFamily="34" charset="0"/>
            </a:endParaRPr>
          </a:p>
        </p:txBody>
      </p:sp>
      <p:grpSp>
        <p:nvGrpSpPr>
          <p:cNvPr id="5" name="群組 7"/>
          <p:cNvGrpSpPr>
            <a:grpSpLocks/>
          </p:cNvGrpSpPr>
          <p:nvPr userDrawn="1"/>
        </p:nvGrpSpPr>
        <p:grpSpPr bwMode="auto">
          <a:xfrm>
            <a:off x="52388" y="0"/>
            <a:ext cx="1135236" cy="836712"/>
            <a:chOff x="0" y="-3634"/>
            <a:chExt cx="1043609" cy="857932"/>
          </a:xfrm>
        </p:grpSpPr>
        <p:pic>
          <p:nvPicPr>
            <p:cNvPr id="6" name="圖片 8"/>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 y="-3634"/>
              <a:ext cx="1043608" cy="696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圖片 9"/>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0" y="675842"/>
              <a:ext cx="1043609" cy="17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Lst>
  <p:hf hdr="0" ftr="0" dt="0"/>
  <p:txStyles>
    <p:titleStyle>
      <a:lvl1pPr algn="l" rtl="0" eaLnBrk="0" fontAlgn="base" hangingPunct="0">
        <a:spcBef>
          <a:spcPct val="0"/>
        </a:spcBef>
        <a:spcAft>
          <a:spcPct val="0"/>
        </a:spcAft>
        <a:defRPr kumimoji="1" sz="3200">
          <a:solidFill>
            <a:schemeClr val="tx1"/>
          </a:solidFill>
          <a:latin typeface="+mj-lt"/>
          <a:ea typeface="+mj-ea"/>
          <a:cs typeface="標楷體" panose="03000509000000000000" pitchFamily="49" charset="-120"/>
        </a:defRPr>
      </a:lvl1pPr>
      <a:lvl2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2pPr>
      <a:lvl3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3pPr>
      <a:lvl4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4pPr>
      <a:lvl5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5pPr>
      <a:lvl6pPr marL="457200" algn="l" rtl="0" eaLnBrk="1" fontAlgn="base" hangingPunct="1">
        <a:spcBef>
          <a:spcPct val="0"/>
        </a:spcBef>
        <a:spcAft>
          <a:spcPct val="0"/>
        </a:spcAft>
        <a:defRPr kumimoji="1" sz="3200">
          <a:solidFill>
            <a:schemeClr val="tx1"/>
          </a:solidFill>
          <a:latin typeface="Tahoma" pitchFamily="34" charset="0"/>
          <a:ea typeface="標楷體" pitchFamily="65" charset="-120"/>
        </a:defRPr>
      </a:lvl6pPr>
      <a:lvl7pPr marL="914400" algn="l" rtl="0" eaLnBrk="1" fontAlgn="base" hangingPunct="1">
        <a:spcBef>
          <a:spcPct val="0"/>
        </a:spcBef>
        <a:spcAft>
          <a:spcPct val="0"/>
        </a:spcAft>
        <a:defRPr kumimoji="1" sz="3200">
          <a:solidFill>
            <a:schemeClr val="tx1"/>
          </a:solidFill>
          <a:latin typeface="Tahoma" pitchFamily="34" charset="0"/>
          <a:ea typeface="標楷體" pitchFamily="65" charset="-120"/>
        </a:defRPr>
      </a:lvl7pPr>
      <a:lvl8pPr marL="1371600" algn="l" rtl="0" eaLnBrk="1" fontAlgn="base" hangingPunct="1">
        <a:spcBef>
          <a:spcPct val="0"/>
        </a:spcBef>
        <a:spcAft>
          <a:spcPct val="0"/>
        </a:spcAft>
        <a:defRPr kumimoji="1" sz="3200">
          <a:solidFill>
            <a:schemeClr val="tx1"/>
          </a:solidFill>
          <a:latin typeface="Tahoma" pitchFamily="34" charset="0"/>
          <a:ea typeface="標楷體" pitchFamily="65" charset="-120"/>
        </a:defRPr>
      </a:lvl8pPr>
      <a:lvl9pPr marL="1828800" algn="l" rtl="0" eaLnBrk="1" fontAlgn="base" hangingPunct="1">
        <a:spcBef>
          <a:spcPct val="0"/>
        </a:spcBef>
        <a:spcAft>
          <a:spcPct val="0"/>
        </a:spcAft>
        <a:defRPr kumimoji="1" sz="3200">
          <a:solidFill>
            <a:schemeClr val="tx1"/>
          </a:solidFill>
          <a:latin typeface="Tahoma" pitchFamily="34" charset="0"/>
          <a:ea typeface="標楷體" pitchFamily="65" charset="-12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kumimoji="1" sz="2400">
          <a:solidFill>
            <a:schemeClr val="tx1"/>
          </a:solidFill>
          <a:latin typeface="+mn-lt"/>
          <a:ea typeface="+mn-ea"/>
          <a:cs typeface="標楷體" panose="03000509000000000000" pitchFamily="49" charset="-120"/>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kumimoji="1" sz="2800">
          <a:solidFill>
            <a:schemeClr val="tx1"/>
          </a:solidFill>
          <a:latin typeface="+mn-lt"/>
          <a:ea typeface="+mn-ea"/>
          <a:cs typeface="標楷體" panose="03000509000000000000" pitchFamily="49" charset="-120"/>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kumimoji="1" sz="2400">
          <a:solidFill>
            <a:schemeClr val="tx1"/>
          </a:solidFill>
          <a:latin typeface="+mn-lt"/>
          <a:ea typeface="+mn-ea"/>
          <a:cs typeface="標楷體" panose="03000509000000000000" pitchFamily="49" charset="-120"/>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kumimoji="1" sz="2000">
          <a:solidFill>
            <a:schemeClr val="tx1"/>
          </a:solidFill>
          <a:latin typeface="+mn-lt"/>
          <a:ea typeface="+mn-ea"/>
          <a:cs typeface="標楷體" panose="03000509000000000000" pitchFamily="49" charset="-120"/>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cs typeface="標楷體" panose="03000509000000000000" pitchFamily="49" charset="-120"/>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a:extLst>
              <a:ext uri="{FF2B5EF4-FFF2-40B4-BE49-F238E27FC236}">
                <a16:creationId xmlns:a16="http://schemas.microsoft.com/office/drawing/2014/main" id="{D6530552-4981-FA4C-8072-D8B7395F2CBC}"/>
              </a:ext>
            </a:extLst>
          </p:cNvPr>
          <p:cNvSpPr>
            <a:spLocks noGrp="1" noChangeArrowheads="1"/>
          </p:cNvSpPr>
          <p:nvPr>
            <p:ph type="ctrTitle" idx="4294967295"/>
          </p:nvPr>
        </p:nvSpPr>
        <p:spPr bwMode="auto">
          <a:xfrm>
            <a:off x="179388" y="1270000"/>
            <a:ext cx="8736012" cy="20875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fontAlgn="b"/>
            <a:r>
              <a:rPr lang="zh-TW" altLang="en-US" sz="3600" b="1" dirty="0" smtClean="0">
                <a:latin typeface="微軟正黑體" panose="020B0604030504040204" pitchFamily="34" charset="-120"/>
                <a:ea typeface="微軟正黑體" panose="020B0604030504040204" pitchFamily="34" charset="-120"/>
              </a:rPr>
              <a:t>經濟部</a:t>
            </a:r>
            <a:r>
              <a:rPr lang="zh-TW" altLang="en-US" sz="3600" b="1" dirty="0">
                <a:latin typeface="微軟正黑體" panose="020B0604030504040204" pitchFamily="34" charset="-120"/>
                <a:ea typeface="微軟正黑體" panose="020B0604030504040204" pitchFamily="34" charset="-120"/>
              </a:rPr>
              <a:t>產業發展署</a:t>
            </a:r>
            <a:r>
              <a:rPr lang="en-US" altLang="zh-TW" sz="3600" b="1" dirty="0" smtClean="0">
                <a:latin typeface="微軟正黑體" panose="020B0604030504040204" pitchFamily="34" charset="-120"/>
                <a:ea typeface="微軟正黑體" panose="020B0604030504040204" pitchFamily="34" charset="-120"/>
              </a:rPr>
              <a:t>113</a:t>
            </a:r>
            <a:r>
              <a:rPr lang="zh-TW" altLang="en-US" sz="3600" b="1" dirty="0" smtClean="0">
                <a:latin typeface="微軟正黑體" panose="020B0604030504040204" pitchFamily="34" charset="-120"/>
                <a:ea typeface="微軟正黑體" panose="020B0604030504040204" pitchFamily="34" charset="-120"/>
              </a:rPr>
              <a:t>年度</a:t>
            </a:r>
            <a:r>
              <a:rPr lang="zh-TW" altLang="en-US" sz="3600" b="1" dirty="0">
                <a:latin typeface="微軟正黑體" panose="020B0604030504040204" pitchFamily="34" charset="-120"/>
                <a:ea typeface="微軟正黑體" panose="020B0604030504040204" pitchFamily="34" charset="-120"/>
              </a:rPr>
              <a:t/>
            </a:r>
            <a:br>
              <a:rPr lang="zh-TW" altLang="en-US" sz="3600" b="1" dirty="0">
                <a:latin typeface="微軟正黑體" panose="020B0604030504040204" pitchFamily="34" charset="-120"/>
                <a:ea typeface="微軟正黑體" panose="020B0604030504040204" pitchFamily="34" charset="-120"/>
              </a:rPr>
            </a:br>
            <a:r>
              <a:rPr lang="zh-TW" altLang="en-US" b="1" dirty="0">
                <a:latin typeface="微軟正黑體" panose="020B0604030504040204" pitchFamily="34" charset="-120"/>
                <a:ea typeface="微軟正黑體" panose="020B0604030504040204" pitchFamily="34" charset="-120"/>
              </a:rPr>
              <a:t>協助</a:t>
            </a:r>
            <a:r>
              <a:rPr lang="zh-TW" altLang="en-US" b="1" dirty="0" smtClean="0">
                <a:latin typeface="微軟正黑體" panose="020B0604030504040204" pitchFamily="34" charset="-120"/>
                <a:ea typeface="微軟正黑體" panose="020B0604030504040204" pitchFamily="34" charset="-120"/>
              </a:rPr>
              <a:t>中小企業低碳節能與智慧化應用</a:t>
            </a:r>
            <a:r>
              <a:rPr lang="zh-TW" altLang="en-US" b="1" dirty="0">
                <a:latin typeface="微軟正黑體" panose="020B0604030504040204" pitchFamily="34" charset="-120"/>
                <a:ea typeface="微軟正黑體" panose="020B0604030504040204" pitchFamily="34" charset="-120"/>
              </a:rPr>
              <a:t>升級</a:t>
            </a:r>
            <a:r>
              <a:rPr lang="zh-TW" altLang="en-US" b="1" dirty="0" smtClean="0">
                <a:latin typeface="微軟正黑體" panose="020B0604030504040204" pitchFamily="34" charset="-120"/>
                <a:ea typeface="微軟正黑體" panose="020B0604030504040204" pitchFamily="34" charset="-120"/>
              </a:rPr>
              <a:t>計畫</a:t>
            </a:r>
            <a:r>
              <a:rPr lang="zh-TW" altLang="en-US" sz="2000" b="1" dirty="0">
                <a:latin typeface="微軟正黑體" panose="020B0604030504040204" pitchFamily="34" charset="-120"/>
                <a:ea typeface="微軟正黑體" panose="020B0604030504040204" pitchFamily="34" charset="-120"/>
              </a:rPr>
              <a:t/>
            </a:r>
            <a:br>
              <a:rPr lang="zh-TW" altLang="en-US" sz="2000" b="1" dirty="0">
                <a:latin typeface="微軟正黑體" panose="020B0604030504040204" pitchFamily="34" charset="-120"/>
                <a:ea typeface="微軟正黑體" panose="020B0604030504040204" pitchFamily="34" charset="-120"/>
              </a:rPr>
            </a:br>
            <a:r>
              <a:rPr lang="zh-TW" altLang="en-US" sz="2400" b="1" dirty="0">
                <a:latin typeface="微軟正黑體" panose="020B0604030504040204" pitchFamily="34" charset="-120"/>
                <a:ea typeface="微軟正黑體" panose="020B0604030504040204" pitchFamily="34" charset="-120"/>
              </a:rPr>
              <a:t/>
            </a:r>
            <a:br>
              <a:rPr lang="zh-TW" altLang="en-US" sz="2400" b="1" dirty="0">
                <a:latin typeface="微軟正黑體" panose="020B0604030504040204" pitchFamily="34" charset="-120"/>
                <a:ea typeface="微軟正黑體" panose="020B0604030504040204" pitchFamily="34" charset="-120"/>
              </a:rPr>
            </a:br>
            <a:r>
              <a:rPr lang="zh-TW" altLang="en-US" sz="2800" b="1" dirty="0">
                <a:latin typeface="微軟正黑體" panose="020B0604030504040204" pitchFamily="34" charset="-120"/>
                <a:ea typeface="微軟正黑體" panose="020B0604030504040204" pitchFamily="34" charset="-120"/>
              </a:rPr>
              <a:t>疫後特別預算協助製造業智慧應用升級輔導</a:t>
            </a:r>
            <a:r>
              <a:rPr lang="zh-TW" altLang="zh-TW" sz="2800" b="1" dirty="0" smtClean="0">
                <a:latin typeface="微軟正黑體" panose="020B0604030504040204" pitchFamily="34" charset="-120"/>
                <a:ea typeface="微軟正黑體" panose="020B0604030504040204" pitchFamily="34" charset="-120"/>
              </a:rPr>
              <a:t>計畫</a:t>
            </a:r>
            <a:r>
              <a:rPr lang="en-US" altLang="zh-TW" sz="2800" dirty="0" smtClean="0">
                <a:latin typeface="微軟正黑體" panose="020B0604030504040204" pitchFamily="34" charset="-120"/>
                <a:ea typeface="微軟正黑體" panose="020B0604030504040204" pitchFamily="34" charset="-120"/>
              </a:rPr>
              <a:t/>
            </a:r>
            <a:br>
              <a:rPr lang="en-US" altLang="zh-TW" sz="2800" dirty="0" smtClean="0">
                <a:latin typeface="微軟正黑體" panose="020B0604030504040204" pitchFamily="34" charset="-120"/>
                <a:ea typeface="微軟正黑體" panose="020B0604030504040204" pitchFamily="34" charset="-120"/>
              </a:rPr>
            </a:br>
            <a:r>
              <a:rPr lang="zh-TW" altLang="en-US" sz="2800" dirty="0" smtClean="0">
                <a:latin typeface="微軟正黑體" panose="020B0604030504040204" pitchFamily="34" charset="-120"/>
                <a:ea typeface="微軟正黑體" panose="020B0604030504040204" pitchFamily="34" charset="-120"/>
              </a:rPr>
              <a:t>期末執行成果</a:t>
            </a:r>
            <a:r>
              <a:rPr lang="zh-TW" altLang="en-US" sz="2800" dirty="0">
                <a:latin typeface="微軟正黑體" panose="020B0604030504040204" pitchFamily="34" charset="-120"/>
                <a:ea typeface="微軟正黑體" panose="020B0604030504040204" pitchFamily="34" charset="-120"/>
              </a:rPr>
              <a:t>簡報</a:t>
            </a:r>
            <a:r>
              <a:rPr lang="zh-TW" altLang="zh-TW" sz="2800" dirty="0">
                <a:latin typeface="微軟正黑體" panose="020B0604030504040204" pitchFamily="34" charset="-120"/>
                <a:ea typeface="微軟正黑體" panose="020B0604030504040204" pitchFamily="34" charset="-120"/>
              </a:rPr>
              <a:t/>
            </a:r>
            <a:br>
              <a:rPr lang="zh-TW" altLang="zh-TW" sz="2800" dirty="0">
                <a:latin typeface="微軟正黑體" panose="020B0604030504040204" pitchFamily="34" charset="-120"/>
                <a:ea typeface="微軟正黑體" panose="020B0604030504040204" pitchFamily="34" charset="-120"/>
              </a:rPr>
            </a:br>
            <a:endParaRPr lang="zh-TW" altLang="en-US" sz="2000" b="1" dirty="0">
              <a:latin typeface="微軟正黑體" panose="020B0604030504040204" pitchFamily="34" charset="-120"/>
              <a:ea typeface="微軟正黑體" panose="020B0604030504040204" pitchFamily="34" charset="-120"/>
            </a:endParaRPr>
          </a:p>
        </p:txBody>
      </p:sp>
      <p:sp>
        <p:nvSpPr>
          <p:cNvPr id="7170" name="投影片編號版面配置區 1">
            <a:extLst>
              <a:ext uri="{FF2B5EF4-FFF2-40B4-BE49-F238E27FC236}">
                <a16:creationId xmlns:a16="http://schemas.microsoft.com/office/drawing/2014/main" id="{8D7E72CA-C71E-6342-BA55-386AB69467D1}"/>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9520A046-FB44-D14D-9BA2-C63037252D7E}" type="slidenum">
              <a:rPr kumimoji="0" lang="en-US" altLang="zh-TW" sz="1800">
                <a:latin typeface="Constantia" panose="02030602050306030303" pitchFamily="18" charset="0"/>
                <a:ea typeface="標楷體" panose="03000509000000000000" pitchFamily="49" charset="-120"/>
              </a:rPr>
              <a:pPr/>
              <a:t>1</a:t>
            </a:fld>
            <a:endParaRPr kumimoji="0" lang="en-US" altLang="zh-TW" sz="1800">
              <a:latin typeface="Constantia" panose="02030602050306030303" pitchFamily="18" charset="0"/>
              <a:ea typeface="標楷體" panose="03000509000000000000" pitchFamily="49" charset="-120"/>
            </a:endParaRPr>
          </a:p>
        </p:txBody>
      </p:sp>
      <p:graphicFrame>
        <p:nvGraphicFramePr>
          <p:cNvPr id="10" name="表格 5">
            <a:extLst>
              <a:ext uri="{FF2B5EF4-FFF2-40B4-BE49-F238E27FC236}">
                <a16:creationId xmlns:a16="http://schemas.microsoft.com/office/drawing/2014/main" id="{CD6351D1-17A6-E644-9F73-F80DB58D4B5C}"/>
              </a:ext>
            </a:extLst>
          </p:cNvPr>
          <p:cNvGraphicFramePr>
            <a:graphicFrameLocks noGrp="1"/>
          </p:cNvGraphicFramePr>
          <p:nvPr>
            <p:extLst>
              <p:ext uri="{D42A27DB-BD31-4B8C-83A1-F6EECF244321}">
                <p14:modId xmlns:p14="http://schemas.microsoft.com/office/powerpoint/2010/main" val="3909954882"/>
              </p:ext>
            </p:extLst>
          </p:nvPr>
        </p:nvGraphicFramePr>
        <p:xfrm>
          <a:off x="737579" y="4359562"/>
          <a:ext cx="8208962" cy="2160612"/>
        </p:xfrm>
        <a:graphic>
          <a:graphicData uri="http://schemas.openxmlformats.org/drawingml/2006/table">
            <a:tbl>
              <a:tblPr/>
              <a:tblGrid>
                <a:gridCol w="2052637">
                  <a:extLst>
                    <a:ext uri="{9D8B030D-6E8A-4147-A177-3AD203B41FA5}">
                      <a16:colId xmlns:a16="http://schemas.microsoft.com/office/drawing/2014/main" val="20000"/>
                    </a:ext>
                  </a:extLst>
                </a:gridCol>
                <a:gridCol w="6156325">
                  <a:extLst>
                    <a:ext uri="{9D8B030D-6E8A-4147-A177-3AD203B41FA5}">
                      <a16:colId xmlns:a16="http://schemas.microsoft.com/office/drawing/2014/main" val="20001"/>
                    </a:ext>
                  </a:extLst>
                </a:gridCol>
              </a:tblGrid>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計畫名稱：</a:t>
                      </a:r>
                      <a:endParaRPr kumimoji="0" lang="zh-TW" altLang="en-US" sz="2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OOOOOOOOOOO</a:t>
                      </a:r>
                      <a:endParaRPr kumimoji="0" lang="zh-TW" altLang="en-US" sz="2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輔導單位</a:t>
                      </a:r>
                      <a:r>
                        <a:rPr kumimoji="0" lang="zh-TW" altLang="en-US"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en-US" sz="24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OOOOOOOOOOO</a:t>
                      </a:r>
                      <a:endParaRPr kumimoji="0" lang="zh-TW" altLang="en-US" sz="24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smtClean="0">
                          <a:ln>
                            <a:noFill/>
                          </a:ln>
                          <a:solidFill>
                            <a:schemeClr val="tx1"/>
                          </a:solidFill>
                          <a:effectLst/>
                          <a:latin typeface="微軟正黑體" panose="020B0604030504040204" pitchFamily="34" charset="-120"/>
                          <a:ea typeface="微軟正黑體" panose="020B0604030504040204" pitchFamily="34" charset="-120"/>
                        </a:rPr>
                        <a:t>受輔導業者：</a:t>
                      </a:r>
                      <a:endParaRPr kumimoji="0" lang="zh-TW" altLang="en-US" sz="2400" b="1"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1" i="0" u="none" strike="noStrike" cap="none" normalizeH="0" baseline="0" smtClean="0">
                          <a:ln>
                            <a:noFill/>
                          </a:ln>
                          <a:solidFill>
                            <a:schemeClr val="tx1"/>
                          </a:solidFill>
                          <a:effectLst/>
                          <a:latin typeface="微軟正黑體" panose="020B0604030504040204" pitchFamily="34" charset="-120"/>
                          <a:ea typeface="微軟正黑體" panose="020B0604030504040204" pitchFamily="34" charset="-120"/>
                        </a:rPr>
                        <a:t>OOOOOOOOOOO</a:t>
                      </a:r>
                      <a:endParaRPr kumimoji="0" lang="zh-TW" altLang="en-US" sz="2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smtClean="0">
                          <a:ln>
                            <a:noFill/>
                          </a:ln>
                          <a:solidFill>
                            <a:srgbClr val="000000"/>
                          </a:solidFill>
                          <a:effectLst/>
                          <a:latin typeface="微軟正黑體" panose="020B0604030504040204" pitchFamily="34" charset="-120"/>
                          <a:ea typeface="微軟正黑體" panose="020B0604030504040204" pitchFamily="34" charset="-120"/>
                        </a:rPr>
                        <a:t>執行期間</a:t>
                      </a:r>
                      <a:r>
                        <a:rPr kumimoji="0" lang="zh-TW" altLang="en-US" sz="2400" b="1" i="0" u="none" strike="noStrike" cap="none" normalizeH="0" baseline="0" smtClean="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en-US" sz="2400" b="1" i="0" u="none" strike="noStrike" cap="none" normalizeH="0" baseline="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中華民國 </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113</a:t>
                      </a:r>
                      <a:r>
                        <a:rPr kumimoji="0" lang="en-US" altLang="zh-TW"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 </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年</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月</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日</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月</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日</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共</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月</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a:t>
                      </a:r>
                      <a:endParaRPr kumimoji="0" lang="en-US" altLang="zh-TW" sz="24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2" name="矩形 1"/>
          <p:cNvSpPr/>
          <p:nvPr/>
        </p:nvSpPr>
        <p:spPr>
          <a:xfrm>
            <a:off x="2051720" y="3560071"/>
            <a:ext cx="6480720" cy="707886"/>
          </a:xfrm>
          <a:prstGeom prst="rect">
            <a:avLst/>
          </a:prstGeom>
        </p:spPr>
        <p:txBody>
          <a:bodyPr wrap="square">
            <a:spAutoFit/>
          </a:bodyPr>
          <a:lstStyle/>
          <a:p>
            <a:r>
              <a:rPr lang="en-US"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SMU </a:t>
            </a:r>
            <a:r>
              <a:rPr lang="en-US" altLang="zh-TW" sz="2000" dirty="0">
                <a:latin typeface="微軟正黑體" panose="020B0604030504040204" pitchFamily="34" charset="-120"/>
                <a:ea typeface="微軟正黑體" panose="020B0604030504040204" pitchFamily="34" charset="-120"/>
                <a:cs typeface="標楷體" panose="03000509000000000000" pitchFamily="49" charset="-120"/>
              </a:rPr>
              <a:t>Phase </a:t>
            </a:r>
            <a:r>
              <a:rPr lang="en-US"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II/ </a:t>
            </a:r>
            <a:r>
              <a:rPr lang="zh-TW"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a:t>
            </a:r>
            <a:r>
              <a:rPr lang="zh-TW" altLang="zh-TW" sz="2000" dirty="0">
                <a:latin typeface="微軟正黑體" panose="020B0604030504040204" pitchFamily="34" charset="-120"/>
                <a:ea typeface="微軟正黑體" panose="020B0604030504040204" pitchFamily="34" charset="-120"/>
                <a:cs typeface="標楷體" panose="03000509000000000000" pitchFamily="49" charset="-120"/>
              </a:rPr>
              <a:t>不包含□</a:t>
            </a:r>
            <a:r>
              <a:rPr lang="zh-TW"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包含流程</a:t>
            </a:r>
            <a:r>
              <a:rPr lang="zh-TW"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數位化</a:t>
            </a:r>
            <a:r>
              <a:rPr lang="en-US" altLang="zh-TW" sz="2000" dirty="0">
                <a:latin typeface="微軟正黑體" panose="020B0604030504040204" pitchFamily="34" charset="-120"/>
                <a:ea typeface="微軟正黑體" panose="020B0604030504040204" pitchFamily="34" charset="-120"/>
                <a:cs typeface="標楷體" panose="03000509000000000000" pitchFamily="49" charset="-120"/>
              </a:rPr>
              <a:t/>
            </a:r>
            <a:br>
              <a:rPr lang="en-US" altLang="zh-TW" sz="2000" dirty="0">
                <a:latin typeface="微軟正黑體" panose="020B0604030504040204" pitchFamily="34" charset="-120"/>
                <a:ea typeface="微軟正黑體" panose="020B0604030504040204" pitchFamily="34" charset="-120"/>
                <a:cs typeface="標楷體" panose="03000509000000000000" pitchFamily="49" charset="-120"/>
              </a:rPr>
            </a:br>
            <a:r>
              <a:rPr lang="zh-TW" altLang="en-US" sz="2000" dirty="0">
                <a:latin typeface="微軟正黑體" panose="020B0604030504040204" pitchFamily="34" charset="-120"/>
                <a:ea typeface="微軟正黑體" panose="020B0604030504040204" pitchFamily="34" charset="-120"/>
                <a:cs typeface="標楷體" panose="03000509000000000000" pitchFamily="49" charset="-120"/>
              </a:rPr>
              <a:t>本案□實施能耗數位化</a:t>
            </a:r>
            <a:r>
              <a:rPr lang="en-US" altLang="zh-TW" sz="2000" dirty="0">
                <a:latin typeface="微軟正黑體" panose="020B0604030504040204" pitchFamily="34" charset="-120"/>
                <a:ea typeface="微軟正黑體" panose="020B0604030504040204" pitchFamily="34" charset="-120"/>
                <a:cs typeface="標楷體" panose="03000509000000000000" pitchFamily="49" charset="-120"/>
              </a:rPr>
              <a:t>/□</a:t>
            </a:r>
            <a:r>
              <a:rPr lang="zh-TW" altLang="en-US" sz="2000" dirty="0">
                <a:latin typeface="微軟正黑體" panose="020B0604030504040204" pitchFamily="34" charset="-120"/>
                <a:ea typeface="微軟正黑體" panose="020B0604030504040204" pitchFamily="34" charset="-120"/>
                <a:cs typeface="標楷體" panose="03000509000000000000" pitchFamily="49" charset="-120"/>
              </a:rPr>
              <a:t>包含碳盤查工作</a:t>
            </a:r>
            <a:endParaRPr lang="zh-TW" altLang="zh-TW" sz="2000" dirty="0">
              <a:latin typeface="微軟正黑體" panose="020B0604030504040204" pitchFamily="34" charset="-120"/>
              <a:ea typeface="微軟正黑體" panose="020B0604030504040204" pitchFamily="34" charset="-120"/>
              <a:cs typeface="標楷體" panose="03000509000000000000" pitchFamily="49" charset="-12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10</a:t>
            </a:fld>
            <a:endParaRPr lang="en-US" altLang="zh-TW"/>
          </a:p>
        </p:txBody>
      </p:sp>
      <p:graphicFrame>
        <p:nvGraphicFramePr>
          <p:cNvPr id="4" name="表格 3"/>
          <p:cNvGraphicFramePr>
            <a:graphicFrameLocks noGrp="1"/>
          </p:cNvGraphicFramePr>
          <p:nvPr>
            <p:extLst>
              <p:ext uri="{D42A27DB-BD31-4B8C-83A1-F6EECF244321}">
                <p14:modId xmlns:p14="http://schemas.microsoft.com/office/powerpoint/2010/main" val="688662436"/>
              </p:ext>
            </p:extLst>
          </p:nvPr>
        </p:nvGraphicFramePr>
        <p:xfrm>
          <a:off x="323528" y="1293503"/>
          <a:ext cx="8581442" cy="4849640"/>
        </p:xfrm>
        <a:graphic>
          <a:graphicData uri="http://schemas.openxmlformats.org/drawingml/2006/table">
            <a:tbl>
              <a:tblPr firstRow="1" firstCol="1" bandRow="1">
                <a:tableStyleId>{5C22544A-7EE6-4342-B048-85BDC9FD1C3A}</a:tableStyleId>
              </a:tblPr>
              <a:tblGrid>
                <a:gridCol w="864096">
                  <a:extLst>
                    <a:ext uri="{9D8B030D-6E8A-4147-A177-3AD203B41FA5}">
                      <a16:colId xmlns:a16="http://schemas.microsoft.com/office/drawing/2014/main" val="20000"/>
                    </a:ext>
                  </a:extLst>
                </a:gridCol>
                <a:gridCol w="2748796">
                  <a:extLst>
                    <a:ext uri="{9D8B030D-6E8A-4147-A177-3AD203B41FA5}">
                      <a16:colId xmlns:a16="http://schemas.microsoft.com/office/drawing/2014/main" val="20001"/>
                    </a:ext>
                  </a:extLst>
                </a:gridCol>
                <a:gridCol w="2304256">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gridCol w="1224134">
                  <a:extLst>
                    <a:ext uri="{9D8B030D-6E8A-4147-A177-3AD203B41FA5}">
                      <a16:colId xmlns:a16="http://schemas.microsoft.com/office/drawing/2014/main" val="20004"/>
                    </a:ext>
                  </a:extLst>
                </a:gridCol>
              </a:tblGrid>
              <a:tr h="0">
                <a:tc rowSpan="2">
                  <a:txBody>
                    <a:bodyPr/>
                    <a:lstStyle/>
                    <a:p>
                      <a:pPr algn="ctr">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導入之智慧化應用服務模組</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gridSpan="4">
                  <a:txBody>
                    <a:bodyPr/>
                    <a:lstStyle/>
                    <a:p>
                      <a:pPr algn="ctr">
                        <a:lnSpc>
                          <a:spcPts val="18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智慧化層次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738256">
                <a:tc vMerge="1">
                  <a:txBody>
                    <a:bodyPr/>
                    <a:lstStyle/>
                    <a:p>
                      <a:endParaRPr lang="zh-TW" altLang="en-US"/>
                    </a:p>
                  </a:txBody>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可視化</a:t>
                      </a:r>
                    </a:p>
                    <a:p>
                      <a:pPr algn="just">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能透過資料了解正在發生的事件，並依據數據進行決策</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透明化</a:t>
                      </a:r>
                    </a:p>
                    <a:p>
                      <a:pPr marL="0" algn="just" defTabSz="914400" rtl="0" eaLnBrk="1" latinLnBrk="0" hangingPunct="1">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mn-cs"/>
                        </a:rPr>
                        <a:t>能透過資料了解各事件發生的原因，並且累積處理知識</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可預測</a:t>
                      </a:r>
                    </a:p>
                    <a:p>
                      <a:pPr marL="0" algn="just" defTabSz="914400" rtl="0" eaLnBrk="1" latinLnBrk="0" hangingPunct="1">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mn-cs"/>
                        </a:rPr>
                        <a:t>能透過資料推估未來可能發生的事件，並提供建議處置措施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自適化</a:t>
                      </a:r>
                    </a:p>
                    <a:p>
                      <a:pPr marL="0" algn="just" defTabSz="914400" rtl="0" eaLnBrk="1" latinLnBrk="0" hangingPunct="1">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mn-cs"/>
                        </a:rPr>
                        <a:t>能夠依據發生的事件自動進行最有利的策略回應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1"/>
                  </a:ext>
                </a:extLst>
              </a:tr>
              <a:tr h="596512">
                <a:tc>
                  <a:txBody>
                    <a:bodyPr/>
                    <a:lstStyle/>
                    <a:p>
                      <a:pPr algn="l"/>
                      <a:r>
                        <a:rPr lang="zh-TW" altLang="en-US" sz="1200" dirty="0" smtClean="0">
                          <a:solidFill>
                            <a:schemeClr val="tx1"/>
                          </a:solidFill>
                          <a:latin typeface="微軟正黑體" panose="020B0604030504040204" pitchFamily="34" charset="-120"/>
                          <a:ea typeface="微軟正黑體" panose="020B0604030504040204" pitchFamily="34" charset="-120"/>
                        </a:rPr>
                        <a:t>原機聯網系統</a:t>
                      </a:r>
                      <a:endParaRPr lang="zh-TW" altLang="en-US" sz="1200" dirty="0">
                        <a:solidFill>
                          <a:schemeClr val="tx1"/>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顯示方式或目的</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a:t>
                      </a: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使用者</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alt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5896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建置速率</a:t>
                      </a: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Sensor </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系統</a:t>
                      </a:r>
                      <a:endPar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9847610"/>
                  </a:ext>
                </a:extLst>
              </a:tr>
              <a:tr h="687885">
                <a:tc rowSpan="3">
                  <a:txBody>
                    <a:bodyPr/>
                    <a:lstStyle/>
                    <a:p>
                      <a:pPr marL="0" algn="ctr" defTabSz="914400" rtl="0" eaLnBrk="1" latinLnBrk="0" hangingPunct="1">
                        <a:lnSpc>
                          <a:spcPct val="100000"/>
                        </a:lnSpc>
                        <a:spcAft>
                          <a:spcPts val="0"/>
                        </a:spcAft>
                      </a:pP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B-1.</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生產管理看板導入</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algn="l" defTabSz="914400" rtl="0" eaLnBrk="1" latinLnBrk="0" hangingPunct="1">
                        <a:lnSpc>
                          <a:spcPts val="1200"/>
                        </a:lnSpc>
                        <a:spcBef>
                          <a:spcPts val="0"/>
                        </a:spcBef>
                        <a:spcAft>
                          <a:spcPts val="0"/>
                        </a:spcAft>
                      </a:pPr>
                      <a:r>
                        <a:rPr lang="zh-TW" altLang="en-US"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p>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預測模型</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endParaRP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決策模型</a:t>
                      </a:r>
                      <a:endPar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en-US" altLang="zh-TW" sz="1200" b="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0"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0"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5"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6" name="Rectangle 2"/>
          <p:cNvSpPr txBox="1">
            <a:spLocks noChangeArrowheads="1"/>
          </p:cNvSpPr>
          <p:nvPr/>
        </p:nvSpPr>
        <p:spPr bwMode="auto">
          <a:xfrm>
            <a:off x="215515" y="692696"/>
            <a:ext cx="8797468"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2pPr>
            <a:lvl3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3pPr>
            <a:lvl4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4pPr>
            <a:lvl5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5pPr>
            <a:lvl6pPr marL="457200" algn="l" rtl="0" fontAlgn="base">
              <a:spcBef>
                <a:spcPct val="0"/>
              </a:spcBef>
              <a:spcAft>
                <a:spcPct val="0"/>
              </a:spcAft>
              <a:defRPr sz="4400">
                <a:solidFill>
                  <a:schemeClr val="tx1"/>
                </a:solidFill>
                <a:latin typeface="Arial" charset="0"/>
                <a:ea typeface="微軟正黑體" pitchFamily="34" charset="-120"/>
              </a:defRPr>
            </a:lvl6pPr>
            <a:lvl7pPr marL="914400" algn="l" rtl="0" fontAlgn="base">
              <a:spcBef>
                <a:spcPct val="0"/>
              </a:spcBef>
              <a:spcAft>
                <a:spcPct val="0"/>
              </a:spcAft>
              <a:defRPr sz="4400">
                <a:solidFill>
                  <a:schemeClr val="tx1"/>
                </a:solidFill>
                <a:latin typeface="Arial" charset="0"/>
                <a:ea typeface="微軟正黑體" pitchFamily="34" charset="-120"/>
              </a:defRPr>
            </a:lvl7pPr>
            <a:lvl8pPr marL="1371600" algn="l" rtl="0" fontAlgn="base">
              <a:spcBef>
                <a:spcPct val="0"/>
              </a:spcBef>
              <a:spcAft>
                <a:spcPct val="0"/>
              </a:spcAft>
              <a:defRPr sz="4400">
                <a:solidFill>
                  <a:schemeClr val="tx1"/>
                </a:solidFill>
                <a:latin typeface="Arial" charset="0"/>
                <a:ea typeface="微軟正黑體" pitchFamily="34" charset="-120"/>
              </a:defRPr>
            </a:lvl8pPr>
            <a:lvl9pPr marL="1828800" algn="l" rtl="0" fontAlgn="base">
              <a:spcBef>
                <a:spcPct val="0"/>
              </a:spcBef>
              <a:spcAft>
                <a:spcPct val="0"/>
              </a:spcAft>
              <a:defRPr sz="4400">
                <a:solidFill>
                  <a:schemeClr val="tx1"/>
                </a:solidFill>
                <a:latin typeface="Arial" charset="0"/>
                <a:ea typeface="微軟正黑體" pitchFamily="34" charset="-120"/>
              </a:defRPr>
            </a:lvl9pPr>
          </a:lstStyle>
          <a:p>
            <a:pPr marL="361950" lvl="1" algn="l">
              <a:spcBef>
                <a:spcPts val="0"/>
              </a:spcBef>
            </a:pPr>
            <a:r>
              <a:rPr lang="en-US" altLang="zh-TW" sz="2000" dirty="0">
                <a:latin typeface="新細明體" panose="02020500000000000000" pitchFamily="18" charset="-120"/>
                <a:ea typeface="新細明體" panose="02020500000000000000" pitchFamily="18" charset="-120"/>
              </a:rPr>
              <a:t>□</a:t>
            </a:r>
            <a:r>
              <a:rPr lang="zh-TW" altLang="en-US" sz="2000" dirty="0" smtClean="0"/>
              <a:t>本</a:t>
            </a:r>
            <a:r>
              <a:rPr lang="zh-TW" altLang="en-US" sz="2000" dirty="0"/>
              <a:t>案導入應用服務模組之智慧化層次</a:t>
            </a:r>
            <a:r>
              <a:rPr lang="zh-TW" altLang="en-US" sz="2000" dirty="0" smtClean="0"/>
              <a:t>說明</a:t>
            </a:r>
            <a:r>
              <a:rPr lang="en-US" altLang="zh-TW" sz="1400" dirty="0" smtClean="0"/>
              <a:t>(</a:t>
            </a:r>
            <a:r>
              <a:rPr lang="zh-TW" altLang="en-US" sz="1400" dirty="0"/>
              <a:t>請以主要功能</a:t>
            </a:r>
            <a:r>
              <a:rPr lang="zh-TW" altLang="en-US" sz="1400" dirty="0" smtClean="0"/>
              <a:t>說明，以運用甚麼資訊，用甚麼方法轉化成甚麼結果給誰使用，可以解決甚麼問題的方式說明</a:t>
            </a:r>
            <a:r>
              <a:rPr lang="en-US" altLang="zh-TW" sz="1400" dirty="0" smtClean="0"/>
              <a:t>)</a:t>
            </a:r>
            <a:endParaRPr lang="zh-TW" altLang="en-US" sz="1400" dirty="0"/>
          </a:p>
          <a:p>
            <a:pPr marL="361950" lvl="1" algn="l">
              <a:spcBef>
                <a:spcPts val="0"/>
              </a:spcBef>
            </a:pPr>
            <a:endParaRPr lang="zh-TW" altLang="en-US" sz="2000" dirty="0"/>
          </a:p>
        </p:txBody>
      </p:sp>
    </p:spTree>
    <p:extLst>
      <p:ext uri="{BB962C8B-B14F-4D97-AF65-F5344CB8AC3E}">
        <p14:creationId xmlns:p14="http://schemas.microsoft.com/office/powerpoint/2010/main" val="3337186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latin typeface="微軟正黑體" panose="020B0604030504040204" pitchFamily="34" charset="-120"/>
                <a:ea typeface="微軟正黑體" panose="020B0604030504040204" pitchFamily="34" charset="-120"/>
              </a:rPr>
              <a:pPr>
                <a:defRPr/>
              </a:pPr>
              <a:t>11</a:t>
            </a:fld>
            <a:endParaRPr lang="en-US" altLang="zh-TW">
              <a:latin typeface="微軟正黑體" panose="020B0604030504040204" pitchFamily="34" charset="-120"/>
              <a:ea typeface="微軟正黑體" panose="020B0604030504040204" pitchFamily="34" charset="-120"/>
            </a:endParaRPr>
          </a:p>
        </p:txBody>
      </p:sp>
      <p:graphicFrame>
        <p:nvGraphicFramePr>
          <p:cNvPr id="4" name="表格 3"/>
          <p:cNvGraphicFramePr>
            <a:graphicFrameLocks noGrp="1"/>
          </p:cNvGraphicFramePr>
          <p:nvPr>
            <p:extLst>
              <p:ext uri="{D42A27DB-BD31-4B8C-83A1-F6EECF244321}">
                <p14:modId xmlns:p14="http://schemas.microsoft.com/office/powerpoint/2010/main" val="2285319525"/>
              </p:ext>
            </p:extLst>
          </p:nvPr>
        </p:nvGraphicFramePr>
        <p:xfrm>
          <a:off x="323528" y="1916832"/>
          <a:ext cx="8363272" cy="4724400"/>
        </p:xfrm>
        <a:graphic>
          <a:graphicData uri="http://schemas.openxmlformats.org/drawingml/2006/table">
            <a:tbl>
              <a:tblPr firstRow="1" bandRow="1">
                <a:tableStyleId>{5C22544A-7EE6-4342-B048-85BDC9FD1C3A}</a:tableStyleId>
              </a:tblPr>
              <a:tblGrid>
                <a:gridCol w="2200861">
                  <a:extLst>
                    <a:ext uri="{9D8B030D-6E8A-4147-A177-3AD203B41FA5}">
                      <a16:colId xmlns:a16="http://schemas.microsoft.com/office/drawing/2014/main" val="20000"/>
                    </a:ext>
                  </a:extLst>
                </a:gridCol>
                <a:gridCol w="2127499">
                  <a:extLst>
                    <a:ext uri="{9D8B030D-6E8A-4147-A177-3AD203B41FA5}">
                      <a16:colId xmlns:a16="http://schemas.microsoft.com/office/drawing/2014/main" val="20001"/>
                    </a:ext>
                  </a:extLst>
                </a:gridCol>
                <a:gridCol w="2054137">
                  <a:extLst>
                    <a:ext uri="{9D8B030D-6E8A-4147-A177-3AD203B41FA5}">
                      <a16:colId xmlns:a16="http://schemas.microsoft.com/office/drawing/2014/main" val="20002"/>
                    </a:ext>
                  </a:extLst>
                </a:gridCol>
                <a:gridCol w="1980775">
                  <a:extLst>
                    <a:ext uri="{9D8B030D-6E8A-4147-A177-3AD203B41FA5}">
                      <a16:colId xmlns:a16="http://schemas.microsoft.com/office/drawing/2014/main" val="20003"/>
                    </a:ext>
                  </a:extLst>
                </a:gridCol>
              </a:tblGrid>
              <a:tr h="330130">
                <a:tc gridSpan="4">
                  <a:txBody>
                    <a:bodyPr/>
                    <a:lstStyle/>
                    <a:p>
                      <a:r>
                        <a:rPr lang="zh-TW" altLang="en-US"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車床加工補償輛分析模組</a:t>
                      </a:r>
                      <a:r>
                        <a:rPr lang="en-US" altLang="zh-TW"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功能模組名稱</a:t>
                      </a:r>
                      <a:r>
                        <a:rPr lang="en-US" altLang="zh-TW"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範例</a:t>
                      </a:r>
                      <a:endParaRPr lang="zh-TW" altLang="en-US" sz="16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135272">
                <a:tc>
                  <a:txBody>
                    <a:bodyPr/>
                    <a:lstStyle/>
                    <a:p>
                      <a:r>
                        <a:rPr lang="zh-TW" altLang="en-US" sz="1400" b="1" dirty="0" smtClean="0">
                          <a:latin typeface="微軟正黑體" panose="020B0604030504040204" pitchFamily="34" charset="-120"/>
                          <a:ea typeface="微軟正黑體" panose="020B0604030504040204" pitchFamily="34" charset="-120"/>
                        </a:rPr>
                        <a:t>軟體針對使用者</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現場操作人員</a:t>
                      </a:r>
                      <a:endParaRPr lang="zh-TW" altLang="en-US" sz="14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zh-TW" altLang="en-US" sz="1400" dirty="0" smtClean="0">
                          <a:latin typeface="微軟正黑體" panose="020B0604030504040204" pitchFamily="34" charset="-120"/>
                          <a:ea typeface="微軟正黑體" panose="020B0604030504040204" pitchFamily="34" charset="-120"/>
                        </a:rPr>
                        <a:t>軟體涉及設備系統</a:t>
                      </a:r>
                      <a:endParaRPr lang="zh-TW" altLang="en-US" sz="14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CNC</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工具機</a:t>
                      </a:r>
                      <a:endParaRPr lang="zh-TW" altLang="en-US" sz="14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400" b="1" dirty="0" smtClean="0">
                          <a:latin typeface="微軟正黑體" panose="020B0604030504040204" pitchFamily="34" charset="-120"/>
                          <a:ea typeface="微軟正黑體" panose="020B0604030504040204" pitchFamily="34" charset="-120"/>
                        </a:rPr>
                        <a:t>軟體利用</a:t>
                      </a:r>
                      <a:r>
                        <a:rPr lang="en-US" altLang="zh-TW" sz="1400" b="1" dirty="0" smtClean="0">
                          <a:latin typeface="微軟正黑體" panose="020B0604030504040204" pitchFamily="34" charset="-120"/>
                          <a:ea typeface="微軟正黑體" panose="020B0604030504040204" pitchFamily="34" charset="-120"/>
                        </a:rPr>
                        <a:t>(</a:t>
                      </a:r>
                      <a:r>
                        <a:rPr lang="zh-TW" altLang="en-US" sz="1400" b="1" dirty="0" smtClean="0">
                          <a:latin typeface="微軟正黑體" panose="020B0604030504040204" pitchFamily="34" charset="-120"/>
                          <a:ea typeface="微軟正黑體" panose="020B0604030504040204" pitchFamily="34" charset="-120"/>
                        </a:rPr>
                        <a:t>擷取</a:t>
                      </a:r>
                      <a:r>
                        <a:rPr lang="en-US" altLang="zh-TW" sz="1400" b="1" dirty="0" smtClean="0">
                          <a:latin typeface="微軟正黑體" panose="020B0604030504040204" pitchFamily="34" charset="-120"/>
                          <a:ea typeface="微軟正黑體" panose="020B0604030504040204" pitchFamily="34" charset="-120"/>
                        </a:rPr>
                        <a:t>)</a:t>
                      </a:r>
                      <a:r>
                        <a:rPr lang="zh-TW" altLang="en-US" sz="1400" b="1" dirty="0" smtClean="0">
                          <a:latin typeface="微軟正黑體" panose="020B0604030504040204" pitchFamily="34" charset="-120"/>
                          <a:ea typeface="微軟正黑體" panose="020B0604030504040204" pitchFamily="34" charset="-120"/>
                        </a:rPr>
                        <a:t>那些數據</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3">
                  <a:txBody>
                    <a:bodyPr/>
                    <a:lstStyle/>
                    <a:p>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ERP</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系統</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產品品號、工單編號、作業員編號、</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OOO)</a:t>
                      </a:r>
                    </a:p>
                    <a:p>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SMB</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系統</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程式名稱、加工次數、</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OOO)</a:t>
                      </a:r>
                    </a:p>
                    <a:p>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品質系統</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產品尺寸量測值、歷史量測值、</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OOO)</a:t>
                      </a:r>
                      <a:endParaRPr lang="zh-TW" altLang="en-US" sz="14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2"/>
                  </a:ext>
                </a:extLst>
              </a:tr>
              <a:tr h="1689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400" b="1" dirty="0" smtClean="0">
                          <a:latin typeface="微軟正黑體" panose="020B0604030504040204" pitchFamily="34" charset="-120"/>
                          <a:ea typeface="微軟正黑體" panose="020B0604030504040204" pitchFamily="34" charset="-120"/>
                        </a:rPr>
                        <a:t>數據存放模式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3">
                  <a:txBody>
                    <a:bodyPr/>
                    <a:lstStyle/>
                    <a:p>
                      <a:r>
                        <a:rPr lang="zh-TW" altLang="en-US" sz="1400" dirty="0" smtClean="0">
                          <a:latin typeface="微軟正黑體" panose="020B0604030504040204" pitchFamily="34" charset="-120"/>
                          <a:ea typeface="微軟正黑體" panose="020B0604030504040204" pitchFamily="34" charset="-120"/>
                        </a:rPr>
                        <a:t>□檔案□資料庫□其他</a:t>
                      </a:r>
                      <a:r>
                        <a:rPr lang="en-US" altLang="zh-TW" sz="1400" dirty="0" smtClean="0">
                          <a:latin typeface="微軟正黑體" panose="020B0604030504040204" pitchFamily="34" charset="-120"/>
                          <a:ea typeface="微軟正黑體" panose="020B0604030504040204" pitchFamily="34" charset="-120"/>
                        </a:rPr>
                        <a:t>___________</a:t>
                      </a:r>
                      <a:endParaRPr lang="zh-TW" altLang="en-US" sz="14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63234">
                <a:tc>
                  <a:txBody>
                    <a:bodyPr/>
                    <a:lstStyle/>
                    <a:p>
                      <a:r>
                        <a:rPr lang="zh-TW" altLang="en-US" sz="1400" b="1" dirty="0" smtClean="0">
                          <a:latin typeface="微軟正黑體" panose="020B0604030504040204" pitchFamily="34" charset="-120"/>
                          <a:ea typeface="微軟正黑體" panose="020B0604030504040204" pitchFamily="34" charset="-120"/>
                        </a:rPr>
                        <a:t>通訊協定</a:t>
                      </a:r>
                      <a:r>
                        <a:rPr lang="en-US" altLang="zh-TW" sz="1400" b="1" dirty="0" smtClean="0">
                          <a:latin typeface="微軟正黑體" panose="020B0604030504040204" pitchFamily="34" charset="-120"/>
                          <a:ea typeface="微軟正黑體" panose="020B0604030504040204" pitchFamily="34" charset="-120"/>
                        </a:rPr>
                        <a:t>(</a:t>
                      </a:r>
                      <a:r>
                        <a:rPr lang="zh-TW" altLang="en-US" sz="1400" b="1" dirty="0" smtClean="0">
                          <a:latin typeface="微軟正黑體" panose="020B0604030504040204" pitchFamily="34" charset="-120"/>
                          <a:ea typeface="微軟正黑體" panose="020B0604030504040204" pitchFamily="34" charset="-120"/>
                        </a:rPr>
                        <a:t>介面</a:t>
                      </a:r>
                      <a:r>
                        <a:rPr lang="en-US" altLang="zh-TW" sz="1400" b="1" dirty="0" smtClean="0">
                          <a:latin typeface="微軟正黑體" panose="020B0604030504040204" pitchFamily="34" charset="-120"/>
                          <a:ea typeface="微軟正黑體" panose="020B0604030504040204" pitchFamily="34" charset="-120"/>
                        </a:rPr>
                        <a:t>)</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400" dirty="0" smtClean="0">
                          <a:latin typeface="微軟正黑體" panose="020B0604030504040204" pitchFamily="34" charset="-120"/>
                          <a:ea typeface="微軟正黑體" panose="020B0604030504040204" pitchFamily="34" charset="-120"/>
                        </a:rPr>
                        <a:t>□</a:t>
                      </a:r>
                      <a:r>
                        <a:rPr lang="en-US" altLang="zh-TW" sz="1400" dirty="0" err="1" smtClean="0">
                          <a:latin typeface="微軟正黑體" panose="020B0604030504040204" pitchFamily="34" charset="-120"/>
                          <a:ea typeface="微軟正黑體" panose="020B0604030504040204" pitchFamily="34" charset="-120"/>
                        </a:rPr>
                        <a:t>RestfulAPI</a:t>
                      </a:r>
                      <a:r>
                        <a:rPr lang="en-US" altLang="zh-TW" sz="1400" dirty="0" smtClean="0">
                          <a:latin typeface="微軟正黑體" panose="020B0604030504040204" pitchFamily="34" charset="-120"/>
                          <a:ea typeface="微軟正黑體" panose="020B0604030504040204" pitchFamily="34" charset="-120"/>
                        </a:rPr>
                        <a:t> </a:t>
                      </a:r>
                      <a:r>
                        <a:rPr lang="zh-TW" altLang="en-US" sz="1400" dirty="0" smtClean="0">
                          <a:latin typeface="微軟正黑體" panose="020B0604030504040204" pitchFamily="34" charset="-120"/>
                          <a:ea typeface="微軟正黑體" panose="020B0604030504040204" pitchFamily="34" charset="-120"/>
                        </a:rPr>
                        <a:t>□</a:t>
                      </a:r>
                      <a:r>
                        <a:rPr lang="en-US" altLang="zh-TW" sz="1400" dirty="0" smtClean="0">
                          <a:latin typeface="微軟正黑體" panose="020B0604030504040204" pitchFamily="34" charset="-120"/>
                          <a:ea typeface="微軟正黑體" panose="020B0604030504040204" pitchFamily="34" charset="-120"/>
                        </a:rPr>
                        <a:t>TCP/IP </a:t>
                      </a:r>
                      <a:r>
                        <a:rPr lang="zh-TW" altLang="en-US" sz="1400" dirty="0" smtClean="0">
                          <a:latin typeface="微軟正黑體" panose="020B0604030504040204" pitchFamily="34" charset="-120"/>
                          <a:ea typeface="微軟正黑體" panose="020B0604030504040204" pitchFamily="34" charset="-120"/>
                        </a:rPr>
                        <a:t>□</a:t>
                      </a:r>
                      <a:r>
                        <a:rPr lang="en-US" altLang="zh-TW" sz="1400" dirty="0" err="1" smtClean="0">
                          <a:latin typeface="微軟正黑體" panose="020B0604030504040204" pitchFamily="34" charset="-120"/>
                          <a:ea typeface="微軟正黑體" panose="020B0604030504040204" pitchFamily="34" charset="-120"/>
                        </a:rPr>
                        <a:t>ModBus</a:t>
                      </a:r>
                      <a:r>
                        <a:rPr lang="en-US" altLang="zh-TW" sz="1400" dirty="0" smtClean="0">
                          <a:latin typeface="微軟正黑體" panose="020B0604030504040204" pitchFamily="34" charset="-120"/>
                          <a:ea typeface="微軟正黑體" panose="020B0604030504040204" pitchFamily="34" charset="-120"/>
                        </a:rPr>
                        <a:t> </a:t>
                      </a:r>
                      <a:r>
                        <a:rPr lang="zh-TW" altLang="en-US" sz="1400" dirty="0" smtClean="0">
                          <a:latin typeface="微軟正黑體" panose="020B0604030504040204" pitchFamily="34" charset="-120"/>
                          <a:ea typeface="微軟正黑體" panose="020B0604030504040204" pitchFamily="34" charset="-120"/>
                        </a:rPr>
                        <a:t>□</a:t>
                      </a:r>
                      <a:r>
                        <a:rPr lang="en-US" altLang="zh-TW" sz="1400" dirty="0" smtClean="0">
                          <a:latin typeface="微軟正黑體" panose="020B0604030504040204" pitchFamily="34" charset="-120"/>
                          <a:ea typeface="微軟正黑體" panose="020B0604030504040204" pitchFamily="34" charset="-120"/>
                        </a:rPr>
                        <a:t>OPCUA </a:t>
                      </a:r>
                      <a:r>
                        <a:rPr lang="zh-TW" altLang="en-US" sz="1400" dirty="0" smtClean="0">
                          <a:latin typeface="微軟正黑體" panose="020B0604030504040204" pitchFamily="34" charset="-120"/>
                          <a:ea typeface="微軟正黑體" panose="020B0604030504040204" pitchFamily="34" charset="-120"/>
                        </a:rPr>
                        <a:t>□其他</a:t>
                      </a:r>
                      <a:r>
                        <a:rPr lang="en-US" altLang="zh-TW" sz="1400" dirty="0" smtClean="0">
                          <a:latin typeface="微軟正黑體" panose="020B0604030504040204" pitchFamily="34" charset="-120"/>
                          <a:ea typeface="微軟正黑體" panose="020B0604030504040204" pitchFamily="34" charset="-120"/>
                        </a:rPr>
                        <a:t>___________________</a:t>
                      </a:r>
                      <a:endParaRPr lang="zh-TW" altLang="en-US" sz="1400" dirty="0" smtClean="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0">
                <a:tc>
                  <a:txBody>
                    <a:bodyPr/>
                    <a:lstStyle/>
                    <a:p>
                      <a:r>
                        <a:rPr lang="zh-TW" altLang="en-US" sz="1400" b="1" dirty="0" smtClean="0">
                          <a:latin typeface="微軟正黑體" panose="020B0604030504040204" pitchFamily="34" charset="-120"/>
                          <a:ea typeface="微軟正黑體" panose="020B0604030504040204" pitchFamily="34" charset="-120"/>
                        </a:rPr>
                        <a:t>可視化圖示</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b="1" dirty="0" smtClean="0">
                          <a:solidFill>
                            <a:schemeClr val="tx1"/>
                          </a:solidFill>
                          <a:latin typeface="微軟正黑體" panose="020B0604030504040204" pitchFamily="34" charset="-120"/>
                          <a:ea typeface="微軟正黑體" panose="020B0604030504040204" pitchFamily="34" charset="-120"/>
                        </a:rPr>
                        <a:t>透明化呈現說明</a:t>
                      </a:r>
                      <a:endParaRPr lang="zh-TW" altLang="en-US" sz="1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b="1" dirty="0" smtClean="0">
                          <a:solidFill>
                            <a:schemeClr val="tx1"/>
                          </a:solidFill>
                          <a:latin typeface="微軟正黑體" panose="020B0604030504040204" pitchFamily="34" charset="-120"/>
                          <a:ea typeface="微軟正黑體" panose="020B0604030504040204" pitchFamily="34" charset="-120"/>
                        </a:rPr>
                        <a:t>可預測使用模型</a:t>
                      </a:r>
                      <a:endParaRPr lang="zh-TW" altLang="en-US" sz="1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b="1" dirty="0" smtClean="0">
                          <a:solidFill>
                            <a:schemeClr val="tx1"/>
                          </a:solidFill>
                          <a:latin typeface="微軟正黑體" panose="020B0604030504040204" pitchFamily="34" charset="-120"/>
                          <a:ea typeface="微軟正黑體" panose="020B0604030504040204" pitchFamily="34" charset="-120"/>
                        </a:rPr>
                        <a:t>自適化調適範圍</a:t>
                      </a:r>
                      <a:endParaRPr lang="zh-TW" altLang="en-US" sz="1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5"/>
                  </a:ext>
                </a:extLst>
              </a:tr>
              <a:tr h="562605">
                <a:tc>
                  <a:txBody>
                    <a:bodyPr/>
                    <a:lstStyle/>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cxnSp>
        <p:nvCxnSpPr>
          <p:cNvPr id="5" name="直線單箭頭接點 4"/>
          <p:cNvCxnSpPr/>
          <p:nvPr/>
        </p:nvCxnSpPr>
        <p:spPr>
          <a:xfrm flipV="1">
            <a:off x="673224" y="4399945"/>
            <a:ext cx="0" cy="7920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直線單箭頭接點 5"/>
          <p:cNvCxnSpPr/>
          <p:nvPr/>
        </p:nvCxnSpPr>
        <p:spPr>
          <a:xfrm>
            <a:off x="673224" y="5192033"/>
            <a:ext cx="130648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755576"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8" name="矩形 7"/>
          <p:cNvSpPr/>
          <p:nvPr/>
        </p:nvSpPr>
        <p:spPr>
          <a:xfrm>
            <a:off x="907976"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9" name="矩形 8"/>
          <p:cNvSpPr/>
          <p:nvPr/>
        </p:nvSpPr>
        <p:spPr>
          <a:xfrm>
            <a:off x="1043608"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0" name="矩形 9"/>
          <p:cNvSpPr/>
          <p:nvPr/>
        </p:nvSpPr>
        <p:spPr>
          <a:xfrm>
            <a:off x="1115616"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1" name="矩形 10"/>
          <p:cNvSpPr/>
          <p:nvPr/>
        </p:nvSpPr>
        <p:spPr>
          <a:xfrm>
            <a:off x="1259632"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2" name="矩形 11"/>
          <p:cNvSpPr/>
          <p:nvPr/>
        </p:nvSpPr>
        <p:spPr>
          <a:xfrm>
            <a:off x="1403648" y="4831993"/>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3" name="矩形 12"/>
          <p:cNvSpPr/>
          <p:nvPr/>
        </p:nvSpPr>
        <p:spPr>
          <a:xfrm>
            <a:off x="1547664"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4" name="矩形 13"/>
          <p:cNvSpPr/>
          <p:nvPr/>
        </p:nvSpPr>
        <p:spPr>
          <a:xfrm>
            <a:off x="1619672" y="4615969"/>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5" name="矩形 14"/>
          <p:cNvSpPr/>
          <p:nvPr/>
        </p:nvSpPr>
        <p:spPr>
          <a:xfrm>
            <a:off x="1691680"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6" name="矩形 15"/>
          <p:cNvSpPr/>
          <p:nvPr/>
        </p:nvSpPr>
        <p:spPr>
          <a:xfrm>
            <a:off x="1763688" y="4543961"/>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7" name="矩形 16"/>
          <p:cNvSpPr/>
          <p:nvPr/>
        </p:nvSpPr>
        <p:spPr>
          <a:xfrm>
            <a:off x="1835696"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cxnSp>
        <p:nvCxnSpPr>
          <p:cNvPr id="18" name="直線接點 17"/>
          <p:cNvCxnSpPr>
            <a:stCxn id="7" idx="1"/>
          </p:cNvCxnSpPr>
          <p:nvPr/>
        </p:nvCxnSpPr>
        <p:spPr>
          <a:xfrm flipV="1">
            <a:off x="755576" y="4782844"/>
            <a:ext cx="118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直線接點 18"/>
          <p:cNvCxnSpPr/>
          <p:nvPr/>
        </p:nvCxnSpPr>
        <p:spPr>
          <a:xfrm flipV="1">
            <a:off x="1511660" y="4650256"/>
            <a:ext cx="468000" cy="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文字方塊 19"/>
          <p:cNvSpPr txBox="1"/>
          <p:nvPr/>
        </p:nvSpPr>
        <p:spPr>
          <a:xfrm>
            <a:off x="395536" y="4327937"/>
            <a:ext cx="216024" cy="461665"/>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尺寸</a:t>
            </a:r>
            <a:endParaRPr lang="zh-TW" altLang="en-US" sz="1200" dirty="0">
              <a:latin typeface="微軟正黑體" panose="020B0604030504040204" pitchFamily="34" charset="-120"/>
              <a:ea typeface="微軟正黑體" panose="020B0604030504040204" pitchFamily="34" charset="-120"/>
            </a:endParaRPr>
          </a:p>
        </p:txBody>
      </p:sp>
      <p:sp>
        <p:nvSpPr>
          <p:cNvPr id="21" name="文字方塊 20"/>
          <p:cNvSpPr txBox="1"/>
          <p:nvPr/>
        </p:nvSpPr>
        <p:spPr>
          <a:xfrm>
            <a:off x="1529636" y="5264041"/>
            <a:ext cx="594092" cy="276999"/>
          </a:xfrm>
          <a:prstGeom prst="rect">
            <a:avLst/>
          </a:prstGeom>
          <a:noFill/>
        </p:spPr>
        <p:txBody>
          <a:bodyPr wrap="square" rtlCol="0">
            <a:spAutoFit/>
          </a:bodyPr>
          <a:lstStyle/>
          <a:p>
            <a:r>
              <a:rPr lang="zh-TW" altLang="en-US" sz="1200" dirty="0">
                <a:latin typeface="微軟正黑體" panose="020B0604030504040204" pitchFamily="34" charset="-120"/>
                <a:ea typeface="微軟正黑體" panose="020B0604030504040204" pitchFamily="34" charset="-120"/>
              </a:rPr>
              <a:t>時間</a:t>
            </a:r>
          </a:p>
        </p:txBody>
      </p:sp>
      <p:sp>
        <p:nvSpPr>
          <p:cNvPr id="22" name="文字方塊 21"/>
          <p:cNvSpPr txBox="1"/>
          <p:nvPr/>
        </p:nvSpPr>
        <p:spPr>
          <a:xfrm>
            <a:off x="2555776" y="4410978"/>
            <a:ext cx="1944216" cy="461665"/>
          </a:xfrm>
          <a:prstGeom prst="rect">
            <a:avLst/>
          </a:prstGeom>
          <a:noFill/>
        </p:spPr>
        <p:txBody>
          <a:bodyPr wrap="square" rtlCol="0">
            <a:spAutoFit/>
          </a:bodyPr>
          <a:lstStyle/>
          <a:p>
            <a:r>
              <a:rPr lang="en-US" altLang="zh-TW" sz="1200" b="1" dirty="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b="1" dirty="0">
                <a:solidFill>
                  <a:schemeClr val="tx1">
                    <a:lumMod val="65000"/>
                    <a:lumOff val="35000"/>
                  </a:schemeClr>
                </a:solidFill>
                <a:latin typeface="微軟正黑體" panose="020B0604030504040204" pitchFamily="34" charset="-120"/>
                <a:ea typeface="微軟正黑體" panose="020B0604030504040204" pitchFamily="34" charset="-120"/>
              </a:rPr>
              <a:t>紅字為可視化顯示內容</a:t>
            </a:r>
            <a:r>
              <a:rPr lang="en-US" altLang="zh-TW" sz="1200" b="1" dirty="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平均量測尺寸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 </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35.319mm</a:t>
            </a:r>
            <a:endPar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3" name="文字方塊 22"/>
          <p:cNvSpPr txBox="1"/>
          <p:nvPr/>
        </p:nvSpPr>
        <p:spPr>
          <a:xfrm>
            <a:off x="2555776" y="4855800"/>
            <a:ext cx="1944216" cy="1200329"/>
          </a:xfrm>
          <a:prstGeom prst="rect">
            <a:avLst/>
          </a:prstGeom>
          <a:noFill/>
        </p:spPr>
        <p:txBody>
          <a:bodyPr wrap="square" rtlCol="0">
            <a:spAutoFit/>
          </a:bodyPr>
          <a:lstStyle/>
          <a:p>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0~100</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次加工平均尺寸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 </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35.295mm</a:t>
            </a:r>
          </a:p>
          <a:p>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100~200</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次加工平均尺寸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35.344mm</a:t>
            </a:r>
          </a:p>
          <a:p>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endParaRPr lang="en-US" altLang="zh-TW" sz="1200"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4" name="文字方塊 23"/>
          <p:cNvSpPr txBox="1"/>
          <p:nvPr/>
        </p:nvSpPr>
        <p:spPr>
          <a:xfrm>
            <a:off x="323528" y="5513164"/>
            <a:ext cx="2160240" cy="1015663"/>
          </a:xfrm>
          <a:prstGeom prst="rect">
            <a:avLst/>
          </a:prstGeom>
          <a:noFill/>
        </p:spPr>
        <p:txBody>
          <a:bodyPr wrap="square" rtlCol="0">
            <a:spAutoFit/>
          </a:bodyPr>
          <a:lstStyle/>
          <a:p>
            <a:r>
              <a:rPr lang="en-US" altLang="zh-TW" sz="1200" b="1" dirty="0" smtClean="0">
                <a:solidFill>
                  <a:schemeClr val="bg1">
                    <a:lumMod val="85000"/>
                  </a:schemeClr>
                </a:solidFill>
                <a:latin typeface="微軟正黑體" panose="020B0604030504040204" pitchFamily="34" charset="-120"/>
                <a:ea typeface="微軟正黑體" panose="020B0604030504040204" pitchFamily="34" charset="-120"/>
              </a:rPr>
              <a:t>(</a:t>
            </a:r>
            <a:r>
              <a:rPr lang="zh-TW" altLang="en-US"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紅字為可視化顯示內</a:t>
            </a:r>
            <a:r>
              <a:rPr lang="zh-TW" altLang="en-US" sz="1200" b="1" dirty="0">
                <a:solidFill>
                  <a:schemeClr val="tx1">
                    <a:lumMod val="65000"/>
                    <a:lumOff val="35000"/>
                  </a:schemeClr>
                </a:solidFill>
                <a:latin typeface="微軟正黑體" panose="020B0604030504040204" pitchFamily="34" charset="-120"/>
                <a:ea typeface="微軟正黑體" panose="020B0604030504040204" pitchFamily="34" charset="-120"/>
              </a:rPr>
              <a:t>容</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最近一次量測尺寸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 </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35.35mm</a:t>
            </a:r>
          </a:p>
          <a:p>
            <a:endParaRPr lang="en-US" altLang="zh-TW" sz="1200" dirty="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尺寸允收範圍</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:35.25mm-35.35mm</a:t>
            </a:r>
          </a:p>
        </p:txBody>
      </p:sp>
      <p:sp>
        <p:nvSpPr>
          <p:cNvPr id="25" name="文字方塊 24"/>
          <p:cNvSpPr txBox="1"/>
          <p:nvPr/>
        </p:nvSpPr>
        <p:spPr>
          <a:xfrm>
            <a:off x="4644007" y="4361036"/>
            <a:ext cx="2149897" cy="2308324"/>
          </a:xfrm>
          <a:prstGeom prst="rect">
            <a:avLst/>
          </a:prstGeom>
          <a:noFill/>
        </p:spPr>
        <p:txBody>
          <a:bodyPr wrap="square" rtlCol="0">
            <a:spAutoFit/>
          </a:bodyPr>
          <a:lstStyle/>
          <a:p>
            <a:r>
              <a:rPr lang="zh-TW" altLang="en-US"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預測模型</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量測值算術平均數</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內建簡易專家系統判斷</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依</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業者</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經驗</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近</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100</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次平均值偏移達允收上限值</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70%(35.32)</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，且未更換刀具，建議補償加工進給</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0.01mm</a:t>
            </a:r>
          </a:p>
          <a:p>
            <a:r>
              <a:rPr lang="en-US" altLang="zh-TW" sz="1200" b="1" dirty="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b="1" dirty="0">
                <a:solidFill>
                  <a:schemeClr val="tx1">
                    <a:lumMod val="65000"/>
                    <a:lumOff val="35000"/>
                  </a:schemeClr>
                </a:solidFill>
                <a:latin typeface="微軟正黑體" panose="020B0604030504040204" pitchFamily="34" charset="-120"/>
                <a:ea typeface="微軟正黑體" panose="020B0604030504040204" pitchFamily="34" charset="-120"/>
              </a:rPr>
              <a:t>紅字為可視化顯示內容</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第</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152</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次加工時已通知應予以進</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給</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補償</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0.01mm</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但實際未</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實施補償</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量測平均值持續偏高</a:t>
            </a:r>
            <a:endPar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6" name="文字方塊 25"/>
          <p:cNvSpPr txBox="1"/>
          <p:nvPr/>
        </p:nvSpPr>
        <p:spPr>
          <a:xfrm>
            <a:off x="6804248" y="4361036"/>
            <a:ext cx="1872208" cy="2123658"/>
          </a:xfrm>
          <a:prstGeom prst="rect">
            <a:avLst/>
          </a:prstGeom>
          <a:noFill/>
        </p:spPr>
        <p:txBody>
          <a:bodyPr wrap="square" rtlCol="0">
            <a:spAutoFit/>
          </a:bodyPr>
          <a:lstStyle/>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現階段無自適化功能</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暫定決策模型</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建議策略</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更換刀具前</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累計</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可補償加工進給</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5</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次，每次各</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0.01mm</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，進行第</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5</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次補償時應予警示。下一次偏差發生時應停止加工。</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endParaRPr lang="en-US" altLang="zh-TW" sz="1200" dirty="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若未補償、但累計量測值達上限仍應停止加工</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7"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29" name="文字方塊 28"/>
          <p:cNvSpPr txBox="1"/>
          <p:nvPr/>
        </p:nvSpPr>
        <p:spPr>
          <a:xfrm>
            <a:off x="251520" y="764704"/>
            <a:ext cx="8712968" cy="1115690"/>
          </a:xfrm>
          <a:prstGeom prst="rect">
            <a:avLst/>
          </a:prstGeom>
          <a:solidFill>
            <a:schemeClr val="accent2"/>
          </a:solidFill>
        </p:spPr>
        <p:txBody>
          <a:bodyPr wrap="square" rtlCol="0">
            <a:spAutoFit/>
          </a:bodyPr>
          <a:lstStyle/>
          <a:p>
            <a:pPr marL="85725" indent="-85725" algn="just">
              <a:spcBef>
                <a:spcPts val="300"/>
              </a:spcBef>
              <a:spcAft>
                <a:spcPts val="0"/>
              </a:spcAft>
              <a:buFont typeface="Arial" pitchFamily="34" charset="0"/>
              <a:buChar char="•"/>
              <a:defRPr/>
            </a:pPr>
            <a:r>
              <a:rPr lang="zh-TW" altLang="en-US" sz="1600" b="1" dirty="0" smtClean="0">
                <a:solidFill>
                  <a:srgbClr val="FF0000"/>
                </a:solidFill>
                <a:latin typeface="微軟正黑體" panose="020B0604030504040204" pitchFamily="34" charset="-120"/>
                <a:ea typeface="微軟正黑體" panose="020B0604030504040204" pitchFamily="34" charset="-120"/>
              </a:rPr>
              <a:t>本案具代表性之軟體功能，就智慧化層級的加以說明。</a:t>
            </a:r>
            <a:endParaRPr lang="en-US" altLang="zh-TW" sz="1600" b="1" dirty="0" smtClean="0">
              <a:solidFill>
                <a:srgbClr val="FF0000"/>
              </a:solidFill>
              <a:latin typeface="微軟正黑體" panose="020B0604030504040204" pitchFamily="34" charset="-120"/>
              <a:ea typeface="微軟正黑體" panose="020B0604030504040204" pitchFamily="34" charset="-120"/>
            </a:endParaRPr>
          </a:p>
          <a:p>
            <a:pPr algn="just">
              <a:spcBef>
                <a:spcPts val="300"/>
              </a:spcBef>
              <a:spcAft>
                <a:spcPts val="0"/>
              </a:spcAft>
              <a:defRPr/>
            </a:pPr>
            <a:r>
              <a:rPr lang="en-US" altLang="zh-TW" sz="1600" b="1" dirty="0" smtClean="0">
                <a:solidFill>
                  <a:srgbClr val="FF0000"/>
                </a:solidFill>
                <a:latin typeface="微軟正黑體" panose="020B0604030504040204" pitchFamily="34" charset="-120"/>
                <a:ea typeface="微軟正黑體" panose="020B0604030504040204" pitchFamily="34" charset="-120"/>
              </a:rPr>
              <a:t>(</a:t>
            </a:r>
            <a:r>
              <a:rPr lang="zh-TW" altLang="en-US" sz="1600" b="1" dirty="0" smtClean="0">
                <a:solidFill>
                  <a:srgbClr val="FF0000"/>
                </a:solidFill>
                <a:latin typeface="微軟正黑體" panose="020B0604030504040204" pitchFamily="34" charset="-120"/>
                <a:ea typeface="微軟正黑體" panose="020B0604030504040204" pitchFamily="34" charset="-120"/>
              </a:rPr>
              <a:t>需涵蓋</a:t>
            </a:r>
            <a:r>
              <a:rPr lang="en-US" altLang="zh-TW" sz="1600" b="1" dirty="0" smtClean="0">
                <a:solidFill>
                  <a:srgbClr val="FF0000"/>
                </a:solidFill>
                <a:latin typeface="微軟正黑體" panose="020B0604030504040204" pitchFamily="34" charset="-120"/>
                <a:ea typeface="微軟正黑體" panose="020B0604030504040204" pitchFamily="34" charset="-120"/>
              </a:rPr>
              <a:t>:</a:t>
            </a:r>
            <a:r>
              <a:rPr lang="zh-TW" altLang="en-US" sz="1600" b="1" dirty="0" smtClean="0">
                <a:solidFill>
                  <a:srgbClr val="FF0000"/>
                </a:solidFill>
                <a:latin typeface="微軟正黑體" panose="020B0604030504040204" pitchFamily="34" charset="-120"/>
                <a:ea typeface="微軟正黑體" panose="020B0604030504040204" pitchFamily="34" charset="-120"/>
              </a:rPr>
              <a:t>功能名稱、目標使用者、取得哪接資訊、轉化成什麼可視化圖示、將</a:t>
            </a:r>
            <a:r>
              <a:rPr lang="en-US" altLang="zh-TW" sz="1600" b="1" dirty="0" smtClean="0">
                <a:solidFill>
                  <a:srgbClr val="FF0000"/>
                </a:solidFill>
                <a:latin typeface="微軟正黑體" panose="020B0604030504040204" pitchFamily="34" charset="-120"/>
                <a:ea typeface="微軟正黑體" panose="020B0604030504040204" pitchFamily="34" charset="-120"/>
              </a:rPr>
              <a:t>OOO</a:t>
            </a:r>
            <a:r>
              <a:rPr lang="zh-TW" altLang="en-US" sz="1600" b="1" dirty="0" smtClean="0">
                <a:solidFill>
                  <a:srgbClr val="FF0000"/>
                </a:solidFill>
                <a:latin typeface="微軟正黑體" panose="020B0604030504040204" pitchFamily="34" charset="-120"/>
                <a:ea typeface="微軟正黑體" panose="020B0604030504040204" pitchFamily="34" charset="-120"/>
              </a:rPr>
              <a:t>資訊透明化比對呈現與分析、使用哪一種預測模型或得出甚麼決策建議、本案軟體可以依照哪些已建立判斷條件或適用範圍自主運</a:t>
            </a:r>
            <a:r>
              <a:rPr lang="zh-TW" altLang="en-US" sz="1600" b="1" dirty="0">
                <a:solidFill>
                  <a:srgbClr val="FF0000"/>
                </a:solidFill>
                <a:latin typeface="微軟正黑體" panose="020B0604030504040204" pitchFamily="34" charset="-120"/>
                <a:ea typeface="微軟正黑體" panose="020B0604030504040204" pitchFamily="34" charset="-120"/>
              </a:rPr>
              <a:t>行</a:t>
            </a:r>
            <a:r>
              <a:rPr lang="en-US" altLang="zh-TW" sz="1600" b="1" dirty="0" smtClean="0">
                <a:solidFill>
                  <a:srgbClr val="FF0000"/>
                </a:solidFill>
                <a:latin typeface="微軟正黑體" panose="020B0604030504040204" pitchFamily="34" charset="-120"/>
                <a:ea typeface="微軟正黑體" panose="020B0604030504040204" pitchFamily="34" charset="-120"/>
              </a:rPr>
              <a:t>OOO</a:t>
            </a:r>
            <a:r>
              <a:rPr lang="zh-TW" altLang="en-US" sz="1600" b="1" dirty="0" smtClean="0">
                <a:solidFill>
                  <a:srgbClr val="FF0000"/>
                </a:solidFill>
                <a:latin typeface="微軟正黑體" panose="020B0604030504040204" pitchFamily="34" charset="-120"/>
                <a:ea typeface="微軟正黑體" panose="020B0604030504040204" pitchFamily="34" charset="-120"/>
              </a:rPr>
              <a:t>作業的調整運行</a:t>
            </a:r>
            <a:r>
              <a:rPr lang="en-US" altLang="zh-TW" sz="1600" b="1" dirty="0" smtClean="0">
                <a:solidFill>
                  <a:srgbClr val="FF0000"/>
                </a:solidFill>
                <a:latin typeface="微軟正黑體" panose="020B0604030504040204" pitchFamily="34" charset="-120"/>
                <a:ea typeface="微軟正黑體" panose="020B0604030504040204" pitchFamily="34" charset="-120"/>
              </a:rPr>
              <a:t>)</a:t>
            </a:r>
            <a:endParaRPr lang="zh-TW" altLang="en-US" sz="1600" kern="0" dirty="0">
              <a:solidFill>
                <a:sysClr val="windowText" lastClr="000000"/>
              </a:solidFill>
              <a:latin typeface="微軟正黑體" pitchFamily="34" charset="-120"/>
              <a:ea typeface="微軟正黑體" pitchFamily="34" charset="-120"/>
            </a:endParaRPr>
          </a:p>
        </p:txBody>
      </p:sp>
    </p:spTree>
    <p:extLst>
      <p:ext uri="{BB962C8B-B14F-4D97-AF65-F5344CB8AC3E}">
        <p14:creationId xmlns:p14="http://schemas.microsoft.com/office/powerpoint/2010/main" val="11966808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latin typeface="微軟正黑體" panose="020B0604030504040204" pitchFamily="34" charset="-120"/>
                <a:ea typeface="微軟正黑體" panose="020B0604030504040204" pitchFamily="34" charset="-120"/>
              </a:rPr>
              <a:pPr>
                <a:defRPr/>
              </a:pPr>
              <a:t>12</a:t>
            </a:fld>
            <a:endParaRPr lang="en-US" altLang="zh-TW">
              <a:latin typeface="微軟正黑體" panose="020B0604030504040204" pitchFamily="34" charset="-120"/>
              <a:ea typeface="微軟正黑體" panose="020B0604030504040204" pitchFamily="34" charset="-120"/>
            </a:endParaRPr>
          </a:p>
        </p:txBody>
      </p:sp>
      <p:sp>
        <p:nvSpPr>
          <p:cNvPr id="27"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28" name="Rectangle 2"/>
          <p:cNvSpPr txBox="1">
            <a:spLocks noChangeArrowheads="1"/>
          </p:cNvSpPr>
          <p:nvPr/>
        </p:nvSpPr>
        <p:spPr bwMode="auto">
          <a:xfrm>
            <a:off x="95012" y="874357"/>
            <a:ext cx="8797468" cy="70788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2pPr>
            <a:lvl3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3pPr>
            <a:lvl4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4pPr>
            <a:lvl5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5pPr>
            <a:lvl6pPr marL="457200" algn="l" rtl="0" fontAlgn="base">
              <a:spcBef>
                <a:spcPct val="0"/>
              </a:spcBef>
              <a:spcAft>
                <a:spcPct val="0"/>
              </a:spcAft>
              <a:defRPr sz="4400">
                <a:solidFill>
                  <a:schemeClr val="tx1"/>
                </a:solidFill>
                <a:latin typeface="Arial" charset="0"/>
                <a:ea typeface="微軟正黑體" pitchFamily="34" charset="-120"/>
              </a:defRPr>
            </a:lvl6pPr>
            <a:lvl7pPr marL="914400" algn="l" rtl="0" fontAlgn="base">
              <a:spcBef>
                <a:spcPct val="0"/>
              </a:spcBef>
              <a:spcAft>
                <a:spcPct val="0"/>
              </a:spcAft>
              <a:defRPr sz="4400">
                <a:solidFill>
                  <a:schemeClr val="tx1"/>
                </a:solidFill>
                <a:latin typeface="Arial" charset="0"/>
                <a:ea typeface="微軟正黑體" pitchFamily="34" charset="-120"/>
              </a:defRPr>
            </a:lvl7pPr>
            <a:lvl8pPr marL="1371600" algn="l" rtl="0" fontAlgn="base">
              <a:spcBef>
                <a:spcPct val="0"/>
              </a:spcBef>
              <a:spcAft>
                <a:spcPct val="0"/>
              </a:spcAft>
              <a:defRPr sz="4400">
                <a:solidFill>
                  <a:schemeClr val="tx1"/>
                </a:solidFill>
                <a:latin typeface="Arial" charset="0"/>
                <a:ea typeface="微軟正黑體" pitchFamily="34" charset="-120"/>
              </a:defRPr>
            </a:lvl8pPr>
            <a:lvl9pPr marL="1828800" algn="l" rtl="0" fontAlgn="base">
              <a:spcBef>
                <a:spcPct val="0"/>
              </a:spcBef>
              <a:spcAft>
                <a:spcPct val="0"/>
              </a:spcAft>
              <a:defRPr sz="4400">
                <a:solidFill>
                  <a:schemeClr val="tx1"/>
                </a:solidFill>
                <a:latin typeface="Arial" charset="0"/>
                <a:ea typeface="微軟正黑體" pitchFamily="34" charset="-120"/>
              </a:defRPr>
            </a:lvl9pPr>
          </a:lstStyle>
          <a:p>
            <a:pPr marL="361950" lvl="1" algn="l">
              <a:spcBef>
                <a:spcPts val="0"/>
              </a:spcBef>
            </a:pPr>
            <a:r>
              <a:rPr lang="en-US" altLang="zh-TW" sz="2000" dirty="0" smtClean="0">
                <a:latin typeface="新細明體" panose="02020500000000000000" pitchFamily="18" charset="-120"/>
                <a:ea typeface="新細明體" panose="02020500000000000000" pitchFamily="18" charset="-120"/>
              </a:rPr>
              <a:t>□</a:t>
            </a:r>
            <a:r>
              <a:rPr lang="zh-TW" altLang="en-US" sz="2000" dirty="0" smtClean="0"/>
              <a:t>本案導入</a:t>
            </a:r>
            <a:r>
              <a:rPr lang="zh-TW" altLang="en-US" sz="2000" b="1" dirty="0" smtClean="0"/>
              <a:t>流程數位化</a:t>
            </a:r>
            <a:r>
              <a:rPr lang="zh-TW" altLang="en-US" sz="2000" dirty="0" smtClean="0"/>
              <a:t>之說明</a:t>
            </a:r>
            <a:r>
              <a:rPr lang="en-US" altLang="zh-TW" sz="1400" dirty="0" smtClean="0"/>
              <a:t>(</a:t>
            </a:r>
            <a:r>
              <a:rPr lang="zh-TW" altLang="en-US" sz="1400" dirty="0" smtClean="0"/>
              <a:t>應</a:t>
            </a:r>
            <a:r>
              <a:rPr lang="zh-TW" altLang="en-US" sz="1400" dirty="0"/>
              <a:t>以連續</a:t>
            </a:r>
            <a:r>
              <a:rPr lang="en-US" altLang="zh-TW" sz="1400" dirty="0"/>
              <a:t>2</a:t>
            </a:r>
            <a:r>
              <a:rPr lang="zh-TW" altLang="en-US" sz="1400" dirty="0"/>
              <a:t>製程範例</a:t>
            </a:r>
            <a:r>
              <a:rPr lang="zh-TW" altLang="en-US" sz="1400" dirty="0" smtClean="0"/>
              <a:t>實施</a:t>
            </a:r>
            <a:r>
              <a:rPr lang="en-US" altLang="zh-TW" sz="1400" dirty="0" smtClean="0"/>
              <a:t>)</a:t>
            </a:r>
            <a:endParaRPr lang="zh-TW" altLang="en-US" sz="1400" dirty="0" smtClean="0"/>
          </a:p>
          <a:p>
            <a:pPr marL="361950" lvl="1" algn="l">
              <a:spcBef>
                <a:spcPts val="0"/>
              </a:spcBef>
            </a:pPr>
            <a:endParaRPr lang="zh-TW" altLang="en-US" sz="2000" dirty="0"/>
          </a:p>
        </p:txBody>
      </p:sp>
      <p:sp>
        <p:nvSpPr>
          <p:cNvPr id="30" name="矩形 29"/>
          <p:cNvSpPr/>
          <p:nvPr/>
        </p:nvSpPr>
        <p:spPr>
          <a:xfrm>
            <a:off x="1951911" y="2074921"/>
            <a:ext cx="1764000" cy="745316"/>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a:solidFill>
                  <a:sysClr val="windowText" lastClr="000000"/>
                </a:solidFill>
              </a:rPr>
              <a:t>子</a:t>
            </a:r>
            <a:r>
              <a:rPr lang="zh-TW" altLang="en-US" sz="1600" dirty="0" smtClean="0">
                <a:solidFill>
                  <a:sysClr val="windowText" lastClr="000000"/>
                </a:solidFill>
              </a:rPr>
              <a:t>畫面</a:t>
            </a:r>
            <a:r>
              <a:rPr lang="en-US" altLang="zh-TW" sz="1600" dirty="0" smtClean="0">
                <a:solidFill>
                  <a:sysClr val="windowText" lastClr="000000"/>
                </a:solidFill>
              </a:rPr>
              <a:t>(1)-</a:t>
            </a:r>
          </a:p>
          <a:p>
            <a:pPr algn="ctr"/>
            <a:r>
              <a:rPr lang="zh-TW" altLang="en-US" sz="1600" dirty="0" smtClean="0">
                <a:solidFill>
                  <a:sysClr val="windowText" lastClr="000000"/>
                </a:solidFill>
              </a:rPr>
              <a:t>表</a:t>
            </a:r>
            <a:r>
              <a:rPr lang="en-US" altLang="zh-TW" sz="1600" dirty="0" smtClean="0">
                <a:solidFill>
                  <a:sysClr val="windowText" lastClr="000000"/>
                </a:solidFill>
              </a:rPr>
              <a:t>(</a:t>
            </a:r>
            <a:r>
              <a:rPr lang="zh-TW" altLang="en-US" sz="1600" dirty="0" smtClean="0">
                <a:solidFill>
                  <a:sysClr val="windowText" lastClr="000000"/>
                </a:solidFill>
              </a:rPr>
              <a:t>標</a:t>
            </a:r>
            <a:r>
              <a:rPr lang="en-US" altLang="zh-TW" sz="1600" dirty="0" smtClean="0">
                <a:solidFill>
                  <a:sysClr val="windowText" lastClr="000000"/>
                </a:solidFill>
              </a:rPr>
              <a:t>)</a:t>
            </a:r>
            <a:r>
              <a:rPr lang="zh-TW" altLang="en-US" sz="1600" dirty="0" smtClean="0">
                <a:solidFill>
                  <a:sysClr val="windowText" lastClr="000000"/>
                </a:solidFill>
              </a:rPr>
              <a:t>準作業、</a:t>
            </a:r>
            <a:endParaRPr lang="en-US" altLang="zh-TW" sz="1600" dirty="0" smtClean="0">
              <a:solidFill>
                <a:sysClr val="windowText" lastClr="000000"/>
              </a:solidFill>
            </a:endParaRPr>
          </a:p>
          <a:p>
            <a:pPr algn="ctr"/>
            <a:r>
              <a:rPr lang="zh-TW" altLang="en-US" sz="1600" dirty="0">
                <a:solidFill>
                  <a:sysClr val="windowText" lastClr="000000"/>
                </a:solidFill>
              </a:rPr>
              <a:t>圖</a:t>
            </a:r>
            <a:r>
              <a:rPr lang="zh-TW" altLang="en-US" sz="1600" dirty="0" smtClean="0">
                <a:solidFill>
                  <a:sysClr val="windowText" lastClr="000000"/>
                </a:solidFill>
              </a:rPr>
              <a:t>面、</a:t>
            </a:r>
            <a:endParaRPr lang="en-US" altLang="zh-TW" sz="1600" dirty="0" smtClean="0">
              <a:solidFill>
                <a:sysClr val="windowText" lastClr="000000"/>
              </a:solidFill>
            </a:endParaRPr>
          </a:p>
        </p:txBody>
      </p:sp>
      <p:sp>
        <p:nvSpPr>
          <p:cNvPr id="31" name="矩形 30"/>
          <p:cNvSpPr/>
          <p:nvPr/>
        </p:nvSpPr>
        <p:spPr>
          <a:xfrm>
            <a:off x="6778379" y="5753525"/>
            <a:ext cx="1764000" cy="841883"/>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a:solidFill>
                  <a:sysClr val="windowText" lastClr="000000"/>
                </a:solidFill>
              </a:rPr>
              <a:t>子</a:t>
            </a:r>
            <a:r>
              <a:rPr lang="zh-TW" altLang="en-US" sz="1600" dirty="0" smtClean="0">
                <a:solidFill>
                  <a:sysClr val="windowText" lastClr="000000"/>
                </a:solidFill>
              </a:rPr>
              <a:t>畫面</a:t>
            </a:r>
            <a:r>
              <a:rPr lang="en-US" altLang="zh-TW" sz="1600" dirty="0" smtClean="0">
                <a:solidFill>
                  <a:sysClr val="windowText" lastClr="000000"/>
                </a:solidFill>
              </a:rPr>
              <a:t>(1)</a:t>
            </a:r>
            <a:endParaRPr lang="zh-TW" altLang="en-US" sz="1600" dirty="0">
              <a:solidFill>
                <a:sysClr val="windowText" lastClr="000000"/>
              </a:solidFill>
            </a:endParaRPr>
          </a:p>
        </p:txBody>
      </p:sp>
      <p:sp>
        <p:nvSpPr>
          <p:cNvPr id="32" name="矩形 31"/>
          <p:cNvSpPr/>
          <p:nvPr/>
        </p:nvSpPr>
        <p:spPr>
          <a:xfrm>
            <a:off x="4367852" y="5514385"/>
            <a:ext cx="1317522" cy="865238"/>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dirty="0" smtClean="0">
                <a:solidFill>
                  <a:sysClr val="windowText" lastClr="000000"/>
                </a:solidFill>
              </a:rPr>
              <a:t>倉庫</a:t>
            </a:r>
            <a:endParaRPr lang="zh-TW" altLang="en-US" dirty="0">
              <a:solidFill>
                <a:sysClr val="windowText" lastClr="000000"/>
              </a:solidFill>
            </a:endParaRPr>
          </a:p>
        </p:txBody>
      </p:sp>
      <p:sp>
        <p:nvSpPr>
          <p:cNvPr id="33" name="矩形 32"/>
          <p:cNvSpPr/>
          <p:nvPr/>
        </p:nvSpPr>
        <p:spPr>
          <a:xfrm>
            <a:off x="5485493" y="5646839"/>
            <a:ext cx="1764000" cy="777804"/>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一</a:t>
            </a:r>
            <a:r>
              <a:rPr lang="en-US" altLang="zh-TW" sz="1600" dirty="0" smtClean="0">
                <a:solidFill>
                  <a:sysClr val="windowText" lastClr="000000"/>
                </a:solidFill>
              </a:rPr>
              <a:t>)</a:t>
            </a:r>
            <a:endParaRPr lang="zh-TW" altLang="en-US" sz="1600" dirty="0">
              <a:solidFill>
                <a:sysClr val="windowText" lastClr="000000"/>
              </a:solidFill>
            </a:endParaRPr>
          </a:p>
        </p:txBody>
      </p:sp>
      <p:sp>
        <p:nvSpPr>
          <p:cNvPr id="34" name="矩形 33"/>
          <p:cNvSpPr/>
          <p:nvPr/>
        </p:nvSpPr>
        <p:spPr>
          <a:xfrm>
            <a:off x="616478" y="2637245"/>
            <a:ext cx="1317522" cy="865238"/>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sz="2000" dirty="0" smtClean="0">
                <a:solidFill>
                  <a:sysClr val="windowText" lastClr="000000"/>
                </a:solidFill>
              </a:rPr>
              <a:t>車床</a:t>
            </a:r>
            <a:r>
              <a:rPr lang="en-US" altLang="zh-TW" sz="2000" dirty="0" smtClean="0">
                <a:solidFill>
                  <a:sysClr val="windowText" lastClr="000000"/>
                </a:solidFill>
              </a:rPr>
              <a:t>(</a:t>
            </a:r>
            <a:r>
              <a:rPr lang="zh-TW" altLang="en-US" sz="2000" dirty="0" smtClean="0">
                <a:solidFill>
                  <a:sysClr val="windowText" lastClr="000000"/>
                </a:solidFill>
              </a:rPr>
              <a:t>一</a:t>
            </a:r>
            <a:r>
              <a:rPr lang="en-US" altLang="zh-TW" sz="2000" dirty="0" smtClean="0">
                <a:solidFill>
                  <a:sysClr val="windowText" lastClr="000000"/>
                </a:solidFill>
              </a:rPr>
              <a:t>)</a:t>
            </a:r>
            <a:endParaRPr lang="zh-TW" altLang="en-US" sz="2000" dirty="0">
              <a:solidFill>
                <a:sysClr val="windowText" lastClr="000000"/>
              </a:solidFill>
            </a:endParaRPr>
          </a:p>
        </p:txBody>
      </p:sp>
      <p:sp>
        <p:nvSpPr>
          <p:cNvPr id="35" name="矩形 34"/>
          <p:cNvSpPr/>
          <p:nvPr/>
        </p:nvSpPr>
        <p:spPr>
          <a:xfrm>
            <a:off x="500372" y="2013115"/>
            <a:ext cx="1549734" cy="747161"/>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二</a:t>
            </a:r>
            <a:r>
              <a:rPr lang="en-US" altLang="zh-TW" sz="1600" dirty="0" smtClean="0">
                <a:solidFill>
                  <a:sysClr val="windowText" lastClr="000000"/>
                </a:solidFill>
              </a:rPr>
              <a:t>)</a:t>
            </a:r>
            <a:endParaRPr lang="zh-TW" altLang="en-US" sz="1600" dirty="0">
              <a:solidFill>
                <a:sysClr val="windowText" lastClr="000000"/>
              </a:solidFill>
            </a:endParaRPr>
          </a:p>
        </p:txBody>
      </p:sp>
      <p:sp>
        <p:nvSpPr>
          <p:cNvPr id="36" name="矩形 35"/>
          <p:cNvSpPr/>
          <p:nvPr/>
        </p:nvSpPr>
        <p:spPr>
          <a:xfrm>
            <a:off x="3946567" y="2637245"/>
            <a:ext cx="1317522" cy="865238"/>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sz="2000" dirty="0" smtClean="0">
                <a:solidFill>
                  <a:sysClr val="windowText" lastClr="000000"/>
                </a:solidFill>
              </a:rPr>
              <a:t>車床</a:t>
            </a:r>
            <a:r>
              <a:rPr lang="en-US" altLang="zh-TW" sz="2000" dirty="0" smtClean="0">
                <a:solidFill>
                  <a:sysClr val="windowText" lastClr="000000"/>
                </a:solidFill>
              </a:rPr>
              <a:t>(</a:t>
            </a:r>
            <a:r>
              <a:rPr lang="zh-TW" altLang="en-US" sz="2000" dirty="0" smtClean="0">
                <a:solidFill>
                  <a:sysClr val="windowText" lastClr="000000"/>
                </a:solidFill>
              </a:rPr>
              <a:t>二</a:t>
            </a:r>
            <a:r>
              <a:rPr lang="en-US" altLang="zh-TW" sz="2000" dirty="0" smtClean="0">
                <a:solidFill>
                  <a:sysClr val="windowText" lastClr="000000"/>
                </a:solidFill>
              </a:rPr>
              <a:t>)</a:t>
            </a:r>
            <a:endParaRPr lang="zh-TW" altLang="en-US" sz="2000" dirty="0">
              <a:solidFill>
                <a:sysClr val="windowText" lastClr="000000"/>
              </a:solidFill>
            </a:endParaRPr>
          </a:p>
        </p:txBody>
      </p:sp>
      <p:sp>
        <p:nvSpPr>
          <p:cNvPr id="37" name="矩形 36"/>
          <p:cNvSpPr/>
          <p:nvPr/>
        </p:nvSpPr>
        <p:spPr>
          <a:xfrm>
            <a:off x="4846478" y="2013115"/>
            <a:ext cx="1764000" cy="673097"/>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三</a:t>
            </a:r>
            <a:r>
              <a:rPr lang="en-US" altLang="zh-TW" sz="1600" dirty="0" smtClean="0">
                <a:solidFill>
                  <a:sysClr val="windowText" lastClr="000000"/>
                </a:solidFill>
              </a:rPr>
              <a:t>)</a:t>
            </a:r>
            <a:endParaRPr lang="zh-TW" altLang="en-US" sz="1600" dirty="0">
              <a:solidFill>
                <a:sysClr val="windowText" lastClr="000000"/>
              </a:solidFill>
            </a:endParaRPr>
          </a:p>
        </p:txBody>
      </p:sp>
      <p:cxnSp>
        <p:nvCxnSpPr>
          <p:cNvPr id="38" name="肘形接點 37"/>
          <p:cNvCxnSpPr>
            <a:stCxn id="32" idx="0"/>
            <a:endCxn id="34" idx="1"/>
          </p:cNvCxnSpPr>
          <p:nvPr/>
        </p:nvCxnSpPr>
        <p:spPr>
          <a:xfrm rot="16200000" flipV="1">
            <a:off x="1599286" y="2087057"/>
            <a:ext cx="2444521" cy="4410135"/>
          </a:xfrm>
          <a:prstGeom prst="bentConnector4">
            <a:avLst>
              <a:gd name="adj1" fmla="val 33911"/>
              <a:gd name="adj2" fmla="val 105184"/>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線單箭頭接點 38"/>
          <p:cNvCxnSpPr>
            <a:stCxn id="34" idx="3"/>
            <a:endCxn id="36" idx="1"/>
          </p:cNvCxnSpPr>
          <p:nvPr/>
        </p:nvCxnSpPr>
        <p:spPr>
          <a:xfrm>
            <a:off x="1934000" y="3069864"/>
            <a:ext cx="2012567"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1622761" y="5492796"/>
            <a:ext cx="1317522" cy="744516"/>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sz="1800" dirty="0" smtClean="0">
                <a:solidFill>
                  <a:sysClr val="windowText" lastClr="000000"/>
                </a:solidFill>
              </a:rPr>
              <a:t>本案數位流程系統</a:t>
            </a:r>
            <a:endParaRPr lang="zh-TW" altLang="en-US" sz="1800" dirty="0">
              <a:solidFill>
                <a:sysClr val="windowText" lastClr="000000"/>
              </a:solidFill>
            </a:endParaRPr>
          </a:p>
        </p:txBody>
      </p:sp>
      <p:cxnSp>
        <p:nvCxnSpPr>
          <p:cNvPr id="41" name="直線單箭頭接點 40"/>
          <p:cNvCxnSpPr>
            <a:stCxn id="36" idx="3"/>
            <a:endCxn id="42" idx="1"/>
          </p:cNvCxnSpPr>
          <p:nvPr/>
        </p:nvCxnSpPr>
        <p:spPr>
          <a:xfrm flipV="1">
            <a:off x="5264089" y="3069863"/>
            <a:ext cx="2206809"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470898" y="2745827"/>
            <a:ext cx="917526" cy="648072"/>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smtClean="0">
                <a:solidFill>
                  <a:schemeClr val="tx1"/>
                </a:solidFill>
              </a:rPr>
              <a:t>後續流程</a:t>
            </a:r>
            <a:endParaRPr lang="zh-TW" altLang="en-US" sz="2000" dirty="0">
              <a:solidFill>
                <a:schemeClr val="tx1"/>
              </a:solidFill>
            </a:endParaRPr>
          </a:p>
        </p:txBody>
      </p:sp>
      <p:cxnSp>
        <p:nvCxnSpPr>
          <p:cNvPr id="43" name="直線單箭頭接點 42"/>
          <p:cNvCxnSpPr>
            <a:stCxn id="40" idx="0"/>
            <a:endCxn id="65" idx="7"/>
          </p:cNvCxnSpPr>
          <p:nvPr/>
        </p:nvCxnSpPr>
        <p:spPr>
          <a:xfrm flipH="1" flipV="1">
            <a:off x="1212149" y="4637842"/>
            <a:ext cx="1069373" cy="854954"/>
          </a:xfrm>
          <a:prstGeom prst="straightConnector1">
            <a:avLst/>
          </a:prstGeom>
          <a:ln>
            <a:solidFill>
              <a:srgbClr val="0070C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直線單箭頭接點 43"/>
          <p:cNvCxnSpPr>
            <a:stCxn id="40" idx="3"/>
            <a:endCxn id="32" idx="1"/>
          </p:cNvCxnSpPr>
          <p:nvPr/>
        </p:nvCxnSpPr>
        <p:spPr>
          <a:xfrm>
            <a:off x="2940283" y="5865054"/>
            <a:ext cx="1427569" cy="8195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5" name="流程圖: 多重文件 44"/>
          <p:cNvSpPr/>
          <p:nvPr/>
        </p:nvSpPr>
        <p:spPr>
          <a:xfrm>
            <a:off x="1144441" y="4808140"/>
            <a:ext cx="617348" cy="500923"/>
          </a:xfrm>
          <a:prstGeom prst="flowChartMultidocumen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a:solidFill>
                  <a:sysClr val="windowText" lastClr="000000"/>
                </a:solidFill>
              </a:rPr>
              <a:t>工</a:t>
            </a:r>
            <a:r>
              <a:rPr lang="zh-TW" altLang="en-US" sz="1200" dirty="0" smtClean="0">
                <a:solidFill>
                  <a:sysClr val="windowText" lastClr="000000"/>
                </a:solidFill>
              </a:rPr>
              <a:t>單</a:t>
            </a:r>
            <a:r>
              <a:rPr lang="en-US" altLang="zh-TW" sz="1200" dirty="0" smtClean="0">
                <a:solidFill>
                  <a:sysClr val="windowText" lastClr="000000"/>
                </a:solidFill>
              </a:rPr>
              <a:t>…</a:t>
            </a:r>
            <a:endParaRPr lang="zh-TW" altLang="en-US" sz="1200" dirty="0">
              <a:solidFill>
                <a:sysClr val="windowText" lastClr="000000"/>
              </a:solidFill>
            </a:endParaRPr>
          </a:p>
        </p:txBody>
      </p:sp>
      <p:sp>
        <p:nvSpPr>
          <p:cNvPr id="46" name="流程圖: 多重文件 45"/>
          <p:cNvSpPr/>
          <p:nvPr/>
        </p:nvSpPr>
        <p:spPr>
          <a:xfrm>
            <a:off x="2799239" y="4886566"/>
            <a:ext cx="617348" cy="500923"/>
          </a:xfrm>
          <a:prstGeom prst="flowChartMultidocumen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a:solidFill>
                  <a:sysClr val="windowText" lastClr="000000"/>
                </a:solidFill>
              </a:rPr>
              <a:t>工單</a:t>
            </a:r>
          </a:p>
        </p:txBody>
      </p:sp>
      <p:sp>
        <p:nvSpPr>
          <p:cNvPr id="47" name="流程圖: 多重文件 46"/>
          <p:cNvSpPr/>
          <p:nvPr/>
        </p:nvSpPr>
        <p:spPr>
          <a:xfrm>
            <a:off x="3047999" y="5514385"/>
            <a:ext cx="840333" cy="500923"/>
          </a:xfrm>
          <a:prstGeom prst="flowChartMultidocumen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smtClean="0">
                <a:solidFill>
                  <a:sysClr val="windowText" lastClr="000000"/>
                </a:solidFill>
              </a:rPr>
              <a:t>物料單</a:t>
            </a:r>
            <a:endParaRPr lang="zh-TW" altLang="en-US" sz="1200" dirty="0">
              <a:solidFill>
                <a:sysClr val="windowText" lastClr="000000"/>
              </a:solidFill>
            </a:endParaRPr>
          </a:p>
        </p:txBody>
      </p:sp>
      <p:sp>
        <p:nvSpPr>
          <p:cNvPr id="48" name="矩形 47"/>
          <p:cNvSpPr/>
          <p:nvPr/>
        </p:nvSpPr>
        <p:spPr>
          <a:xfrm>
            <a:off x="1619672" y="6237312"/>
            <a:ext cx="1296144" cy="35809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TW" altLang="en-US" dirty="0" smtClean="0">
                <a:solidFill>
                  <a:sysClr val="windowText" lastClr="000000"/>
                </a:solidFill>
              </a:rPr>
              <a:t>生管</a:t>
            </a:r>
            <a:endParaRPr lang="zh-TW" altLang="en-US" dirty="0">
              <a:solidFill>
                <a:sysClr val="windowText" lastClr="000000"/>
              </a:solidFill>
            </a:endParaRPr>
          </a:p>
        </p:txBody>
      </p:sp>
      <p:sp>
        <p:nvSpPr>
          <p:cNvPr id="49" name="流程圖: 人工作業 48"/>
          <p:cNvSpPr/>
          <p:nvPr/>
        </p:nvSpPr>
        <p:spPr>
          <a:xfrm>
            <a:off x="5052453" y="4820014"/>
            <a:ext cx="527659" cy="426289"/>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0" name="橢圓 49"/>
          <p:cNvSpPr/>
          <p:nvPr/>
        </p:nvSpPr>
        <p:spPr>
          <a:xfrm>
            <a:off x="5071308" y="5222406"/>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1" name="橢圓 50"/>
          <p:cNvSpPr/>
          <p:nvPr/>
        </p:nvSpPr>
        <p:spPr>
          <a:xfrm>
            <a:off x="5374137" y="5229200"/>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2" name="文字方塊 51"/>
          <p:cNvSpPr txBox="1"/>
          <p:nvPr/>
        </p:nvSpPr>
        <p:spPr>
          <a:xfrm>
            <a:off x="5146449" y="4827770"/>
            <a:ext cx="302829" cy="461665"/>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原料</a:t>
            </a:r>
            <a:endParaRPr lang="zh-TW" altLang="en-US" sz="1200" dirty="0">
              <a:latin typeface="微軟正黑體" panose="020B0604030504040204" pitchFamily="34" charset="-120"/>
              <a:ea typeface="微軟正黑體" panose="020B0604030504040204" pitchFamily="34" charset="-120"/>
            </a:endParaRPr>
          </a:p>
        </p:txBody>
      </p:sp>
      <p:sp>
        <p:nvSpPr>
          <p:cNvPr id="53" name="流程圖: 人工作業 52"/>
          <p:cNvSpPr/>
          <p:nvPr/>
        </p:nvSpPr>
        <p:spPr>
          <a:xfrm>
            <a:off x="5690596" y="4859491"/>
            <a:ext cx="527659" cy="386813"/>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4" name="橢圓 53"/>
          <p:cNvSpPr/>
          <p:nvPr/>
        </p:nvSpPr>
        <p:spPr>
          <a:xfrm>
            <a:off x="5709451" y="5242411"/>
            <a:ext cx="216024" cy="196019"/>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5" name="橢圓 54"/>
          <p:cNvSpPr/>
          <p:nvPr/>
        </p:nvSpPr>
        <p:spPr>
          <a:xfrm>
            <a:off x="6012280" y="5249205"/>
            <a:ext cx="216024" cy="196019"/>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6" name="文字方塊 55"/>
          <p:cNvSpPr txBox="1"/>
          <p:nvPr/>
        </p:nvSpPr>
        <p:spPr>
          <a:xfrm>
            <a:off x="5784592" y="4827771"/>
            <a:ext cx="302829" cy="461665"/>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工具</a:t>
            </a:r>
            <a:endParaRPr lang="zh-TW" altLang="en-US" sz="1200" dirty="0">
              <a:latin typeface="微軟正黑體" panose="020B0604030504040204" pitchFamily="34" charset="-120"/>
              <a:ea typeface="微軟正黑體" panose="020B0604030504040204" pitchFamily="34" charset="-120"/>
            </a:endParaRPr>
          </a:p>
        </p:txBody>
      </p:sp>
      <p:sp>
        <p:nvSpPr>
          <p:cNvPr id="57" name="流程圖: 人工作業 56"/>
          <p:cNvSpPr/>
          <p:nvPr/>
        </p:nvSpPr>
        <p:spPr>
          <a:xfrm>
            <a:off x="2138257" y="3144058"/>
            <a:ext cx="527659" cy="426289"/>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8" name="橢圓 57"/>
          <p:cNvSpPr/>
          <p:nvPr/>
        </p:nvSpPr>
        <p:spPr>
          <a:xfrm>
            <a:off x="2157112" y="3546450"/>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9" name="橢圓 58"/>
          <p:cNvSpPr/>
          <p:nvPr/>
        </p:nvSpPr>
        <p:spPr>
          <a:xfrm>
            <a:off x="2459941" y="3553244"/>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0" name="文字方塊 59"/>
          <p:cNvSpPr txBox="1"/>
          <p:nvPr/>
        </p:nvSpPr>
        <p:spPr>
          <a:xfrm>
            <a:off x="2091210" y="3211236"/>
            <a:ext cx="708029"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半成品</a:t>
            </a:r>
            <a:endParaRPr lang="zh-TW" altLang="en-US" sz="1200" dirty="0">
              <a:latin typeface="微軟正黑體" panose="020B0604030504040204" pitchFamily="34" charset="-120"/>
              <a:ea typeface="微軟正黑體" panose="020B0604030504040204" pitchFamily="34" charset="-120"/>
            </a:endParaRPr>
          </a:p>
        </p:txBody>
      </p:sp>
      <p:sp>
        <p:nvSpPr>
          <p:cNvPr id="61" name="流程圖: 人工作業 60"/>
          <p:cNvSpPr/>
          <p:nvPr/>
        </p:nvSpPr>
        <p:spPr>
          <a:xfrm>
            <a:off x="5445688" y="3188221"/>
            <a:ext cx="527659" cy="426289"/>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2" name="橢圓 61"/>
          <p:cNvSpPr/>
          <p:nvPr/>
        </p:nvSpPr>
        <p:spPr>
          <a:xfrm>
            <a:off x="5464543" y="3590613"/>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3" name="橢圓 62"/>
          <p:cNvSpPr/>
          <p:nvPr/>
        </p:nvSpPr>
        <p:spPr>
          <a:xfrm>
            <a:off x="5767372" y="3597407"/>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4" name="文字方塊 63"/>
          <p:cNvSpPr txBox="1"/>
          <p:nvPr/>
        </p:nvSpPr>
        <p:spPr>
          <a:xfrm>
            <a:off x="5461166" y="3255364"/>
            <a:ext cx="708029"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成品</a:t>
            </a:r>
            <a:endParaRPr lang="zh-TW" altLang="en-US" sz="1200" dirty="0">
              <a:latin typeface="微軟正黑體" panose="020B0604030504040204" pitchFamily="34" charset="-120"/>
              <a:ea typeface="微軟正黑體" panose="020B0604030504040204" pitchFamily="34" charset="-120"/>
            </a:endParaRPr>
          </a:p>
        </p:txBody>
      </p:sp>
      <p:sp>
        <p:nvSpPr>
          <p:cNvPr id="65" name="橢圓 64"/>
          <p:cNvSpPr/>
          <p:nvPr/>
        </p:nvSpPr>
        <p:spPr>
          <a:xfrm rot="1202993">
            <a:off x="785432" y="4508446"/>
            <a:ext cx="447603" cy="44760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66" name="直線接點 65"/>
          <p:cNvCxnSpPr>
            <a:stCxn id="65" idx="7"/>
            <a:endCxn id="65" idx="3"/>
          </p:cNvCxnSpPr>
          <p:nvPr/>
        </p:nvCxnSpPr>
        <p:spPr>
          <a:xfrm flipH="1">
            <a:off x="806318" y="4637842"/>
            <a:ext cx="405831" cy="18881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7" name="直線單箭頭接點 66"/>
          <p:cNvCxnSpPr>
            <a:stCxn id="65" idx="3"/>
            <a:endCxn id="34" idx="2"/>
          </p:cNvCxnSpPr>
          <p:nvPr/>
        </p:nvCxnSpPr>
        <p:spPr>
          <a:xfrm flipV="1">
            <a:off x="806318" y="3502483"/>
            <a:ext cx="468921" cy="132417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線單箭頭接點 67"/>
          <p:cNvCxnSpPr>
            <a:stCxn id="40" idx="0"/>
            <a:endCxn id="69" idx="7"/>
          </p:cNvCxnSpPr>
          <p:nvPr/>
        </p:nvCxnSpPr>
        <p:spPr>
          <a:xfrm flipV="1">
            <a:off x="2281522" y="4797240"/>
            <a:ext cx="1471840" cy="695556"/>
          </a:xfrm>
          <a:prstGeom prst="straightConnector1">
            <a:avLst/>
          </a:prstGeom>
          <a:ln>
            <a:solidFill>
              <a:srgbClr val="0070C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9" name="橢圓 68"/>
          <p:cNvSpPr/>
          <p:nvPr/>
        </p:nvSpPr>
        <p:spPr>
          <a:xfrm rot="2868320">
            <a:off x="3306027" y="4562485"/>
            <a:ext cx="447603" cy="44760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70" name="直線接點 69"/>
          <p:cNvCxnSpPr>
            <a:stCxn id="69" idx="7"/>
            <a:endCxn id="69" idx="3"/>
          </p:cNvCxnSpPr>
          <p:nvPr/>
        </p:nvCxnSpPr>
        <p:spPr>
          <a:xfrm flipH="1" flipV="1">
            <a:off x="3306295" y="4775333"/>
            <a:ext cx="447067" cy="2190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1" name="直線單箭頭接點 70"/>
          <p:cNvCxnSpPr>
            <a:stCxn id="69" idx="3"/>
            <a:endCxn id="36" idx="2"/>
          </p:cNvCxnSpPr>
          <p:nvPr/>
        </p:nvCxnSpPr>
        <p:spPr>
          <a:xfrm flipV="1">
            <a:off x="3306295" y="3502483"/>
            <a:ext cx="1299033" cy="127285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線單箭頭接點 71"/>
          <p:cNvCxnSpPr>
            <a:stCxn id="40" idx="0"/>
            <a:endCxn id="73" idx="7"/>
          </p:cNvCxnSpPr>
          <p:nvPr/>
        </p:nvCxnSpPr>
        <p:spPr>
          <a:xfrm flipH="1" flipV="1">
            <a:off x="1979929" y="4207591"/>
            <a:ext cx="301593" cy="1285205"/>
          </a:xfrm>
          <a:prstGeom prst="straightConnector1">
            <a:avLst/>
          </a:prstGeom>
          <a:ln>
            <a:solidFill>
              <a:srgbClr val="0070C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73" name="橢圓 72"/>
          <p:cNvSpPr/>
          <p:nvPr/>
        </p:nvSpPr>
        <p:spPr>
          <a:xfrm rot="1202993">
            <a:off x="1553212" y="4078195"/>
            <a:ext cx="447603" cy="44760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74" name="直線接點 73"/>
          <p:cNvCxnSpPr>
            <a:stCxn id="73" idx="7"/>
            <a:endCxn id="73" idx="3"/>
          </p:cNvCxnSpPr>
          <p:nvPr/>
        </p:nvCxnSpPr>
        <p:spPr>
          <a:xfrm flipH="1">
            <a:off x="1574098" y="4207591"/>
            <a:ext cx="405831" cy="18881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5" name="直線單箭頭接點 74"/>
          <p:cNvCxnSpPr>
            <a:stCxn id="73" idx="3"/>
            <a:endCxn id="34" idx="2"/>
          </p:cNvCxnSpPr>
          <p:nvPr/>
        </p:nvCxnSpPr>
        <p:spPr>
          <a:xfrm flipH="1" flipV="1">
            <a:off x="1275239" y="3502483"/>
            <a:ext cx="298859" cy="893919"/>
          </a:xfrm>
          <a:prstGeom prst="straightConnector1">
            <a:avLst/>
          </a:prstGeom>
          <a:ln w="31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76" name="剪去單一角落矩形 75"/>
          <p:cNvSpPr/>
          <p:nvPr/>
        </p:nvSpPr>
        <p:spPr>
          <a:xfrm>
            <a:off x="1903904" y="4096346"/>
            <a:ext cx="567354" cy="445216"/>
          </a:xfrm>
          <a:prstGeom prst="snip1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smtClean="0">
                <a:solidFill>
                  <a:sysClr val="windowText" lastClr="000000"/>
                </a:solidFill>
              </a:rPr>
              <a:t>進度</a:t>
            </a:r>
            <a:r>
              <a:rPr lang="en-US" altLang="zh-TW" sz="1200" dirty="0" smtClean="0">
                <a:solidFill>
                  <a:sysClr val="windowText" lastClr="000000"/>
                </a:solidFill>
              </a:rPr>
              <a:t>…</a:t>
            </a:r>
            <a:endParaRPr lang="zh-TW" altLang="en-US" sz="1200" dirty="0">
              <a:solidFill>
                <a:sysClr val="windowText" lastClr="000000"/>
              </a:solidFill>
            </a:endParaRPr>
          </a:p>
        </p:txBody>
      </p:sp>
      <p:sp>
        <p:nvSpPr>
          <p:cNvPr id="77" name="矩形 76"/>
          <p:cNvSpPr/>
          <p:nvPr/>
        </p:nvSpPr>
        <p:spPr>
          <a:xfrm>
            <a:off x="44753" y="5906029"/>
            <a:ext cx="1434494" cy="769040"/>
          </a:xfrm>
          <a:prstGeom prst="rect">
            <a:avLst/>
          </a:prstGeom>
          <a:solidFill>
            <a:srgbClr val="FFFF00"/>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數位管理畫面</a:t>
            </a:r>
            <a:endParaRPr lang="zh-TW" altLang="en-US" sz="1600" dirty="0">
              <a:solidFill>
                <a:sysClr val="windowText" lastClr="000000"/>
              </a:solidFill>
            </a:endParaRPr>
          </a:p>
        </p:txBody>
      </p:sp>
      <p:sp>
        <p:nvSpPr>
          <p:cNvPr id="78" name="文字方塊 77"/>
          <p:cNvSpPr txBox="1"/>
          <p:nvPr/>
        </p:nvSpPr>
        <p:spPr>
          <a:xfrm>
            <a:off x="6120292" y="717707"/>
            <a:ext cx="2772188" cy="338554"/>
          </a:xfrm>
          <a:prstGeom prst="rect">
            <a:avLst/>
          </a:prstGeom>
          <a:solidFill>
            <a:schemeClr val="accent2"/>
          </a:solidFill>
        </p:spPr>
        <p:txBody>
          <a:bodyPr wrap="square" rtlCol="0">
            <a:spAutoFit/>
          </a:bodyPr>
          <a:lstStyle/>
          <a:p>
            <a:pPr marL="85725" indent="-85725" algn="just">
              <a:spcBef>
                <a:spcPts val="300"/>
              </a:spcBef>
              <a:spcAft>
                <a:spcPts val="0"/>
              </a:spcAft>
              <a:buFont typeface="Arial" pitchFamily="34" charset="0"/>
              <a:buChar char="•"/>
              <a:defRPr/>
            </a:pPr>
            <a:r>
              <a:rPr lang="zh-TW" altLang="en-US" sz="1600" b="1" dirty="0" smtClean="0">
                <a:solidFill>
                  <a:srgbClr val="FF0000"/>
                </a:solidFill>
                <a:latin typeface="微軟正黑體" panose="020B0604030504040204" pitchFamily="34" charset="-120"/>
                <a:ea typeface="微軟正黑體" panose="020B0604030504040204" pitchFamily="34" charset="-120"/>
              </a:rPr>
              <a:t>本案若無執行，請刪除此頁</a:t>
            </a:r>
            <a:endParaRPr lang="en-US" altLang="zh-TW" sz="1600" b="1" dirty="0" smtClean="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419316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13</a:t>
            </a:fld>
            <a:endParaRPr lang="en-US" altLang="zh-TW"/>
          </a:p>
        </p:txBody>
      </p:sp>
      <p:sp>
        <p:nvSpPr>
          <p:cNvPr id="4" name="矩形 3"/>
          <p:cNvSpPr/>
          <p:nvPr/>
        </p:nvSpPr>
        <p:spPr>
          <a:xfrm>
            <a:off x="683568" y="2204864"/>
            <a:ext cx="2376264" cy="1656184"/>
          </a:xfrm>
          <a:prstGeom prst="rect">
            <a:avLst/>
          </a:prstGeom>
          <a:solidFill>
            <a:srgbClr val="E7FAF1"/>
          </a:solidFill>
          <a:ln>
            <a:solidFill>
              <a:srgbClr val="0099FF"/>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生管用</a:t>
            </a:r>
            <a:endParaRPr lang="en-US" altLang="zh-TW" sz="1600" dirty="0" smtClean="0">
              <a:solidFill>
                <a:sysClr val="windowText" lastClr="000000"/>
              </a:solidFill>
            </a:endParaRPr>
          </a:p>
          <a:p>
            <a:pPr algn="ctr"/>
            <a:r>
              <a:rPr lang="zh-TW" altLang="en-US" sz="1600" dirty="0" smtClean="0">
                <a:solidFill>
                  <a:sysClr val="windowText" lastClr="000000"/>
                </a:solidFill>
              </a:rPr>
              <a:t>數位管理畫面</a:t>
            </a:r>
            <a:endParaRPr lang="en-US" altLang="zh-TW" sz="1600" dirty="0" smtClean="0">
              <a:solidFill>
                <a:sysClr val="windowText" lastClr="000000"/>
              </a:solidFill>
            </a:endParaRPr>
          </a:p>
          <a:p>
            <a:pPr algn="ctr"/>
            <a:r>
              <a:rPr lang="zh-TW" altLang="en-US" sz="1600" dirty="0" smtClean="0">
                <a:solidFill>
                  <a:sysClr val="windowText" lastClr="000000"/>
                </a:solidFill>
              </a:rPr>
              <a:t>圖例</a:t>
            </a:r>
            <a:endParaRPr lang="zh-TW" altLang="en-US" sz="1600" dirty="0">
              <a:solidFill>
                <a:sysClr val="windowText" lastClr="000000"/>
              </a:solidFill>
            </a:endParaRPr>
          </a:p>
        </p:txBody>
      </p:sp>
      <p:sp>
        <p:nvSpPr>
          <p:cNvPr id="5" name="矩形 4"/>
          <p:cNvSpPr/>
          <p:nvPr/>
        </p:nvSpPr>
        <p:spPr>
          <a:xfrm>
            <a:off x="3563888" y="2210770"/>
            <a:ext cx="2520280" cy="1650278"/>
          </a:xfrm>
          <a:prstGeom prst="rect">
            <a:avLst/>
          </a:prstGeom>
          <a:solidFill>
            <a:srgbClr val="E7FAF1"/>
          </a:solidFill>
          <a:ln>
            <a:solidFill>
              <a:srgbClr val="0099FF"/>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車床</a:t>
            </a:r>
            <a:r>
              <a:rPr lang="en-US" altLang="zh-TW" sz="1600" dirty="0" smtClean="0">
                <a:solidFill>
                  <a:sysClr val="windowText" lastClr="000000"/>
                </a:solidFill>
              </a:rPr>
              <a:t>(</a:t>
            </a:r>
            <a:r>
              <a:rPr lang="zh-TW" altLang="en-US" sz="1600" dirty="0" smtClean="0">
                <a:solidFill>
                  <a:sysClr val="windowText" lastClr="000000"/>
                </a:solidFill>
              </a:rPr>
              <a:t>一</a:t>
            </a:r>
            <a:r>
              <a:rPr lang="en-US" altLang="zh-TW" sz="1600" dirty="0" smtClean="0">
                <a:solidFill>
                  <a:sysClr val="windowText" lastClr="000000"/>
                </a:solidFill>
              </a:rPr>
              <a:t>)</a:t>
            </a:r>
            <a:r>
              <a:rPr lang="zh-TW" altLang="en-US" sz="1600" dirty="0" smtClean="0">
                <a:solidFill>
                  <a:sysClr val="windowText" lastClr="000000"/>
                </a:solidFill>
              </a:rPr>
              <a:t>作業員用</a:t>
            </a:r>
            <a:endParaRPr lang="en-US" altLang="zh-TW" sz="1600" dirty="0" smtClean="0">
              <a:solidFill>
                <a:sysClr val="windowText" lastClr="000000"/>
              </a:solidFill>
            </a:endParaRPr>
          </a:p>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二</a:t>
            </a:r>
            <a:r>
              <a:rPr lang="en-US" altLang="zh-TW" sz="1600" dirty="0" smtClean="0">
                <a:solidFill>
                  <a:sysClr val="windowText" lastClr="000000"/>
                </a:solidFill>
              </a:rPr>
              <a:t>)</a:t>
            </a:r>
          </a:p>
          <a:p>
            <a:pPr algn="ctr"/>
            <a:r>
              <a:rPr lang="zh-TW" altLang="en-US" sz="1600" dirty="0" smtClean="0">
                <a:solidFill>
                  <a:sysClr val="windowText" lastClr="000000"/>
                </a:solidFill>
              </a:rPr>
              <a:t>圖例</a:t>
            </a:r>
            <a:endParaRPr lang="zh-TW" altLang="en-US" sz="1600" dirty="0">
              <a:solidFill>
                <a:sysClr val="windowText" lastClr="000000"/>
              </a:solidFill>
            </a:endParaRPr>
          </a:p>
        </p:txBody>
      </p:sp>
      <p:sp>
        <p:nvSpPr>
          <p:cNvPr id="6" name="矩形 5"/>
          <p:cNvSpPr/>
          <p:nvPr/>
        </p:nvSpPr>
        <p:spPr>
          <a:xfrm>
            <a:off x="683568" y="4362384"/>
            <a:ext cx="2376264" cy="1656184"/>
          </a:xfrm>
          <a:prstGeom prst="rect">
            <a:avLst/>
          </a:prstGeom>
          <a:solidFill>
            <a:srgbClr val="E7FAF1"/>
          </a:solidFill>
          <a:ln>
            <a:solidFill>
              <a:srgbClr val="0099FF"/>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a:solidFill>
                  <a:sysClr val="windowText" lastClr="000000"/>
                </a:solidFill>
              </a:rPr>
              <a:t>倉庫</a:t>
            </a:r>
            <a:r>
              <a:rPr lang="zh-TW" altLang="en-US" sz="1600" dirty="0" smtClean="0">
                <a:solidFill>
                  <a:sysClr val="windowText" lastClr="000000"/>
                </a:solidFill>
              </a:rPr>
              <a:t>用</a:t>
            </a:r>
            <a:endParaRPr lang="en-US" altLang="zh-TW" sz="1600" dirty="0" smtClean="0">
              <a:solidFill>
                <a:sysClr val="windowText" lastClr="000000"/>
              </a:solidFill>
            </a:endParaRPr>
          </a:p>
          <a:p>
            <a:pPr algn="ctr"/>
            <a:r>
              <a:rPr lang="zh-TW" altLang="en-US" sz="1600" dirty="0" smtClean="0">
                <a:solidFill>
                  <a:sysClr val="windowText" lastClr="000000"/>
                </a:solidFill>
              </a:rPr>
              <a:t>數位管理畫面</a:t>
            </a:r>
            <a:endParaRPr lang="en-US" altLang="zh-TW" sz="1600" dirty="0" smtClean="0">
              <a:solidFill>
                <a:sysClr val="windowText" lastClr="000000"/>
              </a:solidFill>
            </a:endParaRPr>
          </a:p>
          <a:p>
            <a:pPr algn="ctr"/>
            <a:r>
              <a:rPr lang="zh-TW" altLang="en-US" sz="1600" dirty="0" smtClean="0">
                <a:solidFill>
                  <a:sysClr val="windowText" lastClr="000000"/>
                </a:solidFill>
              </a:rPr>
              <a:t>圖例</a:t>
            </a:r>
            <a:endParaRPr lang="zh-TW" altLang="en-US" sz="1600" dirty="0">
              <a:solidFill>
                <a:sysClr val="windowText" lastClr="000000"/>
              </a:solidFill>
            </a:endParaRPr>
          </a:p>
        </p:txBody>
      </p:sp>
      <p:graphicFrame>
        <p:nvGraphicFramePr>
          <p:cNvPr id="7" name="表格 6"/>
          <p:cNvGraphicFramePr>
            <a:graphicFrameLocks noGrp="1"/>
          </p:cNvGraphicFramePr>
          <p:nvPr>
            <p:extLst>
              <p:ext uri="{D42A27DB-BD31-4B8C-83A1-F6EECF244321}">
                <p14:modId xmlns:p14="http://schemas.microsoft.com/office/powerpoint/2010/main" val="1995064083"/>
              </p:ext>
            </p:extLst>
          </p:nvPr>
        </p:nvGraphicFramePr>
        <p:xfrm>
          <a:off x="3299728" y="4359245"/>
          <a:ext cx="5664759" cy="1854200"/>
        </p:xfrm>
        <a:graphic>
          <a:graphicData uri="http://schemas.openxmlformats.org/drawingml/2006/table">
            <a:tbl>
              <a:tblPr firstRow="1" bandRow="1">
                <a:tableStyleId>{5C22544A-7EE6-4342-B048-85BDC9FD1C3A}</a:tableStyleId>
              </a:tblPr>
              <a:tblGrid>
                <a:gridCol w="2280384">
                  <a:extLst>
                    <a:ext uri="{9D8B030D-6E8A-4147-A177-3AD203B41FA5}">
                      <a16:colId xmlns:a16="http://schemas.microsoft.com/office/drawing/2014/main" val="860905716"/>
                    </a:ext>
                  </a:extLst>
                </a:gridCol>
                <a:gridCol w="1496122">
                  <a:extLst>
                    <a:ext uri="{9D8B030D-6E8A-4147-A177-3AD203B41FA5}">
                      <a16:colId xmlns:a16="http://schemas.microsoft.com/office/drawing/2014/main" val="1953310502"/>
                    </a:ext>
                  </a:extLst>
                </a:gridCol>
                <a:gridCol w="1888253">
                  <a:extLst>
                    <a:ext uri="{9D8B030D-6E8A-4147-A177-3AD203B41FA5}">
                      <a16:colId xmlns:a16="http://schemas.microsoft.com/office/drawing/2014/main" val="3501443602"/>
                    </a:ext>
                  </a:extLst>
                </a:gridCol>
              </a:tblGrid>
              <a:tr h="370840">
                <a:tc>
                  <a:txBody>
                    <a:bodyPr/>
                    <a:lstStyle/>
                    <a:p>
                      <a:r>
                        <a:rPr lang="zh-TW" altLang="en-US" dirty="0" smtClean="0"/>
                        <a:t>項目</a:t>
                      </a:r>
                      <a:endParaRPr lang="zh-TW" altLang="en-US" dirty="0"/>
                    </a:p>
                  </a:txBody>
                  <a:tcPr/>
                </a:tc>
                <a:tc>
                  <a:txBody>
                    <a:bodyPr/>
                    <a:lstStyle/>
                    <a:p>
                      <a:r>
                        <a:rPr lang="zh-TW" altLang="en-US" dirty="0" smtClean="0"/>
                        <a:t>數據數位化</a:t>
                      </a:r>
                      <a:endParaRPr lang="zh-TW" altLang="en-US" dirty="0"/>
                    </a:p>
                  </a:txBody>
                  <a:tcPr/>
                </a:tc>
                <a:tc>
                  <a:txBody>
                    <a:bodyPr/>
                    <a:lstStyle/>
                    <a:p>
                      <a:r>
                        <a:rPr lang="zh-TW" altLang="en-US" dirty="0" smtClean="0"/>
                        <a:t>流程數位化</a:t>
                      </a:r>
                      <a:endParaRPr lang="zh-TW" altLang="en-US" dirty="0"/>
                    </a:p>
                  </a:txBody>
                  <a:tcPr/>
                </a:tc>
                <a:extLst>
                  <a:ext uri="{0D108BD9-81ED-4DB2-BD59-A6C34878D82A}">
                    <a16:rowId xmlns:a16="http://schemas.microsoft.com/office/drawing/2014/main" val="1295518751"/>
                  </a:ext>
                </a:extLst>
              </a:tr>
              <a:tr h="370840">
                <a:tc>
                  <a:txBody>
                    <a:bodyPr/>
                    <a:lstStyle/>
                    <a:p>
                      <a:r>
                        <a:rPr lang="zh-TW" altLang="en-US" dirty="0" smtClean="0"/>
                        <a:t>程式作業時間</a:t>
                      </a:r>
                      <a:endParaRPr lang="zh-TW" altLang="en-US" dirty="0"/>
                    </a:p>
                  </a:txBody>
                  <a:tcPr/>
                </a:tc>
                <a:tc>
                  <a:txBody>
                    <a:bodyPr/>
                    <a:lstStyle/>
                    <a:p>
                      <a:r>
                        <a:rPr lang="en-US" altLang="zh-TW" dirty="0" smtClean="0"/>
                        <a:t>Y</a:t>
                      </a:r>
                      <a:endParaRPr lang="zh-TW" altLang="en-US" dirty="0"/>
                    </a:p>
                  </a:txBody>
                  <a:tcPr/>
                </a:tc>
                <a:tc>
                  <a:txBody>
                    <a:bodyPr/>
                    <a:lstStyle/>
                    <a:p>
                      <a:r>
                        <a:rPr lang="en-US" altLang="zh-TW" dirty="0" smtClean="0"/>
                        <a:t>Y</a:t>
                      </a:r>
                      <a:endParaRPr lang="zh-TW" altLang="en-US" dirty="0"/>
                    </a:p>
                  </a:txBody>
                  <a:tcPr/>
                </a:tc>
                <a:extLst>
                  <a:ext uri="{0D108BD9-81ED-4DB2-BD59-A6C34878D82A}">
                    <a16:rowId xmlns:a16="http://schemas.microsoft.com/office/drawing/2014/main" val="160439098"/>
                  </a:ext>
                </a:extLst>
              </a:tr>
              <a:tr h="370840">
                <a:tc>
                  <a:txBody>
                    <a:bodyPr/>
                    <a:lstStyle/>
                    <a:p>
                      <a:r>
                        <a:rPr lang="zh-TW" altLang="en-US" dirty="0" smtClean="0"/>
                        <a:t>車床加工作業流程</a:t>
                      </a:r>
                      <a:endParaRPr lang="zh-TW" altLang="en-US" dirty="0"/>
                    </a:p>
                  </a:txBody>
                  <a:tcPr/>
                </a:tc>
                <a:tc>
                  <a:txBody>
                    <a:bodyPr/>
                    <a:lstStyle/>
                    <a:p>
                      <a:r>
                        <a:rPr lang="zh-TW" altLang="en-US" dirty="0" smtClean="0"/>
                        <a:t>部分</a:t>
                      </a:r>
                      <a:endParaRPr lang="zh-TW" altLang="en-US" dirty="0"/>
                    </a:p>
                  </a:txBody>
                  <a:tcPr/>
                </a:tc>
                <a:tc>
                  <a:txBody>
                    <a:bodyPr/>
                    <a:lstStyle/>
                    <a:p>
                      <a:r>
                        <a:rPr lang="en-US" altLang="zh-TW" dirty="0" smtClean="0"/>
                        <a:t>Y</a:t>
                      </a:r>
                      <a:endParaRPr lang="zh-TW" altLang="en-US" dirty="0"/>
                    </a:p>
                  </a:txBody>
                  <a:tcPr/>
                </a:tc>
                <a:extLst>
                  <a:ext uri="{0D108BD9-81ED-4DB2-BD59-A6C34878D82A}">
                    <a16:rowId xmlns:a16="http://schemas.microsoft.com/office/drawing/2014/main" val="3814121494"/>
                  </a:ext>
                </a:extLst>
              </a:tr>
              <a:tr h="370840">
                <a:tc>
                  <a:txBody>
                    <a:bodyPr/>
                    <a:lstStyle/>
                    <a:p>
                      <a:endParaRPr lang="zh-TW" altLang="en-US" dirty="0"/>
                    </a:p>
                  </a:txBody>
                  <a:tcPr/>
                </a:tc>
                <a:tc>
                  <a:txBody>
                    <a:bodyPr/>
                    <a:lstStyle/>
                    <a:p>
                      <a:endParaRPr lang="zh-TW" altLang="en-US" dirty="0"/>
                    </a:p>
                  </a:txBody>
                  <a:tcPr/>
                </a:tc>
                <a:tc>
                  <a:txBody>
                    <a:bodyPr/>
                    <a:lstStyle/>
                    <a:p>
                      <a:endParaRPr lang="zh-TW" altLang="en-US" dirty="0"/>
                    </a:p>
                  </a:txBody>
                  <a:tcPr/>
                </a:tc>
                <a:extLst>
                  <a:ext uri="{0D108BD9-81ED-4DB2-BD59-A6C34878D82A}">
                    <a16:rowId xmlns:a16="http://schemas.microsoft.com/office/drawing/2014/main" val="2784788811"/>
                  </a:ext>
                </a:extLst>
              </a:tr>
              <a:tr h="370840">
                <a:tc>
                  <a:txBody>
                    <a:bodyPr/>
                    <a:lstStyle/>
                    <a:p>
                      <a:r>
                        <a:rPr lang="en-US" altLang="zh-TW" dirty="0" smtClean="0"/>
                        <a:t>C/T</a:t>
                      </a:r>
                      <a:r>
                        <a:rPr lang="zh-TW" altLang="en-US" dirty="0" smtClean="0"/>
                        <a:t>時間</a:t>
                      </a:r>
                      <a:endParaRPr lang="zh-TW" altLang="en-US" dirty="0"/>
                    </a:p>
                  </a:txBody>
                  <a:tcPr/>
                </a:tc>
                <a:tc>
                  <a:txBody>
                    <a:bodyPr/>
                    <a:lstStyle/>
                    <a:p>
                      <a:r>
                        <a:rPr lang="en-US" altLang="zh-TW" dirty="0" smtClean="0"/>
                        <a:t>Y</a:t>
                      </a:r>
                      <a:endParaRPr lang="zh-TW" altLang="en-US" dirty="0"/>
                    </a:p>
                  </a:txBody>
                  <a:tcPr/>
                </a:tc>
                <a:tc>
                  <a:txBody>
                    <a:bodyPr/>
                    <a:lstStyle/>
                    <a:p>
                      <a:r>
                        <a:rPr lang="en-US" altLang="zh-TW" dirty="0" smtClean="0"/>
                        <a:t>N</a:t>
                      </a:r>
                      <a:endParaRPr lang="zh-TW" altLang="en-US" dirty="0"/>
                    </a:p>
                  </a:txBody>
                  <a:tcPr/>
                </a:tc>
                <a:extLst>
                  <a:ext uri="{0D108BD9-81ED-4DB2-BD59-A6C34878D82A}">
                    <a16:rowId xmlns:a16="http://schemas.microsoft.com/office/drawing/2014/main" val="1070286741"/>
                  </a:ext>
                </a:extLst>
              </a:tr>
            </a:tbl>
          </a:graphicData>
        </a:graphic>
      </p:graphicFrame>
      <p:sp>
        <p:nvSpPr>
          <p:cNvPr id="9"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11" name="Rectangle 2"/>
          <p:cNvSpPr txBox="1">
            <a:spLocks noChangeArrowheads="1"/>
          </p:cNvSpPr>
          <p:nvPr/>
        </p:nvSpPr>
        <p:spPr bwMode="auto">
          <a:xfrm>
            <a:off x="95012" y="874357"/>
            <a:ext cx="8797468" cy="70788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2pPr>
            <a:lvl3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3pPr>
            <a:lvl4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4pPr>
            <a:lvl5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5pPr>
            <a:lvl6pPr marL="457200" algn="l" rtl="0" fontAlgn="base">
              <a:spcBef>
                <a:spcPct val="0"/>
              </a:spcBef>
              <a:spcAft>
                <a:spcPct val="0"/>
              </a:spcAft>
              <a:defRPr sz="4400">
                <a:solidFill>
                  <a:schemeClr val="tx1"/>
                </a:solidFill>
                <a:latin typeface="Arial" charset="0"/>
                <a:ea typeface="微軟正黑體" pitchFamily="34" charset="-120"/>
              </a:defRPr>
            </a:lvl6pPr>
            <a:lvl7pPr marL="914400" algn="l" rtl="0" fontAlgn="base">
              <a:spcBef>
                <a:spcPct val="0"/>
              </a:spcBef>
              <a:spcAft>
                <a:spcPct val="0"/>
              </a:spcAft>
              <a:defRPr sz="4400">
                <a:solidFill>
                  <a:schemeClr val="tx1"/>
                </a:solidFill>
                <a:latin typeface="Arial" charset="0"/>
                <a:ea typeface="微軟正黑體" pitchFamily="34" charset="-120"/>
              </a:defRPr>
            </a:lvl7pPr>
            <a:lvl8pPr marL="1371600" algn="l" rtl="0" fontAlgn="base">
              <a:spcBef>
                <a:spcPct val="0"/>
              </a:spcBef>
              <a:spcAft>
                <a:spcPct val="0"/>
              </a:spcAft>
              <a:defRPr sz="4400">
                <a:solidFill>
                  <a:schemeClr val="tx1"/>
                </a:solidFill>
                <a:latin typeface="Arial" charset="0"/>
                <a:ea typeface="微軟正黑體" pitchFamily="34" charset="-120"/>
              </a:defRPr>
            </a:lvl8pPr>
            <a:lvl9pPr marL="1828800" algn="l" rtl="0" fontAlgn="base">
              <a:spcBef>
                <a:spcPct val="0"/>
              </a:spcBef>
              <a:spcAft>
                <a:spcPct val="0"/>
              </a:spcAft>
              <a:defRPr sz="4400">
                <a:solidFill>
                  <a:schemeClr val="tx1"/>
                </a:solidFill>
                <a:latin typeface="Arial" charset="0"/>
                <a:ea typeface="微軟正黑體" pitchFamily="34" charset="-120"/>
              </a:defRPr>
            </a:lvl9pPr>
          </a:lstStyle>
          <a:p>
            <a:pPr marL="361950" lvl="1" algn="l">
              <a:spcBef>
                <a:spcPts val="0"/>
              </a:spcBef>
            </a:pPr>
            <a:r>
              <a:rPr lang="en-US" altLang="zh-TW" sz="2000" dirty="0" smtClean="0">
                <a:latin typeface="新細明體" panose="02020500000000000000" pitchFamily="18" charset="-120"/>
                <a:ea typeface="新細明體" panose="02020500000000000000" pitchFamily="18" charset="-120"/>
              </a:rPr>
              <a:t>□</a:t>
            </a:r>
            <a:r>
              <a:rPr lang="zh-TW" altLang="en-US" sz="2000" dirty="0" smtClean="0"/>
              <a:t>本案導入</a:t>
            </a:r>
            <a:r>
              <a:rPr lang="zh-TW" altLang="en-US" sz="2000" b="1" dirty="0" smtClean="0"/>
              <a:t>流程數位化</a:t>
            </a:r>
            <a:r>
              <a:rPr lang="zh-TW" altLang="en-US" sz="2000" dirty="0" smtClean="0"/>
              <a:t>之說明</a:t>
            </a:r>
            <a:r>
              <a:rPr lang="en-US" altLang="zh-TW" sz="1400" dirty="0" smtClean="0"/>
              <a:t>(</a:t>
            </a:r>
            <a:r>
              <a:rPr lang="zh-TW" altLang="en-US" sz="1400" dirty="0" smtClean="0"/>
              <a:t>應</a:t>
            </a:r>
            <a:r>
              <a:rPr lang="zh-TW" altLang="en-US" sz="1400" dirty="0"/>
              <a:t>以連續</a:t>
            </a:r>
            <a:r>
              <a:rPr lang="en-US" altLang="zh-TW" sz="1400" dirty="0"/>
              <a:t>2</a:t>
            </a:r>
            <a:r>
              <a:rPr lang="zh-TW" altLang="en-US" sz="1400" dirty="0"/>
              <a:t>製程範例</a:t>
            </a:r>
            <a:r>
              <a:rPr lang="zh-TW" altLang="en-US" sz="1400" dirty="0" smtClean="0"/>
              <a:t>實施</a:t>
            </a:r>
            <a:r>
              <a:rPr lang="en-US" altLang="zh-TW" sz="1400" dirty="0" smtClean="0"/>
              <a:t>)</a:t>
            </a:r>
            <a:endParaRPr lang="zh-TW" altLang="en-US" sz="1400" dirty="0" smtClean="0"/>
          </a:p>
          <a:p>
            <a:pPr marL="361950" lvl="1" algn="l">
              <a:spcBef>
                <a:spcPts val="0"/>
              </a:spcBef>
            </a:pPr>
            <a:endParaRPr lang="zh-TW" altLang="en-US" sz="2000" dirty="0"/>
          </a:p>
        </p:txBody>
      </p:sp>
      <p:sp>
        <p:nvSpPr>
          <p:cNvPr id="12" name="文字方塊 11"/>
          <p:cNvSpPr txBox="1"/>
          <p:nvPr/>
        </p:nvSpPr>
        <p:spPr>
          <a:xfrm>
            <a:off x="6120292" y="717707"/>
            <a:ext cx="2772188" cy="338554"/>
          </a:xfrm>
          <a:prstGeom prst="rect">
            <a:avLst/>
          </a:prstGeom>
          <a:solidFill>
            <a:schemeClr val="accent2"/>
          </a:solidFill>
        </p:spPr>
        <p:txBody>
          <a:bodyPr wrap="square" rtlCol="0">
            <a:spAutoFit/>
          </a:bodyPr>
          <a:lstStyle/>
          <a:p>
            <a:pPr marL="85725" indent="-85725" algn="just">
              <a:spcBef>
                <a:spcPts val="300"/>
              </a:spcBef>
              <a:spcAft>
                <a:spcPts val="0"/>
              </a:spcAft>
              <a:buFont typeface="Arial" pitchFamily="34" charset="0"/>
              <a:buChar char="•"/>
              <a:defRPr/>
            </a:pPr>
            <a:r>
              <a:rPr lang="zh-TW" altLang="en-US" sz="1600" b="1" dirty="0" smtClean="0">
                <a:solidFill>
                  <a:srgbClr val="FF0000"/>
                </a:solidFill>
                <a:latin typeface="微軟正黑體" panose="020B0604030504040204" pitchFamily="34" charset="-120"/>
                <a:ea typeface="微軟正黑體" panose="020B0604030504040204" pitchFamily="34" charset="-120"/>
              </a:rPr>
              <a:t>本案若無執行，請刪除此頁</a:t>
            </a:r>
            <a:endParaRPr lang="en-US" altLang="zh-TW" sz="1600" b="1" dirty="0" smtClean="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870737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Number Placeholder 2">
            <a:extLst>
              <a:ext uri="{FF2B5EF4-FFF2-40B4-BE49-F238E27FC236}">
                <a16:creationId xmlns:a16="http://schemas.microsoft.com/office/drawing/2014/main" id="{86DA37D2-ACEC-C646-9CBF-9AD0D4EF92CC}"/>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9B9D6476-5908-BD42-93BD-341C63C24E05}" type="slidenum">
              <a:rPr kumimoji="0" lang="en-US" altLang="zh-TW" sz="1800">
                <a:latin typeface="Constantia" panose="02030602050306030303" pitchFamily="18" charset="0"/>
                <a:ea typeface="標楷體" panose="03000509000000000000" pitchFamily="49" charset="-120"/>
              </a:rPr>
              <a:pPr/>
              <a:t>14</a:t>
            </a:fld>
            <a:endParaRPr kumimoji="0" lang="en-US" altLang="zh-TW" sz="1800">
              <a:latin typeface="Constantia" panose="02030602050306030303" pitchFamily="18" charset="0"/>
              <a:ea typeface="標楷體" panose="03000509000000000000" pitchFamily="49" charset="-120"/>
            </a:endParaRPr>
          </a:p>
        </p:txBody>
      </p:sp>
      <p:sp>
        <p:nvSpPr>
          <p:cNvPr id="17410"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6" name="矩形 4">
            <a:extLst>
              <a:ext uri="{FF2B5EF4-FFF2-40B4-BE49-F238E27FC236}">
                <a16:creationId xmlns:a16="http://schemas.microsoft.com/office/drawing/2014/main" id="{55C774CC-6900-A84F-B797-963ADEADDF5A}"/>
              </a:ext>
            </a:extLst>
          </p:cNvPr>
          <p:cNvSpPr/>
          <p:nvPr/>
        </p:nvSpPr>
        <p:spPr bwMode="auto">
          <a:xfrm>
            <a:off x="-47625" y="1266602"/>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17412"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33401" y="1196752"/>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設備系統架構規劃</a:t>
            </a:r>
            <a:r>
              <a:rPr lang="en-US" altLang="zh-TW" sz="1800" b="1" dirty="0">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必要</a:t>
            </a:r>
            <a:r>
              <a:rPr lang="en-US" altLang="zh-TW" sz="1800" b="1" dirty="0" smtClean="0">
                <a:latin typeface="微軟正黑體" panose="020B0604030504040204" pitchFamily="34" charset="-120"/>
                <a:ea typeface="微軟正黑體" panose="020B0604030504040204" pitchFamily="34" charset="-120"/>
              </a:rPr>
              <a:t>)</a:t>
            </a:r>
          </a:p>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預定</a:t>
            </a:r>
            <a:r>
              <a:rPr lang="zh-TW" altLang="en-US" sz="1800" b="1" dirty="0">
                <a:solidFill>
                  <a:srgbClr val="FF0000"/>
                </a:solidFill>
                <a:latin typeface="微軟正黑體" panose="020B0604030504040204" pitchFamily="34" charset="-120"/>
                <a:ea typeface="微軟正黑體" panose="020B0604030504040204" pitchFamily="34" charset="-120"/>
              </a:rPr>
              <a:t>工作內容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zh-TW" altLang="zh-TW" sz="1800" b="1" dirty="0" smtClean="0">
                <a:latin typeface="微軟正黑體" panose="020B0604030504040204" pitchFamily="34" charset="-120"/>
                <a:ea typeface="微軟正黑體" panose="020B0604030504040204" pitchFamily="34" charset="-120"/>
              </a:rPr>
              <a:t>完成</a:t>
            </a:r>
            <a:r>
              <a:rPr lang="zh-TW" altLang="zh-TW" sz="1800" b="1" dirty="0">
                <a:latin typeface="微軟正黑體" panose="020B0604030504040204" pitchFamily="34" charset="-120"/>
                <a:ea typeface="微軟正黑體" panose="020B0604030504040204" pitchFamily="34" charset="-120"/>
              </a:rPr>
              <a:t>系統架構規劃圖</a:t>
            </a:r>
            <a:endParaRPr lang="zh-TW" altLang="en-US" sz="1800" dirty="0">
              <a:latin typeface="微軟正黑體" panose="020B0604030504040204" pitchFamily="34" charset="-120"/>
              <a:ea typeface="微軟正黑體" panose="020B0604030504040204" pitchFamily="34" charset="-120"/>
            </a:endParaRPr>
          </a:p>
        </p:txBody>
      </p:sp>
      <p:grpSp>
        <p:nvGrpSpPr>
          <p:cNvPr id="17413" name="Group 13">
            <a:extLst>
              <a:ext uri="{FF2B5EF4-FFF2-40B4-BE49-F238E27FC236}">
                <a16:creationId xmlns:a16="http://schemas.microsoft.com/office/drawing/2014/main" id="{99C05CF1-3B2E-6F4A-AC88-11225271DB32}"/>
              </a:ext>
            </a:extLst>
          </p:cNvPr>
          <p:cNvGrpSpPr>
            <a:grpSpLocks/>
          </p:cNvGrpSpPr>
          <p:nvPr/>
        </p:nvGrpSpPr>
        <p:grpSpPr bwMode="auto">
          <a:xfrm>
            <a:off x="6477001" y="1374552"/>
            <a:ext cx="2627312" cy="585788"/>
            <a:chOff x="6516216" y="690563"/>
            <a:chExt cx="2627783" cy="585788"/>
          </a:xfrm>
        </p:grpSpPr>
        <p:sp>
          <p:nvSpPr>
            <p:cNvPr id="17417" name="矩形: 圓角 43">
              <a:extLst>
                <a:ext uri="{FF2B5EF4-FFF2-40B4-BE49-F238E27FC236}">
                  <a16:creationId xmlns:a16="http://schemas.microsoft.com/office/drawing/2014/main" id="{7E1F8A37-37B3-E044-A850-56A00D92B337}"/>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17418" name="文字方塊 46">
              <a:extLst>
                <a:ext uri="{FF2B5EF4-FFF2-40B4-BE49-F238E27FC236}">
                  <a16:creationId xmlns:a16="http://schemas.microsoft.com/office/drawing/2014/main" id="{4A17E289-255C-7D4E-A8D7-BD5466E643A8}"/>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17419" name="矩形: 圓角 48">
              <a:extLst>
                <a:ext uri="{FF2B5EF4-FFF2-40B4-BE49-F238E27FC236}">
                  <a16:creationId xmlns:a16="http://schemas.microsoft.com/office/drawing/2014/main" id="{621EC902-6AA4-4545-A62C-3EC783219836}"/>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17420" name="文字方塊 52">
              <a:extLst>
                <a:ext uri="{FF2B5EF4-FFF2-40B4-BE49-F238E27FC236}">
                  <a16:creationId xmlns:a16="http://schemas.microsoft.com/office/drawing/2014/main" id="{DE735CAD-7BFD-8943-9059-EA74B8EC337E}"/>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17414" name="矩形 1">
            <a:extLst>
              <a:ext uri="{FF2B5EF4-FFF2-40B4-BE49-F238E27FC236}">
                <a16:creationId xmlns:a16="http://schemas.microsoft.com/office/drawing/2014/main" id="{E8B14B68-34D2-FA44-AAF8-EDD1EE021FFF}"/>
              </a:ext>
            </a:extLst>
          </p:cNvPr>
          <p:cNvSpPr>
            <a:spLocks noChangeArrowheads="1"/>
          </p:cNvSpPr>
          <p:nvPr/>
        </p:nvSpPr>
        <p:spPr bwMode="auto">
          <a:xfrm>
            <a:off x="212874" y="2142430"/>
            <a:ext cx="8640762"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6088" indent="-446088">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marL="360363" indent="-179388" eaLnBrk="1" hangingPunct="1">
              <a:lnSpc>
                <a:spcPts val="2200"/>
              </a:lnSpc>
            </a:pPr>
            <a:r>
              <a:rPr lang="en-US" altLang="zh-TW" sz="1800" dirty="0">
                <a:latin typeface="微軟正黑體" panose="020B0604030504040204" pitchFamily="34" charset="-120"/>
                <a:ea typeface="微軟正黑體" panose="020B0604030504040204" pitchFamily="34" charset="-120"/>
              </a:rPr>
              <a:t>□</a:t>
            </a:r>
            <a:r>
              <a:rPr lang="zh-TW" altLang="zh-TW" sz="1800" dirty="0" smtClean="0">
                <a:latin typeface="微軟正黑體" panose="020B0604030504040204" pitchFamily="34" charset="-120"/>
                <a:ea typeface="微軟正黑體" panose="020B0604030504040204" pitchFamily="34" charset="-120"/>
              </a:rPr>
              <a:t>本計畫於</a:t>
            </a:r>
            <a:r>
              <a:rPr lang="en-US" altLang="zh-TW" sz="1800" dirty="0" smtClean="0">
                <a:latin typeface="微軟正黑體" panose="020B0604030504040204" pitchFamily="34" charset="-120"/>
                <a:ea typeface="微軟正黑體" panose="020B0604030504040204" pitchFamily="34" charset="-120"/>
              </a:rPr>
              <a:t>OOOOO</a:t>
            </a:r>
            <a:r>
              <a:rPr lang="zh-TW" altLang="en-US" sz="1800" dirty="0" smtClean="0">
                <a:latin typeface="微軟正黑體" panose="020B0604030504040204" pitchFamily="34" charset="-120"/>
                <a:ea typeface="微軟正黑體" panose="020B0604030504040204" pitchFamily="34" charset="-120"/>
              </a:rPr>
              <a:t>公司</a:t>
            </a:r>
            <a:r>
              <a:rPr lang="en-US" altLang="zh-TW" sz="1800" dirty="0" smtClean="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產線地址</a:t>
            </a:r>
            <a:r>
              <a:rPr lang="zh-TW" altLang="zh-TW" sz="1800" dirty="0" smtClean="0">
                <a:latin typeface="微軟正黑體" panose="020B0604030504040204" pitchFamily="34" charset="-120"/>
                <a:ea typeface="微軟正黑體" panose="020B0604030504040204" pitchFamily="34" charset="-120"/>
              </a:rPr>
              <a:t>：</a:t>
            </a:r>
            <a:r>
              <a:rPr lang="en-US" altLang="zh-TW" sz="1800" dirty="0" smtClean="0">
                <a:latin typeface="微軟正黑體" panose="020B0604030504040204" pitchFamily="34" charset="-120"/>
                <a:ea typeface="微軟正黑體" panose="020B0604030504040204" pitchFamily="34" charset="-120"/>
              </a:rPr>
              <a:t>OOOOOOOOO)</a:t>
            </a:r>
            <a:r>
              <a:rPr lang="zh-TW" altLang="zh-TW" sz="1800" dirty="0">
                <a:latin typeface="微軟正黑體" panose="020B0604030504040204" pitchFamily="34" charset="-120"/>
                <a:ea typeface="微軟正黑體" panose="020B0604030504040204" pitchFamily="34" charset="-120"/>
              </a:rPr>
              <a:t>，</a:t>
            </a:r>
            <a:r>
              <a:rPr lang="zh-TW" altLang="zh-TW" sz="1800" dirty="0" smtClean="0">
                <a:latin typeface="微軟正黑體" panose="020B0604030504040204" pitchFamily="34" charset="-120"/>
                <a:ea typeface="微軟正黑體" panose="020B0604030504040204" pitchFamily="34" charset="-120"/>
              </a:rPr>
              <a:t>導入</a:t>
            </a:r>
            <a:r>
              <a:rPr lang="zh-TW" altLang="en-US" sz="1800" dirty="0" smtClean="0">
                <a:latin typeface="微軟正黑體" panose="020B0604030504040204" pitchFamily="34" charset="-120"/>
                <a:ea typeface="微軟正黑體" panose="020B0604030504040204" pitchFamily="34" charset="-120"/>
              </a:rPr>
              <a:t>本案系統架構如下，分別以</a:t>
            </a:r>
            <a:r>
              <a:rPr lang="zh-TW" altLang="en-US" sz="1800" dirty="0">
                <a:latin typeface="微軟正黑體" panose="020B0604030504040204" pitchFamily="34" charset="-120"/>
                <a:ea typeface="微軟正黑體" panose="020B0604030504040204" pitchFamily="34" charset="-120"/>
              </a:rPr>
              <a:t>軟體系統</a:t>
            </a:r>
            <a:r>
              <a:rPr lang="zh-TW" altLang="en-US" sz="1800" dirty="0" smtClean="0">
                <a:latin typeface="微軟正黑體" panose="020B0604030504040204" pitchFamily="34" charset="-120"/>
                <a:ea typeface="微軟正黑體" panose="020B0604030504040204" pitchFamily="34" charset="-120"/>
              </a:rPr>
              <a:t>架構</a:t>
            </a:r>
            <a:r>
              <a:rPr lang="zh-TW" altLang="en-US" sz="1800" dirty="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生產</a:t>
            </a:r>
            <a:r>
              <a:rPr lang="zh-TW" altLang="en-US" sz="1800" dirty="0">
                <a:latin typeface="微軟正黑體" panose="020B0604030504040204" pitchFamily="34" charset="-120"/>
                <a:ea typeface="微軟正黑體" panose="020B0604030504040204" pitchFamily="34" charset="-120"/>
              </a:rPr>
              <a:t>流程</a:t>
            </a:r>
            <a:r>
              <a:rPr lang="zh-TW" altLang="en-US" sz="1800" dirty="0" smtClean="0">
                <a:latin typeface="微軟正黑體" panose="020B0604030504040204" pitchFamily="34" charset="-120"/>
                <a:ea typeface="微軟正黑體" panose="020B0604030504040204" pitchFamily="34" charset="-120"/>
              </a:rPr>
              <a:t>示意圖、</a:t>
            </a:r>
            <a:r>
              <a:rPr lang="en-US" altLang="zh-TW" sz="1800" dirty="0" smtClean="0">
                <a:latin typeface="微軟正黑體" panose="020B0604030504040204" pitchFamily="34" charset="-120"/>
                <a:ea typeface="微軟正黑體" panose="020B0604030504040204" pitchFamily="34" charset="-120"/>
              </a:rPr>
              <a:t>Layout</a:t>
            </a:r>
            <a:r>
              <a:rPr lang="zh-TW" altLang="en-US" sz="1800" dirty="0" smtClean="0">
                <a:latin typeface="微軟正黑體" panose="020B0604030504040204" pitchFamily="34" charset="-120"/>
                <a:ea typeface="微軟正黑體" panose="020B0604030504040204" pitchFamily="34" charset="-120"/>
              </a:rPr>
              <a:t>、系統資訊流加以呈現。</a:t>
            </a:r>
            <a:endParaRPr lang="en-US" altLang="zh-TW" sz="1800" dirty="0">
              <a:latin typeface="微軟正黑體" panose="020B0604030504040204" pitchFamily="34" charset="-120"/>
              <a:ea typeface="微軟正黑體" panose="020B0604030504040204" pitchFamily="34" charset="-120"/>
            </a:endParaRPr>
          </a:p>
        </p:txBody>
      </p:sp>
      <p:sp>
        <p:nvSpPr>
          <p:cNvPr id="1741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2" name="矩形 1"/>
          <p:cNvSpPr/>
          <p:nvPr/>
        </p:nvSpPr>
        <p:spPr bwMode="auto">
          <a:xfrm>
            <a:off x="495772" y="3102015"/>
            <a:ext cx="8352928" cy="3510333"/>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本案軟體系統示</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意圖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原簽約計畫書軟體系統架構</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若有調整請一併修正</a:t>
            </a:r>
            <a:r>
              <a:rPr lang="zh-TW" altLang="en-US" dirty="0">
                <a:latin typeface="微軟正黑體" panose="020B0604030504040204" pitchFamily="34" charset="-120"/>
                <a:ea typeface="微軟正黑體" panose="020B0604030504040204" pitchFamily="34" charset="-120"/>
              </a:rPr>
              <a:t>。</a:t>
            </a:r>
            <a:endPar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3" name="矩形 2"/>
          <p:cNvSpPr/>
          <p:nvPr/>
        </p:nvSpPr>
        <p:spPr>
          <a:xfrm>
            <a:off x="594162" y="2739269"/>
            <a:ext cx="2311851"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a:t>
            </a:r>
            <a:r>
              <a:rPr lang="zh-TW" altLang="en-US" sz="1800" dirty="0" smtClean="0">
                <a:latin typeface="微軟正黑體" panose="020B0604030504040204" pitchFamily="34" charset="-120"/>
                <a:ea typeface="微軟正黑體" panose="020B0604030504040204" pitchFamily="34" charset="-120"/>
              </a:rPr>
              <a:t>本案軟體系統架構</a:t>
            </a:r>
            <a:endParaRPr lang="zh-TW" altLang="en-US" sz="1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字方塊 1">
            <a:extLst>
              <a:ext uri="{FF2B5EF4-FFF2-40B4-BE49-F238E27FC236}">
                <a16:creationId xmlns:a16="http://schemas.microsoft.com/office/drawing/2014/main" id="{D708ADAF-072F-A145-A5A6-D0DC8E5C3AF0}"/>
              </a:ext>
            </a:extLst>
          </p:cNvPr>
          <p:cNvSpPr txBox="1">
            <a:spLocks noChangeArrowheads="1"/>
          </p:cNvSpPr>
          <p:nvPr/>
        </p:nvSpPr>
        <p:spPr bwMode="auto">
          <a:xfrm>
            <a:off x="6783388" y="33338"/>
            <a:ext cx="23256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sz="1000" b="1" dirty="0">
                <a:solidFill>
                  <a:srgbClr val="FF0000"/>
                </a:solidFill>
                <a:latin typeface="微軟正黑體" panose="020B0604030504040204" pitchFamily="34" charset="-120"/>
                <a:ea typeface="微軟正黑體" panose="020B0604030504040204" pitchFamily="34" charset="-120"/>
              </a:rPr>
              <a:t>工作項目</a:t>
            </a:r>
            <a:r>
              <a:rPr lang="en-US" altLang="zh-TW" sz="1000" b="1" dirty="0">
                <a:solidFill>
                  <a:srgbClr val="FF0000"/>
                </a:solidFill>
                <a:latin typeface="微軟正黑體" panose="020B0604030504040204" pitchFamily="34" charset="-120"/>
                <a:ea typeface="微軟正黑體" panose="020B0604030504040204" pitchFamily="34" charset="-120"/>
              </a:rPr>
              <a:t>1</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smtClean="0">
                <a:solidFill>
                  <a:srgbClr val="FF0000"/>
                </a:solidFill>
                <a:latin typeface="微軟正黑體" panose="020B0604030504040204" pitchFamily="34" charset="-120"/>
                <a:ea typeface="微軟正黑體" panose="020B0604030504040204" pitchFamily="34" charset="-120"/>
              </a:rPr>
              <a:t> </a:t>
            </a:r>
            <a:r>
              <a:rPr lang="zh-TW" altLang="en-US" sz="1000" b="1" dirty="0" smtClean="0">
                <a:latin typeface="微軟正黑體" panose="020B0604030504040204" pitchFamily="34" charset="-120"/>
                <a:ea typeface="微軟正黑體" panose="020B0604030504040204" pitchFamily="34" charset="-120"/>
              </a:rPr>
              <a:t>設備系統架構規劃</a:t>
            </a:r>
            <a:endParaRPr lang="en-US" altLang="zh-TW" sz="1000" b="1" dirty="0">
              <a:latin typeface="微軟正黑體" panose="020B0604030504040204" pitchFamily="34" charset="-120"/>
              <a:ea typeface="微軟正黑體" panose="020B0604030504040204" pitchFamily="34" charset="-120"/>
            </a:endParaRPr>
          </a:p>
          <a:p>
            <a:r>
              <a:rPr lang="zh-TW" altLang="en-US" sz="10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a:latin typeface="微軟正黑體" panose="020B0604030504040204" pitchFamily="34" charset="-120"/>
                <a:ea typeface="微軟正黑體" panose="020B0604030504040204" pitchFamily="34" charset="-120"/>
              </a:rPr>
              <a:t>完成聯網系統架構規劃</a:t>
            </a:r>
            <a:endParaRPr lang="en-US" altLang="zh-TW" sz="1000" b="1" dirty="0">
              <a:latin typeface="微軟正黑體" panose="020B0604030504040204" pitchFamily="34" charset="-120"/>
              <a:ea typeface="微軟正黑體" panose="020B0604030504040204" pitchFamily="34" charset="-120"/>
            </a:endParaRPr>
          </a:p>
        </p:txBody>
      </p:sp>
      <p:sp>
        <p:nvSpPr>
          <p:cNvPr id="18434" name="Rectangle 2">
            <a:extLst>
              <a:ext uri="{FF2B5EF4-FFF2-40B4-BE49-F238E27FC236}">
                <a16:creationId xmlns:a16="http://schemas.microsoft.com/office/drawing/2014/main" id="{57EC4E38-277C-564B-B90D-F250DC49B654}"/>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 name="矩形 15"/>
          <p:cNvSpPr/>
          <p:nvPr/>
        </p:nvSpPr>
        <p:spPr>
          <a:xfrm>
            <a:off x="565564" y="1446014"/>
            <a:ext cx="208101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(2)</a:t>
            </a:r>
            <a:r>
              <a:rPr lang="zh-TW" altLang="en-US" sz="1800" dirty="0" smtClean="0">
                <a:latin typeface="微軟正黑體" panose="020B0604030504040204" pitchFamily="34" charset="-120"/>
                <a:ea typeface="微軟正黑體" panose="020B0604030504040204" pitchFamily="34" charset="-120"/>
              </a:rPr>
              <a:t>生產流程示意圖</a:t>
            </a:r>
            <a:endParaRPr lang="zh-TW" altLang="en-US" sz="1800" dirty="0"/>
          </a:p>
        </p:txBody>
      </p:sp>
      <p:sp>
        <p:nvSpPr>
          <p:cNvPr id="17" name="矩形 16"/>
          <p:cNvSpPr/>
          <p:nvPr/>
        </p:nvSpPr>
        <p:spPr bwMode="auto">
          <a:xfrm>
            <a:off x="495772" y="3102015"/>
            <a:ext cx="8352928" cy="3510333"/>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生產流程示意圖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原簽約計畫書中流程，含導入模組編號</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若有調整名詞請一併修正</a:t>
            </a:r>
            <a:r>
              <a:rPr lang="zh-TW" altLang="en-US" dirty="0">
                <a:latin typeface="微軟正黑體" panose="020B0604030504040204" pitchFamily="34" charset="-120"/>
                <a:ea typeface="微軟正黑體" panose="020B0604030504040204" pitchFamily="34" charset="-120"/>
              </a:rPr>
              <a:t>。</a:t>
            </a:r>
            <a:endPar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2" name="矩形 1"/>
          <p:cNvSpPr/>
          <p:nvPr/>
        </p:nvSpPr>
        <p:spPr>
          <a:xfrm>
            <a:off x="565589" y="1144867"/>
            <a:ext cx="3862395" cy="369332"/>
          </a:xfrm>
          <a:prstGeom prst="rect">
            <a:avLst/>
          </a:prstGeom>
        </p:spPr>
        <p:txBody>
          <a:bodyPr wrap="square">
            <a:spAutoFit/>
          </a:bodyPr>
          <a:lstStyle/>
          <a:p>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a:latin typeface="微軟正黑體" panose="020B0604030504040204" pitchFamily="34" charset="-120"/>
                <a:ea typeface="微軟正黑體" panose="020B0604030504040204" pitchFamily="34" charset="-120"/>
              </a:rPr>
              <a:t>設備系統架構</a:t>
            </a:r>
            <a:r>
              <a:rPr lang="zh-TW" altLang="en-US" sz="1800" b="1" dirty="0" smtClean="0">
                <a:latin typeface="微軟正黑體" panose="020B0604030504040204" pitchFamily="34" charset="-120"/>
                <a:ea typeface="微軟正黑體" panose="020B0604030504040204" pitchFamily="34" charset="-120"/>
              </a:rPr>
              <a:t>規劃</a:t>
            </a:r>
            <a:endParaRPr lang="zh-TW" altLang="en-US" sz="1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字方塊 1">
            <a:extLst>
              <a:ext uri="{FF2B5EF4-FFF2-40B4-BE49-F238E27FC236}">
                <a16:creationId xmlns:a16="http://schemas.microsoft.com/office/drawing/2014/main" id="{D708ADAF-072F-A145-A5A6-D0DC8E5C3AF0}"/>
              </a:ext>
            </a:extLst>
          </p:cNvPr>
          <p:cNvSpPr txBox="1">
            <a:spLocks noChangeArrowheads="1"/>
          </p:cNvSpPr>
          <p:nvPr/>
        </p:nvSpPr>
        <p:spPr bwMode="auto">
          <a:xfrm>
            <a:off x="6783388" y="33338"/>
            <a:ext cx="23256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sz="1000" b="1" dirty="0">
                <a:solidFill>
                  <a:srgbClr val="FF0000"/>
                </a:solidFill>
                <a:latin typeface="微軟正黑體" panose="020B0604030504040204" pitchFamily="34" charset="-120"/>
                <a:ea typeface="微軟正黑體" panose="020B0604030504040204" pitchFamily="34" charset="-120"/>
              </a:rPr>
              <a:t>工作項目</a:t>
            </a:r>
            <a:r>
              <a:rPr lang="en-US" altLang="zh-TW" sz="1000" b="1" dirty="0">
                <a:solidFill>
                  <a:srgbClr val="FF0000"/>
                </a:solidFill>
                <a:latin typeface="微軟正黑體" panose="020B0604030504040204" pitchFamily="34" charset="-120"/>
                <a:ea typeface="微軟正黑體" panose="020B0604030504040204" pitchFamily="34" charset="-120"/>
              </a:rPr>
              <a:t>1</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smtClean="0">
                <a:latin typeface="微軟正黑體" panose="020B0604030504040204" pitchFamily="34" charset="-120"/>
                <a:ea typeface="微軟正黑體" panose="020B0604030504040204" pitchFamily="34" charset="-120"/>
              </a:rPr>
              <a:t>系統架構規劃</a:t>
            </a:r>
            <a:endParaRPr lang="en-US" altLang="zh-TW" sz="1000" b="1" dirty="0">
              <a:latin typeface="微軟正黑體" panose="020B0604030504040204" pitchFamily="34" charset="-120"/>
              <a:ea typeface="微軟正黑體" panose="020B0604030504040204" pitchFamily="34" charset="-120"/>
            </a:endParaRPr>
          </a:p>
          <a:p>
            <a:r>
              <a:rPr lang="zh-TW" altLang="en-US" sz="10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a:latin typeface="微軟正黑體" panose="020B0604030504040204" pitchFamily="34" charset="-120"/>
                <a:ea typeface="微軟正黑體" panose="020B0604030504040204" pitchFamily="34" charset="-120"/>
              </a:rPr>
              <a:t>完成聯網系統架構規劃</a:t>
            </a:r>
            <a:endParaRPr lang="en-US" altLang="zh-TW" sz="1000" b="1" dirty="0">
              <a:latin typeface="微軟正黑體" panose="020B0604030504040204" pitchFamily="34" charset="-120"/>
              <a:ea typeface="微軟正黑體" panose="020B0604030504040204" pitchFamily="34" charset="-120"/>
            </a:endParaRPr>
          </a:p>
        </p:txBody>
      </p:sp>
      <p:sp>
        <p:nvSpPr>
          <p:cNvPr id="18434" name="Rectangle 2">
            <a:extLst>
              <a:ext uri="{FF2B5EF4-FFF2-40B4-BE49-F238E27FC236}">
                <a16:creationId xmlns:a16="http://schemas.microsoft.com/office/drawing/2014/main" id="{57EC4E38-277C-564B-B90D-F250DC49B654}"/>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 name="矩形 15"/>
          <p:cNvSpPr/>
          <p:nvPr/>
        </p:nvSpPr>
        <p:spPr>
          <a:xfrm>
            <a:off x="524372" y="1475492"/>
            <a:ext cx="4173322"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(3)</a:t>
            </a:r>
            <a:r>
              <a:rPr lang="en-US" altLang="zh-TW" sz="1800" dirty="0">
                <a:latin typeface="微軟正黑體" panose="020B0604030504040204" pitchFamily="34" charset="-120"/>
                <a:ea typeface="微軟正黑體" panose="020B0604030504040204" pitchFamily="34" charset="-120"/>
              </a:rPr>
              <a:t> </a:t>
            </a:r>
            <a:r>
              <a:rPr lang="en-US" altLang="zh-TW" sz="1800" dirty="0" smtClean="0">
                <a:latin typeface="微軟正黑體" panose="020B0604030504040204" pitchFamily="34" charset="-120"/>
                <a:ea typeface="微軟正黑體" panose="020B0604030504040204" pitchFamily="34" charset="-120"/>
              </a:rPr>
              <a:t>Layout(</a:t>
            </a:r>
            <a:r>
              <a:rPr lang="zh-TW" altLang="en-US" sz="1800" dirty="0" smtClean="0">
                <a:latin typeface="微軟正黑體" panose="020B0604030504040204" pitchFamily="34" charset="-120"/>
                <a:ea typeface="微軟正黑體" panose="020B0604030504040204" pitchFamily="34" charset="-120"/>
              </a:rPr>
              <a:t>產線設備或系統位置分布圖</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
        <p:nvSpPr>
          <p:cNvPr id="17" name="矩形 16"/>
          <p:cNvSpPr/>
          <p:nvPr/>
        </p:nvSpPr>
        <p:spPr bwMode="auto">
          <a:xfrm>
            <a:off x="495772" y="2572693"/>
            <a:ext cx="8352928" cy="4039656"/>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設備或系統分布</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請標注本案可視化裝置、設備、系統位置</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，以可清晰辨識文字為原則。</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18" name="矩形 17"/>
          <p:cNvSpPr/>
          <p:nvPr/>
        </p:nvSpPr>
        <p:spPr>
          <a:xfrm>
            <a:off x="565589" y="1144867"/>
            <a:ext cx="3862395" cy="369332"/>
          </a:xfrm>
          <a:prstGeom prst="rect">
            <a:avLst/>
          </a:prstGeom>
        </p:spPr>
        <p:txBody>
          <a:bodyPr wrap="square">
            <a:spAutoFit/>
          </a:bodyPr>
          <a:lstStyle/>
          <a:p>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a:latin typeface="微軟正黑體" panose="020B0604030504040204" pitchFamily="34" charset="-120"/>
                <a:ea typeface="微軟正黑體" panose="020B0604030504040204" pitchFamily="34" charset="-120"/>
              </a:rPr>
              <a:t>設備系統架構</a:t>
            </a:r>
            <a:r>
              <a:rPr lang="zh-TW" altLang="en-US" sz="1800" b="1" dirty="0" smtClean="0">
                <a:latin typeface="微軟正黑體" panose="020B0604030504040204" pitchFamily="34" charset="-120"/>
                <a:ea typeface="微軟正黑體" panose="020B0604030504040204" pitchFamily="34" charset="-120"/>
              </a:rPr>
              <a:t>規劃</a:t>
            </a:r>
            <a:endParaRPr lang="en-US" altLang="zh-TW" sz="18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8163462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Number Placeholder 2">
            <a:extLst>
              <a:ext uri="{FF2B5EF4-FFF2-40B4-BE49-F238E27FC236}">
                <a16:creationId xmlns:a16="http://schemas.microsoft.com/office/drawing/2014/main" id="{2BEEA0C1-3252-9B4B-9A2F-27B2E3A97D7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E01E2B32-4872-7A41-8ADB-B02DFDCE812C}" type="slidenum">
              <a:rPr kumimoji="0" lang="en-US" altLang="zh-TW" sz="1800">
                <a:latin typeface="Constantia" panose="02030602050306030303" pitchFamily="18" charset="0"/>
                <a:ea typeface="標楷體" panose="03000509000000000000" pitchFamily="49" charset="-120"/>
              </a:rPr>
              <a:pPr/>
              <a:t>17</a:t>
            </a:fld>
            <a:endParaRPr kumimoji="0" lang="en-US" altLang="zh-TW" sz="1800">
              <a:latin typeface="Constantia" panose="02030602050306030303" pitchFamily="18" charset="0"/>
              <a:ea typeface="標楷體" panose="03000509000000000000" pitchFamily="49" charset="-120"/>
            </a:endParaRPr>
          </a:p>
        </p:txBody>
      </p:sp>
      <p:sp>
        <p:nvSpPr>
          <p:cNvPr id="19459" name="Rectangle 2">
            <a:extLst>
              <a:ext uri="{FF2B5EF4-FFF2-40B4-BE49-F238E27FC236}">
                <a16:creationId xmlns:a16="http://schemas.microsoft.com/office/drawing/2014/main" id="{404DF374-CA00-9642-9A4E-7D4F67D6E0F8}"/>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9463" name="文字方塊 1">
            <a:extLst>
              <a:ext uri="{FF2B5EF4-FFF2-40B4-BE49-F238E27FC236}">
                <a16:creationId xmlns:a16="http://schemas.microsoft.com/office/drawing/2014/main" id="{9221A866-603E-A944-977D-A1FEAD295171}"/>
              </a:ext>
            </a:extLst>
          </p:cNvPr>
          <p:cNvSpPr txBox="1">
            <a:spLocks noChangeArrowheads="1"/>
          </p:cNvSpPr>
          <p:nvPr/>
        </p:nvSpPr>
        <p:spPr bwMode="auto">
          <a:xfrm>
            <a:off x="6783388" y="33338"/>
            <a:ext cx="23256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sz="1000" b="1" dirty="0">
                <a:solidFill>
                  <a:srgbClr val="FF0000"/>
                </a:solidFill>
                <a:latin typeface="微軟正黑體" panose="020B0604030504040204" pitchFamily="34" charset="-120"/>
                <a:ea typeface="微軟正黑體" panose="020B0604030504040204" pitchFamily="34" charset="-120"/>
              </a:rPr>
              <a:t>工作項目</a:t>
            </a:r>
            <a:r>
              <a:rPr lang="en-US" altLang="zh-TW" sz="1000" b="1" dirty="0">
                <a:solidFill>
                  <a:srgbClr val="FF0000"/>
                </a:solidFill>
                <a:latin typeface="微軟正黑體" panose="020B0604030504040204" pitchFamily="34" charset="-120"/>
                <a:ea typeface="微軟正黑體" panose="020B0604030504040204" pitchFamily="34" charset="-120"/>
              </a:rPr>
              <a:t>1</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smtClean="0">
                <a:latin typeface="微軟正黑體" panose="020B0604030504040204" pitchFamily="34" charset="-120"/>
                <a:ea typeface="微軟正黑體" panose="020B0604030504040204" pitchFamily="34" charset="-120"/>
              </a:rPr>
              <a:t>系統架構規劃</a:t>
            </a:r>
            <a:endParaRPr lang="en-US" altLang="zh-TW" sz="1000" b="1" dirty="0" smtClean="0">
              <a:latin typeface="微軟正黑體" panose="020B0604030504040204" pitchFamily="34" charset="-120"/>
              <a:ea typeface="微軟正黑體" panose="020B0604030504040204" pitchFamily="34" charset="-120"/>
            </a:endParaRPr>
          </a:p>
          <a:p>
            <a:r>
              <a:rPr lang="zh-TW" altLang="en-US" sz="1000" b="1" dirty="0" smtClean="0">
                <a:solidFill>
                  <a:srgbClr val="FF0000"/>
                </a:solidFill>
                <a:latin typeface="微軟正黑體" panose="020B0604030504040204" pitchFamily="34" charset="-120"/>
                <a:ea typeface="微軟正黑體" panose="020B0604030504040204" pitchFamily="34" charset="-120"/>
              </a:rPr>
              <a:t>預定</a:t>
            </a:r>
            <a:r>
              <a:rPr lang="zh-TW" altLang="en-US" sz="1000" b="1" dirty="0">
                <a:solidFill>
                  <a:srgbClr val="FF0000"/>
                </a:solidFill>
                <a:latin typeface="微軟正黑體" panose="020B0604030504040204" pitchFamily="34" charset="-120"/>
                <a:ea typeface="微軟正黑體" panose="020B0604030504040204" pitchFamily="34" charset="-120"/>
              </a:rPr>
              <a:t>工作內容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a:latin typeface="微軟正黑體" panose="020B0604030504040204" pitchFamily="34" charset="-120"/>
                <a:ea typeface="微軟正黑體" panose="020B0604030504040204" pitchFamily="34" charset="-120"/>
              </a:rPr>
              <a:t>完成聯網系統架構規劃</a:t>
            </a:r>
            <a:endParaRPr lang="en-US" altLang="zh-TW" sz="1000" b="1" dirty="0">
              <a:latin typeface="微軟正黑體" panose="020B0604030504040204" pitchFamily="34" charset="-120"/>
              <a:ea typeface="微軟正黑體" panose="020B0604030504040204" pitchFamily="34" charset="-120"/>
            </a:endParaRPr>
          </a:p>
        </p:txBody>
      </p:sp>
      <p:sp>
        <p:nvSpPr>
          <p:cNvPr id="10" name="矩形 9"/>
          <p:cNvSpPr/>
          <p:nvPr/>
        </p:nvSpPr>
        <p:spPr>
          <a:xfrm>
            <a:off x="539552" y="1484784"/>
            <a:ext cx="3062057"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(4) </a:t>
            </a:r>
            <a:r>
              <a:rPr lang="zh-TW" altLang="en-US" sz="1800" dirty="0" smtClean="0">
                <a:latin typeface="微軟正黑體" panose="020B0604030504040204" pitchFamily="34" charset="-120"/>
                <a:ea typeface="微軟正黑體" panose="020B0604030504040204" pitchFamily="34" charset="-120"/>
              </a:rPr>
              <a:t>本案系統架構與資訊流圖</a:t>
            </a:r>
            <a:endParaRPr lang="zh-TW" altLang="en-US" sz="1800" dirty="0"/>
          </a:p>
        </p:txBody>
      </p:sp>
      <p:sp>
        <p:nvSpPr>
          <p:cNvPr id="11"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2" name="矩形 11"/>
          <p:cNvSpPr/>
          <p:nvPr/>
        </p:nvSpPr>
        <p:spPr>
          <a:xfrm>
            <a:off x="565589" y="1144867"/>
            <a:ext cx="3862395" cy="369332"/>
          </a:xfrm>
          <a:prstGeom prst="rect">
            <a:avLst/>
          </a:prstGeom>
        </p:spPr>
        <p:txBody>
          <a:bodyPr wrap="square">
            <a:spAutoFit/>
          </a:bodyPr>
          <a:lstStyle/>
          <a:p>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a:latin typeface="微軟正黑體" panose="020B0604030504040204" pitchFamily="34" charset="-120"/>
                <a:ea typeface="微軟正黑體" panose="020B0604030504040204" pitchFamily="34" charset="-120"/>
              </a:rPr>
              <a:t>設備系統架構</a:t>
            </a:r>
            <a:r>
              <a:rPr lang="zh-TW" altLang="en-US" sz="1800" b="1" dirty="0" smtClean="0">
                <a:latin typeface="微軟正黑體" panose="020B0604030504040204" pitchFamily="34" charset="-120"/>
                <a:ea typeface="微軟正黑體" panose="020B0604030504040204" pitchFamily="34" charset="-120"/>
              </a:rPr>
              <a:t>規劃</a:t>
            </a:r>
            <a:endParaRPr lang="en-US" altLang="zh-TW" sz="1800" b="1" dirty="0">
              <a:latin typeface="微軟正黑體" panose="020B0604030504040204" pitchFamily="34" charset="-120"/>
              <a:ea typeface="微軟正黑體" panose="020B0604030504040204" pitchFamily="34" charset="-120"/>
            </a:endParaRPr>
          </a:p>
        </p:txBody>
      </p:sp>
      <p:sp>
        <p:nvSpPr>
          <p:cNvPr id="13" name="矩形 12"/>
          <p:cNvSpPr/>
          <p:nvPr/>
        </p:nvSpPr>
        <p:spPr bwMode="auto">
          <a:xfrm>
            <a:off x="495772" y="2572693"/>
            <a:ext cx="8352928" cy="4039656"/>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系統架構與資訊流</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請標注本案軟體系統</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模組間資料的傳遞關係</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，以可清晰辨識文字為原則。</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a:extLst>
              <a:ext uri="{FF2B5EF4-FFF2-40B4-BE49-F238E27FC236}">
                <a16:creationId xmlns:a16="http://schemas.microsoft.com/office/drawing/2014/main" id="{4629A9F4-D9C5-414E-A04E-7C927B2F7C5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8" name="矩形 4">
            <a:extLst>
              <a:ext uri="{FF2B5EF4-FFF2-40B4-BE49-F238E27FC236}">
                <a16:creationId xmlns:a16="http://schemas.microsoft.com/office/drawing/2014/main" id="{55C774CC-6900-A84F-B797-963ADEADDF5A}"/>
              </a:ext>
            </a:extLst>
          </p:cNvPr>
          <p:cNvSpPr/>
          <p:nvPr/>
        </p:nvSpPr>
        <p:spPr bwMode="auto">
          <a:xfrm>
            <a:off x="-47625" y="1266602"/>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159"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33401" y="1196752"/>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a:solidFill>
                  <a:srgbClr val="FF0000"/>
                </a:solidFill>
                <a:latin typeface="微軟正黑體" panose="020B0604030504040204" pitchFamily="34" charset="-120"/>
                <a:ea typeface="微軟正黑體" panose="020B0604030504040204" pitchFamily="34" charset="-120"/>
              </a:rPr>
              <a:t>N</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:OOOOOOOO</a:t>
            </a:r>
            <a:endParaRPr lang="en-US" altLang="zh-TW" sz="1800" b="1" dirty="0" smtClean="0">
              <a:latin typeface="微軟正黑體" panose="020B0604030504040204" pitchFamily="34" charset="-120"/>
              <a:ea typeface="微軟正黑體" panose="020B0604030504040204" pitchFamily="34" charset="-120"/>
            </a:endParaRPr>
          </a:p>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預定</a:t>
            </a:r>
            <a:r>
              <a:rPr lang="zh-TW" altLang="en-US" sz="1800" b="1" dirty="0">
                <a:solidFill>
                  <a:srgbClr val="FF0000"/>
                </a:solidFill>
                <a:latin typeface="微軟正黑體" panose="020B0604030504040204" pitchFamily="34" charset="-120"/>
                <a:ea typeface="微軟正黑體" panose="020B0604030504040204" pitchFamily="34" charset="-120"/>
              </a:rPr>
              <a:t>工作內容 </a:t>
            </a:r>
            <a:r>
              <a:rPr lang="en-US" altLang="zh-TW" sz="1800" b="1" dirty="0" smtClean="0">
                <a:solidFill>
                  <a:srgbClr val="FF0000"/>
                </a:solidFill>
                <a:latin typeface="微軟正黑體" panose="020B0604030504040204" pitchFamily="34" charset="-120"/>
                <a:ea typeface="微軟正黑體" panose="020B0604030504040204" pitchFamily="34" charset="-120"/>
              </a:rPr>
              <a:t>:OOOOOOOOO</a:t>
            </a:r>
            <a:endParaRPr lang="zh-TW" altLang="en-US" sz="1800" dirty="0">
              <a:latin typeface="微軟正黑體" panose="020B0604030504040204" pitchFamily="34" charset="-120"/>
              <a:ea typeface="微軟正黑體" panose="020B0604030504040204" pitchFamily="34" charset="-120"/>
            </a:endParaRPr>
          </a:p>
        </p:txBody>
      </p:sp>
      <p:grpSp>
        <p:nvGrpSpPr>
          <p:cNvPr id="160" name="Group 13">
            <a:extLst>
              <a:ext uri="{FF2B5EF4-FFF2-40B4-BE49-F238E27FC236}">
                <a16:creationId xmlns:a16="http://schemas.microsoft.com/office/drawing/2014/main" id="{99C05CF1-3B2E-6F4A-AC88-11225271DB32}"/>
              </a:ext>
            </a:extLst>
          </p:cNvPr>
          <p:cNvGrpSpPr>
            <a:grpSpLocks/>
          </p:cNvGrpSpPr>
          <p:nvPr/>
        </p:nvGrpSpPr>
        <p:grpSpPr bwMode="auto">
          <a:xfrm>
            <a:off x="6477001" y="1374552"/>
            <a:ext cx="2627312" cy="585788"/>
            <a:chOff x="6516216" y="690563"/>
            <a:chExt cx="2627783" cy="585788"/>
          </a:xfrm>
        </p:grpSpPr>
        <p:sp>
          <p:nvSpPr>
            <p:cNvPr id="161" name="矩形: 圓角 43">
              <a:extLst>
                <a:ext uri="{FF2B5EF4-FFF2-40B4-BE49-F238E27FC236}">
                  <a16:creationId xmlns:a16="http://schemas.microsoft.com/office/drawing/2014/main" id="{7E1F8A37-37B3-E044-A850-56A00D92B337}"/>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162" name="文字方塊 46">
              <a:extLst>
                <a:ext uri="{FF2B5EF4-FFF2-40B4-BE49-F238E27FC236}">
                  <a16:creationId xmlns:a16="http://schemas.microsoft.com/office/drawing/2014/main" id="{4A17E289-255C-7D4E-A8D7-BD5466E643A8}"/>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163" name="矩形: 圓角 48">
              <a:extLst>
                <a:ext uri="{FF2B5EF4-FFF2-40B4-BE49-F238E27FC236}">
                  <a16:creationId xmlns:a16="http://schemas.microsoft.com/office/drawing/2014/main" id="{621EC902-6AA4-4545-A62C-3EC783219836}"/>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164" name="文字方塊 52">
              <a:extLst>
                <a:ext uri="{FF2B5EF4-FFF2-40B4-BE49-F238E27FC236}">
                  <a16:creationId xmlns:a16="http://schemas.microsoft.com/office/drawing/2014/main" id="{DE735CAD-7BFD-8943-9059-EA74B8EC337E}"/>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16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6" name="矩形 165"/>
          <p:cNvSpPr/>
          <p:nvPr/>
        </p:nvSpPr>
        <p:spPr>
          <a:xfrm>
            <a:off x="533401" y="2135858"/>
            <a:ext cx="747832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OOOOO(</a:t>
            </a:r>
            <a:r>
              <a:rPr lang="zh-TW" altLang="en-US" sz="1800" dirty="0" smtClean="0">
                <a:latin typeface="微軟正黑體" panose="020B0604030504040204" pitchFamily="34" charset="-120"/>
                <a:ea typeface="微軟正黑體" panose="020B0604030504040204" pitchFamily="34" charset="-120"/>
              </a:rPr>
              <a:t>請提供本工作內容佐證資料</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文字說明、文件、照片、圖片</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
        <p:nvSpPr>
          <p:cNvPr id="2" name="文字方塊 1"/>
          <p:cNvSpPr txBox="1"/>
          <p:nvPr/>
        </p:nvSpPr>
        <p:spPr>
          <a:xfrm>
            <a:off x="376424" y="2572692"/>
            <a:ext cx="8492753" cy="923330"/>
          </a:xfrm>
          <a:prstGeom prst="rect">
            <a:avLst/>
          </a:prstGeom>
          <a:noFill/>
        </p:spPr>
        <p:txBody>
          <a:bodyPr wrap="square" rtlCol="0">
            <a:spAutoFit/>
          </a:bodyPr>
          <a:lstStyle/>
          <a:p>
            <a:r>
              <a:rPr lang="en-US" altLang="zh-TW" sz="1800" dirty="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若本項工作內容與整體系統驗證有關，請列舉重要可視化畫面</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可輔</a:t>
            </a:r>
            <a:r>
              <a:rPr lang="zh-TW" altLang="en-US" sz="1800" dirty="0">
                <a:latin typeface="微軟正黑體" panose="020B0604030504040204" pitchFamily="34" charset="-120"/>
                <a:ea typeface="微軟正黑體" panose="020B0604030504040204" pitchFamily="34" charset="-120"/>
              </a:rPr>
              <a:t>以</a:t>
            </a:r>
            <a:r>
              <a:rPr lang="zh-TW" altLang="en-US" sz="1800" dirty="0" smtClean="0">
                <a:latin typeface="微軟正黑體" panose="020B0604030504040204" pitchFamily="34" charset="-120"/>
                <a:ea typeface="微軟正黑體" panose="020B0604030504040204" pitchFamily="34" charset="-120"/>
              </a:rPr>
              <a:t>其他流程變化示意圖</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，並加以說明如何藉此功能解決前述受輔導業者之面臨問題或需求；其他未與解決受輔導業者問題之功能畫面可列於附錄。</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latin typeface="微軟正黑體" panose="020B0604030504040204" pitchFamily="34" charset="-120"/>
              <a:ea typeface="微軟正黑體" panose="020B0604030504040204" pitchFamily="34" charset="-120"/>
            </a:endParaRPr>
          </a:p>
        </p:txBody>
      </p:sp>
      <p:sp>
        <p:nvSpPr>
          <p:cNvPr id="3" name="矩形 2"/>
          <p:cNvSpPr/>
          <p:nvPr/>
        </p:nvSpPr>
        <p:spPr bwMode="auto">
          <a:xfrm>
            <a:off x="533401" y="3717032"/>
            <a:ext cx="3994943" cy="2736304"/>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主要功能畫面</a:t>
            </a:r>
          </a:p>
        </p:txBody>
      </p:sp>
      <p:sp>
        <p:nvSpPr>
          <p:cNvPr id="4" name="文字方塊 3"/>
          <p:cNvSpPr txBox="1"/>
          <p:nvPr/>
        </p:nvSpPr>
        <p:spPr>
          <a:xfrm>
            <a:off x="4716016" y="3717032"/>
            <a:ext cx="3744416" cy="369332"/>
          </a:xfrm>
          <a:prstGeom prst="rect">
            <a:avLst/>
          </a:prstGeom>
          <a:noFill/>
        </p:spPr>
        <p:txBody>
          <a:bodyPr wrap="square" rtlCol="0">
            <a:spAutoFit/>
          </a:bodyPr>
          <a:lstStyle/>
          <a:p>
            <a:pPr marL="342900" indent="-342900">
              <a:buFont typeface="Arial" panose="020B0604020202020204" pitchFamily="34" charset="0"/>
              <a:buChar char="•"/>
            </a:pP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問題解決補充相</a:t>
            </a:r>
            <a:r>
              <a:rPr lang="zh-TW" altLang="en-US" sz="1800" dirty="0">
                <a:latin typeface="微軟正黑體" panose="020B0604030504040204" pitchFamily="34" charset="-120"/>
                <a:ea typeface="微軟正黑體" panose="020B0604030504040204" pitchFamily="34" charset="-120"/>
              </a:rPr>
              <a:t>關</a:t>
            </a:r>
            <a:r>
              <a:rPr lang="zh-TW" altLang="en-US" sz="1800" dirty="0" smtClean="0">
                <a:latin typeface="微軟正黑體" panose="020B0604030504040204" pitchFamily="34" charset="-120"/>
                <a:ea typeface="微軟正黑體" panose="020B0604030504040204" pitchFamily="34" charset="-120"/>
              </a:rPr>
              <a:t>說明</a:t>
            </a:r>
            <a:r>
              <a:rPr lang="en-US" altLang="zh-TW" sz="1800" dirty="0" smtClean="0">
                <a:latin typeface="微軟正黑體" panose="020B0604030504040204" pitchFamily="34" charset="-120"/>
                <a:ea typeface="微軟正黑體" panose="020B0604030504040204" pitchFamily="34" charset="-120"/>
              </a:rPr>
              <a:t>1)</a:t>
            </a:r>
            <a:endParaRPr lang="zh-TW" altLang="en-US" sz="1800"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Number Placeholder 2">
            <a:extLst>
              <a:ext uri="{FF2B5EF4-FFF2-40B4-BE49-F238E27FC236}">
                <a16:creationId xmlns:a16="http://schemas.microsoft.com/office/drawing/2014/main" id="{CFC887DE-5F13-9D4F-A951-27574491179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C9EF87D7-1B4C-F240-92DA-634FD131B237}" type="slidenum">
              <a:rPr kumimoji="0" lang="en-US" altLang="zh-TW" sz="1800">
                <a:latin typeface="Constantia" panose="02030602050306030303" pitchFamily="18" charset="0"/>
                <a:ea typeface="標楷體" panose="03000509000000000000" pitchFamily="49" charset="-120"/>
              </a:rPr>
              <a:pPr/>
              <a:t>19</a:t>
            </a:fld>
            <a:endParaRPr kumimoji="0" lang="en-US" altLang="zh-TW" sz="1800">
              <a:latin typeface="Constantia" panose="02030602050306030303" pitchFamily="18" charset="0"/>
              <a:ea typeface="標楷體" panose="03000509000000000000" pitchFamily="49" charset="-120"/>
            </a:endParaRPr>
          </a:p>
        </p:txBody>
      </p:sp>
      <p:sp>
        <p:nvSpPr>
          <p:cNvPr id="4" name="矩形 4">
            <a:extLst>
              <a:ext uri="{FF2B5EF4-FFF2-40B4-BE49-F238E27FC236}">
                <a16:creationId xmlns:a16="http://schemas.microsoft.com/office/drawing/2014/main" id="{FCA8BF16-A62C-2442-9769-3EB1C295EFC8}"/>
              </a:ext>
            </a:extLst>
          </p:cNvPr>
          <p:cNvSpPr/>
          <p:nvPr/>
        </p:nvSpPr>
        <p:spPr bwMode="auto">
          <a:xfrm>
            <a:off x="-7938" y="1233760"/>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21507" name="文字方塊 1">
            <a:extLst>
              <a:ext uri="{FF2B5EF4-FFF2-40B4-BE49-F238E27FC236}">
                <a16:creationId xmlns:a16="http://schemas.microsoft.com/office/drawing/2014/main" id="{037CE596-BFB9-DF4C-9945-FF0ECF077133}"/>
              </a:ext>
            </a:extLst>
          </p:cNvPr>
          <p:cNvSpPr txBox="1">
            <a:spLocks noChangeArrowheads="1"/>
          </p:cNvSpPr>
          <p:nvPr/>
        </p:nvSpPr>
        <p:spPr bwMode="auto">
          <a:xfrm>
            <a:off x="573088" y="1111869"/>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a:solidFill>
                  <a:srgbClr val="FF0000"/>
                </a:solidFill>
                <a:latin typeface="微軟正黑體" panose="020B0604030504040204" pitchFamily="34" charset="-120"/>
                <a:ea typeface="微軟正黑體" panose="020B0604030504040204" pitchFamily="34" charset="-120"/>
              </a:rPr>
              <a:t>O</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提供資訊安全檢測報告</a:t>
            </a:r>
            <a:r>
              <a:rPr lang="en-US" altLang="zh-TW" sz="1800" b="1" dirty="0">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必要</a:t>
            </a:r>
            <a:r>
              <a:rPr lang="en-US" altLang="zh-TW" sz="1800" b="1" dirty="0" smtClean="0">
                <a:latin typeface="微軟正黑體" panose="020B0604030504040204" pitchFamily="34" charset="-120"/>
                <a:ea typeface="微軟正黑體" panose="020B0604030504040204" pitchFamily="34" charset="-120"/>
              </a:rPr>
              <a:t>)</a:t>
            </a:r>
            <a:endParaRPr lang="en-US" altLang="zh-TW" sz="1800" dirty="0">
              <a:latin typeface="微軟正黑體" panose="020B0604030504040204" pitchFamily="34" charset="-120"/>
              <a:ea typeface="微軟正黑體" panose="020B0604030504040204" pitchFamily="34" charset="-120"/>
            </a:endParaRPr>
          </a:p>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800" b="1" dirty="0">
                <a:solidFill>
                  <a:srgbClr val="FF0000"/>
                </a:solidFill>
                <a:latin typeface="微軟正黑體" panose="020B0604030504040204" pitchFamily="34" charset="-120"/>
                <a:ea typeface="微軟正黑體" panose="020B0604030504040204" pitchFamily="34" charset="-120"/>
              </a:rPr>
              <a:t>:</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zh-TW" altLang="en-US" sz="1800" dirty="0" smtClean="0">
                <a:latin typeface="微軟正黑體" panose="020B0604030504040204" pitchFamily="34" charset="-120"/>
                <a:ea typeface="微軟正黑體" panose="020B0604030504040204" pitchFamily="34" charset="-120"/>
              </a:rPr>
              <a:t>提供</a:t>
            </a:r>
            <a:r>
              <a:rPr lang="zh-CN" altLang="x-none" sz="1800" dirty="0" smtClean="0">
                <a:latin typeface="微軟正黑體" panose="020B0604030504040204" pitchFamily="34" charset="-120"/>
                <a:ea typeface="微軟正黑體" panose="020B0604030504040204" pitchFamily="34" charset="-120"/>
              </a:rPr>
              <a:t>第三</a:t>
            </a:r>
            <a:r>
              <a:rPr lang="zh-CN" altLang="x-none" sz="1800" dirty="0">
                <a:latin typeface="微軟正黑體" panose="020B0604030504040204" pitchFamily="34" charset="-120"/>
                <a:ea typeface="微軟正黑體" panose="020B0604030504040204" pitchFamily="34" charset="-120"/>
              </a:rPr>
              <a:t>方資訊安全</a:t>
            </a:r>
            <a:r>
              <a:rPr lang="zh-CN" altLang="en-US" sz="1800" dirty="0">
                <a:latin typeface="微軟正黑體" panose="020B0604030504040204" pitchFamily="34" charset="-120"/>
                <a:ea typeface="微軟正黑體" panose="020B0604030504040204" pitchFamily="34" charset="-120"/>
              </a:rPr>
              <a:t>報告</a:t>
            </a:r>
            <a:endParaRPr lang="zh-TW" altLang="en-US" sz="1800" dirty="0">
              <a:latin typeface="微軟正黑體" panose="020B0604030504040204" pitchFamily="34" charset="-120"/>
              <a:ea typeface="微軟正黑體" panose="020B0604030504040204" pitchFamily="34" charset="-120"/>
            </a:endParaRPr>
          </a:p>
        </p:txBody>
      </p:sp>
      <p:grpSp>
        <p:nvGrpSpPr>
          <p:cNvPr id="21508" name="Group 5">
            <a:extLst>
              <a:ext uri="{FF2B5EF4-FFF2-40B4-BE49-F238E27FC236}">
                <a16:creationId xmlns:a16="http://schemas.microsoft.com/office/drawing/2014/main" id="{8683AB78-B67B-B049-87E6-F695E0EE8308}"/>
              </a:ext>
            </a:extLst>
          </p:cNvPr>
          <p:cNvGrpSpPr>
            <a:grpSpLocks/>
          </p:cNvGrpSpPr>
          <p:nvPr/>
        </p:nvGrpSpPr>
        <p:grpSpPr bwMode="auto">
          <a:xfrm>
            <a:off x="6516688" y="1341710"/>
            <a:ext cx="2627312" cy="585788"/>
            <a:chOff x="6516216" y="690563"/>
            <a:chExt cx="2627783" cy="585788"/>
          </a:xfrm>
        </p:grpSpPr>
        <p:sp>
          <p:nvSpPr>
            <p:cNvPr id="21510" name="矩形: 圓角 43">
              <a:extLst>
                <a:ext uri="{FF2B5EF4-FFF2-40B4-BE49-F238E27FC236}">
                  <a16:creationId xmlns:a16="http://schemas.microsoft.com/office/drawing/2014/main" id="{22B961BC-75AC-074A-93BF-8A46A3919D9A}"/>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21511" name="文字方塊 46">
              <a:extLst>
                <a:ext uri="{FF2B5EF4-FFF2-40B4-BE49-F238E27FC236}">
                  <a16:creationId xmlns:a16="http://schemas.microsoft.com/office/drawing/2014/main" id="{B20703CB-6428-CF4D-89DB-508445340E7B}"/>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O/O</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21512" name="矩形: 圓角 48">
              <a:extLst>
                <a:ext uri="{FF2B5EF4-FFF2-40B4-BE49-F238E27FC236}">
                  <a16:creationId xmlns:a16="http://schemas.microsoft.com/office/drawing/2014/main" id="{3FA8FAD4-E3FE-5D41-BDDB-CEF102FD6FAA}"/>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21513" name="文字方塊 52">
              <a:extLst>
                <a:ext uri="{FF2B5EF4-FFF2-40B4-BE49-F238E27FC236}">
                  <a16:creationId xmlns:a16="http://schemas.microsoft.com/office/drawing/2014/main" id="{92AE6869-E268-1949-8944-B9BA614C20DB}"/>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O%</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21509" name="Rectangle 2">
            <a:extLst>
              <a:ext uri="{FF2B5EF4-FFF2-40B4-BE49-F238E27FC236}">
                <a16:creationId xmlns:a16="http://schemas.microsoft.com/office/drawing/2014/main" id="{3450762C-4B10-AC4C-94FE-1C1D1F56C5D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6" name="矩形 5"/>
          <p:cNvSpPr/>
          <p:nvPr/>
        </p:nvSpPr>
        <p:spPr bwMode="auto">
          <a:xfrm>
            <a:off x="683568" y="2852936"/>
            <a:ext cx="3024336" cy="3024336"/>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報告封面或摘要內容</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dirty="0"/>
          </a:p>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zh-TW" sz="2400" b="0" i="0" u="none" strike="noStrike" cap="none" normalizeH="0" baseline="0" dirty="0" smtClean="0">
              <a:ln>
                <a:noFill/>
              </a:ln>
              <a:solidFill>
                <a:schemeClr val="tx1"/>
              </a:solidFill>
              <a:effectLst/>
              <a:latin typeface="Times New Roman" pitchFamily="18"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smtClean="0">
                <a:solidFill>
                  <a:srgbClr val="FF0000"/>
                </a:solidFill>
                <a:latin typeface="微軟正黑體" panose="020B0604030504040204" pitchFamily="34" charset="-120"/>
                <a:ea typeface="微軟正黑體" panose="020B0604030504040204" pitchFamily="34" charset="-120"/>
              </a:rPr>
              <a:t>本報告摘要資訊處</a:t>
            </a:r>
            <a:endParaRPr lang="en-US" altLang="zh-TW" sz="1800" dirty="0" smtClean="0">
              <a:solidFill>
                <a:srgbClr val="FF0000"/>
              </a:solidFill>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lang="zh-TW" altLang="en-US" sz="1800" dirty="0" smtClean="0">
                <a:solidFill>
                  <a:srgbClr val="FF0000"/>
                </a:solidFill>
                <a:latin typeface="微軟正黑體" panose="020B0604030504040204" pitchFamily="34" charset="-120"/>
                <a:ea typeface="微軟正黑體" panose="020B0604030504040204" pitchFamily="34" charset="-120"/>
              </a:rPr>
              <a:t>應有受輔導業者簽名</a:t>
            </a:r>
            <a:r>
              <a:rPr lang="en-US" altLang="zh-TW" sz="1800" dirty="0" smtClean="0">
                <a:solidFill>
                  <a:srgbClr val="FF0000"/>
                </a:solidFill>
                <a:latin typeface="微軟正黑體" panose="020B0604030504040204" pitchFamily="34" charset="-120"/>
                <a:ea typeface="微軟正黑體" panose="020B0604030504040204" pitchFamily="34" charset="-120"/>
              </a:rPr>
              <a:t>)</a:t>
            </a:r>
            <a:endParaRPr kumimoji="1" lang="zh-TW" altLang="en-US" sz="1800" b="0"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endParaRPr>
          </a:p>
        </p:txBody>
      </p:sp>
      <p:sp>
        <p:nvSpPr>
          <p:cNvPr id="16" name="矩形 15"/>
          <p:cNvSpPr/>
          <p:nvPr/>
        </p:nvSpPr>
        <p:spPr>
          <a:xfrm>
            <a:off x="533401" y="2135858"/>
            <a:ext cx="8154797"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a:t>
            </a:r>
            <a:r>
              <a:rPr lang="zh-TW" altLang="en-US" sz="1800" dirty="0" smtClean="0">
                <a:latin typeface="微軟正黑體" panose="020B0604030504040204" pitchFamily="34" charset="-120"/>
                <a:ea typeface="微軟正黑體" panose="020B0604030504040204" pitchFamily="34" charset="-120"/>
              </a:rPr>
              <a:t>第三方資訊安全報告</a:t>
            </a:r>
            <a:r>
              <a:rPr lang="en-US" altLang="zh-TW" sz="1600" dirty="0" smtClean="0">
                <a:latin typeface="微軟正黑體" panose="020B0604030504040204" pitchFamily="34" charset="-120"/>
                <a:ea typeface="微軟正黑體" panose="020B0604030504040204" pitchFamily="34" charset="-120"/>
              </a:rPr>
              <a:t>(</a:t>
            </a:r>
            <a:r>
              <a:rPr lang="zh-TW" altLang="en-US" sz="1600" dirty="0" smtClean="0">
                <a:latin typeface="微軟正黑體" panose="020B0604030504040204" pitchFamily="34" charset="-120"/>
                <a:ea typeface="微軟正黑體" panose="020B0604030504040204" pitchFamily="34" charset="-120"/>
              </a:rPr>
              <a:t>請提供本工作內容佐證資料</a:t>
            </a:r>
            <a:r>
              <a:rPr lang="en-US" altLang="zh-TW" sz="1600" dirty="0" smtClean="0">
                <a:latin typeface="微軟正黑體" panose="020B0604030504040204" pitchFamily="34" charset="-120"/>
                <a:ea typeface="微軟正黑體" panose="020B0604030504040204" pitchFamily="34" charset="-120"/>
              </a:rPr>
              <a:t>-</a:t>
            </a:r>
            <a:r>
              <a:rPr lang="zh-TW" altLang="en-US" sz="1600" dirty="0" smtClean="0">
                <a:latin typeface="微軟正黑體" panose="020B0604030504040204" pitchFamily="34" charset="-120"/>
                <a:ea typeface="微軟正黑體" panose="020B0604030504040204" pitchFamily="34" charset="-120"/>
              </a:rPr>
              <a:t>封面、應有受輔導業者閱後簽名</a:t>
            </a:r>
            <a:r>
              <a:rPr lang="en-US" altLang="zh-TW" sz="1600" dirty="0" smtClean="0">
                <a:latin typeface="微軟正黑體" panose="020B0604030504040204" pitchFamily="34" charset="-120"/>
                <a:ea typeface="微軟正黑體" panose="020B0604030504040204" pitchFamily="34" charset="-120"/>
              </a:rPr>
              <a:t>)</a:t>
            </a:r>
            <a:endParaRPr lang="zh-TW" altLang="en-US" sz="1600" dirty="0"/>
          </a:p>
        </p:txBody>
      </p:sp>
      <p:sp>
        <p:nvSpPr>
          <p:cNvPr id="17"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64704"/>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7" name="文字方塊 6"/>
          <p:cNvSpPr txBox="1"/>
          <p:nvPr/>
        </p:nvSpPr>
        <p:spPr>
          <a:xfrm>
            <a:off x="3923928" y="2924944"/>
            <a:ext cx="4392488" cy="1323439"/>
          </a:xfrm>
          <a:prstGeom prst="rect">
            <a:avLst/>
          </a:prstGeom>
          <a:noFill/>
        </p:spPr>
        <p:txBody>
          <a:bodyPr wrap="square" rtlCol="0">
            <a:spAutoFit/>
          </a:bodyPr>
          <a:lstStyle/>
          <a:p>
            <a:r>
              <a:rPr lang="zh-TW" altLang="en-US" sz="2000" dirty="0" smtClean="0">
                <a:latin typeface="微軟正黑體" panose="020B0604030504040204" pitchFamily="34" charset="-120"/>
                <a:ea typeface="微軟正黑體" panose="020B0604030504040204" pitchFamily="34" charset="-120"/>
              </a:rPr>
              <a:t>輔導單位所提供之軟體經資安檢測後</a:t>
            </a:r>
            <a:r>
              <a:rPr lang="en-US" altLang="zh-TW" sz="2000" dirty="0" smtClean="0">
                <a:latin typeface="微軟正黑體" panose="020B0604030504040204" pitchFamily="34" charset="-120"/>
                <a:ea typeface="微軟正黑體" panose="020B0604030504040204" pitchFamily="34" charset="-120"/>
              </a:rPr>
              <a:t>:</a:t>
            </a:r>
          </a:p>
          <a:p>
            <a:r>
              <a:rPr lang="en-US" altLang="zh-TW" sz="2000" dirty="0" smtClean="0">
                <a:latin typeface="微軟正黑體" panose="020B0604030504040204" pitchFamily="34" charset="-120"/>
                <a:ea typeface="微軟正黑體" panose="020B0604030504040204" pitchFamily="34" charset="-120"/>
              </a:rPr>
              <a:t>1.</a:t>
            </a:r>
            <a:r>
              <a:rPr lang="zh-TW" altLang="en-US" sz="2000" dirty="0" smtClean="0">
                <a:latin typeface="微軟正黑體" panose="020B0604030504040204" pitchFamily="34" charset="-120"/>
                <a:ea typeface="微軟正黑體" panose="020B0604030504040204" pitchFamily="34" charset="-120"/>
              </a:rPr>
              <a:t>高度風險項次</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比例</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為</a:t>
            </a:r>
            <a:r>
              <a:rPr lang="en-US" altLang="zh-TW" sz="2000" dirty="0" smtClean="0">
                <a:latin typeface="微軟正黑體" panose="020B0604030504040204" pitchFamily="34" charset="-120"/>
                <a:ea typeface="微軟正黑體" panose="020B0604030504040204" pitchFamily="34" charset="-120"/>
              </a:rPr>
              <a:t>_____</a:t>
            </a:r>
            <a:r>
              <a:rPr lang="zh-TW" altLang="en-US" sz="2000" dirty="0" smtClean="0">
                <a:latin typeface="微軟正黑體" panose="020B0604030504040204" pitchFamily="34" charset="-120"/>
                <a:ea typeface="微軟正黑體" panose="020B0604030504040204" pitchFamily="34" charset="-120"/>
              </a:rPr>
              <a:t>項</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或</a:t>
            </a:r>
            <a:r>
              <a:rPr lang="en-US" altLang="zh-TW" sz="2000" dirty="0" smtClean="0">
                <a:latin typeface="微軟正黑體" panose="020B0604030504040204" pitchFamily="34" charset="-120"/>
                <a:ea typeface="微軟正黑體" panose="020B0604030504040204" pitchFamily="34" charset="-120"/>
              </a:rPr>
              <a:t>%)</a:t>
            </a:r>
          </a:p>
          <a:p>
            <a:r>
              <a:rPr lang="en-US" altLang="zh-TW" sz="2000" dirty="0" smtClean="0">
                <a:latin typeface="微軟正黑體" panose="020B0604030504040204" pitchFamily="34" charset="-120"/>
                <a:ea typeface="微軟正黑體" panose="020B0604030504040204" pitchFamily="34" charset="-120"/>
              </a:rPr>
              <a:t>2.</a:t>
            </a:r>
            <a:r>
              <a:rPr lang="zh-TW" altLang="en-US" sz="2000" dirty="0" smtClean="0">
                <a:latin typeface="微軟正黑體" panose="020B0604030504040204" pitchFamily="34" charset="-120"/>
                <a:ea typeface="微軟正黑體" panose="020B0604030504040204" pitchFamily="34" charset="-120"/>
              </a:rPr>
              <a:t>中度風險項次</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比例</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為</a:t>
            </a:r>
            <a:r>
              <a:rPr lang="en-US" altLang="zh-TW" sz="2000" dirty="0">
                <a:latin typeface="微軟正黑體" panose="020B0604030504040204" pitchFamily="34" charset="-120"/>
                <a:ea typeface="微軟正黑體" panose="020B0604030504040204" pitchFamily="34" charset="-120"/>
              </a:rPr>
              <a:t>_____</a:t>
            </a:r>
            <a:r>
              <a:rPr lang="zh-TW" altLang="en-US" sz="2000" dirty="0">
                <a:latin typeface="微軟正黑體" panose="020B0604030504040204" pitchFamily="34" charset="-120"/>
                <a:ea typeface="微軟正黑體" panose="020B0604030504040204" pitchFamily="34" charset="-120"/>
              </a:rPr>
              <a:t>項</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或</a:t>
            </a:r>
            <a:r>
              <a:rPr lang="en-US" altLang="zh-TW" sz="2000" dirty="0" smtClean="0">
                <a:latin typeface="微軟正黑體" panose="020B0604030504040204" pitchFamily="34" charset="-120"/>
                <a:ea typeface="微軟正黑體" panose="020B0604030504040204" pitchFamily="34" charset="-120"/>
              </a:rPr>
              <a:t>%)</a:t>
            </a:r>
          </a:p>
          <a:p>
            <a:r>
              <a:rPr lang="en-US" altLang="zh-TW" sz="2000" dirty="0" smtClean="0">
                <a:latin typeface="微軟正黑體" panose="020B0604030504040204" pitchFamily="34" charset="-120"/>
                <a:ea typeface="微軟正黑體" panose="020B0604030504040204" pitchFamily="34" charset="-120"/>
              </a:rPr>
              <a:t>3.</a:t>
            </a:r>
            <a:r>
              <a:rPr lang="zh-TW" altLang="en-US" sz="2000" dirty="0" smtClean="0">
                <a:latin typeface="微軟正黑體" panose="020B0604030504040204" pitchFamily="34" charset="-120"/>
                <a:ea typeface="微軟正黑體" panose="020B0604030504040204" pitchFamily="34" charset="-120"/>
              </a:rPr>
              <a:t>低度風險項次</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比例</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為</a:t>
            </a:r>
            <a:r>
              <a:rPr lang="en-US" altLang="zh-TW" sz="2000" dirty="0">
                <a:latin typeface="微軟正黑體" panose="020B0604030504040204" pitchFamily="34" charset="-120"/>
                <a:ea typeface="微軟正黑體" panose="020B0604030504040204" pitchFamily="34" charset="-120"/>
              </a:rPr>
              <a:t>_____</a:t>
            </a:r>
            <a:r>
              <a:rPr lang="zh-TW" altLang="en-US" sz="2000" dirty="0">
                <a:latin typeface="微軟正黑體" panose="020B0604030504040204" pitchFamily="34" charset="-120"/>
                <a:ea typeface="微軟正黑體" panose="020B0604030504040204" pitchFamily="34" charset="-120"/>
              </a:rPr>
              <a:t>項</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或</a:t>
            </a:r>
            <a:r>
              <a:rPr lang="en-US" altLang="zh-TW" sz="2000" dirty="0" smtClean="0">
                <a:latin typeface="微軟正黑體" panose="020B0604030504040204" pitchFamily="34" charset="-120"/>
                <a:ea typeface="微軟正黑體" panose="020B0604030504040204" pitchFamily="34" charset="-120"/>
              </a:rPr>
              <a:t>%)</a:t>
            </a:r>
            <a:endParaRPr lang="en-US" altLang="zh-TW" sz="2000" dirty="0">
              <a:latin typeface="微軟正黑體" panose="020B0604030504040204" pitchFamily="34" charset="-120"/>
              <a:ea typeface="微軟正黑體" panose="020B0604030504040204" pitchFamily="34" charset="-120"/>
            </a:endParaRPr>
          </a:p>
        </p:txBody>
      </p:sp>
      <p:sp>
        <p:nvSpPr>
          <p:cNvPr id="19" name="文字方塊 18"/>
          <p:cNvSpPr txBox="1"/>
          <p:nvPr/>
        </p:nvSpPr>
        <p:spPr>
          <a:xfrm>
            <a:off x="3923928" y="4365104"/>
            <a:ext cx="4392488" cy="707886"/>
          </a:xfrm>
          <a:prstGeom prst="rect">
            <a:avLst/>
          </a:prstGeom>
          <a:noFill/>
        </p:spPr>
        <p:txBody>
          <a:bodyPr wrap="square" rtlCol="0">
            <a:spAutoFit/>
          </a:bodyPr>
          <a:lstStyle/>
          <a:p>
            <a:r>
              <a:rPr lang="zh-TW" altLang="en-US" sz="2000" dirty="0" smtClean="0">
                <a:latin typeface="新細明體" panose="02020500000000000000" pitchFamily="18" charset="-120"/>
              </a:rPr>
              <a:t>□</a:t>
            </a:r>
            <a:r>
              <a:rPr lang="zh-TW" altLang="en-US" sz="2000" dirty="0" smtClean="0">
                <a:latin typeface="微軟正黑體" panose="020B0604030504040204" pitchFamily="34" charset="-120"/>
                <a:ea typeface="微軟正黑體" panose="020B0604030504040204" pitchFamily="34" charset="-120"/>
              </a:rPr>
              <a:t>受輔導業者已了解本案軟體所存在之資安風險。</a:t>
            </a:r>
            <a:endParaRPr lang="zh-TW" altLang="en-US" sz="2000"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投影片編號版面配置區 4">
            <a:extLst>
              <a:ext uri="{FF2B5EF4-FFF2-40B4-BE49-F238E27FC236}">
                <a16:creationId xmlns:a16="http://schemas.microsoft.com/office/drawing/2014/main" id="{F3B9F19B-FAB8-984C-BE3B-FAE940D54E5F}"/>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1A01F19D-10A5-1342-ABAF-36F38BA52FE9}" type="slidenum">
              <a:rPr kumimoji="0" lang="en-US" altLang="zh-TW" sz="1800">
                <a:latin typeface="Constantia" panose="02030602050306030303" pitchFamily="18" charset="0"/>
                <a:ea typeface="標楷體" panose="03000509000000000000" pitchFamily="49" charset="-120"/>
              </a:rPr>
              <a:pPr/>
              <a:t>2</a:t>
            </a:fld>
            <a:endParaRPr kumimoji="0" lang="en-US" altLang="zh-TW" sz="1800">
              <a:latin typeface="Constantia" panose="02030602050306030303" pitchFamily="18" charset="0"/>
              <a:ea typeface="標楷體" panose="03000509000000000000" pitchFamily="49" charset="-120"/>
            </a:endParaRPr>
          </a:p>
        </p:txBody>
      </p:sp>
      <p:sp>
        <p:nvSpPr>
          <p:cNvPr id="9218" name="Rectangle 2">
            <a:extLst>
              <a:ext uri="{FF2B5EF4-FFF2-40B4-BE49-F238E27FC236}">
                <a16:creationId xmlns:a16="http://schemas.microsoft.com/office/drawing/2014/main" id="{64C9DA52-52A2-F948-B0E2-EAA4B2DC6616}"/>
              </a:ext>
            </a:extLst>
          </p:cNvPr>
          <p:cNvSpPr>
            <a:spLocks noGrp="1" noChangeArrowheads="1"/>
          </p:cNvSpPr>
          <p:nvPr>
            <p:ph type="title"/>
          </p:nvPr>
        </p:nvSpPr>
        <p:spPr bwMode="auto">
          <a:xfrm>
            <a:off x="1820863" y="0"/>
            <a:ext cx="2679700"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簡 報 大 綱</a:t>
            </a:r>
          </a:p>
        </p:txBody>
      </p:sp>
      <p:sp>
        <p:nvSpPr>
          <p:cNvPr id="9219" name="Rectangle 3">
            <a:extLst>
              <a:ext uri="{FF2B5EF4-FFF2-40B4-BE49-F238E27FC236}">
                <a16:creationId xmlns:a16="http://schemas.microsoft.com/office/drawing/2014/main" id="{1E650375-820C-5745-966F-77BB688221E0}"/>
              </a:ext>
            </a:extLst>
          </p:cNvPr>
          <p:cNvSpPr>
            <a:spLocks noGrp="1" noChangeArrowheads="1"/>
          </p:cNvSpPr>
          <p:nvPr>
            <p:ph idx="4294967295"/>
          </p:nvPr>
        </p:nvSpPr>
        <p:spPr bwMode="auto">
          <a:xfrm>
            <a:off x="1042988" y="981075"/>
            <a:ext cx="6840537" cy="33845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壹</a:t>
            </a:r>
            <a:r>
              <a:rPr lang="zh-TW" altLang="en-US" dirty="0">
                <a:latin typeface="微軟正黑體" panose="020B0604030504040204" pitchFamily="34" charset="-120"/>
                <a:ea typeface="微軟正黑體" panose="020B0604030504040204" pitchFamily="34" charset="-120"/>
              </a:rPr>
              <a:t>、計畫目的	</a:t>
            </a:r>
          </a:p>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貳</a:t>
            </a:r>
            <a:r>
              <a:rPr lang="zh-TW" altLang="en-US" dirty="0">
                <a:latin typeface="微軟正黑體" panose="020B0604030504040204" pitchFamily="34" charset="-120"/>
                <a:ea typeface="微軟正黑體" panose="020B0604030504040204" pitchFamily="34" charset="-120"/>
              </a:rPr>
              <a:t>、執行方法	</a:t>
            </a:r>
          </a:p>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參</a:t>
            </a:r>
            <a:r>
              <a:rPr lang="zh-TW" altLang="en-US" dirty="0">
                <a:latin typeface="微軟正黑體" panose="020B0604030504040204" pitchFamily="34" charset="-120"/>
                <a:ea typeface="微軟正黑體" panose="020B0604030504040204" pitchFamily="34" charset="-120"/>
              </a:rPr>
              <a:t>、執行情形及差異分析	</a:t>
            </a:r>
          </a:p>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肆</a:t>
            </a:r>
            <a:r>
              <a:rPr lang="zh-TW" altLang="en-US" dirty="0">
                <a:latin typeface="微軟正黑體" panose="020B0604030504040204" pitchFamily="34" charset="-120"/>
                <a:ea typeface="微軟正黑體" panose="020B0604030504040204" pitchFamily="34" charset="-120"/>
              </a:rPr>
              <a:t>、計畫效益		</a:t>
            </a:r>
          </a:p>
          <a:p>
            <a:pPr>
              <a:spcAft>
                <a:spcPts val="600"/>
              </a:spcAft>
              <a:buNone/>
            </a:pPr>
            <a:r>
              <a:rPr lang="zh-CN" altLang="en-US" dirty="0">
                <a:latin typeface="微軟正黑體" panose="020B0604030504040204" pitchFamily="34" charset="-120"/>
                <a:ea typeface="微軟正黑體" panose="020B0604030504040204" pitchFamily="34" charset="-120"/>
              </a:rPr>
              <a:t>伍</a:t>
            </a:r>
            <a:r>
              <a:rPr lang="zh-TW" altLang="en-US"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檢討與建議	</a:t>
            </a:r>
          </a:p>
          <a:p>
            <a:pPr>
              <a:spcAft>
                <a:spcPts val="600"/>
              </a:spcAft>
              <a:buFont typeface="Wingdings" pitchFamily="2" charset="2"/>
              <a:buNone/>
            </a:pPr>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附錄</a:t>
            </a:r>
          </a:p>
          <a:p>
            <a:pPr>
              <a:buFont typeface="Wingdings" pitchFamily="2" charset="2"/>
              <a:buNone/>
            </a:pPr>
            <a:endParaRPr lang="zh-TW" altLang="zh-TW" sz="2000" dirty="0">
              <a:latin typeface="微軟正黑體" panose="020B0604030504040204" pitchFamily="34" charset="-120"/>
              <a:ea typeface="微軟正黑體" panose="020B0604030504040204" pitchFamily="34" charset="-120"/>
            </a:endParaRPr>
          </a:p>
          <a:p>
            <a:pPr>
              <a:buFont typeface="Wingdings" pitchFamily="2" charset="2"/>
              <a:buNone/>
            </a:pPr>
            <a:endParaRPr lang="zh-TW" altLang="zh-TW" sz="2000"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20</a:t>
            </a:fld>
            <a:endParaRPr lang="en-US" altLang="zh-TW"/>
          </a:p>
        </p:txBody>
      </p:sp>
      <p:sp>
        <p:nvSpPr>
          <p:cNvPr id="4" name="Rectangle 2">
            <a:extLst>
              <a:ext uri="{FF2B5EF4-FFF2-40B4-BE49-F238E27FC236}">
                <a16:creationId xmlns:a16="http://schemas.microsoft.com/office/drawing/2014/main" id="{3450762C-4B10-AC4C-94FE-1C1D1F56C5D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5" name="矩形 4"/>
          <p:cNvSpPr/>
          <p:nvPr/>
        </p:nvSpPr>
        <p:spPr>
          <a:xfrm>
            <a:off x="467544" y="1185991"/>
            <a:ext cx="6433171"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(2) </a:t>
            </a:r>
            <a:r>
              <a:rPr lang="zh-TW" altLang="en-US" sz="1800" dirty="0" smtClean="0">
                <a:latin typeface="微軟正黑體" panose="020B0604030504040204" pitchFamily="34" charset="-120"/>
                <a:ea typeface="微軟正黑體" panose="020B0604030504040204" pitchFamily="34" charset="-120"/>
              </a:rPr>
              <a:t>本案資訊安全系統架構</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請就本案系統進行網域架構說明</a:t>
            </a:r>
            <a:r>
              <a:rPr lang="en-US" altLang="zh-TW" sz="1600" dirty="0" smtClean="0">
                <a:latin typeface="微軟正黑體" panose="020B0604030504040204" pitchFamily="34" charset="-120"/>
                <a:ea typeface="微軟正黑體" panose="020B0604030504040204" pitchFamily="34" charset="-120"/>
              </a:rPr>
              <a:t>)</a:t>
            </a:r>
            <a:endParaRPr lang="zh-TW" altLang="en-US" sz="1600" dirty="0"/>
          </a:p>
        </p:txBody>
      </p:sp>
      <p:sp>
        <p:nvSpPr>
          <p:cNvPr id="6"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64704"/>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7" name="矩形 6"/>
          <p:cNvSpPr/>
          <p:nvPr/>
        </p:nvSpPr>
        <p:spPr bwMode="auto">
          <a:xfrm>
            <a:off x="467545" y="4328129"/>
            <a:ext cx="1582496" cy="1440160"/>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b"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600" dirty="0" smtClean="0">
                <a:latin typeface="微軟正黑體" panose="020B0604030504040204" pitchFamily="34" charset="-120"/>
                <a:ea typeface="微軟正黑體" panose="020B0604030504040204" pitchFamily="34" charset="-120"/>
              </a:rPr>
              <a:t>本案</a:t>
            </a:r>
            <a:r>
              <a:rPr lang="zh-TW" altLang="en-US" sz="1600" dirty="0">
                <a:latin typeface="微軟正黑體" panose="020B0604030504040204" pitchFamily="34" charset="-120"/>
                <a:ea typeface="微軟正黑體" panose="020B0604030504040204" pitchFamily="34" charset="-120"/>
              </a:rPr>
              <a:t>涉及</a:t>
            </a:r>
            <a:r>
              <a:rPr kumimoji="1" lang="zh-TW" altLang="en-US" sz="16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設備段</a:t>
            </a:r>
          </a:p>
        </p:txBody>
      </p:sp>
      <p:sp>
        <p:nvSpPr>
          <p:cNvPr id="8" name="矩形 7"/>
          <p:cNvSpPr/>
          <p:nvPr/>
        </p:nvSpPr>
        <p:spPr bwMode="auto">
          <a:xfrm>
            <a:off x="323529" y="3068960"/>
            <a:ext cx="5976664" cy="2880320"/>
          </a:xfrm>
          <a:prstGeom prst="rect">
            <a:avLst/>
          </a:prstGeom>
          <a:no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b"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1600" b="0"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紅框為本案涉及系統段</a:t>
            </a:r>
          </a:p>
        </p:txBody>
      </p:sp>
      <p:sp>
        <p:nvSpPr>
          <p:cNvPr id="9" name="矩形 8"/>
          <p:cNvSpPr/>
          <p:nvPr/>
        </p:nvSpPr>
        <p:spPr bwMode="auto">
          <a:xfrm>
            <a:off x="611560" y="4965699"/>
            <a:ext cx="360040"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rPr>
              <a:t>設備</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1</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11" name="矩形 10"/>
          <p:cNvSpPr/>
          <p:nvPr/>
        </p:nvSpPr>
        <p:spPr bwMode="auto">
          <a:xfrm>
            <a:off x="1559893" y="4965699"/>
            <a:ext cx="360040"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rPr>
              <a:t>設備</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N</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13" name="矩形 12"/>
          <p:cNvSpPr/>
          <p:nvPr/>
        </p:nvSpPr>
        <p:spPr bwMode="auto">
          <a:xfrm>
            <a:off x="1115616" y="4461643"/>
            <a:ext cx="444277" cy="216024"/>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HUB</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cxnSp>
        <p:nvCxnSpPr>
          <p:cNvPr id="15" name="肘形接點 14"/>
          <p:cNvCxnSpPr>
            <a:stCxn id="9" idx="0"/>
            <a:endCxn id="13" idx="2"/>
          </p:cNvCxnSpPr>
          <p:nvPr/>
        </p:nvCxnSpPr>
        <p:spPr bwMode="auto">
          <a:xfrm rot="5400000" flipH="1" flipV="1">
            <a:off x="920651" y="4548596"/>
            <a:ext cx="288032" cy="546175"/>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7" name="肘形接點 16"/>
          <p:cNvCxnSpPr>
            <a:stCxn id="11" idx="0"/>
            <a:endCxn id="13" idx="2"/>
          </p:cNvCxnSpPr>
          <p:nvPr/>
        </p:nvCxnSpPr>
        <p:spPr bwMode="auto">
          <a:xfrm rot="16200000" flipV="1">
            <a:off x="1394818" y="4620604"/>
            <a:ext cx="288032" cy="402158"/>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18" name="文字方塊 17"/>
          <p:cNvSpPr txBox="1"/>
          <p:nvPr/>
        </p:nvSpPr>
        <p:spPr>
          <a:xfrm>
            <a:off x="1052315" y="4923816"/>
            <a:ext cx="410989" cy="461665"/>
          </a:xfrm>
          <a:prstGeom prst="rect">
            <a:avLst/>
          </a:prstGeom>
          <a:noFill/>
        </p:spPr>
        <p:txBody>
          <a:bodyPr wrap="square" rtlCol="0">
            <a:spAutoFit/>
          </a:bodyPr>
          <a:lstStyle/>
          <a:p>
            <a:r>
              <a:rPr lang="en-US" altLang="zh-TW" dirty="0" smtClean="0"/>
              <a:t>…</a:t>
            </a:r>
            <a:endParaRPr lang="zh-TW" altLang="en-US" dirty="0"/>
          </a:p>
        </p:txBody>
      </p:sp>
      <p:sp>
        <p:nvSpPr>
          <p:cNvPr id="19" name="矩形 18"/>
          <p:cNvSpPr/>
          <p:nvPr/>
        </p:nvSpPr>
        <p:spPr bwMode="auto">
          <a:xfrm>
            <a:off x="2195735" y="4360565"/>
            <a:ext cx="746217"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altLang="zh-TW" sz="1000" dirty="0" smtClean="0"/>
              <a:t>Server</a:t>
            </a:r>
            <a:r>
              <a:rPr lang="zh-TW" altLang="en-US" sz="1000" dirty="0" smtClean="0"/>
              <a:t> </a:t>
            </a:r>
            <a:r>
              <a:rPr lang="en-US" altLang="zh-TW" sz="1000" dirty="0" smtClean="0"/>
              <a:t>1</a:t>
            </a: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For</a:t>
            </a:r>
            <a:r>
              <a:rPr lang="zh-TW" altLang="en-US" sz="1000" dirty="0"/>
              <a:t> 機</a:t>
            </a:r>
            <a:r>
              <a:rPr lang="zh-TW" altLang="en-US" sz="1000" dirty="0" smtClean="0"/>
              <a:t>聯</a:t>
            </a:r>
            <a:r>
              <a:rPr lang="zh-TW" altLang="en-US" sz="1000" dirty="0"/>
              <a:t>網</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20" name="矩形 19"/>
          <p:cNvSpPr/>
          <p:nvPr/>
        </p:nvSpPr>
        <p:spPr bwMode="auto">
          <a:xfrm>
            <a:off x="3115163" y="4353322"/>
            <a:ext cx="784990"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altLang="zh-TW" sz="1000" dirty="0" smtClean="0"/>
              <a:t>Server</a:t>
            </a:r>
            <a:r>
              <a:rPr lang="zh-TW" altLang="en-US" sz="1000" dirty="0" smtClean="0"/>
              <a:t> </a:t>
            </a:r>
            <a:r>
              <a:rPr lang="en-US" altLang="zh-TW" sz="1000" dirty="0" smtClean="0"/>
              <a:t>2</a:t>
            </a:r>
            <a:br>
              <a:rPr lang="en-US" altLang="zh-TW" sz="1000" dirty="0" smtClean="0"/>
            </a:br>
            <a:r>
              <a:rPr lang="en-US" altLang="zh-TW" sz="1000" dirty="0" smtClean="0"/>
              <a:t>For</a:t>
            </a:r>
            <a:r>
              <a:rPr lang="zh-TW" altLang="en-US" sz="1000" dirty="0" smtClean="0"/>
              <a:t> </a:t>
            </a:r>
            <a:r>
              <a:rPr lang="en-US" altLang="zh-TW" sz="1000" dirty="0" smtClean="0"/>
              <a:t>MES</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23" name="矩形 22"/>
          <p:cNvSpPr/>
          <p:nvPr/>
        </p:nvSpPr>
        <p:spPr bwMode="auto">
          <a:xfrm>
            <a:off x="1115616" y="2420888"/>
            <a:ext cx="804317" cy="288032"/>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防火</a:t>
            </a:r>
            <a:r>
              <a:rPr lang="zh-TW" altLang="en-US" sz="1000" dirty="0"/>
              <a:t>牆</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cxnSp>
        <p:nvCxnSpPr>
          <p:cNvPr id="25" name="肘形接點 24"/>
          <p:cNvCxnSpPr>
            <a:stCxn id="13" idx="0"/>
            <a:endCxn id="23" idx="2"/>
          </p:cNvCxnSpPr>
          <p:nvPr/>
        </p:nvCxnSpPr>
        <p:spPr bwMode="auto">
          <a:xfrm rot="5400000" flipH="1" flipV="1">
            <a:off x="551404" y="3495272"/>
            <a:ext cx="1752723" cy="180020"/>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7" name="肘形接點 26"/>
          <p:cNvCxnSpPr>
            <a:stCxn id="19" idx="0"/>
            <a:endCxn id="23" idx="2"/>
          </p:cNvCxnSpPr>
          <p:nvPr/>
        </p:nvCxnSpPr>
        <p:spPr bwMode="auto">
          <a:xfrm rot="16200000" flipV="1">
            <a:off x="1217488" y="3009208"/>
            <a:ext cx="1651645" cy="1051069"/>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9" name="肘形接點 28"/>
          <p:cNvCxnSpPr>
            <a:stCxn id="20" idx="0"/>
            <a:endCxn id="23" idx="2"/>
          </p:cNvCxnSpPr>
          <p:nvPr/>
        </p:nvCxnSpPr>
        <p:spPr bwMode="auto">
          <a:xfrm rot="16200000" flipV="1">
            <a:off x="1690516" y="2536179"/>
            <a:ext cx="1644402" cy="1989883"/>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30" name="矩形 29"/>
          <p:cNvSpPr/>
          <p:nvPr/>
        </p:nvSpPr>
        <p:spPr bwMode="auto">
          <a:xfrm>
            <a:off x="4065272" y="4360565"/>
            <a:ext cx="863711"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可</a:t>
            </a:r>
            <a:r>
              <a:rPr lang="zh-TW" altLang="en-US" sz="1000" dirty="0"/>
              <a:t>視</a:t>
            </a:r>
            <a:r>
              <a:rPr lang="zh-TW" altLang="en-US" sz="1000" dirty="0" smtClean="0"/>
              <a:t>化螢幕</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31" name="矩形 30"/>
          <p:cNvSpPr/>
          <p:nvPr/>
        </p:nvSpPr>
        <p:spPr bwMode="auto">
          <a:xfrm>
            <a:off x="5423484" y="2202921"/>
            <a:ext cx="863711"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手機</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32" name="矩形 31"/>
          <p:cNvSpPr/>
          <p:nvPr/>
        </p:nvSpPr>
        <p:spPr bwMode="auto">
          <a:xfrm>
            <a:off x="5102194" y="4365104"/>
            <a:ext cx="863711"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手持裝</a:t>
            </a:r>
            <a:r>
              <a:rPr lang="zh-TW" altLang="en-US" sz="1000" dirty="0"/>
              <a:t>置</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cxnSp>
        <p:nvCxnSpPr>
          <p:cNvPr id="34" name="直線接點 33"/>
          <p:cNvCxnSpPr>
            <a:stCxn id="20" idx="3"/>
            <a:endCxn id="30" idx="1"/>
          </p:cNvCxnSpPr>
          <p:nvPr/>
        </p:nvCxnSpPr>
        <p:spPr bwMode="auto">
          <a:xfrm>
            <a:off x="3900153" y="4569346"/>
            <a:ext cx="165119" cy="72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36" name="矩形 35"/>
          <p:cNvSpPr/>
          <p:nvPr/>
        </p:nvSpPr>
        <p:spPr bwMode="auto">
          <a:xfrm>
            <a:off x="4932040" y="3212976"/>
            <a:ext cx="1202340" cy="428161"/>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無線</a:t>
            </a:r>
            <a:r>
              <a:rPr lang="en-US" altLang="zh-TW" dirty="0" smtClean="0">
                <a:latin typeface="微軟正黑體" panose="020B0604030504040204" pitchFamily="34" charset="-120"/>
                <a:ea typeface="微軟正黑體" panose="020B0604030504040204" pitchFamily="34" charset="-120"/>
              </a:rPr>
              <a:t>AP</a:t>
            </a:r>
            <a:endPar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cxnSp>
        <p:nvCxnSpPr>
          <p:cNvPr id="38" name="肘形接點 37"/>
          <p:cNvCxnSpPr>
            <a:stCxn id="36" idx="1"/>
            <a:endCxn id="23" idx="2"/>
          </p:cNvCxnSpPr>
          <p:nvPr/>
        </p:nvCxnSpPr>
        <p:spPr bwMode="auto">
          <a:xfrm rot="10800000">
            <a:off x="1517776" y="2708921"/>
            <a:ext cx="3414265" cy="718137"/>
          </a:xfrm>
          <a:prstGeom prst="bentConnector2">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40" name="直線接點 39"/>
          <p:cNvCxnSpPr>
            <a:stCxn id="32" idx="0"/>
            <a:endCxn id="36" idx="2"/>
          </p:cNvCxnSpPr>
          <p:nvPr/>
        </p:nvCxnSpPr>
        <p:spPr bwMode="auto">
          <a:xfrm flipH="1" flipV="1">
            <a:off x="5533210" y="3641137"/>
            <a:ext cx="840" cy="723967"/>
          </a:xfrm>
          <a:prstGeom prst="line">
            <a:avLst/>
          </a:prstGeom>
          <a:solidFill>
            <a:schemeClr val="accent1"/>
          </a:solidFill>
          <a:ln w="9525" cap="flat" cmpd="sng" algn="ctr">
            <a:solidFill>
              <a:schemeClr val="tx1"/>
            </a:solidFill>
            <a:prstDash val="dash"/>
            <a:miter lim="800000"/>
            <a:headEnd type="none" w="med" len="med"/>
            <a:tailEnd type="none" w="med" len="med"/>
          </a:ln>
          <a:effectLst/>
        </p:spPr>
      </p:cxnSp>
      <p:sp>
        <p:nvSpPr>
          <p:cNvPr id="41" name="矩形 40"/>
          <p:cNvSpPr/>
          <p:nvPr/>
        </p:nvSpPr>
        <p:spPr bwMode="auto">
          <a:xfrm>
            <a:off x="2232050" y="1658414"/>
            <a:ext cx="1368152" cy="36004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外部網域</a:t>
            </a:r>
          </a:p>
        </p:txBody>
      </p:sp>
      <p:cxnSp>
        <p:nvCxnSpPr>
          <p:cNvPr id="43" name="肘形接點 42"/>
          <p:cNvCxnSpPr>
            <a:stCxn id="23" idx="0"/>
            <a:endCxn id="41" idx="2"/>
          </p:cNvCxnSpPr>
          <p:nvPr/>
        </p:nvCxnSpPr>
        <p:spPr bwMode="auto">
          <a:xfrm rot="5400000" flipH="1" flipV="1">
            <a:off x="2015733" y="1520496"/>
            <a:ext cx="402434" cy="1398351"/>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46" name="直線接點 45"/>
          <p:cNvCxnSpPr>
            <a:stCxn id="31" idx="1"/>
            <a:endCxn id="41" idx="3"/>
          </p:cNvCxnSpPr>
          <p:nvPr/>
        </p:nvCxnSpPr>
        <p:spPr bwMode="auto">
          <a:xfrm flipH="1" flipV="1">
            <a:off x="3600202" y="1838434"/>
            <a:ext cx="1823282" cy="580511"/>
          </a:xfrm>
          <a:prstGeom prst="line">
            <a:avLst/>
          </a:prstGeom>
          <a:solidFill>
            <a:schemeClr val="accent1"/>
          </a:solidFill>
          <a:ln w="9525" cap="flat" cmpd="sng" algn="ctr">
            <a:solidFill>
              <a:schemeClr val="tx1"/>
            </a:solidFill>
            <a:prstDash val="dash"/>
            <a:miter lim="800000"/>
            <a:headEnd type="none" w="med" len="med"/>
            <a:tailEnd type="none" w="med" len="med"/>
          </a:ln>
          <a:effectLst/>
        </p:spPr>
      </p:cxnSp>
      <p:sp>
        <p:nvSpPr>
          <p:cNvPr id="50" name="文字方塊 49"/>
          <p:cNvSpPr txBox="1"/>
          <p:nvPr/>
        </p:nvSpPr>
        <p:spPr>
          <a:xfrm>
            <a:off x="6444207" y="1916832"/>
            <a:ext cx="2573851" cy="3754874"/>
          </a:xfrm>
          <a:prstGeom prst="rect">
            <a:avLst/>
          </a:prstGeom>
          <a:noFill/>
        </p:spPr>
        <p:txBody>
          <a:bodyPr wrap="square" rtlCol="0">
            <a:spAutoFit/>
          </a:bodyPr>
          <a:lstStyle/>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本案主要系統與資料均規劃於防火牆內。</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本案同意主管</a:t>
            </a:r>
            <a:r>
              <a:rPr lang="zh-TW" altLang="en-US" sz="1400" dirty="0">
                <a:latin typeface="微軟正黑體" panose="020B0604030504040204" pitchFamily="34" charset="-120"/>
                <a:ea typeface="微軟正黑體" panose="020B0604030504040204" pitchFamily="34" charset="-120"/>
              </a:rPr>
              <a:t>列於白名單</a:t>
            </a:r>
            <a:r>
              <a:rPr lang="zh-TW" altLang="en-US" sz="1400" dirty="0" smtClean="0">
                <a:latin typeface="微軟正黑體" panose="020B0604030504040204" pitchFamily="34" charset="-120"/>
                <a:ea typeface="微軟正黑體" panose="020B0604030504040204" pitchFamily="34" charset="-120"/>
              </a:rPr>
              <a:t>中之手機可透過外部系統查詢有限資訊。</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a:t>
            </a:r>
            <a:r>
              <a:rPr lang="zh-TW" altLang="en-US" sz="1400" dirty="0" smtClean="0">
                <a:latin typeface="新細明體" panose="02020500000000000000" pitchFamily="18" charset="-120"/>
              </a:rPr>
              <a:t>□</a:t>
            </a:r>
            <a:r>
              <a:rPr lang="zh-TW" altLang="en-US" sz="1400" dirty="0" smtClean="0">
                <a:latin typeface="微軟正黑體" panose="020B0604030504040204" pitchFamily="34" charset="-120"/>
                <a:ea typeface="微軟正黑體" panose="020B0604030504040204" pitchFamily="34" charset="-120"/>
              </a:rPr>
              <a:t>無</a:t>
            </a:r>
            <a:r>
              <a:rPr lang="en-US" altLang="zh-TW" sz="1400" dirty="0" smtClean="0">
                <a:latin typeface="微軟正黑體" panose="020B0604030504040204" pitchFamily="34" charset="-120"/>
                <a:ea typeface="微軟正黑體" panose="020B0604030504040204" pitchFamily="34" charset="-120"/>
              </a:rPr>
              <a:t>/</a:t>
            </a:r>
            <a:r>
              <a:rPr lang="zh-TW" altLang="en-US" sz="1400" dirty="0" smtClean="0">
                <a:latin typeface="新細明體" panose="02020500000000000000" pitchFamily="18" charset="-120"/>
              </a:rPr>
              <a:t> □</a:t>
            </a:r>
            <a:r>
              <a:rPr lang="zh-TW" altLang="en-US" sz="1400" dirty="0" smtClean="0">
                <a:latin typeface="微軟正黑體" panose="020B0604030504040204" pitchFamily="34" charset="-120"/>
                <a:ea typeface="微軟正黑體" panose="020B0604030504040204" pitchFamily="34" charset="-120"/>
              </a:rPr>
              <a:t>有跨廠區資料傳遞，已設計專用</a:t>
            </a:r>
            <a:r>
              <a:rPr lang="en-US" altLang="zh-TW" sz="1400" dirty="0" smtClean="0">
                <a:latin typeface="微軟正黑體" panose="020B0604030504040204" pitchFamily="34" charset="-120"/>
                <a:ea typeface="微軟正黑體" panose="020B0604030504040204" pitchFamily="34" charset="-120"/>
              </a:rPr>
              <a:t>IP</a:t>
            </a:r>
            <a:r>
              <a:rPr lang="zh-TW" altLang="en-US" sz="1400" dirty="0" smtClean="0">
                <a:latin typeface="微軟正黑體" panose="020B0604030504040204" pitchFamily="34" charset="-120"/>
                <a:ea typeface="微軟正黑體" panose="020B0604030504040204" pitchFamily="34" charset="-120"/>
              </a:rPr>
              <a:t>限制，降低資安風險。</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本案導入之軟體已進行</a:t>
            </a:r>
            <a:r>
              <a:rPr lang="en-US" altLang="zh-TW" sz="1400" dirty="0" smtClean="0">
                <a:latin typeface="微軟正黑體" panose="020B0604030504040204" pitchFamily="34" charset="-120"/>
                <a:ea typeface="微軟正黑體" panose="020B0604030504040204" pitchFamily="34" charset="-120"/>
              </a:rPr>
              <a:t>OWASP TOP10 </a:t>
            </a:r>
            <a:r>
              <a:rPr lang="zh-TW" altLang="en-US" sz="1400" dirty="0" smtClean="0">
                <a:latin typeface="微軟正黑體" panose="020B0604030504040204" pitchFamily="34" charset="-120"/>
                <a:ea typeface="微軟正黑體" panose="020B0604030504040204" pitchFamily="34" charset="-120"/>
              </a:rPr>
              <a:t>網站弱點掃描，</a:t>
            </a:r>
            <a:r>
              <a:rPr lang="zh-TW" altLang="en-US" sz="1400" dirty="0" smtClean="0">
                <a:latin typeface="新細明體" panose="02020500000000000000" pitchFamily="18" charset="-120"/>
              </a:rPr>
              <a:t>□</a:t>
            </a:r>
            <a:r>
              <a:rPr lang="zh-TW" altLang="en-US" sz="1400" dirty="0" smtClean="0">
                <a:latin typeface="微軟正黑體" panose="020B0604030504040204" pitchFamily="34" charset="-120"/>
                <a:ea typeface="微軟正黑體" panose="020B0604030504040204" pitchFamily="34" charset="-120"/>
              </a:rPr>
              <a:t>尚未進行</a:t>
            </a:r>
            <a:r>
              <a:rPr lang="en-US" altLang="zh-TW" sz="1400" dirty="0" smtClean="0">
                <a:latin typeface="微軟正黑體" panose="020B0604030504040204" pitchFamily="34" charset="-120"/>
                <a:ea typeface="微軟正黑體" panose="020B0604030504040204" pitchFamily="34" charset="-120"/>
              </a:rPr>
              <a:t>(</a:t>
            </a:r>
            <a:r>
              <a:rPr lang="zh-TW" altLang="en-US" sz="1400" dirty="0" smtClean="0">
                <a:latin typeface="微軟正黑體" panose="020B0604030504040204" pitchFamily="34" charset="-120"/>
                <a:ea typeface="微軟正黑體" panose="020B0604030504040204" pitchFamily="34" charset="-120"/>
              </a:rPr>
              <a:t>或</a:t>
            </a:r>
            <a:r>
              <a:rPr lang="zh-TW" altLang="en-US" sz="1400" dirty="0" smtClean="0">
                <a:latin typeface="新細明體" panose="02020500000000000000" pitchFamily="18" charset="-120"/>
              </a:rPr>
              <a:t>□</a:t>
            </a:r>
            <a:r>
              <a:rPr lang="zh-TW" altLang="en-US" sz="1400" dirty="0" smtClean="0">
                <a:latin typeface="微軟正黑體" panose="020B0604030504040204" pitchFamily="34" charset="-120"/>
                <a:ea typeface="微軟正黑體" panose="020B0604030504040204" pitchFamily="34" charset="-120"/>
              </a:rPr>
              <a:t>已進行滲透測試、源碼掃描</a:t>
            </a:r>
            <a:r>
              <a:rPr lang="en-US" altLang="zh-TW" sz="1400" dirty="0" smtClean="0">
                <a:latin typeface="微軟正黑體" panose="020B0604030504040204" pitchFamily="34" charset="-120"/>
                <a:ea typeface="微軟正黑體" panose="020B0604030504040204" pitchFamily="34" charset="-120"/>
              </a:rPr>
              <a:t>)</a:t>
            </a:r>
            <a:r>
              <a:rPr lang="zh-TW" altLang="en-US" sz="1400" dirty="0" smtClean="0">
                <a:latin typeface="微軟正黑體" panose="020B0604030504040204" pitchFamily="34" charset="-120"/>
                <a:ea typeface="微軟正黑體" panose="020B0604030504040204" pitchFamily="34" charset="-120"/>
              </a:rPr>
              <a:t>。本案軟體就已知軟體弱點進行改版修正中。</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本案涉及系統與設備</a:t>
            </a:r>
            <a:r>
              <a:rPr lang="en-US" altLang="zh-TW" sz="1400" dirty="0" smtClean="0">
                <a:latin typeface="新細明體" panose="02020500000000000000" pitchFamily="18" charset="-120"/>
              </a:rPr>
              <a:t>□</a:t>
            </a:r>
            <a:r>
              <a:rPr lang="zh-TW" altLang="en-US" sz="1400" dirty="0" smtClean="0">
                <a:latin typeface="新細明體" panose="02020500000000000000" pitchFamily="18" charset="-120"/>
              </a:rPr>
              <a:t>未進行</a:t>
            </a:r>
            <a:r>
              <a:rPr lang="en-US" altLang="zh-TW" sz="1400" dirty="0" smtClean="0">
                <a:latin typeface="新細明體" panose="02020500000000000000" pitchFamily="18" charset="-120"/>
              </a:rPr>
              <a:t>(</a:t>
            </a:r>
            <a:r>
              <a:rPr lang="zh-TW" altLang="en-US" sz="1400" dirty="0" smtClean="0">
                <a:latin typeface="新細明體" panose="02020500000000000000" pitchFamily="18" charset="-120"/>
              </a:rPr>
              <a:t>或□已進行</a:t>
            </a:r>
            <a:r>
              <a:rPr lang="en-US" altLang="zh-TW" sz="1400" dirty="0" smtClean="0">
                <a:latin typeface="新細明體" panose="02020500000000000000" pitchFamily="18" charset="-120"/>
              </a:rPr>
              <a:t>)</a:t>
            </a:r>
            <a:r>
              <a:rPr lang="zh-TW" altLang="en-US" sz="1400" dirty="0" smtClean="0">
                <a:latin typeface="新細明體" panose="02020500000000000000" pitchFamily="18" charset="-120"/>
              </a:rPr>
              <a:t>初次全網域網站弱點掃描。</a:t>
            </a:r>
            <a:endParaRPr lang="zh-TW" altLang="en-US" sz="1400" dirty="0">
              <a:latin typeface="微軟正黑體" panose="020B0604030504040204" pitchFamily="34" charset="-120"/>
              <a:ea typeface="微軟正黑體" panose="020B0604030504040204" pitchFamily="34" charset="-120"/>
            </a:endParaRPr>
          </a:p>
        </p:txBody>
      </p:sp>
      <p:sp>
        <p:nvSpPr>
          <p:cNvPr id="10" name="文字方塊 9"/>
          <p:cNvSpPr txBox="1"/>
          <p:nvPr/>
        </p:nvSpPr>
        <p:spPr>
          <a:xfrm>
            <a:off x="5183079" y="1875909"/>
            <a:ext cx="1428239"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授權設備與帳號</a:t>
            </a:r>
            <a:endParaRPr lang="zh-TW" altLang="en-US" sz="1200" dirty="0">
              <a:latin typeface="微軟正黑體" panose="020B0604030504040204" pitchFamily="34" charset="-120"/>
              <a:ea typeface="微軟正黑體" panose="020B0604030504040204" pitchFamily="34" charset="-120"/>
            </a:endParaRPr>
          </a:p>
        </p:txBody>
      </p:sp>
      <p:sp>
        <p:nvSpPr>
          <p:cNvPr id="35" name="文字方塊 34"/>
          <p:cNvSpPr txBox="1"/>
          <p:nvPr/>
        </p:nvSpPr>
        <p:spPr>
          <a:xfrm>
            <a:off x="5004048" y="3897058"/>
            <a:ext cx="1104116"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限制</a:t>
            </a:r>
            <a:r>
              <a:rPr lang="en-US" altLang="zh-TW" sz="1200" dirty="0" smtClean="0">
                <a:latin typeface="微軟正黑體" panose="020B0604030504040204" pitchFamily="34" charset="-120"/>
                <a:ea typeface="微軟正黑體" panose="020B0604030504040204" pitchFamily="34" charset="-120"/>
              </a:rPr>
              <a:t>IP</a:t>
            </a:r>
            <a:r>
              <a:rPr lang="zh-TW" altLang="en-US" sz="1200" dirty="0" smtClean="0">
                <a:latin typeface="微軟正黑體" panose="020B0604030504040204" pitchFamily="34" charset="-120"/>
                <a:ea typeface="微軟正黑體" panose="020B0604030504040204" pitchFamily="34" charset="-120"/>
              </a:rPr>
              <a:t>與帳號</a:t>
            </a:r>
            <a:endParaRPr lang="zh-TW" altLang="en-US" sz="1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6045723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a:extLst>
              <a:ext uri="{FF2B5EF4-FFF2-40B4-BE49-F238E27FC236}">
                <a16:creationId xmlns:a16="http://schemas.microsoft.com/office/drawing/2014/main" id="{4629A9F4-D9C5-414E-A04E-7C927B2F7C5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8" name="矩形 4">
            <a:extLst>
              <a:ext uri="{FF2B5EF4-FFF2-40B4-BE49-F238E27FC236}">
                <a16:creationId xmlns:a16="http://schemas.microsoft.com/office/drawing/2014/main" id="{55C774CC-6900-A84F-B797-963ADEADDF5A}"/>
              </a:ext>
            </a:extLst>
          </p:cNvPr>
          <p:cNvSpPr/>
          <p:nvPr/>
        </p:nvSpPr>
        <p:spPr bwMode="auto">
          <a:xfrm>
            <a:off x="-47625" y="1266602"/>
            <a:ext cx="9151938" cy="12385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159"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33401" y="1196752"/>
            <a:ext cx="81788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smtClean="0">
                <a:solidFill>
                  <a:srgbClr val="FF0000"/>
                </a:solidFill>
                <a:latin typeface="微軟正黑體" panose="020B0604030504040204" pitchFamily="34" charset="-120"/>
                <a:ea typeface="微軟正黑體" panose="020B0604030504040204" pitchFamily="34" charset="-120"/>
              </a:rPr>
              <a:t>Y</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系統上線</a:t>
            </a:r>
            <a:r>
              <a:rPr lang="zh-TW" altLang="zh-TW" sz="1800" b="1" dirty="0" smtClean="0">
                <a:latin typeface="微軟正黑體" panose="020B0604030504040204" pitchFamily="34" charset="-120"/>
                <a:ea typeface="微軟正黑體" panose="020B0604030504040204" pitchFamily="34" charset="-120"/>
              </a:rPr>
              <a:t>測試</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必要</a:t>
            </a:r>
            <a:r>
              <a:rPr lang="en-US" altLang="zh-TW" sz="1800" b="1" dirty="0" smtClean="0">
                <a:latin typeface="微軟正黑體" panose="020B0604030504040204" pitchFamily="34" charset="-120"/>
                <a:ea typeface="微軟正黑體" panose="020B0604030504040204" pitchFamily="34" charset="-120"/>
              </a:rPr>
              <a:t>)</a:t>
            </a:r>
          </a:p>
          <a:p>
            <a:pPr>
              <a:lnSpc>
                <a:spcPct val="150000"/>
              </a:lnSpc>
            </a:pPr>
            <a:endParaRPr lang="en-US" altLang="zh-TW" sz="1800" b="1" dirty="0" smtClean="0">
              <a:solidFill>
                <a:srgbClr val="FF0000"/>
              </a:solidFill>
              <a:latin typeface="微軟正黑體" panose="020B0604030504040204" pitchFamily="34" charset="-120"/>
              <a:ea typeface="微軟正黑體" panose="020B0604030504040204" pitchFamily="34" charset="-120"/>
            </a:endParaRPr>
          </a:p>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預定</a:t>
            </a:r>
            <a:r>
              <a:rPr lang="zh-TW" altLang="en-US" sz="1800" b="1" dirty="0">
                <a:solidFill>
                  <a:srgbClr val="FF0000"/>
                </a:solidFill>
                <a:latin typeface="微軟正黑體" panose="020B0604030504040204" pitchFamily="34" charset="-120"/>
                <a:ea typeface="微軟正黑體" panose="020B0604030504040204" pitchFamily="34" charset="-120"/>
              </a:rPr>
              <a:t>工作內容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就本案系統</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主要</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功能驗證功能或效益是否與預期相符</a:t>
            </a:r>
            <a:endParaRPr lang="zh-TW" altLang="en-US" sz="1800" dirty="0">
              <a:latin typeface="微軟正黑體" panose="020B0604030504040204" pitchFamily="34" charset="-120"/>
              <a:ea typeface="微軟正黑體" panose="020B0604030504040204" pitchFamily="34" charset="-120"/>
            </a:endParaRPr>
          </a:p>
        </p:txBody>
      </p:sp>
      <p:grpSp>
        <p:nvGrpSpPr>
          <p:cNvPr id="160" name="Group 13">
            <a:extLst>
              <a:ext uri="{FF2B5EF4-FFF2-40B4-BE49-F238E27FC236}">
                <a16:creationId xmlns:a16="http://schemas.microsoft.com/office/drawing/2014/main" id="{99C05CF1-3B2E-6F4A-AC88-11225271DB32}"/>
              </a:ext>
            </a:extLst>
          </p:cNvPr>
          <p:cNvGrpSpPr>
            <a:grpSpLocks/>
          </p:cNvGrpSpPr>
          <p:nvPr/>
        </p:nvGrpSpPr>
        <p:grpSpPr bwMode="auto">
          <a:xfrm>
            <a:off x="6477001" y="1374552"/>
            <a:ext cx="2627312" cy="585788"/>
            <a:chOff x="6516216" y="690563"/>
            <a:chExt cx="2627783" cy="585788"/>
          </a:xfrm>
        </p:grpSpPr>
        <p:sp>
          <p:nvSpPr>
            <p:cNvPr id="161" name="矩形: 圓角 43">
              <a:extLst>
                <a:ext uri="{FF2B5EF4-FFF2-40B4-BE49-F238E27FC236}">
                  <a16:creationId xmlns:a16="http://schemas.microsoft.com/office/drawing/2014/main" id="{7E1F8A37-37B3-E044-A850-56A00D92B337}"/>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162" name="文字方塊 46">
              <a:extLst>
                <a:ext uri="{FF2B5EF4-FFF2-40B4-BE49-F238E27FC236}">
                  <a16:creationId xmlns:a16="http://schemas.microsoft.com/office/drawing/2014/main" id="{4A17E289-255C-7D4E-A8D7-BD5466E643A8}"/>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163" name="矩形: 圓角 48">
              <a:extLst>
                <a:ext uri="{FF2B5EF4-FFF2-40B4-BE49-F238E27FC236}">
                  <a16:creationId xmlns:a16="http://schemas.microsoft.com/office/drawing/2014/main" id="{621EC902-6AA4-4545-A62C-3EC783219836}"/>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164" name="文字方塊 52">
              <a:extLst>
                <a:ext uri="{FF2B5EF4-FFF2-40B4-BE49-F238E27FC236}">
                  <a16:creationId xmlns:a16="http://schemas.microsoft.com/office/drawing/2014/main" id="{DE735CAD-7BFD-8943-9059-EA74B8EC337E}"/>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16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6" name="矩形 165"/>
          <p:cNvSpPr/>
          <p:nvPr/>
        </p:nvSpPr>
        <p:spPr>
          <a:xfrm>
            <a:off x="533401" y="2555612"/>
            <a:ext cx="747832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OOOOO(</a:t>
            </a:r>
            <a:r>
              <a:rPr lang="zh-TW" altLang="en-US" sz="1800" dirty="0" smtClean="0">
                <a:latin typeface="微軟正黑體" panose="020B0604030504040204" pitchFamily="34" charset="-120"/>
                <a:ea typeface="微軟正黑體" panose="020B0604030504040204" pitchFamily="34" charset="-120"/>
              </a:rPr>
              <a:t>請提供本工作內容佐證資料</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文字說明、文件、照片、圖片</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Tree>
    <p:extLst>
      <p:ext uri="{BB962C8B-B14F-4D97-AF65-F5344CB8AC3E}">
        <p14:creationId xmlns:p14="http://schemas.microsoft.com/office/powerpoint/2010/main" val="17761233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Number Placeholder 2">
            <a:extLst>
              <a:ext uri="{FF2B5EF4-FFF2-40B4-BE49-F238E27FC236}">
                <a16:creationId xmlns:a16="http://schemas.microsoft.com/office/drawing/2014/main" id="{CFC887DE-5F13-9D4F-A951-27574491179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C9EF87D7-1B4C-F240-92DA-634FD131B237}" type="slidenum">
              <a:rPr kumimoji="0" lang="en-US" altLang="zh-TW" sz="1800">
                <a:latin typeface="Constantia" panose="02030602050306030303" pitchFamily="18" charset="0"/>
                <a:ea typeface="標楷體" panose="03000509000000000000" pitchFamily="49" charset="-120"/>
              </a:rPr>
              <a:pPr/>
              <a:t>22</a:t>
            </a:fld>
            <a:endParaRPr kumimoji="0" lang="en-US" altLang="zh-TW" sz="1800">
              <a:latin typeface="Constantia" panose="02030602050306030303" pitchFamily="18" charset="0"/>
              <a:ea typeface="標楷體" panose="03000509000000000000" pitchFamily="49" charset="-120"/>
            </a:endParaRPr>
          </a:p>
        </p:txBody>
      </p:sp>
      <p:sp>
        <p:nvSpPr>
          <p:cNvPr id="4" name="矩形 4">
            <a:extLst>
              <a:ext uri="{FF2B5EF4-FFF2-40B4-BE49-F238E27FC236}">
                <a16:creationId xmlns:a16="http://schemas.microsoft.com/office/drawing/2014/main" id="{FCA8BF16-A62C-2442-9769-3EB1C295EFC8}"/>
              </a:ext>
            </a:extLst>
          </p:cNvPr>
          <p:cNvSpPr/>
          <p:nvPr/>
        </p:nvSpPr>
        <p:spPr bwMode="auto">
          <a:xfrm>
            <a:off x="-7938" y="873125"/>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21507" name="文字方塊 1">
            <a:extLst>
              <a:ext uri="{FF2B5EF4-FFF2-40B4-BE49-F238E27FC236}">
                <a16:creationId xmlns:a16="http://schemas.microsoft.com/office/drawing/2014/main" id="{037CE596-BFB9-DF4C-9945-FF0ECF077133}"/>
              </a:ext>
            </a:extLst>
          </p:cNvPr>
          <p:cNvSpPr txBox="1">
            <a:spLocks noChangeArrowheads="1"/>
          </p:cNvSpPr>
          <p:nvPr/>
        </p:nvSpPr>
        <p:spPr bwMode="auto">
          <a:xfrm>
            <a:off x="573088" y="803275"/>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smtClean="0">
                <a:solidFill>
                  <a:srgbClr val="FF0000"/>
                </a:solidFill>
                <a:latin typeface="微軟正黑體" panose="020B0604030504040204" pitchFamily="34" charset="-120"/>
                <a:ea typeface="微軟正黑體" panose="020B0604030504040204" pitchFamily="34" charset="-120"/>
              </a:rPr>
              <a:t>Z</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a:solidFill>
                  <a:srgbClr val="FF0000"/>
                </a:solidFill>
                <a:latin typeface="微軟正黑體" panose="020B0604030504040204" pitchFamily="34" charset="-120"/>
                <a:ea typeface="微軟正黑體" panose="020B0604030504040204" pitchFamily="34" charset="-120"/>
              </a:rPr>
              <a:t>:</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zh-CN" altLang="en-US" sz="1800" dirty="0">
                <a:latin typeface="微軟正黑體" panose="020B0604030504040204" pitchFamily="34" charset="-120"/>
                <a:ea typeface="微軟正黑體" panose="020B0604030504040204" pitchFamily="34" charset="-120"/>
              </a:rPr>
              <a:t>執行成果報告</a:t>
            </a:r>
            <a:endParaRPr lang="en-US" altLang="zh-CN" sz="1800" dirty="0">
              <a:latin typeface="微軟正黑體" panose="020B0604030504040204" pitchFamily="34" charset="-120"/>
              <a:ea typeface="微軟正黑體" panose="020B0604030504040204" pitchFamily="34" charset="-120"/>
            </a:endParaRPr>
          </a:p>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800" b="1" dirty="0">
                <a:solidFill>
                  <a:srgbClr val="FF0000"/>
                </a:solidFill>
                <a:latin typeface="微軟正黑體" panose="020B0604030504040204" pitchFamily="34" charset="-120"/>
                <a:ea typeface="微軟正黑體" panose="020B0604030504040204" pitchFamily="34" charset="-120"/>
              </a:rPr>
              <a:t>:</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zh-CN" altLang="x-none" sz="1800" dirty="0">
                <a:latin typeface="微軟正黑體" panose="020B0604030504040204" pitchFamily="34" charset="-120"/>
                <a:ea typeface="微軟正黑體" panose="020B0604030504040204" pitchFamily="34" charset="-120"/>
              </a:rPr>
              <a:t>完成</a:t>
            </a:r>
            <a:r>
              <a:rPr lang="zh-CN" altLang="en-US" sz="1800" dirty="0">
                <a:latin typeface="微軟正黑體" panose="020B0604030504040204" pitchFamily="34" charset="-120"/>
                <a:ea typeface="微軟正黑體" panose="020B0604030504040204" pitchFamily="34" charset="-120"/>
              </a:rPr>
              <a:t>執行成果報告</a:t>
            </a:r>
            <a:endParaRPr lang="zh-TW" altLang="en-US" sz="1800" dirty="0">
              <a:latin typeface="微軟正黑體" panose="020B0604030504040204" pitchFamily="34" charset="-120"/>
              <a:ea typeface="微軟正黑體" panose="020B0604030504040204" pitchFamily="34" charset="-120"/>
            </a:endParaRPr>
          </a:p>
        </p:txBody>
      </p:sp>
      <p:grpSp>
        <p:nvGrpSpPr>
          <p:cNvPr id="21508" name="Group 5">
            <a:extLst>
              <a:ext uri="{FF2B5EF4-FFF2-40B4-BE49-F238E27FC236}">
                <a16:creationId xmlns:a16="http://schemas.microsoft.com/office/drawing/2014/main" id="{8683AB78-B67B-B049-87E6-F695E0EE8308}"/>
              </a:ext>
            </a:extLst>
          </p:cNvPr>
          <p:cNvGrpSpPr>
            <a:grpSpLocks/>
          </p:cNvGrpSpPr>
          <p:nvPr/>
        </p:nvGrpSpPr>
        <p:grpSpPr bwMode="auto">
          <a:xfrm>
            <a:off x="6516689" y="981075"/>
            <a:ext cx="2780624" cy="585788"/>
            <a:chOff x="6516216" y="690563"/>
            <a:chExt cx="2781122" cy="585788"/>
          </a:xfrm>
        </p:grpSpPr>
        <p:sp>
          <p:nvSpPr>
            <p:cNvPr id="21510" name="矩形: 圓角 43">
              <a:extLst>
                <a:ext uri="{FF2B5EF4-FFF2-40B4-BE49-F238E27FC236}">
                  <a16:creationId xmlns:a16="http://schemas.microsoft.com/office/drawing/2014/main" id="{22B961BC-75AC-074A-93BF-8A46A3919D9A}"/>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21511" name="文字方塊 46">
              <a:extLst>
                <a:ext uri="{FF2B5EF4-FFF2-40B4-BE49-F238E27FC236}">
                  <a16:creationId xmlns:a16="http://schemas.microsoft.com/office/drawing/2014/main" id="{B20703CB-6428-CF4D-89DB-508445340E7B}"/>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O/O</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21512" name="矩形: 圓角 48">
              <a:extLst>
                <a:ext uri="{FF2B5EF4-FFF2-40B4-BE49-F238E27FC236}">
                  <a16:creationId xmlns:a16="http://schemas.microsoft.com/office/drawing/2014/main" id="{3FA8FAD4-E3FE-5D41-BDDB-CEF102FD6FAA}"/>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21513" name="文字方塊 52">
              <a:extLst>
                <a:ext uri="{FF2B5EF4-FFF2-40B4-BE49-F238E27FC236}">
                  <a16:creationId xmlns:a16="http://schemas.microsoft.com/office/drawing/2014/main" id="{92AE6869-E268-1949-8944-B9BA614C20DB}"/>
                </a:ext>
              </a:extLst>
            </p:cNvPr>
            <p:cNvSpPr txBox="1">
              <a:spLocks noChangeArrowheads="1"/>
            </p:cNvSpPr>
            <p:nvPr/>
          </p:nvSpPr>
          <p:spPr bwMode="auto">
            <a:xfrm>
              <a:off x="8359645" y="764704"/>
              <a:ext cx="9376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a:solidFill>
                    <a:srgbClr val="FF0000"/>
                  </a:solidFill>
                  <a:latin typeface="Microsoft JhengHei UI" panose="020B0604030504040204" pitchFamily="34" charset="-120"/>
                  <a:ea typeface="Microsoft JhengHei UI" panose="020B0604030504040204" pitchFamily="34" charset="-120"/>
                </a:rPr>
                <a:t>100%</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21509" name="Rectangle 2">
            <a:extLst>
              <a:ext uri="{FF2B5EF4-FFF2-40B4-BE49-F238E27FC236}">
                <a16:creationId xmlns:a16="http://schemas.microsoft.com/office/drawing/2014/main" id="{3450762C-4B10-AC4C-94FE-1C1D1F56C5D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15" name="矩形 14"/>
          <p:cNvSpPr/>
          <p:nvPr/>
        </p:nvSpPr>
        <p:spPr>
          <a:xfrm>
            <a:off x="573088" y="1748953"/>
            <a:ext cx="747832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OOOOO(</a:t>
            </a:r>
            <a:r>
              <a:rPr lang="zh-TW" altLang="en-US" sz="1800" dirty="0" smtClean="0">
                <a:latin typeface="微軟正黑體" panose="020B0604030504040204" pitchFamily="34" charset="-120"/>
                <a:ea typeface="微軟正黑體" panose="020B0604030504040204" pitchFamily="34" charset="-120"/>
              </a:rPr>
              <a:t>請提供本工作內容佐證資料</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文字說明、文件、照片、圖片</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Tree>
    <p:extLst>
      <p:ext uri="{BB962C8B-B14F-4D97-AF65-F5344CB8AC3E}">
        <p14:creationId xmlns:p14="http://schemas.microsoft.com/office/powerpoint/2010/main" val="23012835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23</a:t>
            </a:fld>
            <a:endParaRPr lang="en-US" altLang="zh-TW"/>
          </a:p>
        </p:txBody>
      </p:sp>
      <p:sp>
        <p:nvSpPr>
          <p:cNvPr id="4" name="Rectangle 2">
            <a:extLst>
              <a:ext uri="{FF2B5EF4-FFF2-40B4-BE49-F238E27FC236}">
                <a16:creationId xmlns:a16="http://schemas.microsoft.com/office/drawing/2014/main" id="{4629A9F4-D9C5-414E-A04E-7C927B2F7C5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二、差異分析</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6" name="文字方塊 5"/>
          <p:cNvSpPr txBox="1"/>
          <p:nvPr/>
        </p:nvSpPr>
        <p:spPr>
          <a:xfrm>
            <a:off x="683568" y="1412776"/>
            <a:ext cx="7674620" cy="1569660"/>
          </a:xfrm>
          <a:prstGeom prst="rect">
            <a:avLst/>
          </a:prstGeom>
          <a:noFill/>
        </p:spPr>
        <p:txBody>
          <a:bodyPr wrap="square" rtlCol="0">
            <a:spAutoFit/>
          </a:bodyPr>
          <a:lstStyle/>
          <a:p>
            <a:r>
              <a:rPr lang="en-US" altLang="zh-TW" dirty="0" smtClean="0">
                <a:latin typeface="微軟正黑體" panose="020B0604030504040204" pitchFamily="34" charset="-120"/>
                <a:ea typeface="微軟正黑體" panose="020B0604030504040204" pitchFamily="34" charset="-120"/>
              </a:rPr>
              <a:t>1.</a:t>
            </a:r>
            <a:r>
              <a:rPr lang="zh-TW" altLang="en-US" dirty="0" smtClean="0">
                <a:latin typeface="微軟正黑體" panose="020B0604030504040204" pitchFamily="34" charset="-120"/>
                <a:ea typeface="微軟正黑體" panose="020B0604030504040204" pitchFamily="34" charset="-120"/>
              </a:rPr>
              <a:t>無差異</a:t>
            </a:r>
            <a:endParaRPr lang="en-US" altLang="zh-TW" dirty="0" smtClean="0">
              <a:latin typeface="微軟正黑體" panose="020B0604030504040204" pitchFamily="34" charset="-120"/>
              <a:ea typeface="微軟正黑體" panose="020B0604030504040204" pitchFamily="34" charset="-120"/>
            </a:endParaRPr>
          </a:p>
          <a:p>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或本案導入功能模組在不影響原訂</a:t>
            </a:r>
            <a:r>
              <a:rPr lang="zh-TW" altLang="en-US" sz="1800" dirty="0">
                <a:latin typeface="微軟正黑體" panose="020B0604030504040204" pitchFamily="34" charset="-120"/>
                <a:ea typeface="微軟正黑體" panose="020B0604030504040204" pitchFamily="34" charset="-120"/>
              </a:rPr>
              <a:t>功能</a:t>
            </a:r>
            <a:r>
              <a:rPr lang="zh-TW" altLang="en-US" sz="1800" dirty="0" smtClean="0">
                <a:latin typeface="微軟正黑體" panose="020B0604030504040204" pitchFamily="34" charset="-120"/>
                <a:ea typeface="微軟正黑體" panose="020B0604030504040204" pitchFamily="34" charset="-120"/>
              </a:rPr>
              <a:t>下調整</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為</a:t>
            </a:r>
            <a:r>
              <a:rPr lang="en-US" altLang="zh-TW" sz="1800" dirty="0" smtClean="0">
                <a:latin typeface="微軟正黑體" panose="020B0604030504040204" pitchFamily="34" charset="-120"/>
                <a:ea typeface="微軟正黑體" panose="020B0604030504040204" pitchFamily="34" charset="-120"/>
              </a:rPr>
              <a:t>XXXX</a:t>
            </a:r>
            <a:r>
              <a:rPr lang="zh-TW" altLang="en-US" sz="1800" dirty="0" smtClean="0">
                <a:latin typeface="微軟正黑體" panose="020B0604030504040204" pitchFamily="34" charset="-120"/>
                <a:ea typeface="微軟正黑體" panose="020B0604030504040204" pitchFamily="34" charset="-120"/>
              </a:rPr>
              <a:t>之相關說明；經驗證後原預期效益更正為</a:t>
            </a:r>
            <a:r>
              <a:rPr lang="en-US" altLang="zh-TW" sz="1800" dirty="0" smtClean="0">
                <a:latin typeface="微軟正黑體" panose="020B0604030504040204" pitchFamily="34" charset="-120"/>
                <a:ea typeface="微軟正黑體" panose="020B0604030504040204" pitchFamily="34" charset="-120"/>
              </a:rPr>
              <a:t>OOOO</a:t>
            </a:r>
            <a:r>
              <a:rPr lang="en-US" altLang="zh-TW" sz="1800" dirty="0" smtClean="0">
                <a:latin typeface="微軟正黑體" panose="020B0604030504040204" pitchFamily="34" charset="-120"/>
                <a:ea typeface="微軟正黑體" panose="020B0604030504040204" pitchFamily="34" charset="-120"/>
                <a:sym typeface="Wingdings" panose="05000000000000000000" pitchFamily="2" charset="2"/>
              </a:rPr>
              <a:t>XXXX</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，與原有預估效益產生差異的原因為</a:t>
            </a:r>
            <a:r>
              <a:rPr lang="en-US" altLang="zh-TW" sz="1800" dirty="0" smtClean="0">
                <a:latin typeface="微軟正黑體" panose="020B0604030504040204" pitchFamily="34" charset="-120"/>
                <a:ea typeface="微軟正黑體" panose="020B0604030504040204" pitchFamily="34" charset="-120"/>
              </a:rPr>
              <a:t>…….</a:t>
            </a:r>
          </a:p>
          <a:p>
            <a:endParaRPr lang="en-US" altLang="zh-TW" sz="1800"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998756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1C4A97-AC44-AA49-93C4-35B0D49DC2E0}"/>
              </a:ext>
            </a:extLst>
          </p:cNvPr>
          <p:cNvSpPr>
            <a:spLocks noGrp="1"/>
          </p:cNvSpPr>
          <p:nvPr>
            <p:ph type="sldNum" sz="quarter" idx="10"/>
          </p:nvPr>
        </p:nvSpPr>
        <p:spPr/>
        <p:txBody>
          <a:bodyPr/>
          <a:lstStyle/>
          <a:p>
            <a:pPr>
              <a:defRPr/>
            </a:pPr>
            <a:fld id="{121B2091-FFCE-254C-A002-1BA047FB4293}" type="slidenum">
              <a:rPr lang="en-US" altLang="zh-TW" smtClean="0"/>
              <a:pPr>
                <a:defRPr/>
              </a:pPr>
              <a:t>24</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51" name="矩形 1">
            <a:extLst>
              <a:ext uri="{FF2B5EF4-FFF2-40B4-BE49-F238E27FC236}">
                <a16:creationId xmlns:a16="http://schemas.microsoft.com/office/drawing/2014/main" id="{2AA10BA3-D9F4-1F4B-AC87-A947A4F155D7}"/>
              </a:ext>
            </a:extLst>
          </p:cNvPr>
          <p:cNvSpPr/>
          <p:nvPr/>
        </p:nvSpPr>
        <p:spPr>
          <a:xfrm>
            <a:off x="127958" y="777267"/>
            <a:ext cx="7972434" cy="425758"/>
          </a:xfrm>
          <a:prstGeom prst="rect">
            <a:avLst/>
          </a:prstGeom>
        </p:spPr>
        <p:txBody>
          <a:bodyPr wrap="square">
            <a:spAutoFit/>
          </a:bodyPr>
          <a:lstStyle/>
          <a:p>
            <a:pPr marL="0" lvl="1" algn="just">
              <a:lnSpc>
                <a:spcPts val="2600"/>
              </a:lnSpc>
              <a:spcAft>
                <a:spcPts val="0"/>
              </a:spcAft>
              <a:defRPr/>
            </a:pP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二、</a:t>
            </a:r>
            <a:r>
              <a:rPr lang="zh-TW"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量化效益</a:t>
            </a:r>
            <a:r>
              <a:rPr lang="en-US"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rPr>
              <a:t>:1. </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受輔導業</a:t>
            </a: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者</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量化</a:t>
            </a: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效益</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表</a:t>
            </a:r>
            <a:endPar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endParaRPr>
          </a:p>
        </p:txBody>
      </p:sp>
      <p:graphicFrame>
        <p:nvGraphicFramePr>
          <p:cNvPr id="55" name="表格 2">
            <a:extLst>
              <a:ext uri="{FF2B5EF4-FFF2-40B4-BE49-F238E27FC236}">
                <a16:creationId xmlns:a16="http://schemas.microsoft.com/office/drawing/2014/main" id="{F32B8E54-6D4B-3549-A022-239E4DFB5DB0}"/>
              </a:ext>
            </a:extLst>
          </p:cNvPr>
          <p:cNvGraphicFramePr>
            <a:graphicFrameLocks noGrp="1"/>
          </p:cNvGraphicFramePr>
          <p:nvPr>
            <p:extLst>
              <p:ext uri="{D42A27DB-BD31-4B8C-83A1-F6EECF244321}">
                <p14:modId xmlns:p14="http://schemas.microsoft.com/office/powerpoint/2010/main" val="2345079641"/>
              </p:ext>
            </p:extLst>
          </p:nvPr>
        </p:nvGraphicFramePr>
        <p:xfrm>
          <a:off x="179512" y="1636143"/>
          <a:ext cx="8763731" cy="4292600"/>
        </p:xfrm>
        <a:graphic>
          <a:graphicData uri="http://schemas.openxmlformats.org/drawingml/2006/table">
            <a:tbl>
              <a:tblPr/>
              <a:tblGrid>
                <a:gridCol w="288032">
                  <a:extLst>
                    <a:ext uri="{9D8B030D-6E8A-4147-A177-3AD203B41FA5}">
                      <a16:colId xmlns:a16="http://schemas.microsoft.com/office/drawing/2014/main" val="2183331628"/>
                    </a:ext>
                  </a:extLst>
                </a:gridCol>
                <a:gridCol w="1121830">
                  <a:extLst>
                    <a:ext uri="{9D8B030D-6E8A-4147-A177-3AD203B41FA5}">
                      <a16:colId xmlns:a16="http://schemas.microsoft.com/office/drawing/2014/main" val="3869138403"/>
                    </a:ext>
                  </a:extLst>
                </a:gridCol>
                <a:gridCol w="3323385">
                  <a:extLst>
                    <a:ext uri="{9D8B030D-6E8A-4147-A177-3AD203B41FA5}">
                      <a16:colId xmlns:a16="http://schemas.microsoft.com/office/drawing/2014/main" val="1416404800"/>
                    </a:ext>
                  </a:extLst>
                </a:gridCol>
                <a:gridCol w="989944">
                  <a:extLst>
                    <a:ext uri="{9D8B030D-6E8A-4147-A177-3AD203B41FA5}">
                      <a16:colId xmlns:a16="http://schemas.microsoft.com/office/drawing/2014/main" val="20003"/>
                    </a:ext>
                  </a:extLst>
                </a:gridCol>
                <a:gridCol w="1343496">
                  <a:extLst>
                    <a:ext uri="{9D8B030D-6E8A-4147-A177-3AD203B41FA5}">
                      <a16:colId xmlns:a16="http://schemas.microsoft.com/office/drawing/2014/main" val="2587170646"/>
                    </a:ext>
                  </a:extLst>
                </a:gridCol>
                <a:gridCol w="989944">
                  <a:extLst>
                    <a:ext uri="{9D8B030D-6E8A-4147-A177-3AD203B41FA5}">
                      <a16:colId xmlns:a16="http://schemas.microsoft.com/office/drawing/2014/main" val="3983277189"/>
                    </a:ext>
                  </a:extLst>
                </a:gridCol>
                <a:gridCol w="707100">
                  <a:extLst>
                    <a:ext uri="{9D8B030D-6E8A-4147-A177-3AD203B41FA5}">
                      <a16:colId xmlns:a16="http://schemas.microsoft.com/office/drawing/2014/main" val="3231833846"/>
                    </a:ext>
                  </a:extLst>
                </a:gridCol>
              </a:tblGrid>
              <a:tr h="280689">
                <a:tc grid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 </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zh-TW" altLang="en-US"/>
                    </a:p>
                  </a:txBody>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項目</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輔導前</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113</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114</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rPr>
                        <a:t>合計</a:t>
                      </a:r>
                      <a:endParaRPr kumimoji="0" lang="zh-TW" altLang="zh-TW" sz="1600" b="1"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05620269"/>
                  </a:ext>
                </a:extLst>
              </a:tr>
              <a:tr h="130446">
                <a:tc rowSpan="11">
                  <a:txBody>
                    <a:bodyPr/>
                    <a:lstStyle>
                      <a:lvl1pPr marL="71438">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71438"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受輔導</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業者</a:t>
                      </a: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量化</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效益</a:t>
                      </a: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表</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vert="eaVert"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(1)</a:t>
                      </a:r>
                      <a:r>
                        <a:rPr kumimoji="0" lang="zh-TW"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投資金額</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元</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179612866"/>
                  </a:ext>
                </a:extLst>
              </a:tr>
              <a:tr h="232294">
                <a:tc vMerge="1">
                  <a:txBody>
                    <a:bodyPr/>
                    <a:lstStyle/>
                    <a:p>
                      <a:endParaRPr lang="zh-TW" altLang="en-US"/>
                    </a:p>
                  </a:txBody>
                  <a:tcPr/>
                </a:tc>
                <a:tc row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就業</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(2)</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增加就業</a:t>
                      </a: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人數</a:t>
                      </a:r>
                      <a:r>
                        <a:rPr kumimoji="0" lang="en-US" altLang="zh-TW" sz="11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en-US" sz="11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1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1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有則須提供姓名</a:t>
                      </a:r>
                      <a:r>
                        <a:rPr kumimoji="0" lang="en-US" altLang="zh-TW" sz="11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100" b="1"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374317751"/>
                  </a:ext>
                </a:extLst>
              </a:tr>
              <a:tr h="118118">
                <a:tc vMerge="1">
                  <a:txBody>
                    <a:bodyPr/>
                    <a:lstStyle/>
                    <a:p>
                      <a:endParaRPr lang="zh-TW" altLang="en-US"/>
                    </a:p>
                  </a:txBody>
                  <a:tcPr/>
                </a:tc>
                <a:tc vMerge="1">
                  <a:txBody>
                    <a:bodyPr/>
                    <a:lstStyle/>
                    <a:p>
                      <a:endParaRPr lang="zh-TW" altLang="en-US"/>
                    </a:p>
                  </a:txBody>
                  <a:tcPr/>
                </a:tc>
                <a:tc>
                  <a:txBody>
                    <a:bodyPr/>
                    <a:lstStyle>
                      <a:lvl1pPr marL="198438" indent="-198438">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198438" marR="0" lvl="0" indent="-198438" algn="just" defTabSz="914400" rtl="0" eaLnBrk="1" fontAlgn="base" latinLnBrk="0" hangingPunct="1">
                        <a:lnSpc>
                          <a:spcPts val="2600"/>
                        </a:lnSpc>
                        <a:spcBef>
                          <a:spcPct val="0"/>
                        </a:spcBef>
                        <a:spcAft>
                          <a:spcPct val="0"/>
                        </a:spcAft>
                        <a:buClrTx/>
                        <a:buSzTx/>
                        <a:buFontTx/>
                        <a:buNone/>
                        <a:tabLst/>
                      </a:pPr>
                      <a:r>
                        <a:rPr kumimoji="0" lang="en-US"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(3)</a:t>
                      </a:r>
                      <a:r>
                        <a:rPr kumimoji="0" lang="zh-TW"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培訓員工智慧機械職能</a:t>
                      </a:r>
                      <a:r>
                        <a:rPr kumimoji="0" lang="en-US"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人數</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93388562"/>
                  </a:ext>
                </a:extLst>
              </a:tr>
              <a:tr h="75950">
                <a:tc vMerge="1">
                  <a:txBody>
                    <a:bodyPr/>
                    <a:lstStyle/>
                    <a:p>
                      <a:endParaRPr lang="zh-TW" altLang="en-US"/>
                    </a:p>
                  </a:txBody>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rPr>
                        <a:t>帶動研發</a:t>
                      </a:r>
                      <a:endParaRPr kumimoji="0" lang="zh-TW" altLang="zh-TW" sz="14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(4)</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投入研發費用</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 (</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3303260653"/>
                  </a:ext>
                </a:extLst>
              </a:tr>
              <a:tr h="112006">
                <a:tc vMerge="1">
                  <a:txBody>
                    <a:bodyPr/>
                    <a:lstStyle/>
                    <a:p>
                      <a:endParaRPr lang="zh-TW" altLang="en-US"/>
                    </a:p>
                  </a:txBody>
                  <a:tcPr/>
                </a:tc>
                <a:tc row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新產品服務</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(5)</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產出新產品或服務</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25301425"/>
                  </a:ext>
                </a:extLst>
              </a:tr>
              <a:tr h="112006">
                <a:tc vMerge="1">
                  <a:txBody>
                    <a:bodyPr/>
                    <a:lstStyle/>
                    <a:p>
                      <a:endParaRPr lang="zh-TW" altLang="en-US"/>
                    </a:p>
                  </a:txBody>
                  <a:tcPr/>
                </a:tc>
                <a:tc vMerge="1">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(6)</a:t>
                      </a:r>
                      <a:r>
                        <a:rPr kumimoji="0" lang="zh-TW" altLang="zh-TW" sz="1400" b="1" i="0" u="none" strike="noStrike" kern="1200"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增加產值</a:t>
                      </a:r>
                      <a:r>
                        <a:rPr kumimoji="0" lang="en-US" altLang="zh-TW" sz="1400" b="1" i="0" u="none" strike="noStrike" kern="1200"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a:t>
                      </a:r>
                      <a:r>
                        <a:rPr kumimoji="0" lang="zh-TW" altLang="zh-TW" sz="1400" b="1" i="0" u="none" strike="noStrike" kern="1200"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元</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148062">
                <a:tc vMerge="1">
                  <a:txBody>
                    <a:bodyPr/>
                    <a:lstStyle/>
                    <a:p>
                      <a:endParaRPr lang="zh-TW" altLang="en-US"/>
                    </a:p>
                  </a:txBody>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成本效益</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(6)</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降低生產成本</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1422465791"/>
                  </a:ext>
                </a:extLst>
              </a:tr>
              <a:tr h="184118">
                <a:tc vMerge="1">
                  <a:txBody>
                    <a:bodyPr/>
                    <a:lstStyle/>
                    <a:p>
                      <a:endParaRPr lang="x-none"/>
                    </a:p>
                  </a:txBody>
                  <a:tcPr/>
                </a:tc>
                <a:tc rowSpan="2">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生產效率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(N)</a:t>
                      </a: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提高</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設備</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或產線</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時間</a:t>
                      </a: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可動率</a:t>
                      </a: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50%</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58%(+8%)</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+8%</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572905908"/>
                  </a:ext>
                </a:extLst>
              </a:tr>
              <a:tr h="285966">
                <a:tc vMerge="1">
                  <a:txBody>
                    <a:bodyPr/>
                    <a:lstStyle/>
                    <a:p>
                      <a:endParaRPr lang="zh-TW" altLang="en-US"/>
                    </a:p>
                  </a:txBody>
                  <a:tcPr/>
                </a:tc>
                <a:tc vMerge="1">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(N+1)</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提高訂單準交率</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70%</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73%(+3%)</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+3%</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171790">
                <a:tc vMerge="1">
                  <a:txBody>
                    <a:bodyPr/>
                    <a:lstStyle/>
                    <a:p>
                      <a:endParaRPr lang="zh-TW" altLang="en-US"/>
                    </a:p>
                  </a:txBody>
                  <a:tcPr/>
                </a:tc>
                <a:tc row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其他</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(N+2)</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提高產品良率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97%</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97.5%(+0.5%)</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+0.5%</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2086657674"/>
                  </a:ext>
                </a:extLst>
              </a:tr>
              <a:tr h="468000">
                <a:tc vMerge="1">
                  <a:txBody>
                    <a:bodyPr/>
                    <a:lstStyle/>
                    <a:p>
                      <a:endParaRPr lang="zh-TW" altLang="en-US"/>
                    </a:p>
                  </a:txBody>
                  <a:tcPr/>
                </a:tc>
                <a:tc vMerge="1">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(N+3)</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縮短平均</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OOOOOO</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時間</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100mins/</a:t>
                      </a:r>
                      <a:r>
                        <a:rPr kumimoji="0" lang="zh-TW" altLang="en-US"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日</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70mins/</a:t>
                      </a:r>
                      <a:r>
                        <a:rPr kumimoji="0" lang="zh-TW" altLang="en-US"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日</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-30</a:t>
                      </a:r>
                    </a:p>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mins/</a:t>
                      </a:r>
                      <a:r>
                        <a:rPr kumimoji="0" lang="zh-TW" altLang="en-US"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日</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4253704453"/>
                  </a:ext>
                </a:extLst>
              </a:tr>
            </a:tbl>
          </a:graphicData>
        </a:graphic>
      </p:graphicFrame>
      <p:sp>
        <p:nvSpPr>
          <p:cNvPr id="2" name="文字方塊 1"/>
          <p:cNvSpPr txBox="1"/>
          <p:nvPr/>
        </p:nvSpPr>
        <p:spPr>
          <a:xfrm>
            <a:off x="0" y="1203024"/>
            <a:ext cx="9143999" cy="369332"/>
          </a:xfrm>
          <a:prstGeom prst="rect">
            <a:avLst/>
          </a:prstGeom>
          <a:noFill/>
        </p:spPr>
        <p:txBody>
          <a:bodyPr wrap="square" rtlCol="0">
            <a:spAutoFit/>
          </a:bodyPr>
          <a:lstStyle/>
          <a:p>
            <a:pPr marL="342900" indent="-342900">
              <a:buFont typeface="Arial" panose="020B0604020202020204" pitchFamily="34" charset="0"/>
              <a:buChar char="•"/>
            </a:pPr>
            <a:r>
              <a:rPr lang="zh-TW" altLang="en-US" sz="1800" dirty="0" smtClean="0">
                <a:latin typeface="微軟正黑體" panose="020B0604030504040204" pitchFamily="34" charset="-120"/>
                <a:ea typeface="微軟正黑體" panose="020B0604030504040204" pitchFamily="34" charset="-120"/>
              </a:rPr>
              <a:t>請就本案達成</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並可佐證</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之預期量化效益列舉之</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受輔導業者已於驗收效益表簽名佐證</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4622933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25</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5" name="矩形 1">
            <a:extLst>
              <a:ext uri="{FF2B5EF4-FFF2-40B4-BE49-F238E27FC236}">
                <a16:creationId xmlns:a16="http://schemas.microsoft.com/office/drawing/2014/main" id="{2AA10BA3-D9F4-1F4B-AC87-A947A4F155D7}"/>
              </a:ext>
            </a:extLst>
          </p:cNvPr>
          <p:cNvSpPr/>
          <p:nvPr/>
        </p:nvSpPr>
        <p:spPr>
          <a:xfrm>
            <a:off x="6516" y="764704"/>
            <a:ext cx="7733836" cy="425758"/>
          </a:xfrm>
          <a:prstGeom prst="rect">
            <a:avLst/>
          </a:prstGeom>
        </p:spPr>
        <p:txBody>
          <a:bodyPr wrap="square">
            <a:spAutoFit/>
          </a:bodyPr>
          <a:lstStyle/>
          <a:p>
            <a:pPr marL="0" lvl="1" algn="just">
              <a:lnSpc>
                <a:spcPts val="2600"/>
              </a:lnSpc>
              <a:spcAft>
                <a:spcPts val="0"/>
              </a:spcAft>
              <a:defRPr/>
            </a:pP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二、</a:t>
            </a:r>
            <a:r>
              <a:rPr lang="zh-TW"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量化效益</a:t>
            </a:r>
            <a:r>
              <a:rPr lang="en-US"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受輔導業者量化效益計算方式說明</a:t>
            </a:r>
            <a:endPar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15209182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1C4A97-AC44-AA49-93C4-35B0D49DC2E0}"/>
              </a:ext>
            </a:extLst>
          </p:cNvPr>
          <p:cNvSpPr>
            <a:spLocks noGrp="1"/>
          </p:cNvSpPr>
          <p:nvPr>
            <p:ph type="sldNum" sz="quarter" idx="10"/>
          </p:nvPr>
        </p:nvSpPr>
        <p:spPr/>
        <p:txBody>
          <a:bodyPr/>
          <a:lstStyle/>
          <a:p>
            <a:pPr>
              <a:defRPr/>
            </a:pPr>
            <a:fld id="{121B2091-FFCE-254C-A002-1BA047FB4293}" type="slidenum">
              <a:rPr lang="en-US" altLang="zh-TW" smtClean="0"/>
              <a:pPr>
                <a:defRPr/>
              </a:pPr>
              <a:t>26</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6" name="矩形 1">
            <a:extLst>
              <a:ext uri="{FF2B5EF4-FFF2-40B4-BE49-F238E27FC236}">
                <a16:creationId xmlns:a16="http://schemas.microsoft.com/office/drawing/2014/main" id="{D22207A8-1C29-244E-B2B1-3C986560C046}"/>
              </a:ext>
            </a:extLst>
          </p:cNvPr>
          <p:cNvSpPr/>
          <p:nvPr/>
        </p:nvSpPr>
        <p:spPr>
          <a:xfrm>
            <a:off x="191736" y="777267"/>
            <a:ext cx="6612512" cy="425758"/>
          </a:xfrm>
          <a:prstGeom prst="rect">
            <a:avLst/>
          </a:prstGeom>
        </p:spPr>
        <p:txBody>
          <a:bodyPr wrap="square">
            <a:spAutoFit/>
          </a:bodyPr>
          <a:lstStyle/>
          <a:p>
            <a:pPr marL="0" lvl="1" algn="just">
              <a:lnSpc>
                <a:spcPts val="2600"/>
              </a:lnSpc>
              <a:spcAft>
                <a:spcPts val="0"/>
              </a:spcAft>
              <a:defRPr/>
            </a:pP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二</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rPr>
              <a:t>量化</a:t>
            </a:r>
            <a:r>
              <a:rPr lang="zh-TW"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效益</a:t>
            </a:r>
            <a:r>
              <a:rPr lang="en-US"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輔導單位量化效益</a:t>
            </a: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表</a:t>
            </a:r>
            <a:endPar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endParaRPr>
          </a:p>
        </p:txBody>
      </p:sp>
      <p:graphicFrame>
        <p:nvGraphicFramePr>
          <p:cNvPr id="7" name="表格 7">
            <a:extLst>
              <a:ext uri="{FF2B5EF4-FFF2-40B4-BE49-F238E27FC236}">
                <a16:creationId xmlns:a16="http://schemas.microsoft.com/office/drawing/2014/main" id="{C7036E01-F11B-FC4E-94BE-112AAC9BDABE}"/>
              </a:ext>
            </a:extLst>
          </p:cNvPr>
          <p:cNvGraphicFramePr>
            <a:graphicFrameLocks noGrp="1"/>
          </p:cNvGraphicFramePr>
          <p:nvPr>
            <p:extLst>
              <p:ext uri="{D42A27DB-BD31-4B8C-83A1-F6EECF244321}">
                <p14:modId xmlns:p14="http://schemas.microsoft.com/office/powerpoint/2010/main" val="3855740155"/>
              </p:ext>
            </p:extLst>
          </p:nvPr>
        </p:nvGraphicFramePr>
        <p:xfrm>
          <a:off x="127958" y="2064989"/>
          <a:ext cx="8924569" cy="3632200"/>
        </p:xfrm>
        <a:graphic>
          <a:graphicData uri="http://schemas.openxmlformats.org/drawingml/2006/table">
            <a:tbl>
              <a:tblPr firstRow="1" firstCol="1"/>
              <a:tblGrid>
                <a:gridCol w="267578">
                  <a:extLst>
                    <a:ext uri="{9D8B030D-6E8A-4147-A177-3AD203B41FA5}">
                      <a16:colId xmlns:a16="http://schemas.microsoft.com/office/drawing/2014/main" val="2209960687"/>
                    </a:ext>
                  </a:extLst>
                </a:gridCol>
                <a:gridCol w="1210819">
                  <a:extLst>
                    <a:ext uri="{9D8B030D-6E8A-4147-A177-3AD203B41FA5}">
                      <a16:colId xmlns:a16="http://schemas.microsoft.com/office/drawing/2014/main" val="3073205675"/>
                    </a:ext>
                  </a:extLst>
                </a:gridCol>
                <a:gridCol w="3699420">
                  <a:extLst>
                    <a:ext uri="{9D8B030D-6E8A-4147-A177-3AD203B41FA5}">
                      <a16:colId xmlns:a16="http://schemas.microsoft.com/office/drawing/2014/main" val="1451516423"/>
                    </a:ext>
                  </a:extLst>
                </a:gridCol>
                <a:gridCol w="936688">
                  <a:extLst>
                    <a:ext uri="{9D8B030D-6E8A-4147-A177-3AD203B41FA5}">
                      <a16:colId xmlns:a16="http://schemas.microsoft.com/office/drawing/2014/main" val="20003"/>
                    </a:ext>
                  </a:extLst>
                </a:gridCol>
                <a:gridCol w="936688">
                  <a:extLst>
                    <a:ext uri="{9D8B030D-6E8A-4147-A177-3AD203B41FA5}">
                      <a16:colId xmlns:a16="http://schemas.microsoft.com/office/drawing/2014/main" val="1945251836"/>
                    </a:ext>
                  </a:extLst>
                </a:gridCol>
                <a:gridCol w="936688">
                  <a:extLst>
                    <a:ext uri="{9D8B030D-6E8A-4147-A177-3AD203B41FA5}">
                      <a16:colId xmlns:a16="http://schemas.microsoft.com/office/drawing/2014/main" val="171956521"/>
                    </a:ext>
                  </a:extLst>
                </a:gridCol>
                <a:gridCol w="936688">
                  <a:extLst>
                    <a:ext uri="{9D8B030D-6E8A-4147-A177-3AD203B41FA5}">
                      <a16:colId xmlns:a16="http://schemas.microsoft.com/office/drawing/2014/main" val="2598888485"/>
                    </a:ext>
                  </a:extLst>
                </a:gridCol>
              </a:tblGrid>
              <a:tr h="216024">
                <a:tc gridSpan="2">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 </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h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項目</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輔導前</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113</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114</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合計</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extLst>
                  <a:ext uri="{0D108BD9-81ED-4DB2-BD59-A6C34878D82A}">
                    <a16:rowId xmlns:a16="http://schemas.microsoft.com/office/drawing/2014/main" val="3480671550"/>
                  </a:ext>
                </a:extLst>
              </a:tr>
              <a:tr h="65781">
                <a:tc rowSpan="10">
                  <a:txBody>
                    <a:bodyPr/>
                    <a:lstStyle>
                      <a:lvl1pPr marL="71438">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71438" marR="0" lvl="0" indent="0" algn="ctr" defTabSz="914400" rtl="0" eaLnBrk="1" fontAlgn="base" latinLnBrk="0" hangingPunct="1">
                        <a:lnSpc>
                          <a:spcPts val="2600"/>
                        </a:lnSpc>
                        <a:spcBef>
                          <a:spcPct val="0"/>
                        </a:spcBef>
                        <a:spcAft>
                          <a:spcPct val="0"/>
                        </a:spcAft>
                        <a:buClrTx/>
                        <a:buSzTx/>
                        <a:buFontTx/>
                        <a:buNone/>
                        <a:tabLst/>
                      </a:pPr>
                      <a:r>
                        <a:rPr kumimoji="0" lang="zh-TW" altLang="en-US"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輔導單位效益</a:t>
                      </a:r>
                    </a:p>
                  </a:txBody>
                  <a:tcPr marL="50949" marR="50949" marT="0" marB="0" vert="eaVert"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(1</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投資</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金額</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3073026086"/>
                  </a:ext>
                </a:extLst>
              </a:tr>
              <a:tr h="95621">
                <a:tc vMerge="1">
                  <a:txBody>
                    <a:bodyPr/>
                    <a:lstStyle/>
                    <a:p>
                      <a:endParaRPr lang="zh-TW" altLang="en-US"/>
                    </a:p>
                  </a:txBody>
                  <a:tcPr/>
                </a:tc>
                <a:tc rowSpan="2">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就業</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(2</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增加</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就業</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人數</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必填，須提供姓名。</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801298325"/>
                  </a:ext>
                </a:extLst>
              </a:tr>
              <a:tr h="59669">
                <a:tc vMerge="1">
                  <a:txBody>
                    <a:bodyPr/>
                    <a:lstStyle/>
                    <a:p>
                      <a:endParaRPr lang="zh-TW" altLang="en-US"/>
                    </a:p>
                  </a:txBody>
                  <a:tcPr/>
                </a:tc>
                <a:tc vMerge="1">
                  <a:txBody>
                    <a:bodyPr/>
                    <a:lstStyle/>
                    <a:p>
                      <a:endParaRPr lang="zh-TW" altLang="en-US"/>
                    </a:p>
                  </a:txBody>
                  <a:tcPr/>
                </a:tc>
                <a:tc>
                  <a:txBody>
                    <a:bodyPr/>
                    <a:lstStyle>
                      <a:lvl1pPr marL="198438" indent="-198438">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198438" marR="0" lvl="0" indent="-198438"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(3</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擴增技術服務團隊</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人數</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35804551"/>
                  </a:ext>
                </a:extLst>
              </a:tr>
              <a:tr h="0">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帶動研發</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(4)</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投入研發費用</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3314879435"/>
                  </a:ext>
                </a:extLst>
              </a:tr>
              <a:tr h="41125">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新產品服務</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(5</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本年度輔導計畫新增軟體功能項目</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855906938"/>
                  </a:ext>
                </a:extLst>
              </a:tr>
              <a:tr h="70965">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成本效益</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(6)________________________________</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479612849"/>
                  </a:ext>
                </a:extLst>
              </a:tr>
              <a:tr h="172813">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效率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(M)</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現有能量年度可執行輔導計畫上限</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177344808"/>
                  </a:ext>
                </a:extLst>
              </a:tr>
              <a:tr h="274661">
                <a:tc vMerge="1">
                  <a:txBody>
                    <a:bodyPr/>
                    <a:lstStyle/>
                    <a:p>
                      <a:endParaRPr lang="zh-TW" altLang="en-US"/>
                    </a:p>
                  </a:txBody>
                  <a:tcPr/>
                </a:tc>
                <a:tc rowSpan="3">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其他</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(N)</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本年度本輔導計畫執行案件總數</a:t>
                      </a:r>
                      <a:endPar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0008"/>
                  </a:ext>
                </a:extLst>
              </a:tr>
              <a:tr h="160485">
                <a:tc vMerge="1">
                  <a:txBody>
                    <a:bodyPr/>
                    <a:lstStyle/>
                    <a:p>
                      <a:endParaRPr lang="zh-TW" altLang="en-US"/>
                    </a:p>
                  </a:txBody>
                  <a:tcPr/>
                </a:tc>
                <a:tc vMerge="1">
                  <a:txBody>
                    <a:bodyPr/>
                    <a:lstStyle/>
                    <a:p>
                      <a:endParaRPr lang="zh-TW" altLang="en-US"/>
                    </a:p>
                  </a:txBody>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defRPr/>
                      </a:pPr>
                      <a:endPar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0009"/>
                  </a:ext>
                </a:extLst>
              </a:tr>
              <a:tr h="46309">
                <a:tc vMerge="1">
                  <a:txBody>
                    <a:bodyPr/>
                    <a:lstStyle/>
                    <a:p>
                      <a:endParaRPr lang="zh-TW" altLang="en-US"/>
                    </a:p>
                  </a:txBody>
                  <a:tcPr/>
                </a:tc>
                <a:tc vMerge="1">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(O)</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本年度輔導計畫累計驗收案件數</a:t>
                      </a:r>
                      <a:endPar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666370999"/>
                  </a:ext>
                </a:extLst>
              </a:tr>
            </a:tbl>
          </a:graphicData>
        </a:graphic>
      </p:graphicFrame>
      <p:sp>
        <p:nvSpPr>
          <p:cNvPr id="8" name="文字方塊 7"/>
          <p:cNvSpPr txBox="1"/>
          <p:nvPr/>
        </p:nvSpPr>
        <p:spPr>
          <a:xfrm>
            <a:off x="179512" y="1052736"/>
            <a:ext cx="8856984" cy="923330"/>
          </a:xfrm>
          <a:prstGeom prst="rect">
            <a:avLst/>
          </a:prstGeom>
          <a:noFill/>
        </p:spPr>
        <p:txBody>
          <a:bodyPr wrap="square" rtlCol="0">
            <a:spAutoFit/>
          </a:bodyPr>
          <a:lstStyle/>
          <a:p>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請就輔導單位本年度達成</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並可佐證</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之預期量化效益列舉之，請輔導單位同樣簽署受輔導業者驗收效益表繳回，因當年度可能有一案以上之效益，</a:t>
            </a:r>
            <a:r>
              <a:rPr lang="zh-TW" altLang="en-US" sz="1800" b="1" dirty="0" smtClean="0">
                <a:solidFill>
                  <a:schemeClr val="bg1">
                    <a:lumMod val="50000"/>
                  </a:schemeClr>
                </a:solidFill>
                <a:latin typeface="微軟正黑體" panose="020B0604030504040204" pitchFamily="34" charset="-120"/>
                <a:ea typeface="微軟正黑體" panose="020B0604030504040204" pitchFamily="34" charset="-120"/>
              </a:rPr>
              <a:t>請累計</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，原則上以當年度最後一案驗收為繳付工業局之年度佐證資料。</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endParaRPr lang="zh-TW" altLang="en-US" sz="1800" dirty="0">
              <a:solidFill>
                <a:schemeClr val="bg1">
                  <a:lumMod val="50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238184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1C4A97-AC44-AA49-93C4-35B0D49DC2E0}"/>
              </a:ext>
            </a:extLst>
          </p:cNvPr>
          <p:cNvSpPr>
            <a:spLocks noGrp="1"/>
          </p:cNvSpPr>
          <p:nvPr>
            <p:ph type="sldNum" sz="quarter" idx="10"/>
          </p:nvPr>
        </p:nvSpPr>
        <p:spPr/>
        <p:txBody>
          <a:bodyPr/>
          <a:lstStyle/>
          <a:p>
            <a:pPr>
              <a:defRPr/>
            </a:pPr>
            <a:fld id="{121B2091-FFCE-254C-A002-1BA047FB4293}" type="slidenum">
              <a:rPr lang="en-US" altLang="zh-TW" smtClean="0"/>
              <a:pPr>
                <a:defRPr/>
              </a:pPr>
              <a:t>27</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8" name="矩形 5">
            <a:extLst>
              <a:ext uri="{FF2B5EF4-FFF2-40B4-BE49-F238E27FC236}">
                <a16:creationId xmlns:a16="http://schemas.microsoft.com/office/drawing/2014/main" id="{16FF4147-BD33-D24C-AB2F-04D582058F25}"/>
              </a:ext>
            </a:extLst>
          </p:cNvPr>
          <p:cNvSpPr/>
          <p:nvPr/>
        </p:nvSpPr>
        <p:spPr>
          <a:xfrm>
            <a:off x="107504" y="777267"/>
            <a:ext cx="1724025" cy="425450"/>
          </a:xfrm>
          <a:prstGeom prst="rect">
            <a:avLst/>
          </a:prstGeom>
        </p:spPr>
        <p:txBody>
          <a:bodyPr wrap="none">
            <a:spAutoFit/>
          </a:bodyPr>
          <a:lstStyle/>
          <a:p>
            <a:pPr marL="0" lvl="1" algn="just">
              <a:lnSpc>
                <a:spcPts val="2600"/>
              </a:lnSpc>
              <a:spcAft>
                <a:spcPts val="0"/>
              </a:spcAft>
              <a:defRPr/>
            </a:pP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二、質化</a:t>
            </a:r>
            <a:r>
              <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rPr>
              <a:t>效益</a:t>
            </a:r>
          </a:p>
        </p:txBody>
      </p:sp>
    </p:spTree>
    <p:extLst>
      <p:ext uri="{BB962C8B-B14F-4D97-AF65-F5344CB8AC3E}">
        <p14:creationId xmlns:p14="http://schemas.microsoft.com/office/powerpoint/2010/main" val="17761578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伍</a:t>
            </a:r>
            <a:r>
              <a:rPr lang="zh-TW" altLang="en-US"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檢討與建議</a:t>
            </a:r>
          </a:p>
        </p:txBody>
      </p:sp>
      <p:sp>
        <p:nvSpPr>
          <p:cNvPr id="2" name="文字方塊 1"/>
          <p:cNvSpPr txBox="1"/>
          <p:nvPr/>
        </p:nvSpPr>
        <p:spPr>
          <a:xfrm>
            <a:off x="467544" y="980728"/>
            <a:ext cx="8208912" cy="3200876"/>
          </a:xfrm>
          <a:prstGeom prst="rect">
            <a:avLst/>
          </a:prstGeom>
          <a:noFill/>
        </p:spPr>
        <p:txBody>
          <a:bodyPr wrap="square" rtlCol="0">
            <a:spAutoFit/>
          </a:bodyPr>
          <a:lstStyle/>
          <a:p>
            <a:pPr marL="628650" indent="-628650">
              <a:spcBef>
                <a:spcPts val="600"/>
              </a:spcBef>
            </a:pPr>
            <a:r>
              <a:rPr lang="zh-TW" altLang="en-US" dirty="0" smtClean="0">
                <a:latin typeface="微軟正黑體" panose="020B0604030504040204" pitchFamily="34" charset="-120"/>
                <a:ea typeface="微軟正黑體" panose="020B0604030504040204" pitchFamily="34" charset="-120"/>
              </a:rPr>
              <a:t>一、本案已協助受輔導業者解決</a:t>
            </a:r>
            <a:r>
              <a:rPr lang="en-US" altLang="zh-TW" dirty="0" smtClean="0">
                <a:latin typeface="微軟正黑體" panose="020B0604030504040204" pitchFamily="34" charset="-120"/>
                <a:ea typeface="微軟正黑體" panose="020B0604030504040204" pitchFamily="34" charset="-120"/>
              </a:rPr>
              <a:t>OOOOO</a:t>
            </a:r>
            <a:r>
              <a:rPr lang="zh-TW" altLang="en-US" dirty="0" smtClean="0">
                <a:latin typeface="微軟正黑體" panose="020B0604030504040204" pitchFamily="34" charset="-120"/>
                <a:ea typeface="微軟正黑體" panose="020B0604030504040204" pitchFamily="34" charset="-120"/>
              </a:rPr>
              <a:t>，有</a:t>
            </a:r>
            <a:r>
              <a:rPr lang="en-US" altLang="zh-TW" dirty="0" smtClean="0">
                <a:latin typeface="微軟正黑體" panose="020B0604030504040204" pitchFamily="34" charset="-120"/>
                <a:ea typeface="微軟正黑體" panose="020B0604030504040204" pitchFamily="34" charset="-120"/>
              </a:rPr>
              <a:t>OOOOO</a:t>
            </a:r>
            <a:r>
              <a:rPr lang="zh-TW" altLang="en-US" dirty="0" smtClean="0">
                <a:latin typeface="微軟正黑體" panose="020B0604030504040204" pitchFamily="34" charset="-120"/>
                <a:ea typeface="微軟正黑體" panose="020B0604030504040204" pitchFamily="34" charset="-120"/>
              </a:rPr>
              <a:t>效益</a:t>
            </a:r>
            <a:r>
              <a:rPr lang="en-US" altLang="zh-TW" dirty="0" smtClean="0">
                <a:latin typeface="微軟正黑體" panose="020B0604030504040204" pitchFamily="34" charset="-120"/>
                <a:ea typeface="微軟正黑體" panose="020B0604030504040204" pitchFamily="34" charset="-120"/>
              </a:rPr>
              <a:t>(</a:t>
            </a:r>
            <a:r>
              <a:rPr lang="zh-TW" altLang="en-US" dirty="0" smtClean="0">
                <a:solidFill>
                  <a:srgbClr val="FF0000"/>
                </a:solidFill>
                <a:latin typeface="微軟正黑體" panose="020B0604030504040204" pitchFamily="34" charset="-120"/>
                <a:ea typeface="微軟正黑體" panose="020B0604030504040204" pitchFamily="34" charset="-120"/>
              </a:rPr>
              <a:t>先</a:t>
            </a:r>
            <a:r>
              <a:rPr lang="zh-TW" altLang="en-US" dirty="0">
                <a:solidFill>
                  <a:srgbClr val="FF0000"/>
                </a:solidFill>
                <a:latin typeface="微軟正黑體" panose="020B0604030504040204" pitchFamily="34" charset="-120"/>
                <a:ea typeface="微軟正黑體" panose="020B0604030504040204" pitchFamily="34" charset="-120"/>
              </a:rPr>
              <a:t>撰</a:t>
            </a:r>
            <a:r>
              <a:rPr lang="zh-TW" altLang="en-US" dirty="0" smtClean="0">
                <a:solidFill>
                  <a:srgbClr val="FF0000"/>
                </a:solidFill>
                <a:latin typeface="微軟正黑體" panose="020B0604030504040204" pitchFamily="34" charset="-120"/>
                <a:ea typeface="微軟正黑體" panose="020B0604030504040204" pitchFamily="34" charset="-120"/>
              </a:rPr>
              <a:t>寫現況</a:t>
            </a:r>
            <a:r>
              <a:rPr lang="zh-TW" altLang="en-US" dirty="0">
                <a:solidFill>
                  <a:srgbClr val="FF0000"/>
                </a:solidFill>
                <a:latin typeface="微軟正黑體" panose="020B0604030504040204" pitchFamily="34" charset="-120"/>
                <a:ea typeface="微軟正黑體" panose="020B0604030504040204" pitchFamily="34" charset="-120"/>
              </a:rPr>
              <a:t>改善</a:t>
            </a:r>
            <a:r>
              <a:rPr lang="en-US" altLang="zh-TW" dirty="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pPr marL="628650" indent="-628650">
              <a:spcBef>
                <a:spcPts val="600"/>
              </a:spcBef>
            </a:pPr>
            <a:r>
              <a:rPr lang="zh-TW" altLang="en-US" dirty="0" smtClean="0">
                <a:latin typeface="微軟正黑體" panose="020B0604030504040204" pitchFamily="34" charset="-120"/>
                <a:ea typeface="微軟正黑體" panose="020B0604030504040204" pitchFamily="34" charset="-120"/>
              </a:rPr>
              <a:t>二、</a:t>
            </a:r>
            <a:endParaRPr lang="en-US" altLang="zh-TW" dirty="0" smtClean="0">
              <a:latin typeface="微軟正黑體" panose="020B0604030504040204" pitchFamily="34" charset="-120"/>
              <a:ea typeface="微軟正黑體" panose="020B0604030504040204" pitchFamily="34" charset="-120"/>
            </a:endParaRPr>
          </a:p>
          <a:p>
            <a:pPr marL="628650" indent="-628650">
              <a:spcBef>
                <a:spcPts val="600"/>
              </a:spcBef>
            </a:pPr>
            <a:r>
              <a:rPr lang="zh-TW" altLang="en-US" dirty="0" smtClean="0">
                <a:latin typeface="微軟正黑體" panose="020B0604030504040204" pitchFamily="34" charset="-120"/>
                <a:ea typeface="微軟正黑體" panose="020B0604030504040204" pitchFamily="34" charset="-120"/>
              </a:rPr>
              <a:t>三、受輔導業者導入本案系統後，雖已解決局部問題，現階段仍有</a:t>
            </a:r>
            <a:r>
              <a:rPr lang="en-US" altLang="zh-TW" dirty="0" smtClean="0">
                <a:latin typeface="微軟正黑體" panose="020B0604030504040204" pitchFamily="34" charset="-120"/>
                <a:ea typeface="微軟正黑體" panose="020B0604030504040204" pitchFamily="34" charset="-120"/>
              </a:rPr>
              <a:t>XXXXX</a:t>
            </a:r>
            <a:r>
              <a:rPr lang="zh-TW" altLang="en-US" dirty="0" smtClean="0">
                <a:latin typeface="微軟正黑體" panose="020B0604030504040204" pitchFamily="34" charset="-120"/>
                <a:ea typeface="微軟正黑體" panose="020B0604030504040204" pitchFamily="34" charset="-120"/>
              </a:rPr>
              <a:t>問題</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現象</a:t>
            </a:r>
            <a:r>
              <a:rPr lang="en-US"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待</a:t>
            </a:r>
            <a:r>
              <a:rPr lang="zh-TW" altLang="en-US" dirty="0" smtClean="0">
                <a:latin typeface="微軟正黑體" panose="020B0604030504040204" pitchFamily="34" charset="-120"/>
                <a:ea typeface="微軟正黑體" panose="020B0604030504040204" pitchFamily="34" charset="-120"/>
              </a:rPr>
              <a:t>導入相關智慧化技術</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功能</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加以解決，正與輔導單位討論後續合作事宜</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可提供未來受輔導業者擬導入智慧化技術規劃，建議將待解決問題與擬導入技術加以對照</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7407771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29</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smtClean="0">
                <a:latin typeface="微軟正黑體" panose="020B0604030504040204" pitchFamily="34" charset="-120"/>
                <a:ea typeface="微軟正黑體" panose="020B0604030504040204" pitchFamily="34" charset="-120"/>
              </a:rPr>
              <a:t>陸、附錄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1938992"/>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一、本案軟體系統驗收規格說明與驗收點檢表</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必要項目，請輔導單位自行表列後，請受輔導業者簽名同意驗收，</a:t>
            </a:r>
            <a:r>
              <a:rPr lang="zh-TW" altLang="en-US" dirty="0" smtClean="0">
                <a:solidFill>
                  <a:srgbClr val="FF0000"/>
                </a:solidFill>
                <a:latin typeface="微軟正黑體" panose="020B0604030504040204" pitchFamily="34" charset="-120"/>
                <a:ea typeface="微軟正黑體" panose="020B0604030504040204" pitchFamily="34" charset="-120"/>
              </a:rPr>
              <a:t>應包含數據擷取項目表；可視化資訊項目、透明化分析頁面、可預測功能說明與自適化功能均有受輔導業者同意驗收簽名</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248316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4860032" y="1495926"/>
            <a:ext cx="3240360" cy="400110"/>
          </a:xfrm>
          <a:prstGeom prst="rect">
            <a:avLst/>
          </a:prstGeom>
          <a:solidFill>
            <a:schemeClr val="accent6">
              <a:lumMod val="20000"/>
              <a:lumOff val="80000"/>
            </a:schemeClr>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8" name="矩形 7"/>
          <p:cNvSpPr/>
          <p:nvPr/>
        </p:nvSpPr>
        <p:spPr bwMode="auto">
          <a:xfrm>
            <a:off x="330273" y="1495926"/>
            <a:ext cx="3441968" cy="400110"/>
          </a:xfrm>
          <a:prstGeom prst="rect">
            <a:avLst/>
          </a:prstGeom>
          <a:solidFill>
            <a:schemeClr val="accent6">
              <a:lumMod val="20000"/>
              <a:lumOff val="80000"/>
            </a:schemeClr>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10246" name="投影片編號版面配置區 14">
            <a:extLst>
              <a:ext uri="{FF2B5EF4-FFF2-40B4-BE49-F238E27FC236}">
                <a16:creationId xmlns:a16="http://schemas.microsoft.com/office/drawing/2014/main" id="{F0CB3ECB-F684-434C-B68F-37484C62C103}"/>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A2DA7C03-EFAC-F544-BF53-A48807C45711}" type="slidenum">
              <a:rPr kumimoji="0" lang="zh-TW" altLang="en-US" sz="1800">
                <a:latin typeface="Constantia" panose="02030602050306030303" pitchFamily="18" charset="0"/>
                <a:ea typeface="標楷體" panose="03000509000000000000" pitchFamily="49" charset="-120"/>
              </a:rPr>
              <a:pPr/>
              <a:t>3</a:t>
            </a:fld>
            <a:endParaRPr kumimoji="0" lang="zh-TW" altLang="en-US" sz="1800">
              <a:latin typeface="Constantia" panose="02030602050306030303" pitchFamily="18" charset="0"/>
              <a:ea typeface="標楷體" panose="03000509000000000000" pitchFamily="49" charset="-120"/>
            </a:endParaRPr>
          </a:p>
        </p:txBody>
      </p:sp>
      <p:sp>
        <p:nvSpPr>
          <p:cNvPr id="24" name="文字方塊 6">
            <a:extLst>
              <a:ext uri="{FF2B5EF4-FFF2-40B4-BE49-F238E27FC236}">
                <a16:creationId xmlns:a16="http://schemas.microsoft.com/office/drawing/2014/main" id="{422DB06B-F22C-6D43-A5FB-6B5040B89649}"/>
              </a:ext>
            </a:extLst>
          </p:cNvPr>
          <p:cNvSpPr txBox="1"/>
          <p:nvPr/>
        </p:nvSpPr>
        <p:spPr>
          <a:xfrm>
            <a:off x="4403739" y="1976091"/>
            <a:ext cx="4586288" cy="1492716"/>
          </a:xfrm>
          <a:prstGeom prst="rect">
            <a:avLst/>
          </a:prstGeom>
          <a:noFill/>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gn="just">
              <a:buFont typeface="Arial" panose="020B0604020202020204" pitchFamily="34" charset="0"/>
              <a:buChar char="•"/>
            </a:pPr>
            <a:r>
              <a:rPr lang="zh-TW" altLang="en-US" sz="1300" b="1" dirty="0" smtClean="0">
                <a:latin typeface="微軟正黑體" panose="020B0604030504040204" pitchFamily="34" charset="-120"/>
                <a:ea typeface="微軟正黑體" panose="020B0604030504040204" pitchFamily="34" charset="-120"/>
                <a:sym typeface="Wingdings" pitchFamily="2" charset="2"/>
              </a:rPr>
              <a:t>改善</a:t>
            </a:r>
            <a:r>
              <a:rPr lang="en-US" altLang="zh-TW" sz="1300" b="1" dirty="0" smtClean="0">
                <a:latin typeface="微軟正黑體" panose="020B0604030504040204" pitchFamily="34" charset="-120"/>
                <a:ea typeface="微軟正黑體" panose="020B0604030504040204" pitchFamily="34" charset="-120"/>
                <a:sym typeface="Wingdings" pitchFamily="2" charset="2"/>
              </a:rPr>
              <a:t>A</a:t>
            </a:r>
            <a:r>
              <a:rPr lang="zh-TW" altLang="en-US" sz="1300" b="1" dirty="0" smtClean="0">
                <a:latin typeface="微軟正黑體" panose="020B0604030504040204" pitchFamily="34" charset="-120"/>
                <a:ea typeface="微軟正黑體" panose="020B0604030504040204" pitchFamily="34" charset="-120"/>
                <a:sym typeface="Wingdings" pitchFamily="2" charset="2"/>
              </a:rPr>
              <a:t>原因</a:t>
            </a:r>
            <a:r>
              <a:rPr lang="en-US" altLang="zh-TW" sz="1300" b="1" dirty="0" smtClean="0">
                <a:latin typeface="微軟正黑體" panose="020B0604030504040204" pitchFamily="34" charset="-120"/>
                <a:ea typeface="微軟正黑體" panose="020B0604030504040204" pitchFamily="34" charset="-120"/>
                <a:sym typeface="Wingdings" pitchFamily="2" charset="2"/>
              </a:rPr>
              <a:t>(</a:t>
            </a:r>
            <a:r>
              <a:rPr lang="zh-TW" altLang="en-US" sz="1300" b="1" dirty="0" smtClean="0">
                <a:latin typeface="微軟正黑體" panose="020B0604030504040204" pitchFamily="34" charset="-120"/>
                <a:ea typeface="微軟正黑體" panose="020B0604030504040204" pitchFamily="34" charset="-120"/>
                <a:sym typeface="Wingdings" pitchFamily="2" charset="2"/>
              </a:rPr>
              <a:t>或問題</a:t>
            </a:r>
            <a:r>
              <a:rPr lang="en-US" altLang="zh-TW" sz="1300" b="1" dirty="0" smtClean="0">
                <a:latin typeface="微軟正黑體" panose="020B0604030504040204" pitchFamily="34" charset="-120"/>
                <a:ea typeface="微軟正黑體" panose="020B0604030504040204" pitchFamily="34" charset="-120"/>
                <a:sym typeface="Wingdings" pitchFamily="2" charset="2"/>
              </a:rPr>
              <a:t>):</a:t>
            </a:r>
            <a:r>
              <a:rPr lang="zh-TW" altLang="en-US" sz="1300" b="1" dirty="0" smtClean="0">
                <a:latin typeface="微軟正黑體" panose="020B0604030504040204" pitchFamily="34" charset="-120"/>
                <a:ea typeface="微軟正黑體" panose="020B0604030504040204" pitchFamily="34" charset="-120"/>
                <a:sym typeface="Wingdings" pitchFamily="2" charset="2"/>
              </a:rPr>
              <a:t> </a:t>
            </a:r>
            <a:r>
              <a:rPr lang="en-US" altLang="zh-TW" sz="1300" b="1" dirty="0" smtClean="0">
                <a:latin typeface="微軟正黑體" panose="020B0604030504040204" pitchFamily="34" charset="-120"/>
                <a:ea typeface="微軟正黑體" panose="020B0604030504040204" pitchFamily="34" charset="-120"/>
                <a:sym typeface="Wingdings" pitchFamily="2" charset="2"/>
              </a:rPr>
              <a:t>OOOOOOOO(</a:t>
            </a:r>
            <a:r>
              <a:rPr lang="zh-TW" altLang="en-US" sz="1300" b="1" dirty="0" smtClean="0">
                <a:latin typeface="微軟正黑體" panose="020B0604030504040204" pitchFamily="34" charset="-120"/>
                <a:ea typeface="微軟正黑體" panose="020B0604030504040204" pitchFamily="34" charset="-120"/>
                <a:sym typeface="Wingdings" pitchFamily="2" charset="2"/>
              </a:rPr>
              <a:t>輔導後量化效益變化</a:t>
            </a:r>
            <a:r>
              <a:rPr lang="en-US" altLang="zh-TW" sz="1300" b="1" dirty="0" smtClean="0">
                <a:latin typeface="微軟正黑體" panose="020B0604030504040204" pitchFamily="34" charset="-120"/>
                <a:ea typeface="微軟正黑體" panose="020B0604030504040204" pitchFamily="34" charset="-120"/>
                <a:sym typeface="Wingdings" pitchFamily="2" charset="2"/>
              </a:rPr>
              <a:t>)</a:t>
            </a:r>
          </a:p>
          <a:p>
            <a:pPr algn="just">
              <a:buFont typeface="Arial" panose="020B0604020202020204" pitchFamily="34" charset="0"/>
              <a:buChar char="•"/>
            </a:pPr>
            <a:endPar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endParaRPr>
          </a:p>
          <a:p>
            <a:pPr algn="just">
              <a:buFont typeface="Arial" panose="020B0604020202020204" pitchFamily="34" charset="0"/>
              <a:buChar char="•"/>
            </a:pP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達成</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B</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需求</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或目的</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 </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XXXXXXXX(</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輔導後量化效益變化</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p>
          <a:p>
            <a:pPr algn="just">
              <a:buFont typeface="Arial" panose="020B0604020202020204" pitchFamily="34" charset="0"/>
              <a:buChar char="•"/>
            </a:pP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亦可說明其他質化效益輔導前後變化，如數位管理</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a:t>
            </a:r>
            <a:r>
              <a:rPr lang="zh-TW" altLang="en-US" sz="1300" b="1" dirty="0">
                <a:solidFill>
                  <a:srgbClr val="FF0000"/>
                </a:solidFill>
                <a:latin typeface="微軟正黑體" panose="020B0604030504040204" pitchFamily="34" charset="-120"/>
                <a:ea typeface="微軟正黑體" panose="020B0604030504040204" pitchFamily="34" charset="-120"/>
                <a:sym typeface="Wingdings" pitchFamily="2" charset="2"/>
              </a:rPr>
              <a:t>接</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單增加、準交率提高；數位化品檢</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a:solidFill>
                  <a:srgbClr val="FF0000"/>
                </a:solidFill>
                <a:latin typeface="微軟正黑體" panose="020B0604030504040204" pitchFamily="34" charset="-120"/>
                <a:ea typeface="微軟正黑體" panose="020B0604030504040204" pitchFamily="34" charset="-120"/>
                <a:sym typeface="Wingdings" pitchFamily="2" charset="2"/>
              </a:rPr>
              <a:t>釐</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清客訴責任，降低罰金；數位報工</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鼓勵具績效員工等正面效益；刀具管理</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降低每月成本等</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endParaRPr lang="en-US" altLang="zh-TW" sz="1300" b="1" dirty="0">
              <a:solidFill>
                <a:srgbClr val="FF0000"/>
              </a:solidFill>
              <a:latin typeface="微軟正黑體" panose="020B0604030504040204" pitchFamily="34" charset="-120"/>
              <a:ea typeface="微軟正黑體" panose="020B0604030504040204" pitchFamily="34" charset="-120"/>
              <a:sym typeface="Wingdings" pitchFamily="2" charset="2"/>
            </a:endParaRPr>
          </a:p>
        </p:txBody>
      </p:sp>
      <p:sp>
        <p:nvSpPr>
          <p:cNvPr id="25" name="文字方塊 7">
            <a:extLst>
              <a:ext uri="{FF2B5EF4-FFF2-40B4-BE49-F238E27FC236}">
                <a16:creationId xmlns:a16="http://schemas.microsoft.com/office/drawing/2014/main" id="{BBD8E2A4-CC34-BD43-B94D-EF1C5328582C}"/>
              </a:ext>
            </a:extLst>
          </p:cNvPr>
          <p:cNvSpPr txBox="1"/>
          <p:nvPr/>
        </p:nvSpPr>
        <p:spPr>
          <a:xfrm>
            <a:off x="4491523" y="5602595"/>
            <a:ext cx="4498504" cy="1138773"/>
          </a:xfrm>
          <a:prstGeom prst="rect">
            <a:avLst/>
          </a:prstGeom>
          <a:noFill/>
        </p:spPr>
        <p:txBody>
          <a:bodyPr wrap="square">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gn="just"/>
            <a:r>
              <a:rPr lang="en-US" altLang="zh-TW" sz="2000" b="1" u="sng" dirty="0" smtClean="0">
                <a:solidFill>
                  <a:srgbClr val="745D00"/>
                </a:solidFill>
                <a:latin typeface="微軟正黑體" panose="020B0604030504040204" pitchFamily="34" charset="-120"/>
                <a:ea typeface="微軟正黑體" panose="020B0604030504040204" pitchFamily="34" charset="-120"/>
              </a:rPr>
              <a:t>XXXXXX(</a:t>
            </a:r>
            <a:r>
              <a:rPr lang="zh-TW" altLang="en-US" sz="2000" b="1" u="sng" dirty="0">
                <a:solidFill>
                  <a:srgbClr val="745D00"/>
                </a:solidFill>
                <a:latin typeface="微軟正黑體" panose="020B0604030504040204" pitchFamily="34" charset="-120"/>
                <a:ea typeface="微軟正黑體" panose="020B0604030504040204" pitchFamily="34" charset="-120"/>
              </a:rPr>
              <a:t>輔導單位</a:t>
            </a:r>
            <a:r>
              <a:rPr lang="en-US" altLang="zh-TW" sz="2000" b="1" u="sng" dirty="0">
                <a:solidFill>
                  <a:srgbClr val="745D00"/>
                </a:solidFill>
                <a:latin typeface="微軟正黑體" panose="020B0604030504040204" pitchFamily="34" charset="-120"/>
                <a:ea typeface="微軟正黑體" panose="020B0604030504040204" pitchFamily="34" charset="-120"/>
              </a:rPr>
              <a:t>)</a:t>
            </a:r>
          </a:p>
          <a:p>
            <a:pPr marL="85725" indent="-85725" algn="just">
              <a:buFont typeface="Arial" panose="020B0604020202020204" pitchFamily="34" charset="0"/>
              <a:buChar char="•"/>
            </a:pPr>
            <a:r>
              <a:rPr lang="zh-TW" altLang="en-US" sz="1200" dirty="0">
                <a:latin typeface="微軟正黑體" panose="020B0604030504040204" pitchFamily="34" charset="-120"/>
                <a:ea typeface="微軟正黑體" panose="020B0604030504040204" pitchFamily="34" charset="-120"/>
              </a:rPr>
              <a:t>本案於</a:t>
            </a:r>
            <a:r>
              <a:rPr lang="en-US" altLang="zh-TW" sz="1200" dirty="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廠區導入</a:t>
            </a:r>
            <a:r>
              <a:rPr lang="en-US" altLang="zh-TW" sz="1200" dirty="0">
                <a:latin typeface="微軟正黑體" panose="020B0604030504040204" pitchFamily="34" charset="-120"/>
                <a:ea typeface="微軟正黑體" panose="020B0604030504040204" pitchFamily="34" charset="-120"/>
              </a:rPr>
              <a:t>O</a:t>
            </a:r>
            <a:r>
              <a:rPr lang="zh-TW" altLang="en-US" sz="1200" dirty="0">
                <a:latin typeface="微軟正黑體" panose="020B0604030504040204" pitchFamily="34" charset="-120"/>
                <a:ea typeface="微軟正黑體" panose="020B0604030504040204" pitchFamily="34" charset="-120"/>
              </a:rPr>
              <a:t>項智慧化應用服務模組且</a:t>
            </a:r>
            <a:r>
              <a:rPr lang="zh-TW" altLang="en-US" sz="1200" dirty="0" smtClean="0">
                <a:latin typeface="微軟正黑體" panose="020B0604030504040204" pitchFamily="34" charset="-120"/>
                <a:ea typeface="微軟正黑體" panose="020B0604030504040204" pitchFamily="34" charset="-120"/>
              </a:rPr>
              <a:t>局部功能</a:t>
            </a:r>
            <a:r>
              <a:rPr lang="en-US" altLang="zh-TW" sz="1200" dirty="0" smtClean="0">
                <a:latin typeface="微軟正黑體" panose="020B0604030504040204" pitchFamily="34" charset="-120"/>
                <a:ea typeface="微軟正黑體" panose="020B0604030504040204" pitchFamily="34" charset="-120"/>
              </a:rPr>
              <a:t>(</a:t>
            </a:r>
            <a:r>
              <a:rPr lang="zh-TW" altLang="en-US" sz="1200" dirty="0">
                <a:latin typeface="微軟正黑體" panose="020B0604030504040204" pitchFamily="34" charset="-120"/>
                <a:ea typeface="微軟正黑體" panose="020B0604030504040204" pitchFamily="34" charset="-120"/>
              </a:rPr>
              <a:t>或全數</a:t>
            </a:r>
            <a:r>
              <a:rPr lang="en-US" altLang="zh-TW" sz="1200" dirty="0">
                <a:latin typeface="微軟正黑體" panose="020B0604030504040204" pitchFamily="34" charset="-120"/>
                <a:ea typeface="微軟正黑體" panose="020B0604030504040204" pitchFamily="34" charset="-120"/>
              </a:rPr>
              <a:t>)</a:t>
            </a:r>
            <a:r>
              <a:rPr lang="zh-TW" altLang="en-US" sz="1200" dirty="0">
                <a:latin typeface="微軟正黑體" panose="020B0604030504040204" pitchFamily="34" charset="-120"/>
                <a:ea typeface="微軟正黑體" panose="020B0604030504040204" pitchFamily="34" charset="-120"/>
              </a:rPr>
              <a:t>具備</a:t>
            </a:r>
            <a:r>
              <a:rPr lang="en-US" altLang="zh-TW" sz="1200" dirty="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層次</a:t>
            </a:r>
            <a:r>
              <a:rPr lang="en-US" altLang="zh-TW" sz="1200" dirty="0">
                <a:latin typeface="微軟正黑體" panose="020B0604030504040204" pitchFamily="34" charset="-120"/>
                <a:ea typeface="微軟正黑體" panose="020B0604030504040204" pitchFamily="34" charset="-120"/>
              </a:rPr>
              <a:t>(</a:t>
            </a:r>
            <a:r>
              <a:rPr lang="zh-TW" altLang="en-US" sz="1200" dirty="0">
                <a:latin typeface="微軟正黑體" panose="020B0604030504040204" pitchFamily="34" charset="-120"/>
                <a:ea typeface="微軟正黑體" panose="020B0604030504040204" pitchFamily="34" charset="-120"/>
              </a:rPr>
              <a:t>可視化、透明化</a:t>
            </a:r>
            <a:r>
              <a:rPr lang="en-US" altLang="zh-TW" sz="1200" dirty="0" smtClean="0">
                <a:latin typeface="微軟正黑體" panose="020B0604030504040204" pitchFamily="34" charset="-120"/>
                <a:ea typeface="微軟正黑體" panose="020B0604030504040204" pitchFamily="34" charset="-120"/>
              </a:rPr>
              <a:t>…)</a:t>
            </a:r>
            <a:r>
              <a:rPr lang="zh-TW" altLang="en-US" sz="1200" dirty="0" smtClean="0">
                <a:latin typeface="微軟正黑體" panose="020B0604030504040204" pitchFamily="34" charset="-120"/>
                <a:ea typeface="微軟正黑體" panose="020B0604030504040204" pitchFamily="34" charset="-120"/>
              </a:rPr>
              <a:t>，優化受輔導業者</a:t>
            </a:r>
            <a:r>
              <a:rPr lang="en-US" altLang="zh-TW" sz="1200" dirty="0" smtClean="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及</a:t>
            </a:r>
            <a:r>
              <a:rPr lang="en-US" altLang="zh-TW" sz="1200" dirty="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段</a:t>
            </a:r>
            <a:r>
              <a:rPr lang="zh-TW" altLang="en-US" sz="1200" dirty="0" smtClean="0">
                <a:latin typeface="微軟正黑體" panose="020B0604030504040204" pitchFamily="34" charset="-120"/>
                <a:ea typeface="微軟正黑體" panose="020B0604030504040204" pitchFamily="34" charset="-120"/>
              </a:rPr>
              <a:t>製程</a:t>
            </a:r>
            <a:r>
              <a:rPr lang="en-US" altLang="zh-TW" sz="1200" dirty="0" smtClean="0">
                <a:latin typeface="微軟正黑體" panose="020B0604030504040204" pitchFamily="34" charset="-120"/>
                <a:ea typeface="微軟正黑體" panose="020B0604030504040204" pitchFamily="34" charset="-120"/>
              </a:rPr>
              <a:t>(</a:t>
            </a:r>
            <a:r>
              <a:rPr lang="zh-TW" altLang="en-US" sz="1200" dirty="0" smtClean="0">
                <a:latin typeface="微軟正黑體" panose="020B0604030504040204" pitchFamily="34" charset="-120"/>
                <a:ea typeface="微軟正黑體" panose="020B0604030504040204" pitchFamily="34" charset="-120"/>
              </a:rPr>
              <a:t>涵蓋</a:t>
            </a:r>
            <a:r>
              <a:rPr lang="en-US" altLang="zh-TW" sz="1200" dirty="0" smtClean="0">
                <a:latin typeface="微軟正黑體" panose="020B0604030504040204" pitchFamily="34" charset="-120"/>
                <a:ea typeface="微軟正黑體" panose="020B0604030504040204" pitchFamily="34" charset="-120"/>
              </a:rPr>
              <a:t>YYY</a:t>
            </a:r>
            <a:r>
              <a:rPr lang="zh-TW" altLang="en-US" sz="1200" dirty="0" smtClean="0">
                <a:latin typeface="微軟正黑體" panose="020B0604030504040204" pitchFamily="34" charset="-120"/>
                <a:ea typeface="微軟正黑體" panose="020B0604030504040204" pitchFamily="34" charset="-120"/>
              </a:rPr>
              <a:t>設備或</a:t>
            </a:r>
            <a:r>
              <a:rPr lang="en-US" altLang="zh-TW" sz="1200" dirty="0" smtClean="0">
                <a:latin typeface="微軟正黑體" panose="020B0604030504040204" pitchFamily="34" charset="-120"/>
                <a:ea typeface="微軟正黑體" panose="020B0604030504040204" pitchFamily="34" charset="-120"/>
              </a:rPr>
              <a:t>ZZZ</a:t>
            </a:r>
            <a:r>
              <a:rPr lang="zh-TW" altLang="en-US" sz="1200" dirty="0" smtClean="0">
                <a:latin typeface="微軟正黑體" panose="020B0604030504040204" pitchFamily="34" charset="-120"/>
                <a:ea typeface="微軟正黑體" panose="020B0604030504040204" pitchFamily="34" charset="-120"/>
              </a:rPr>
              <a:t>系統</a:t>
            </a:r>
            <a:r>
              <a:rPr lang="en-US" altLang="zh-TW" sz="1200" dirty="0" smtClean="0">
                <a:latin typeface="微軟正黑體" panose="020B0604030504040204" pitchFamily="34" charset="-120"/>
                <a:ea typeface="微軟正黑體" panose="020B0604030504040204" pitchFamily="34" charset="-120"/>
              </a:rPr>
              <a:t>)</a:t>
            </a:r>
            <a:r>
              <a:rPr lang="zh-TW" altLang="en-US" sz="1200" dirty="0" smtClean="0">
                <a:latin typeface="微軟正黑體" panose="020B0604030504040204" pitchFamily="34" charset="-120"/>
                <a:ea typeface="微軟正黑體" panose="020B0604030504040204" pitchFamily="34" charset="-120"/>
              </a:rPr>
              <a:t>，已解決</a:t>
            </a:r>
            <a:r>
              <a:rPr lang="en-US" altLang="zh-TW" sz="1200" dirty="0" smtClean="0">
                <a:latin typeface="微軟正黑體" panose="020B0604030504040204" pitchFamily="34" charset="-120"/>
                <a:ea typeface="微軟正黑體" panose="020B0604030504040204" pitchFamily="34" charset="-120"/>
              </a:rPr>
              <a:t>B</a:t>
            </a:r>
            <a:r>
              <a:rPr lang="zh-TW" altLang="en-US" sz="1200" dirty="0" smtClean="0">
                <a:latin typeface="微軟正黑體" panose="020B0604030504040204" pitchFamily="34" charset="-120"/>
                <a:ea typeface="微軟正黑體" panose="020B0604030504040204" pitchFamily="34" charset="-120"/>
              </a:rPr>
              <a:t>問題或協助達成</a:t>
            </a:r>
            <a:r>
              <a:rPr lang="en-US" altLang="zh-TW" sz="1200" dirty="0">
                <a:latin typeface="微軟正黑體" panose="020B0604030504040204" pitchFamily="34" charset="-120"/>
                <a:ea typeface="微軟正黑體" panose="020B0604030504040204" pitchFamily="34" charset="-120"/>
              </a:rPr>
              <a:t>B</a:t>
            </a:r>
            <a:r>
              <a:rPr lang="zh-TW" altLang="en-US" sz="1200" dirty="0" smtClean="0">
                <a:latin typeface="微軟正黑體" panose="020B0604030504040204" pitchFamily="34" charset="-120"/>
                <a:ea typeface="微軟正黑體" panose="020B0604030504040204" pitchFamily="34" charset="-120"/>
              </a:rPr>
              <a:t>目的。</a:t>
            </a:r>
            <a:endParaRPr kumimoji="0" lang="en-US" altLang="zh-TW" sz="1200" dirty="0">
              <a:solidFill>
                <a:srgbClr val="000000"/>
              </a:solidFill>
              <a:latin typeface="Microsoft JhengHei" panose="020B0604030504040204" pitchFamily="34" charset="-120"/>
              <a:ea typeface="Microsoft JhengHei" panose="020B0604030504040204" pitchFamily="34" charset="-120"/>
              <a:cs typeface="Times New Roman" panose="02020603050405020304" pitchFamily="18" charset="0"/>
            </a:endParaRPr>
          </a:p>
        </p:txBody>
      </p:sp>
      <p:sp>
        <p:nvSpPr>
          <p:cNvPr id="26" name="文字方塊 9">
            <a:extLst>
              <a:ext uri="{FF2B5EF4-FFF2-40B4-BE49-F238E27FC236}">
                <a16:creationId xmlns:a16="http://schemas.microsoft.com/office/drawing/2014/main" id="{4D672D19-7F69-0F4B-A690-849AEC61AF2C}"/>
              </a:ext>
            </a:extLst>
          </p:cNvPr>
          <p:cNvSpPr txBox="1"/>
          <p:nvPr/>
        </p:nvSpPr>
        <p:spPr>
          <a:xfrm>
            <a:off x="210443" y="2013866"/>
            <a:ext cx="3887788" cy="892552"/>
          </a:xfrm>
          <a:prstGeom prst="rect">
            <a:avLst/>
          </a:prstGeom>
          <a:noFill/>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marL="85725" indent="-85725" algn="just">
              <a:buFont typeface="Arial" panose="020B0604020202020204" pitchFamily="34" charset="0"/>
              <a:buChar char="•"/>
            </a:pPr>
            <a:r>
              <a:rPr lang="zh-TW" altLang="en-US" sz="1300" dirty="0" smtClean="0">
                <a:latin typeface="微軟正黑體" panose="020B0604030504040204" pitchFamily="34" charset="-120"/>
                <a:ea typeface="微軟正黑體" panose="020B0604030504040204" pitchFamily="34" charset="-120"/>
              </a:rPr>
              <a:t>該公司因</a:t>
            </a:r>
            <a:r>
              <a:rPr lang="en-US" altLang="zh-TW" sz="1300" dirty="0" smtClean="0">
                <a:latin typeface="微軟正黑體" panose="020B0604030504040204" pitchFamily="34" charset="-120"/>
                <a:ea typeface="微軟正黑體" panose="020B0604030504040204" pitchFamily="34" charset="-120"/>
              </a:rPr>
              <a:t>OOOO(A</a:t>
            </a:r>
            <a:r>
              <a:rPr lang="zh-TW" altLang="en-US" sz="1300" dirty="0" smtClean="0">
                <a:latin typeface="微軟正黑體" panose="020B0604030504040204" pitchFamily="34" charset="-120"/>
                <a:ea typeface="微軟正黑體" panose="020B0604030504040204" pitchFamily="34" charset="-120"/>
              </a:rPr>
              <a:t>原因</a:t>
            </a:r>
            <a:r>
              <a:rPr lang="en-US" altLang="zh-TW" sz="1300" dirty="0" smtClean="0">
                <a:latin typeface="微軟正黑體" panose="020B0604030504040204" pitchFamily="34" charset="-120"/>
                <a:ea typeface="微軟正黑體" panose="020B0604030504040204" pitchFamily="34" charset="-120"/>
              </a:rPr>
              <a:t>)</a:t>
            </a:r>
            <a:r>
              <a:rPr lang="zh-TW" altLang="en-US" sz="1300" dirty="0" smtClean="0">
                <a:latin typeface="微軟正黑體" panose="020B0604030504040204" pitchFamily="34" charset="-120"/>
                <a:ea typeface="微軟正黑體" panose="020B0604030504040204" pitchFamily="34" charset="-120"/>
              </a:rPr>
              <a:t>，導致</a:t>
            </a:r>
            <a:r>
              <a:rPr lang="en-US" altLang="zh-TW" sz="1300" dirty="0" smtClean="0">
                <a:latin typeface="微軟正黑體" panose="020B0604030504040204" pitchFamily="34" charset="-120"/>
                <a:ea typeface="微軟正黑體" panose="020B0604030504040204" pitchFamily="34" charset="-120"/>
              </a:rPr>
              <a:t>OOOO(A</a:t>
            </a:r>
            <a:r>
              <a:rPr lang="zh-TW" altLang="en-US" sz="1300" dirty="0" smtClean="0">
                <a:latin typeface="微軟正黑體" panose="020B0604030504040204" pitchFamily="34" charset="-120"/>
                <a:ea typeface="微軟正黑體" panose="020B0604030504040204" pitchFamily="34" charset="-120"/>
              </a:rPr>
              <a:t>問</a:t>
            </a:r>
            <a:r>
              <a:rPr lang="zh-TW" altLang="en-US" sz="1300" dirty="0">
                <a:latin typeface="微軟正黑體" panose="020B0604030504040204" pitchFamily="34" charset="-120"/>
                <a:ea typeface="微軟正黑體" panose="020B0604030504040204" pitchFamily="34" charset="-120"/>
              </a:rPr>
              <a:t>題</a:t>
            </a:r>
            <a:r>
              <a:rPr lang="en-US" altLang="zh-TW" sz="1300" dirty="0" smtClean="0">
                <a:latin typeface="微軟正黑體" panose="020B0604030504040204" pitchFamily="34" charset="-120"/>
                <a:ea typeface="微軟正黑體" panose="020B0604030504040204" pitchFamily="34" charset="-120"/>
              </a:rPr>
              <a:t>)</a:t>
            </a:r>
            <a:r>
              <a:rPr lang="zh-TW" altLang="en-US" sz="1300" dirty="0" smtClean="0">
                <a:latin typeface="微軟正黑體" panose="020B0604030504040204" pitchFamily="34" charset="-120"/>
                <a:ea typeface="微軟正黑體" panose="020B0604030504040204" pitchFamily="34" charset="-120"/>
              </a:rPr>
              <a:t>，。</a:t>
            </a:r>
            <a:endParaRPr lang="en-US" altLang="zh-TW" sz="1300" dirty="0" smtClean="0">
              <a:latin typeface="微軟正黑體" panose="020B0604030504040204" pitchFamily="34" charset="-120"/>
              <a:ea typeface="微軟正黑體" panose="020B0604030504040204" pitchFamily="34" charset="-120"/>
            </a:endParaRPr>
          </a:p>
          <a:p>
            <a:pPr marL="85725" indent="-85725" algn="just">
              <a:buFont typeface="Arial" panose="020B0604020202020204" pitchFamily="34" charset="0"/>
              <a:buChar char="•"/>
            </a:pPr>
            <a:r>
              <a:rPr lang="zh-TW" altLang="en-US" sz="1300" dirty="0">
                <a:latin typeface="微軟正黑體" panose="020B0604030504040204" pitchFamily="34" charset="-120"/>
                <a:ea typeface="微軟正黑體" panose="020B0604030504040204" pitchFamily="34" charset="-120"/>
              </a:rPr>
              <a:t>有</a:t>
            </a:r>
            <a:r>
              <a:rPr lang="en-US" altLang="zh-TW" sz="1300" dirty="0" smtClean="0">
                <a:latin typeface="微軟正黑體" panose="020B0604030504040204" pitchFamily="34" charset="-120"/>
                <a:ea typeface="微軟正黑體" panose="020B0604030504040204" pitchFamily="34" charset="-120"/>
              </a:rPr>
              <a:t>XXXXX(B</a:t>
            </a:r>
            <a:r>
              <a:rPr lang="zh-TW" altLang="en-US" sz="1300" dirty="0" smtClean="0">
                <a:latin typeface="微軟正黑體" panose="020B0604030504040204" pitchFamily="34" charset="-120"/>
                <a:ea typeface="微軟正黑體" panose="020B0604030504040204" pitchFamily="34" charset="-120"/>
              </a:rPr>
              <a:t>需求</a:t>
            </a:r>
            <a:r>
              <a:rPr lang="en-US" altLang="zh-TW" sz="1300" dirty="0" smtClean="0">
                <a:latin typeface="微軟正黑體" panose="020B0604030504040204" pitchFamily="34" charset="-120"/>
                <a:ea typeface="微軟正黑體" panose="020B0604030504040204" pitchFamily="34" charset="-120"/>
              </a:rPr>
              <a:t>)</a:t>
            </a:r>
            <a:r>
              <a:rPr lang="zh-TW" altLang="en-US" sz="1300" dirty="0" smtClean="0">
                <a:latin typeface="微軟正黑體" panose="020B0604030504040204" pitchFamily="34" charset="-120"/>
                <a:ea typeface="微軟正黑體" panose="020B0604030504040204" pitchFamily="34" charset="-120"/>
              </a:rPr>
              <a:t>，期望改善</a:t>
            </a:r>
            <a:r>
              <a:rPr lang="en-US" altLang="zh-TW" sz="1300" dirty="0" smtClean="0">
                <a:latin typeface="微軟正黑體" panose="020B0604030504040204" pitchFamily="34" charset="-120"/>
                <a:ea typeface="微軟正黑體" panose="020B0604030504040204" pitchFamily="34" charset="-120"/>
              </a:rPr>
              <a:t>XXXXXX(B</a:t>
            </a:r>
            <a:r>
              <a:rPr lang="zh-TW" altLang="en-US" sz="1300" dirty="0" smtClean="0">
                <a:latin typeface="微軟正黑體" panose="020B0604030504040204" pitchFamily="34" charset="-120"/>
                <a:ea typeface="微軟正黑體" panose="020B0604030504040204" pitchFamily="34" charset="-120"/>
              </a:rPr>
              <a:t>目的</a:t>
            </a:r>
            <a:r>
              <a:rPr lang="en-US" altLang="zh-TW" sz="1300" dirty="0" smtClean="0">
                <a:latin typeface="微軟正黑體" panose="020B0604030504040204" pitchFamily="34" charset="-120"/>
                <a:ea typeface="微軟正黑體" panose="020B0604030504040204" pitchFamily="34" charset="-120"/>
              </a:rPr>
              <a:t>)</a:t>
            </a:r>
          </a:p>
          <a:p>
            <a:pPr marL="85725" indent="-85725" algn="just">
              <a:buFont typeface="Arial" panose="020B0604020202020204" pitchFamily="34" charset="0"/>
              <a:buChar char="•"/>
            </a:pPr>
            <a:r>
              <a:rPr lang="zh-TW" altLang="en-US" sz="1300" dirty="0" smtClean="0">
                <a:latin typeface="微軟正黑體" panose="020B0604030504040204" pitchFamily="34" charset="-120"/>
                <a:ea typeface="微軟正黑體" panose="020B0604030504040204" pitchFamily="34" charset="-120"/>
              </a:rPr>
              <a:t>其他</a:t>
            </a:r>
            <a:r>
              <a:rPr lang="zh-TW" altLang="en-US" sz="1300" dirty="0">
                <a:latin typeface="微軟正黑體" panose="020B0604030504040204" pitchFamily="34" charset="-120"/>
                <a:ea typeface="微軟正黑體" panose="020B0604030504040204" pitchFamily="34" charset="-120"/>
              </a:rPr>
              <a:t>訴</a:t>
            </a:r>
            <a:r>
              <a:rPr lang="zh-TW" altLang="en-US" sz="1300" dirty="0" smtClean="0">
                <a:latin typeface="微軟正黑體" panose="020B0604030504040204" pitchFamily="34" charset="-120"/>
                <a:ea typeface="微軟正黑體" panose="020B0604030504040204" pitchFamily="34" charset="-120"/>
              </a:rPr>
              <a:t>求</a:t>
            </a:r>
            <a:endParaRPr lang="en-US" altLang="zh-TW" sz="1300" dirty="0">
              <a:latin typeface="微軟正黑體" panose="020B0604030504040204" pitchFamily="34" charset="-120"/>
              <a:ea typeface="微軟正黑體" panose="020B0604030504040204" pitchFamily="34" charset="-120"/>
            </a:endParaRPr>
          </a:p>
        </p:txBody>
      </p:sp>
      <p:sp>
        <p:nvSpPr>
          <p:cNvPr id="27" name="向右箭號 10">
            <a:extLst>
              <a:ext uri="{FF2B5EF4-FFF2-40B4-BE49-F238E27FC236}">
                <a16:creationId xmlns:a16="http://schemas.microsoft.com/office/drawing/2014/main" id="{0B7805F3-3527-FE45-AA6F-A50333CEAAE1}"/>
              </a:ext>
            </a:extLst>
          </p:cNvPr>
          <p:cNvSpPr/>
          <p:nvPr/>
        </p:nvSpPr>
        <p:spPr>
          <a:xfrm>
            <a:off x="4076700" y="2040188"/>
            <a:ext cx="301625" cy="485775"/>
          </a:xfrm>
          <a:prstGeom prst="rightArrow">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zh-TW" altLang="en-US">
              <a:latin typeface="微軟正黑體" panose="020B0604030504040204" pitchFamily="34" charset="-120"/>
              <a:ea typeface="微軟正黑體" panose="020B0604030504040204" pitchFamily="34" charset="-120"/>
            </a:endParaRPr>
          </a:p>
        </p:txBody>
      </p:sp>
      <p:sp>
        <p:nvSpPr>
          <p:cNvPr id="28" name="標題 4">
            <a:extLst>
              <a:ext uri="{FF2B5EF4-FFF2-40B4-BE49-F238E27FC236}">
                <a16:creationId xmlns:a16="http://schemas.microsoft.com/office/drawing/2014/main" id="{AF591EAC-4734-D740-AA9E-A2FF225701B5}"/>
              </a:ext>
            </a:extLst>
          </p:cNvPr>
          <p:cNvSpPr>
            <a:spLocks noGrp="1"/>
          </p:cNvSpPr>
          <p:nvPr>
            <p:ph type="title"/>
          </p:nvPr>
        </p:nvSpPr>
        <p:spPr>
          <a:xfrm>
            <a:off x="1871700" y="11975"/>
            <a:ext cx="6660740" cy="638721"/>
          </a:xfrm>
        </p:spPr>
        <p:txBody>
          <a:bodyPr/>
          <a:lstStyle/>
          <a:p>
            <a:pPr algn="ctr"/>
            <a:r>
              <a:rPr lang="en-US" altLang="zh-TW" dirty="0" smtClean="0">
                <a:latin typeface="Microsoft JhengHei" panose="020B0604030504040204" pitchFamily="34" charset="-120"/>
                <a:ea typeface="Microsoft JhengHei" panose="020B0604030504040204" pitchFamily="34" charset="-120"/>
              </a:rPr>
              <a:t>OOOOO</a:t>
            </a:r>
            <a:r>
              <a:rPr lang="zh-TW" altLang="en-US" dirty="0" smtClean="0">
                <a:latin typeface="Microsoft JhengHei" panose="020B0604030504040204" pitchFamily="34" charset="-120"/>
                <a:ea typeface="Microsoft JhengHei" panose="020B0604030504040204" pitchFamily="34" charset="-120"/>
              </a:rPr>
              <a:t>輔導計畫效益說明</a:t>
            </a:r>
            <a:endParaRPr lang="zh-TW" altLang="en-US" sz="3200" dirty="0">
              <a:latin typeface="Microsoft JhengHei" panose="020B0604030504040204" pitchFamily="34" charset="-120"/>
              <a:ea typeface="Microsoft JhengHei" panose="020B0604030504040204" pitchFamily="34" charset="-120"/>
            </a:endParaRPr>
          </a:p>
        </p:txBody>
      </p:sp>
      <p:sp>
        <p:nvSpPr>
          <p:cNvPr id="3" name="矩形 2"/>
          <p:cNvSpPr/>
          <p:nvPr/>
        </p:nvSpPr>
        <p:spPr bwMode="auto">
          <a:xfrm>
            <a:off x="158750" y="3717032"/>
            <a:ext cx="4219575" cy="3024336"/>
          </a:xfrm>
          <a:prstGeom prst="rect">
            <a:avLst/>
          </a:prstGeom>
          <a:noFill/>
          <a:ln w="9525" cap="flat" cmpd="sng" algn="ctr">
            <a:solidFill>
              <a:schemeClr val="tx1"/>
            </a:solidFill>
            <a:prstDash val="dash"/>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建議透過照片顯示原有場域、</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生產線</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或</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用示意圖顯示擬改善問題</a:t>
            </a:r>
          </a:p>
        </p:txBody>
      </p:sp>
      <p:sp>
        <p:nvSpPr>
          <p:cNvPr id="13" name="矩形 12"/>
          <p:cNvSpPr/>
          <p:nvPr/>
        </p:nvSpPr>
        <p:spPr bwMode="auto">
          <a:xfrm>
            <a:off x="4572000" y="3501007"/>
            <a:ext cx="4219575" cy="2016225"/>
          </a:xfrm>
          <a:prstGeom prst="rect">
            <a:avLst/>
          </a:prstGeom>
          <a:noFill/>
          <a:ln w="9525" cap="flat" cmpd="sng" algn="ctr">
            <a:solidFill>
              <a:schemeClr val="tx1"/>
            </a:solidFill>
            <a:prstDash val="dash"/>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建議透過照片顯示改善後生產</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線或增加可視化、透明化功能</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畫面</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或</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用示意圖顯示改善後差異</a:t>
            </a:r>
          </a:p>
        </p:txBody>
      </p:sp>
      <p:sp>
        <p:nvSpPr>
          <p:cNvPr id="4" name="矩形 3"/>
          <p:cNvSpPr/>
          <p:nvPr/>
        </p:nvSpPr>
        <p:spPr>
          <a:xfrm>
            <a:off x="169861" y="673873"/>
            <a:ext cx="8820165" cy="400110"/>
          </a:xfrm>
          <a:prstGeom prst="rect">
            <a:avLst/>
          </a:prstGeom>
        </p:spPr>
        <p:txBody>
          <a:bodyPr wrap="square">
            <a:spAutoFit/>
          </a:bodyPr>
          <a:lstStyle/>
          <a:p>
            <a:pPr algn="just"/>
            <a:r>
              <a:rPr lang="en-US" altLang="zh-TW" sz="2000" b="1" dirty="0">
                <a:latin typeface="微軟正黑體" panose="020B0604030504040204" pitchFamily="34" charset="-120"/>
                <a:ea typeface="微軟正黑體" panose="020B0604030504040204" pitchFamily="34" charset="-120"/>
              </a:rPr>
              <a:t>OOO(</a:t>
            </a:r>
            <a:r>
              <a:rPr lang="zh-TW" altLang="en-US" sz="2000" b="1" dirty="0">
                <a:latin typeface="微軟正黑體" panose="020B0604030504040204" pitchFamily="34" charset="-120"/>
                <a:ea typeface="微軟正黑體" panose="020B0604030504040204" pitchFamily="34" charset="-120"/>
              </a:rPr>
              <a:t>受輔導業者</a:t>
            </a:r>
            <a:r>
              <a:rPr lang="en-US" altLang="zh-TW" sz="2000" b="1" dirty="0" smtClean="0">
                <a:latin typeface="微軟正黑體" panose="020B0604030504040204" pitchFamily="34" charset="-120"/>
                <a:ea typeface="微軟正黑體" panose="020B0604030504040204" pitchFamily="34" charset="-120"/>
              </a:rPr>
              <a:t>)</a:t>
            </a:r>
            <a:r>
              <a:rPr lang="zh-TW" altLang="en-US" sz="2000" b="1" dirty="0" smtClean="0">
                <a:latin typeface="微軟正黑體" panose="020B0604030504040204" pitchFamily="34" charset="-120"/>
                <a:ea typeface="微軟正黑體" panose="020B0604030504040204" pitchFamily="34" charset="-120"/>
              </a:rPr>
              <a:t>   </a:t>
            </a:r>
            <a:r>
              <a:rPr lang="zh-TW" altLang="en-US" sz="1600" dirty="0" smtClean="0">
                <a:latin typeface="微軟正黑體" panose="020B0604030504040204" pitchFamily="34" charset="-120"/>
                <a:ea typeface="微軟正黑體" panose="020B0604030504040204" pitchFamily="34" charset="-120"/>
              </a:rPr>
              <a:t>員工</a:t>
            </a:r>
            <a:r>
              <a:rPr lang="en-US" altLang="zh-TW" sz="1600" dirty="0">
                <a:latin typeface="微軟正黑體" panose="020B0604030504040204" pitchFamily="34" charset="-120"/>
                <a:ea typeface="微軟正黑體" panose="020B0604030504040204" pitchFamily="34" charset="-120"/>
              </a:rPr>
              <a:t>:OOO</a:t>
            </a:r>
            <a:r>
              <a:rPr lang="zh-TW" altLang="en-US" sz="1600" dirty="0" smtClean="0">
                <a:latin typeface="微軟正黑體" panose="020B0604030504040204" pitchFamily="34" charset="-120"/>
                <a:ea typeface="微軟正黑體" panose="020B0604030504040204" pitchFamily="34" charset="-120"/>
              </a:rPr>
              <a:t>人   共有</a:t>
            </a:r>
            <a:r>
              <a:rPr lang="en-US" altLang="zh-TW" sz="1600" dirty="0" smtClean="0">
                <a:latin typeface="微軟正黑體" panose="020B0604030504040204" pitchFamily="34" charset="-120"/>
                <a:ea typeface="微軟正黑體" panose="020B0604030504040204" pitchFamily="34" charset="-120"/>
              </a:rPr>
              <a:t>O</a:t>
            </a:r>
            <a:r>
              <a:rPr lang="zh-TW" altLang="en-US" sz="1600" dirty="0" smtClean="0">
                <a:latin typeface="微軟正黑體" panose="020B0604030504040204" pitchFamily="34" charset="-120"/>
                <a:ea typeface="微軟正黑體" panose="020B0604030504040204" pitchFamily="34" charset="-120"/>
              </a:rPr>
              <a:t>個廠區   本案導入位置</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a:latin typeface="微軟正黑體" panose="020B0604030504040204" pitchFamily="34" charset="-120"/>
                <a:ea typeface="微軟正黑體" panose="020B0604030504040204" pitchFamily="34" charset="-120"/>
              </a:rPr>
              <a:t>縣</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smtClean="0">
                <a:latin typeface="微軟正黑體" panose="020B0604030504040204" pitchFamily="34" charset="-120"/>
                <a:ea typeface="微軟正黑體" panose="020B0604030504040204" pitchFamily="34" charset="-120"/>
              </a:rPr>
              <a:t>鄉</a:t>
            </a:r>
            <a:r>
              <a:rPr lang="en-US" altLang="zh-TW" sz="1600" dirty="0" smtClean="0">
                <a:latin typeface="微軟正黑體" panose="020B0604030504040204" pitchFamily="34" charset="-120"/>
                <a:ea typeface="微軟正黑體" panose="020B0604030504040204" pitchFamily="34" charset="-120"/>
              </a:rPr>
              <a:t>(</a:t>
            </a:r>
            <a:r>
              <a:rPr lang="zh-TW" altLang="en-US" sz="1600" dirty="0" smtClean="0">
                <a:latin typeface="微軟正黑體" panose="020B0604030504040204" pitchFamily="34" charset="-120"/>
                <a:ea typeface="微軟正黑體" panose="020B0604030504040204" pitchFamily="34" charset="-120"/>
              </a:rPr>
              <a:t>或</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smtClean="0">
                <a:latin typeface="微軟正黑體" panose="020B0604030504040204" pitchFamily="34" charset="-120"/>
                <a:ea typeface="微軟正黑體" panose="020B0604030504040204" pitchFamily="34" charset="-120"/>
              </a:rPr>
              <a:t>市</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smtClean="0">
                <a:latin typeface="微軟正黑體" panose="020B0604030504040204" pitchFamily="34" charset="-120"/>
                <a:ea typeface="微軟正黑體" panose="020B0604030504040204" pitchFamily="34" charset="-120"/>
              </a:rPr>
              <a:t>區</a:t>
            </a:r>
            <a:r>
              <a:rPr lang="en-US" altLang="zh-TW" sz="1600" dirty="0" smtClean="0">
                <a:latin typeface="微軟正黑體" panose="020B0604030504040204" pitchFamily="34" charset="-120"/>
                <a:ea typeface="微軟正黑體" panose="020B0604030504040204" pitchFamily="34" charset="-120"/>
              </a:rPr>
              <a:t>)</a:t>
            </a:r>
            <a:endParaRPr lang="en-US" altLang="zh-TW" sz="1600" dirty="0">
              <a:solidFill>
                <a:srgbClr val="745D00"/>
              </a:solidFill>
              <a:latin typeface="微軟正黑體" panose="020B0604030504040204" pitchFamily="34" charset="-120"/>
              <a:ea typeface="微軟正黑體" panose="020B0604030504040204" pitchFamily="34" charset="-120"/>
            </a:endParaRPr>
          </a:p>
        </p:txBody>
      </p:sp>
      <p:sp>
        <p:nvSpPr>
          <p:cNvPr id="6" name="矩形 5"/>
          <p:cNvSpPr/>
          <p:nvPr/>
        </p:nvSpPr>
        <p:spPr>
          <a:xfrm>
            <a:off x="330273" y="1495926"/>
            <a:ext cx="3441968" cy="400110"/>
          </a:xfrm>
          <a:prstGeom prst="rect">
            <a:avLst/>
          </a:prstGeom>
        </p:spPr>
        <p:txBody>
          <a:bodyPr wrap="none">
            <a:spAutoFit/>
          </a:bodyPr>
          <a:lstStyle/>
          <a:p>
            <a:pPr algn="just"/>
            <a:r>
              <a:rPr lang="zh-TW" altLang="en-US" sz="2000" b="1" u="sng" dirty="0" smtClean="0">
                <a:latin typeface="微軟正黑體" panose="020B0604030504040204" pitchFamily="34" charset="-120"/>
                <a:ea typeface="微軟正黑體" panose="020B0604030504040204" pitchFamily="34" charset="-120"/>
              </a:rPr>
              <a:t>面臨問題或需求</a:t>
            </a:r>
            <a:r>
              <a:rPr lang="en-US" altLang="zh-TW" sz="2000" b="1" u="sng" dirty="0" smtClean="0">
                <a:latin typeface="微軟正黑體" panose="020B0604030504040204" pitchFamily="34" charset="-120"/>
                <a:ea typeface="微軟正黑體" panose="020B0604030504040204" pitchFamily="34" charset="-120"/>
              </a:rPr>
              <a:t>(</a:t>
            </a:r>
            <a:r>
              <a:rPr lang="zh-TW" altLang="en-US" sz="2000" b="1" u="sng" dirty="0">
                <a:latin typeface="微軟正黑體" panose="020B0604030504040204" pitchFamily="34" charset="-120"/>
                <a:ea typeface="微軟正黑體" panose="020B0604030504040204" pitchFamily="34" charset="-120"/>
              </a:rPr>
              <a:t>受輔導業者</a:t>
            </a:r>
            <a:r>
              <a:rPr lang="en-US" altLang="zh-TW" sz="2000" b="1" u="sng" dirty="0">
                <a:latin typeface="微軟正黑體" panose="020B0604030504040204" pitchFamily="34" charset="-120"/>
                <a:ea typeface="微軟正黑體" panose="020B0604030504040204" pitchFamily="34" charset="-120"/>
              </a:rPr>
              <a:t>)</a:t>
            </a:r>
          </a:p>
        </p:txBody>
      </p:sp>
      <p:sp>
        <p:nvSpPr>
          <p:cNvPr id="7" name="矩形 6"/>
          <p:cNvSpPr/>
          <p:nvPr/>
        </p:nvSpPr>
        <p:spPr>
          <a:xfrm>
            <a:off x="4860032" y="1495926"/>
            <a:ext cx="3185487" cy="400110"/>
          </a:xfrm>
          <a:prstGeom prst="rect">
            <a:avLst/>
          </a:prstGeom>
        </p:spPr>
        <p:txBody>
          <a:bodyPr wrap="none">
            <a:spAutoFit/>
          </a:bodyPr>
          <a:lstStyle/>
          <a:p>
            <a:pPr algn="just"/>
            <a:r>
              <a:rPr lang="zh-TW" altLang="en-US" sz="2000" b="1" u="sng" dirty="0">
                <a:latin typeface="微軟正黑體" panose="020B0604030504040204" pitchFamily="34" charset="-120"/>
                <a:ea typeface="微軟正黑體" panose="020B0604030504040204" pitchFamily="34" charset="-120"/>
              </a:rPr>
              <a:t>計畫成果效益</a:t>
            </a:r>
            <a:r>
              <a:rPr lang="en-US" altLang="zh-TW" sz="2000" b="1" u="sng" dirty="0">
                <a:latin typeface="微軟正黑體" panose="020B0604030504040204" pitchFamily="34" charset="-120"/>
                <a:ea typeface="微軟正黑體" panose="020B0604030504040204" pitchFamily="34" charset="-120"/>
              </a:rPr>
              <a:t>(</a:t>
            </a:r>
            <a:r>
              <a:rPr lang="zh-TW" altLang="en-US" sz="2000" b="1" u="sng" dirty="0">
                <a:latin typeface="微軟正黑體" panose="020B0604030504040204" pitchFamily="34" charset="-120"/>
                <a:ea typeface="微軟正黑體" panose="020B0604030504040204" pitchFamily="34" charset="-120"/>
              </a:rPr>
              <a:t>受輔導業者</a:t>
            </a:r>
            <a:r>
              <a:rPr lang="en-US" altLang="zh-TW" sz="2000" b="1" u="sng" dirty="0">
                <a:latin typeface="微軟正黑體" panose="020B0604030504040204" pitchFamily="34" charset="-120"/>
                <a:ea typeface="微軟正黑體" panose="020B0604030504040204" pitchFamily="34" charset="-120"/>
              </a:rPr>
              <a:t>)</a:t>
            </a:r>
          </a:p>
        </p:txBody>
      </p:sp>
      <p:sp>
        <p:nvSpPr>
          <p:cNvPr id="2" name="矩形 1"/>
          <p:cNvSpPr/>
          <p:nvPr/>
        </p:nvSpPr>
        <p:spPr bwMode="auto">
          <a:xfrm>
            <a:off x="-77342" y="-1010974"/>
            <a:ext cx="9874747" cy="750324"/>
          </a:xfrm>
          <a:prstGeom prst="rect">
            <a:avLst/>
          </a:prstGeom>
          <a:solidFill>
            <a:srgbClr val="FFFF0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本頁目的在一頁呈現受輔導業者甚麼問題被解決了，接受輔導後產出與問題相關的合理</a:t>
            </a:r>
            <a:endParaRPr lang="en-US" altLang="zh-TW" sz="2000" b="1"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效益，經潤飾文字後</a:t>
            </a:r>
            <a:r>
              <a:rPr lang="zh-TW" altLang="en-US" sz="2000" b="1" dirty="0">
                <a:solidFill>
                  <a:srgbClr val="FF0000"/>
                </a:solidFill>
                <a:latin typeface="微軟正黑體" panose="020B0604030504040204" pitchFamily="34" charset="-120"/>
                <a:ea typeface="微軟正黑體" panose="020B0604030504040204" pitchFamily="34" charset="-120"/>
              </a:rPr>
              <a:t>將會放在</a:t>
            </a:r>
            <a:r>
              <a:rPr lang="zh-TW" altLang="en-US" sz="2000" b="1" u="sng" dirty="0">
                <a:solidFill>
                  <a:srgbClr val="FF0000"/>
                </a:solidFill>
                <a:latin typeface="微軟正黑體" panose="020B0604030504040204" pitchFamily="34" charset="-120"/>
                <a:ea typeface="微軟正黑體" panose="020B0604030504040204" pitchFamily="34" charset="-120"/>
              </a:rPr>
              <a:t>智慧機械官網當案例</a:t>
            </a:r>
            <a:r>
              <a:rPr lang="zh-TW" altLang="en-US" sz="2000" b="1" dirty="0">
                <a:solidFill>
                  <a:srgbClr val="FF0000"/>
                </a:solidFill>
                <a:latin typeface="微軟正黑體" panose="020B0604030504040204" pitchFamily="34" charset="-120"/>
                <a:ea typeface="微軟正黑體" panose="020B0604030504040204" pitchFamily="34" charset="-120"/>
              </a:rPr>
              <a:t>。</a:t>
            </a:r>
          </a:p>
        </p:txBody>
      </p:sp>
      <p:sp>
        <p:nvSpPr>
          <p:cNvPr id="9" name="矩形 8"/>
          <p:cNvSpPr/>
          <p:nvPr/>
        </p:nvSpPr>
        <p:spPr bwMode="auto">
          <a:xfrm>
            <a:off x="-3492896" y="1772816"/>
            <a:ext cx="3279274" cy="1944216"/>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Tx/>
              <a:buNone/>
              <a:tabLst/>
            </a:pPr>
            <a:r>
              <a:rPr lang="en-US" altLang="zh-TW" sz="2000" b="1" dirty="0">
                <a:latin typeface="微軟正黑體" panose="020B0604030504040204" pitchFamily="34" charset="-120"/>
                <a:ea typeface="微軟正黑體" panose="020B0604030504040204" pitchFamily="34" charset="-120"/>
              </a:rPr>
              <a:t>1.</a:t>
            </a:r>
            <a:r>
              <a:rPr lang="zh-TW" altLang="en-US" sz="2000" dirty="0">
                <a:latin typeface="微軟正黑體" panose="020B0604030504040204" pitchFamily="34" charset="-120"/>
                <a:ea typeface="微軟正黑體" panose="020B0604030504040204" pitchFamily="34" charset="-120"/>
              </a:rPr>
              <a:t>請用點列方式說明</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en-US" altLang="zh-TW" sz="2000" b="1" dirty="0">
                <a:latin typeface="微軟正黑體" panose="020B0604030504040204" pitchFamily="34" charset="-120"/>
                <a:ea typeface="微軟正黑體" panose="020B0604030504040204" pitchFamily="34" charset="-120"/>
              </a:rPr>
              <a:t>2.</a:t>
            </a:r>
            <a:r>
              <a:rPr lang="zh-TW" altLang="en-US" sz="2000" dirty="0">
                <a:latin typeface="微軟正黑體" panose="020B0604030504040204" pitchFamily="34" charset="-120"/>
                <a:ea typeface="微軟正黑體" panose="020B0604030504040204" pitchFamily="34" charset="-120"/>
              </a:rPr>
              <a:t>本區請說明業者實際面臨</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的原因、問題；本案想改善</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的事，想達成的事；或受到</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外部壓力</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客戶</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，不得不改</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變的事。</a:t>
            </a:r>
            <a:endParaRPr lang="en-US" altLang="zh-TW" sz="2000" dirty="0">
              <a:latin typeface="微軟正黑體" panose="020B0604030504040204" pitchFamily="34" charset="-120"/>
              <a:ea typeface="微軟正黑體" panose="020B0604030504040204" pitchFamily="34" charset="-120"/>
            </a:endParaRPr>
          </a:p>
        </p:txBody>
      </p:sp>
      <p:sp>
        <p:nvSpPr>
          <p:cNvPr id="20" name="矩形 19"/>
          <p:cNvSpPr/>
          <p:nvPr/>
        </p:nvSpPr>
        <p:spPr bwMode="auto">
          <a:xfrm>
            <a:off x="9561164" y="1551442"/>
            <a:ext cx="3291756" cy="974521"/>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*本區請針對左側所提</a:t>
            </a:r>
            <a:r>
              <a:rPr lang="zh-TW" altLang="en-US" sz="2000" b="1" dirty="0">
                <a:solidFill>
                  <a:srgbClr val="FF0000"/>
                </a:solidFill>
                <a:latin typeface="微軟正黑體" panose="020B0604030504040204" pitchFamily="34" charset="-120"/>
                <a:ea typeface="微軟正黑體" panose="020B0604030504040204" pitchFamily="34" charset="-120"/>
              </a:rPr>
              <a:t>已</a:t>
            </a:r>
            <a:endParaRPr lang="en-US" altLang="zh-TW" sz="2000" b="1" dirty="0">
              <a:solidFill>
                <a:srgbClr val="FF0000"/>
              </a:solidFill>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b="1" dirty="0">
                <a:solidFill>
                  <a:srgbClr val="FF0000"/>
                </a:solidFill>
                <a:latin typeface="微軟正黑體" panose="020B0604030504040204" pitchFamily="34" charset="-120"/>
                <a:ea typeface="微軟正黑體" panose="020B0604030504040204" pitchFamily="34" charset="-120"/>
              </a:rPr>
              <a:t>改善</a:t>
            </a:r>
            <a:r>
              <a:rPr lang="zh-TW" altLang="en-US" sz="2000" b="1" dirty="0">
                <a:latin typeface="微軟正黑體" panose="020B0604030504040204" pitchFamily="34" charset="-120"/>
                <a:ea typeface="微軟正黑體" panose="020B0604030504040204" pitchFamily="34" charset="-120"/>
              </a:rPr>
              <a:t>事項，以量化效益方式</a:t>
            </a:r>
            <a:endParaRPr lang="en-US" altLang="zh-TW" sz="2000" b="1"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說明業者被輔導後的效果</a:t>
            </a:r>
            <a:r>
              <a:rPr lang="zh-TW" altLang="en-US" sz="1400" dirty="0" smtClean="0">
                <a:latin typeface="微軟正黑體" panose="020B0604030504040204" pitchFamily="34" charset="-120"/>
                <a:ea typeface="微軟正黑體" panose="020B0604030504040204" pitchFamily="34" charset="-120"/>
              </a:rPr>
              <a:t>。</a:t>
            </a:r>
            <a:endParaRPr lang="en-US" altLang="zh-TW" sz="14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endParaRPr lang="en-US" altLang="zh-TW" sz="1400" dirty="0" smtClean="0">
              <a:latin typeface="微軟正黑體" panose="020B0604030504040204" pitchFamily="34" charset="-120"/>
              <a:ea typeface="微軟正黑體" panose="020B0604030504040204" pitchFamily="34" charset="-120"/>
            </a:endParaRPr>
          </a:p>
        </p:txBody>
      </p:sp>
      <p:graphicFrame>
        <p:nvGraphicFramePr>
          <p:cNvPr id="17" name="表格 16"/>
          <p:cNvGraphicFramePr>
            <a:graphicFrameLocks noGrp="1"/>
          </p:cNvGraphicFramePr>
          <p:nvPr>
            <p:extLst>
              <p:ext uri="{D42A27DB-BD31-4B8C-83A1-F6EECF244321}">
                <p14:modId xmlns:p14="http://schemas.microsoft.com/office/powerpoint/2010/main" val="3859285318"/>
              </p:ext>
            </p:extLst>
          </p:nvPr>
        </p:nvGraphicFramePr>
        <p:xfrm>
          <a:off x="210440" y="1028128"/>
          <a:ext cx="8339834" cy="37084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20000"/>
                    </a:ext>
                  </a:extLst>
                </a:gridCol>
                <a:gridCol w="864096">
                  <a:extLst>
                    <a:ext uri="{9D8B030D-6E8A-4147-A177-3AD203B41FA5}">
                      <a16:colId xmlns:a16="http://schemas.microsoft.com/office/drawing/2014/main" val="20001"/>
                    </a:ext>
                  </a:extLst>
                </a:gridCol>
                <a:gridCol w="540000">
                  <a:extLst>
                    <a:ext uri="{9D8B030D-6E8A-4147-A177-3AD203B41FA5}">
                      <a16:colId xmlns:a16="http://schemas.microsoft.com/office/drawing/2014/main" val="20002"/>
                    </a:ext>
                  </a:extLst>
                </a:gridCol>
                <a:gridCol w="864096">
                  <a:extLst>
                    <a:ext uri="{9D8B030D-6E8A-4147-A177-3AD203B41FA5}">
                      <a16:colId xmlns:a16="http://schemas.microsoft.com/office/drawing/2014/main" val="20003"/>
                    </a:ext>
                  </a:extLst>
                </a:gridCol>
                <a:gridCol w="540000">
                  <a:extLst>
                    <a:ext uri="{9D8B030D-6E8A-4147-A177-3AD203B41FA5}">
                      <a16:colId xmlns:a16="http://schemas.microsoft.com/office/drawing/2014/main" val="20004"/>
                    </a:ext>
                  </a:extLst>
                </a:gridCol>
                <a:gridCol w="789873">
                  <a:extLst>
                    <a:ext uri="{9D8B030D-6E8A-4147-A177-3AD203B41FA5}">
                      <a16:colId xmlns:a16="http://schemas.microsoft.com/office/drawing/2014/main" val="20005"/>
                    </a:ext>
                  </a:extLst>
                </a:gridCol>
                <a:gridCol w="540000">
                  <a:extLst>
                    <a:ext uri="{9D8B030D-6E8A-4147-A177-3AD203B41FA5}">
                      <a16:colId xmlns:a16="http://schemas.microsoft.com/office/drawing/2014/main" val="20006"/>
                    </a:ext>
                  </a:extLst>
                </a:gridCol>
                <a:gridCol w="792088">
                  <a:extLst>
                    <a:ext uri="{9D8B030D-6E8A-4147-A177-3AD203B41FA5}">
                      <a16:colId xmlns:a16="http://schemas.microsoft.com/office/drawing/2014/main" val="20007"/>
                    </a:ext>
                  </a:extLst>
                </a:gridCol>
                <a:gridCol w="540000">
                  <a:extLst>
                    <a:ext uri="{9D8B030D-6E8A-4147-A177-3AD203B41FA5}">
                      <a16:colId xmlns:a16="http://schemas.microsoft.com/office/drawing/2014/main" val="20008"/>
                    </a:ext>
                  </a:extLst>
                </a:gridCol>
                <a:gridCol w="889681">
                  <a:extLst>
                    <a:ext uri="{9D8B030D-6E8A-4147-A177-3AD203B41FA5}">
                      <a16:colId xmlns:a16="http://schemas.microsoft.com/office/drawing/2014/main" val="20009"/>
                    </a:ext>
                  </a:extLst>
                </a:gridCol>
                <a:gridCol w="540000">
                  <a:extLst>
                    <a:ext uri="{9D8B030D-6E8A-4147-A177-3AD203B41FA5}">
                      <a16:colId xmlns:a16="http://schemas.microsoft.com/office/drawing/2014/main" val="20010"/>
                    </a:ext>
                  </a:extLst>
                </a:gridCol>
              </a:tblGrid>
              <a:tr h="370840">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智慧化層次</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聯網化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dirty="0" smtClean="0">
                          <a:solidFill>
                            <a:sysClr val="windowText" lastClr="000000"/>
                          </a:solidFill>
                          <a:latin typeface="新細明體" panose="02020500000000000000" pitchFamily="18" charset="-120"/>
                          <a:ea typeface="新細明體" panose="02020500000000000000" pitchFamily="18" charset="-120"/>
                        </a:rPr>
                        <a:t>○</a:t>
                      </a:r>
                      <a:endParaRPr lang="zh-TW" altLang="en-US" dirty="0" smtClean="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可視化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dirty="0" smtClean="0">
                          <a:solidFill>
                            <a:sysClr val="windowText" lastClr="000000"/>
                          </a:solidFill>
                          <a:latin typeface="新細明體" panose="02020500000000000000" pitchFamily="18" charset="-120"/>
                          <a:ea typeface="新細明體" panose="02020500000000000000" pitchFamily="18" charset="-120"/>
                        </a:rPr>
                        <a:t>○</a:t>
                      </a:r>
                      <a:endParaRPr lang="zh-TW" altLang="en-US" dirty="0" smtClean="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透明化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zh-TW" altLang="en-US" dirty="0" smtClean="0">
                          <a:solidFill>
                            <a:sysClr val="windowText" lastClr="000000"/>
                          </a:solidFill>
                          <a:latin typeface="新細明體" panose="02020500000000000000" pitchFamily="18" charset="-120"/>
                          <a:ea typeface="新細明體" panose="02020500000000000000" pitchFamily="18" charset="-120"/>
                        </a:rPr>
                        <a:t>○</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可預測</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自適化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29" name="矩形 28"/>
          <p:cNvSpPr/>
          <p:nvPr/>
        </p:nvSpPr>
        <p:spPr bwMode="auto">
          <a:xfrm>
            <a:off x="9252520" y="4975805"/>
            <a:ext cx="4896545" cy="1622972"/>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smtClean="0">
                <a:latin typeface="微軟正黑體" panose="020B0604030504040204" pitchFamily="34" charset="-120"/>
                <a:ea typeface="微軟正黑體" panose="020B0604030504040204" pitchFamily="34" charset="-120"/>
              </a:rPr>
              <a:t>本</a:t>
            </a:r>
            <a:r>
              <a:rPr lang="zh-TW" altLang="en-US" sz="2000" b="1" dirty="0">
                <a:latin typeface="微軟正黑體" panose="020B0604030504040204" pitchFamily="34" charset="-120"/>
                <a:ea typeface="微軟正黑體" panose="020B0604030504040204" pitchFamily="34" charset="-120"/>
              </a:rPr>
              <a:t>區可以用</a:t>
            </a:r>
            <a:r>
              <a:rPr lang="zh-TW" altLang="en-US" sz="2000" b="1" dirty="0">
                <a:solidFill>
                  <a:srgbClr val="C00000"/>
                </a:solidFill>
                <a:latin typeface="微軟正黑體" panose="020B0604030504040204" pitchFamily="34" charset="-120"/>
                <a:ea typeface="微軟正黑體" panose="020B0604030504040204" pitchFamily="34" charset="-120"/>
              </a:rPr>
              <a:t>輔導單位</a:t>
            </a:r>
            <a:r>
              <a:rPr lang="zh-TW" altLang="en-US" sz="2000" b="1" dirty="0">
                <a:latin typeface="微軟正黑體" panose="020B0604030504040204" pitchFamily="34" charset="-120"/>
                <a:ea typeface="微軟正黑體" panose="020B0604030504040204" pitchFamily="34" charset="-120"/>
              </a:rPr>
              <a:t>最高</a:t>
            </a:r>
            <a:endParaRPr lang="en-US" altLang="zh-TW" sz="2000" b="1" dirty="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a:latin typeface="微軟正黑體" panose="020B0604030504040204" pitchFamily="34" charset="-120"/>
                <a:ea typeface="微軟正黑體" panose="020B0604030504040204" pitchFamily="34" charset="-120"/>
              </a:rPr>
              <a:t>可提供業者哪些產業、哪</a:t>
            </a:r>
            <a:r>
              <a:rPr lang="zh-TW" altLang="en-US" sz="2000" b="1" dirty="0" smtClean="0">
                <a:latin typeface="微軟正黑體" panose="020B0604030504040204" pitchFamily="34" charset="-120"/>
                <a:ea typeface="微軟正黑體" panose="020B0604030504040204" pitchFamily="34" charset="-120"/>
              </a:rPr>
              <a:t>些製程</a:t>
            </a:r>
            <a:endParaRPr lang="en-US" altLang="zh-TW" sz="2000" b="1"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en-US" altLang="zh-TW" sz="2000" b="1" dirty="0" smtClean="0">
                <a:latin typeface="微軟正黑體" panose="020B0604030504040204" pitchFamily="34" charset="-120"/>
                <a:ea typeface="微軟正黑體" panose="020B0604030504040204" pitchFamily="34" charset="-120"/>
              </a:rPr>
              <a:t>(</a:t>
            </a:r>
            <a:r>
              <a:rPr lang="zh-TW" altLang="en-US" sz="2000" b="1" dirty="0">
                <a:latin typeface="微軟正黑體" panose="020B0604030504040204" pitchFamily="34" charset="-120"/>
                <a:ea typeface="微軟正黑體" panose="020B0604030504040204" pitchFamily="34" charset="-120"/>
              </a:rPr>
              <a:t>或作業流程</a:t>
            </a:r>
            <a:r>
              <a:rPr lang="en-US" altLang="zh-TW" sz="2000" b="1" dirty="0">
                <a:latin typeface="微軟正黑體" panose="020B0604030504040204" pitchFamily="34" charset="-120"/>
                <a:ea typeface="微軟正黑體" panose="020B0604030504040204" pitchFamily="34" charset="-120"/>
              </a:rPr>
              <a:t>)</a:t>
            </a:r>
            <a:r>
              <a:rPr lang="zh-TW" altLang="en-US" sz="2000" b="1" dirty="0">
                <a:latin typeface="微軟正黑體" panose="020B0604030504040204" pitchFamily="34" charset="-120"/>
                <a:ea typeface="微軟正黑體" panose="020B0604030504040204" pitchFamily="34" charset="-120"/>
              </a:rPr>
              <a:t>甚麼樣</a:t>
            </a:r>
            <a:r>
              <a:rPr lang="zh-TW" altLang="en-US" sz="2000" b="1" dirty="0" smtClean="0">
                <a:latin typeface="微軟正黑體" panose="020B0604030504040204" pitchFamily="34" charset="-120"/>
                <a:ea typeface="微軟正黑體" panose="020B0604030504040204" pitchFamily="34" charset="-120"/>
              </a:rPr>
              <a:t>程度</a:t>
            </a:r>
            <a:r>
              <a:rPr lang="zh-TW" altLang="en-US" sz="2000" b="1" dirty="0">
                <a:latin typeface="微軟正黑體" panose="020B0604030504040204" pitchFamily="34" charset="-120"/>
                <a:ea typeface="微軟正黑體" panose="020B0604030504040204" pitchFamily="34" charset="-120"/>
              </a:rPr>
              <a:t>的軟體整合服務。</a:t>
            </a:r>
            <a:endParaRPr lang="en-US" altLang="zh-TW" sz="2000" b="1" dirty="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smtClean="0">
                <a:latin typeface="微軟正黑體" panose="020B0604030504040204" pitchFamily="34" charset="-120"/>
                <a:ea typeface="微軟正黑體" panose="020B0604030504040204" pitchFamily="34" charset="-120"/>
              </a:rPr>
              <a:t>亦可</a:t>
            </a:r>
            <a:r>
              <a:rPr lang="zh-TW" altLang="en-US" sz="2000" b="1" dirty="0">
                <a:latin typeface="微軟正黑體" panose="020B0604030504040204" pitchFamily="34" charset="-120"/>
                <a:ea typeface="微軟正黑體" panose="020B0604030504040204" pitchFamily="34" charset="-120"/>
              </a:rPr>
              <a:t>用本案或整年度所輔導</a:t>
            </a:r>
            <a:endParaRPr lang="en-US" altLang="zh-TW" sz="2000" b="1" dirty="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a:latin typeface="微軟正黑體" panose="020B0604030504040204" pitchFamily="34" charset="-120"/>
                <a:ea typeface="微軟正黑體" panose="020B0604030504040204" pitchFamily="34" charset="-120"/>
              </a:rPr>
              <a:t>案件累計一起陳述</a:t>
            </a:r>
            <a:r>
              <a:rPr lang="zh-TW" altLang="en-US" sz="2000" b="1" dirty="0" smtClean="0">
                <a:latin typeface="微軟正黑體" panose="020B0604030504040204" pitchFamily="34" charset="-120"/>
                <a:ea typeface="微軟正黑體" panose="020B0604030504040204" pitchFamily="34" charset="-120"/>
              </a:rPr>
              <a:t>。</a:t>
            </a:r>
            <a:r>
              <a:rPr lang="en-US" altLang="zh-TW" sz="2000" b="1" i="1" dirty="0" smtClean="0">
                <a:latin typeface="微軟正黑體" panose="020B0604030504040204" pitchFamily="34" charset="-120"/>
                <a:ea typeface="微軟正黑體" panose="020B0604030504040204" pitchFamily="34" charset="-120"/>
              </a:rPr>
              <a:t>(</a:t>
            </a:r>
            <a:r>
              <a:rPr lang="zh-TW" altLang="en-US" sz="2000" b="1" i="1" dirty="0" smtClean="0">
                <a:latin typeface="微軟正黑體" panose="020B0604030504040204" pitchFamily="34" charset="-120"/>
                <a:ea typeface="微軟正黑體" panose="020B0604030504040204" pitchFamily="34" charset="-120"/>
              </a:rPr>
              <a:t>推廣自身能量</a:t>
            </a:r>
            <a:r>
              <a:rPr lang="en-US" altLang="zh-TW" sz="2000" b="1" i="1" dirty="0" smtClean="0">
                <a:latin typeface="微軟正黑體" panose="020B0604030504040204" pitchFamily="34" charset="-120"/>
                <a:ea typeface="微軟正黑體" panose="020B0604030504040204" pitchFamily="34" charset="-120"/>
              </a:rPr>
              <a:t>)</a:t>
            </a:r>
            <a:endParaRPr lang="en-US" altLang="zh-TW" sz="2000" b="1" i="1" dirty="0">
              <a:latin typeface="微軟正黑體" panose="020B0604030504040204" pitchFamily="34" charset="-120"/>
              <a:ea typeface="微軟正黑體" panose="020B0604030504040204" pitchFamily="34" charset="-120"/>
            </a:endParaRPr>
          </a:p>
        </p:txBody>
      </p:sp>
      <p:sp>
        <p:nvSpPr>
          <p:cNvPr id="23" name="矩形 22"/>
          <p:cNvSpPr/>
          <p:nvPr/>
        </p:nvSpPr>
        <p:spPr bwMode="auto">
          <a:xfrm>
            <a:off x="-3204864" y="11975"/>
            <a:ext cx="2774152" cy="737322"/>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若</a:t>
            </a:r>
            <a:r>
              <a:rPr lang="zh-TW" altLang="en-US" sz="2000" b="1" dirty="0">
                <a:latin typeface="微軟正黑體" panose="020B0604030504040204" pitchFamily="34" charset="-120"/>
                <a:ea typeface="微軟正黑體" panose="020B0604030504040204" pitchFamily="34" charset="-120"/>
              </a:rPr>
              <a:t>受輔導業者同意揭露</a:t>
            </a:r>
            <a:endParaRPr lang="en-US" altLang="zh-TW" sz="2000" b="1" dirty="0">
              <a:latin typeface="微軟正黑體" panose="020B0604030504040204" pitchFamily="34" charset="-120"/>
              <a:ea typeface="微軟正黑體" panose="020B0604030504040204" pitchFamily="34" charset="-120"/>
            </a:endParaRPr>
          </a:p>
          <a:p>
            <a:pPr eaLnBrk="1" hangingPunct="1"/>
            <a:r>
              <a:rPr lang="zh-TW" altLang="en-US" sz="2000" b="1" dirty="0">
                <a:latin typeface="微軟正黑體" panose="020B0604030504040204" pitchFamily="34" charset="-120"/>
                <a:ea typeface="微軟正黑體" panose="020B0604030504040204" pitchFamily="34" charset="-120"/>
              </a:rPr>
              <a:t>可不用</a:t>
            </a:r>
            <a:r>
              <a:rPr lang="en-US" altLang="zh-TW" sz="2000" b="1" dirty="0">
                <a:latin typeface="微軟正黑體" panose="020B0604030504040204" pitchFamily="34" charset="-120"/>
                <a:ea typeface="微軟正黑體" panose="020B0604030504040204" pitchFamily="34" charset="-120"/>
              </a:rPr>
              <a:t>OOO</a:t>
            </a:r>
            <a:r>
              <a:rPr lang="zh-TW" altLang="en-US" sz="2000" b="1" dirty="0">
                <a:latin typeface="微軟正黑體" panose="020B0604030504040204" pitchFamily="34" charset="-120"/>
                <a:ea typeface="微軟正黑體" panose="020B0604030504040204" pitchFamily="34" charset="-120"/>
              </a:rPr>
              <a:t>遮蔽名稱</a:t>
            </a:r>
            <a:endParaRPr lang="en-US" altLang="zh-TW" sz="2000" b="1" dirty="0">
              <a:latin typeface="微軟正黑體" panose="020B0604030504040204" pitchFamily="34" charset="-120"/>
              <a:ea typeface="微軟正黑體" panose="020B0604030504040204" pitchFamily="34" charset="-120"/>
            </a:endParaRPr>
          </a:p>
        </p:txBody>
      </p:sp>
      <p:cxnSp>
        <p:nvCxnSpPr>
          <p:cNvPr id="36" name="直線接點 35"/>
          <p:cNvCxnSpPr>
            <a:stCxn id="23" idx="3"/>
            <a:endCxn id="4" idx="1"/>
          </p:cNvCxnSpPr>
          <p:nvPr/>
        </p:nvCxnSpPr>
        <p:spPr bwMode="auto">
          <a:xfrm>
            <a:off x="-430712" y="380636"/>
            <a:ext cx="600573" cy="493292"/>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40" name="直線接點 39"/>
          <p:cNvCxnSpPr/>
          <p:nvPr/>
        </p:nvCxnSpPr>
        <p:spPr bwMode="auto">
          <a:xfrm>
            <a:off x="-222496" y="2878492"/>
            <a:ext cx="552769" cy="2792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43" name="直線接點 42"/>
          <p:cNvCxnSpPr/>
          <p:nvPr/>
        </p:nvCxnSpPr>
        <p:spPr bwMode="auto">
          <a:xfrm flipH="1">
            <a:off x="8832106" y="2120776"/>
            <a:ext cx="729038" cy="33936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46" name="直線接點 45"/>
          <p:cNvCxnSpPr>
            <a:stCxn id="29" idx="1"/>
          </p:cNvCxnSpPr>
          <p:nvPr/>
        </p:nvCxnSpPr>
        <p:spPr bwMode="auto">
          <a:xfrm flipH="1">
            <a:off x="7164288" y="5787291"/>
            <a:ext cx="2088232" cy="43924"/>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30</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830997"/>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二、本案軟體系統功能畫面截圖</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必要項目，若屬主要功能應於期末報告本文中列舉並說明之</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6656346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31</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830997"/>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三、受輔導業者一頁成效紀錄表</a:t>
            </a:r>
            <a:r>
              <a:rPr lang="en-US"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必</a:t>
            </a:r>
            <a:r>
              <a:rPr lang="zh-TW" altLang="en-US" dirty="0" smtClean="0">
                <a:latin typeface="微軟正黑體" panose="020B0604030504040204" pitchFamily="34" charset="-120"/>
                <a:ea typeface="微軟正黑體" panose="020B0604030504040204" pitchFamily="34" charset="-120"/>
              </a:rPr>
              <a:t>要項目，需受輔導業者簽名</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9642497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32</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830997"/>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四、受輔導業者待解決問題與未來智慧化功能導入規劃</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非必要項目，若無請填無，但勿刪除本項</a:t>
            </a:r>
            <a:r>
              <a:rPr lang="en-US" altLang="zh-TW" dirty="0" smtClean="0">
                <a:latin typeface="微軟正黑體" panose="020B0604030504040204" pitchFamily="34" charset="-120"/>
                <a:ea typeface="微軟正黑體" panose="020B0604030504040204" pitchFamily="34" charset="-120"/>
              </a:rPr>
              <a:t>)</a:t>
            </a:r>
          </a:p>
        </p:txBody>
      </p:sp>
    </p:spTree>
    <p:extLst>
      <p:ext uri="{BB962C8B-B14F-4D97-AF65-F5344CB8AC3E}">
        <p14:creationId xmlns:p14="http://schemas.microsoft.com/office/powerpoint/2010/main" val="41071894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33</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1938992"/>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五、輔導單位未來三年</a:t>
            </a:r>
            <a:r>
              <a:rPr lang="en-US" altLang="zh-TW" dirty="0" smtClean="0">
                <a:latin typeface="微軟正黑體" panose="020B0604030504040204" pitchFamily="34" charset="-120"/>
                <a:ea typeface="微軟正黑體" panose="020B0604030504040204" pitchFamily="34" charset="-120"/>
              </a:rPr>
              <a:t>(113-115)</a:t>
            </a:r>
            <a:r>
              <a:rPr lang="zh-TW" altLang="en-US" dirty="0" smtClean="0">
                <a:latin typeface="微軟正黑體" panose="020B0604030504040204" pitchFamily="34" charset="-120"/>
                <a:ea typeface="微軟正黑體" panose="020B0604030504040204" pitchFamily="34" charset="-120"/>
              </a:rPr>
              <a:t>相關智慧化技術項目建立藍圖</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請表列說明本年度已具備那些技術可導入業者使用，</a:t>
            </a:r>
            <a:r>
              <a:rPr lang="en-US" altLang="zh-TW" dirty="0" smtClean="0">
                <a:latin typeface="微軟正黑體" panose="020B0604030504040204" pitchFamily="34" charset="-120"/>
                <a:ea typeface="微軟正黑體" panose="020B0604030504040204" pitchFamily="34" charset="-120"/>
              </a:rPr>
              <a:t>113-115</a:t>
            </a:r>
            <a:r>
              <a:rPr lang="zh-TW" altLang="en-US" dirty="0" smtClean="0">
                <a:latin typeface="微軟正黑體" panose="020B0604030504040204" pitchFamily="34" charset="-120"/>
                <a:ea typeface="微軟正黑體" panose="020B0604030504040204" pitchFamily="34" charset="-120"/>
              </a:rPr>
              <a:t>預計投入產出那些技術項目導入產業使用，本資料擬用於彙整台灣產業智慧化技術發展藍圖，請盡可能提供</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124633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投影片編號版面配置區 2">
            <a:extLst>
              <a:ext uri="{FF2B5EF4-FFF2-40B4-BE49-F238E27FC236}">
                <a16:creationId xmlns:a16="http://schemas.microsoft.com/office/drawing/2014/main" id="{76746DF9-B127-8A44-8285-74503979ACD9}"/>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39CE81E7-AE0C-F74B-9EC8-F3649BAFA266}" type="slidenum">
              <a:rPr kumimoji="0" lang="en-US" altLang="zh-TW" sz="1800">
                <a:latin typeface="Constantia" panose="02030602050306030303" pitchFamily="18" charset="0"/>
                <a:ea typeface="標楷體" panose="03000509000000000000" pitchFamily="49" charset="-120"/>
              </a:rPr>
              <a:pPr/>
              <a:t>34</a:t>
            </a:fld>
            <a:endParaRPr kumimoji="0" lang="en-US" altLang="zh-TW" sz="1800">
              <a:latin typeface="Constantia" panose="02030602050306030303" pitchFamily="18" charset="0"/>
              <a:ea typeface="標楷體" panose="03000509000000000000" pitchFamily="49" charset="-120"/>
            </a:endParaRPr>
          </a:p>
        </p:txBody>
      </p:sp>
      <p:sp>
        <p:nvSpPr>
          <p:cNvPr id="11266" name="Rectangle 4">
            <a:extLst>
              <a:ext uri="{FF2B5EF4-FFF2-40B4-BE49-F238E27FC236}">
                <a16:creationId xmlns:a16="http://schemas.microsoft.com/office/drawing/2014/main" id="{0CADB4E3-FA04-7C43-BE2E-2FBCE9AC198C}"/>
              </a:ext>
            </a:extLst>
          </p:cNvPr>
          <p:cNvSpPr>
            <a:spLocks noChangeArrowheads="1"/>
          </p:cNvSpPr>
          <p:nvPr/>
        </p:nvSpPr>
        <p:spPr bwMode="auto">
          <a:xfrm>
            <a:off x="3132138" y="2708275"/>
            <a:ext cx="319405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spcBef>
                <a:spcPct val="20000"/>
              </a:spcBef>
              <a:buClr>
                <a:schemeClr val="folHlink"/>
              </a:buClr>
              <a:buSzPct val="60000"/>
              <a:buFont typeface="Wingdings" pitchFamily="2" charset="2"/>
              <a:buNone/>
            </a:pPr>
            <a:r>
              <a:rPr lang="zh-TW" altLang="en-US" sz="4800">
                <a:latin typeface="微軟正黑體" panose="020B0604030504040204" pitchFamily="34" charset="-120"/>
                <a:ea typeface="微軟正黑體" panose="020B0604030504040204" pitchFamily="34" charset="-120"/>
              </a:rPr>
              <a:t>簡 報 結 束</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EC006793-C805-774C-9465-CDA5F3A47E19}"/>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壹、</a:t>
            </a:r>
            <a:r>
              <a:rPr lang="zh-TW" altLang="zh-TW">
                <a:latin typeface="微軟正黑體" panose="020B0604030504040204" pitchFamily="34" charset="-120"/>
                <a:ea typeface="微軟正黑體" panose="020B0604030504040204" pitchFamily="34" charset="-120"/>
              </a:rPr>
              <a:t>計畫</a:t>
            </a:r>
            <a:r>
              <a:rPr lang="zh-TW" altLang="en-US">
                <a:latin typeface="微軟正黑體" panose="020B0604030504040204" pitchFamily="34" charset="-120"/>
                <a:ea typeface="微軟正黑體" panose="020B0604030504040204" pitchFamily="34" charset="-120"/>
              </a:rPr>
              <a:t>目的</a:t>
            </a:r>
          </a:p>
        </p:txBody>
      </p:sp>
      <p:sp>
        <p:nvSpPr>
          <p:cNvPr id="15363" name="投影片編號版面配置區 1">
            <a:extLst>
              <a:ext uri="{FF2B5EF4-FFF2-40B4-BE49-F238E27FC236}">
                <a16:creationId xmlns:a16="http://schemas.microsoft.com/office/drawing/2014/main" id="{9534BF31-2327-6943-8256-91A7A76B71B8}"/>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6FBDDF5A-8CE0-F44C-ACAB-1544E5453309}" type="slidenum">
              <a:rPr kumimoji="0" lang="en-US" altLang="zh-TW" sz="1800">
                <a:latin typeface="Constantia" panose="02030602050306030303" pitchFamily="18" charset="0"/>
                <a:ea typeface="標楷體" panose="03000509000000000000" pitchFamily="49" charset="-120"/>
              </a:rPr>
              <a:pPr/>
              <a:t>4</a:t>
            </a:fld>
            <a:endParaRPr kumimoji="0" lang="en-US" altLang="zh-TW" sz="1800">
              <a:latin typeface="Constantia" panose="02030602050306030303" pitchFamily="18" charset="0"/>
              <a:ea typeface="標楷體" panose="03000509000000000000" pitchFamily="49" charset="-120"/>
            </a:endParaRPr>
          </a:p>
        </p:txBody>
      </p:sp>
      <p:sp>
        <p:nvSpPr>
          <p:cNvPr id="10" name="Rectangle 3">
            <a:extLst>
              <a:ext uri="{FF2B5EF4-FFF2-40B4-BE49-F238E27FC236}">
                <a16:creationId xmlns:a16="http://schemas.microsoft.com/office/drawing/2014/main" id="{26E4FEDC-CA8F-0C4C-8828-8CCC0B6A6270}"/>
              </a:ext>
            </a:extLst>
          </p:cNvPr>
          <p:cNvSpPr txBox="1">
            <a:spLocks noChangeArrowheads="1"/>
          </p:cNvSpPr>
          <p:nvPr/>
        </p:nvSpPr>
        <p:spPr bwMode="auto">
          <a:xfrm>
            <a:off x="34925" y="765175"/>
            <a:ext cx="8785225" cy="504825"/>
          </a:xfrm>
          <a:prstGeom prst="rect">
            <a:avLst/>
          </a:prstGeom>
          <a:noFill/>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kumimoji="1" sz="2400">
                <a:solidFill>
                  <a:schemeClr val="tx1"/>
                </a:solidFill>
                <a:latin typeface="+mn-lt"/>
                <a:ea typeface="+mn-ea"/>
                <a:cs typeface="標楷體" panose="03000509000000000000" pitchFamily="49" charset="-120"/>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kumimoji="1" sz="2800">
                <a:solidFill>
                  <a:schemeClr val="tx1"/>
                </a:solidFill>
                <a:latin typeface="+mn-lt"/>
                <a:ea typeface="+mn-ea"/>
                <a:cs typeface="標楷體" panose="03000509000000000000" pitchFamily="49" charset="-120"/>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kumimoji="1" sz="2400">
                <a:solidFill>
                  <a:schemeClr val="tx1"/>
                </a:solidFill>
                <a:latin typeface="+mn-lt"/>
                <a:ea typeface="+mn-ea"/>
                <a:cs typeface="標楷體" panose="03000509000000000000" pitchFamily="49" charset="-120"/>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kumimoji="1" sz="2000">
                <a:solidFill>
                  <a:schemeClr val="tx1"/>
                </a:solidFill>
                <a:latin typeface="+mn-lt"/>
                <a:ea typeface="+mn-ea"/>
                <a:cs typeface="標楷體" panose="03000509000000000000" pitchFamily="49" charset="-120"/>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cs typeface="標楷體" panose="03000509000000000000" pitchFamily="49" charset="-120"/>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a:buFont typeface="Wingdings" pitchFamily="2" charset="2"/>
              <a:buNone/>
              <a:defRPr/>
            </a:pPr>
            <a:r>
              <a:rPr lang="zh-CN" altLang="en-US" b="1" kern="0" dirty="0" smtClean="0">
                <a:latin typeface="微軟正黑體" panose="020B0604030504040204" pitchFamily="34" charset="-120"/>
                <a:ea typeface="微軟正黑體" panose="020B0604030504040204" pitchFamily="34" charset="-120"/>
                <a:cs typeface="Times New Roman" panose="02020603050405020304" pitchFamily="18" charset="0"/>
              </a:rPr>
              <a:t>業者</a:t>
            </a:r>
            <a:r>
              <a:rPr lang="zh-TW" altLang="en-US" b="1" kern="0" dirty="0" smtClean="0">
                <a:latin typeface="微軟正黑體" panose="020B0604030504040204" pitchFamily="34" charset="-120"/>
                <a:ea typeface="微軟正黑體" panose="020B0604030504040204" pitchFamily="34" charset="-120"/>
                <a:cs typeface="Times New Roman" panose="02020603050405020304" pitchFamily="18" charset="0"/>
              </a:rPr>
              <a:t>待解決</a:t>
            </a:r>
            <a:r>
              <a:rPr lang="zh-CN" altLang="en-US" b="1" kern="0" dirty="0" smtClean="0">
                <a:latin typeface="微軟正黑體" panose="020B0604030504040204" pitchFamily="34" charset="-120"/>
                <a:ea typeface="微軟正黑體" panose="020B0604030504040204" pitchFamily="34" charset="-120"/>
                <a:cs typeface="Times New Roman" panose="02020603050405020304" pitchFamily="18" charset="0"/>
              </a:rPr>
              <a:t>問題</a:t>
            </a:r>
            <a:endParaRPr lang="zh-TW" altLang="zh-TW" sz="1400" i="1" kern="0" dirty="0">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11" name="Rectangle 3">
            <a:extLst>
              <a:ext uri="{FF2B5EF4-FFF2-40B4-BE49-F238E27FC236}">
                <a16:creationId xmlns:a16="http://schemas.microsoft.com/office/drawing/2014/main" id="{73C70F4F-4060-4345-A2FD-F579E9B41FC3}"/>
              </a:ext>
            </a:extLst>
          </p:cNvPr>
          <p:cNvSpPr txBox="1">
            <a:spLocks noChangeArrowheads="1"/>
          </p:cNvSpPr>
          <p:nvPr/>
        </p:nvSpPr>
        <p:spPr bwMode="auto">
          <a:xfrm>
            <a:off x="369887" y="1844824"/>
            <a:ext cx="8115300" cy="4583113"/>
          </a:xfrm>
          <a:prstGeom prst="rect">
            <a:avLst/>
          </a:prstGeom>
          <a:noFill/>
        </p:spPr>
        <p:txBody>
          <a:bodyPr/>
          <a:lstStyle>
            <a:lvl1pPr marL="342900" indent="-342900">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lvl="1">
              <a:spcBef>
                <a:spcPct val="20000"/>
              </a:spcBef>
              <a:buClr>
                <a:schemeClr val="hlink"/>
              </a:buClr>
              <a:buSzPct val="55000"/>
              <a:buFont typeface="Wingdings" pitchFamily="2" charset="2"/>
              <a:buChar char="n"/>
              <a:defRPr/>
            </a:pPr>
            <a:r>
              <a:rPr lang="zh-TW" altLang="en-US" sz="1800" b="1" dirty="0">
                <a:latin typeface="微軟正黑體" panose="020B0604030504040204" pitchFamily="34" charset="-120"/>
                <a:ea typeface="微軟正黑體" panose="020B0604030504040204" pitchFamily="34" charset="-120"/>
                <a:cs typeface="Times New Roman" panose="02020603050405020304" pitchFamily="18" charset="0"/>
              </a:rPr>
              <a:t>產</a:t>
            </a:r>
            <a:r>
              <a:rPr lang="zh-TW" altLang="zh-TW" sz="1800" b="1" dirty="0">
                <a:latin typeface="微軟正黑體" panose="020B0604030504040204" pitchFamily="34" charset="-120"/>
                <a:ea typeface="微軟正黑體" panose="020B0604030504040204" pitchFamily="34" charset="-120"/>
                <a:cs typeface="Times New Roman" panose="02020603050405020304" pitchFamily="18" charset="0"/>
              </a:rPr>
              <a:t>品類型：</a:t>
            </a:r>
          </a:p>
          <a:p>
            <a:pPr lvl="2">
              <a:spcBef>
                <a:spcPct val="20000"/>
              </a:spcBef>
              <a:buClr>
                <a:schemeClr val="hlink"/>
              </a:buClr>
              <a:buSzPct val="55000"/>
              <a:buFont typeface="Wingdings" pitchFamily="2" charset="2"/>
              <a:buChar char="§"/>
              <a:defRPr/>
            </a:pP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公司研發</a:t>
            </a:r>
            <a:r>
              <a:rPr lang="zh-TW" altLang="en-US" sz="1600" dirty="0">
                <a:latin typeface="微軟正黑體" panose="020B0604030504040204" pitchFamily="34" charset="-120"/>
                <a:ea typeface="微軟正黑體" panose="020B0604030504040204" pitchFamily="34" charset="-120"/>
                <a:cs typeface="Times New Roman" panose="02020603050405020304" pitchFamily="18" charset="0"/>
              </a:rPr>
              <a:t>製造自行車零件，也為國外客戶</a:t>
            </a:r>
            <a:r>
              <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rPr>
              <a:t>OEM/ODM</a:t>
            </a:r>
            <a:r>
              <a:rPr lang="zh-TW" altLang="en-US" sz="1600" dirty="0">
                <a:latin typeface="微軟正黑體" panose="020B0604030504040204" pitchFamily="34" charset="-120"/>
                <a:ea typeface="微軟正黑體" panose="020B0604030504040204" pitchFamily="34" charset="-120"/>
                <a:cs typeface="Times New Roman" panose="02020603050405020304" pitchFamily="18" charset="0"/>
              </a:rPr>
              <a:t>生產，主要產品</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包含</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endParaRPr lang="en-US" altLang="zh-TW" sz="18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endParaRPr lang="en-US" altLang="zh-TW" sz="1800" dirty="0">
              <a:latin typeface="微軟正黑體" panose="020B0604030504040204" pitchFamily="34" charset="-120"/>
              <a:ea typeface="微軟正黑體" panose="020B0604030504040204" pitchFamily="34" charset="-120"/>
              <a:cs typeface="Times New Roman" panose="02020603050405020304" pitchFamily="18" charset="0"/>
            </a:endParaRPr>
          </a:p>
          <a:p>
            <a:pPr marL="457200" lvl="1" indent="0">
              <a:spcBef>
                <a:spcPct val="20000"/>
              </a:spcBef>
              <a:buClr>
                <a:schemeClr val="hlink"/>
              </a:buClr>
              <a:buSzPct val="55000"/>
              <a:defRPr/>
            </a:pPr>
            <a:endParaRPr lang="en-US" altLang="zh-TW" sz="18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r>
              <a:rPr lang="zh-TW" altLang="zh-TW" sz="1800" b="1" dirty="0">
                <a:latin typeface="微軟正黑體" panose="020B0604030504040204" pitchFamily="34" charset="-120"/>
                <a:ea typeface="微軟正黑體" panose="020B0604030504040204" pitchFamily="34" charset="-120"/>
                <a:cs typeface="Times New Roman" panose="02020603050405020304" pitchFamily="18" charset="0"/>
              </a:rPr>
              <a:t>面臨問題：</a:t>
            </a:r>
          </a:p>
          <a:p>
            <a:pPr marL="1200150" lvl="2" indent="-285750">
              <a:spcBef>
                <a:spcPct val="20000"/>
              </a:spcBef>
              <a:buClr>
                <a:schemeClr val="hlink"/>
              </a:buClr>
              <a:buSzPct val="55000"/>
              <a:buFont typeface="Wingdings" panose="05000000000000000000" pitchFamily="2" charset="2"/>
              <a:buChar char="l"/>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問題</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如外勞夜間上班績效不佳、產能與白天差異甚大、責任無法釐清</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p>
          <a:p>
            <a:pPr marL="1200150" lvl="2" indent="-285750">
              <a:spcBef>
                <a:spcPct val="20000"/>
              </a:spcBef>
              <a:buClr>
                <a:schemeClr val="hlink"/>
              </a:buClr>
              <a:buSzPct val="55000"/>
              <a:buFont typeface="Wingdings" panose="05000000000000000000" pitchFamily="2" charset="2"/>
              <a:buChar char="l"/>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問題</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B(</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如相同訂單下每月刀具成本逐月上升、刀具管理模式應加以調整</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r>
              <a:rPr lang="zh-TW" altLang="en-US" sz="1800" b="1" dirty="0">
                <a:latin typeface="微軟正黑體" panose="020B0604030504040204" pitchFamily="34" charset="-120"/>
                <a:ea typeface="微軟正黑體" panose="020B0604030504040204" pitchFamily="34" charset="-120"/>
                <a:cs typeface="Times New Roman" panose="02020603050405020304" pitchFamily="18" charset="0"/>
              </a:rPr>
              <a:t>業者需求：</a:t>
            </a:r>
            <a:endParaRPr lang="en-US" altLang="zh-TW" sz="1800" b="1" dirty="0">
              <a:latin typeface="微軟正黑體" panose="020B0604030504040204" pitchFamily="34" charset="-120"/>
              <a:ea typeface="微軟正黑體" panose="020B0604030504040204" pitchFamily="34" charset="-120"/>
              <a:cs typeface="Times New Roman" panose="02020603050405020304" pitchFamily="18" charset="0"/>
            </a:endParaRPr>
          </a:p>
          <a:p>
            <a:pPr lvl="2">
              <a:spcBef>
                <a:spcPct val="20000"/>
              </a:spcBef>
              <a:buClr>
                <a:schemeClr val="hlink"/>
              </a:buClr>
              <a:buSzPct val="55000"/>
              <a:buFont typeface="Wingdings" pitchFamily="2" charset="2"/>
              <a:buChar char="§"/>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本案導入系統</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B</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C</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、其他，具有</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功能，可用於解決問題</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如、透過積聯網系統記錄設備暫停時間、頻率、產能，並與工單報工系統整合，藉此釐清作業者、作業時間合理性，提供作業員培訓參考</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p>
          <a:p>
            <a:pPr lvl="2">
              <a:spcBef>
                <a:spcPct val="20000"/>
              </a:spcBef>
              <a:buClr>
                <a:schemeClr val="hlink"/>
              </a:buClr>
              <a:buSzPct val="55000"/>
              <a:buFont typeface="Wingdings" pitchFamily="2" charset="2"/>
              <a:buChar char="§"/>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本案導入系統</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C</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D</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，具有</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功能，可滿足</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endPar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endParaRPr>
          </a:p>
        </p:txBody>
      </p:sp>
      <p:pic>
        <p:nvPicPr>
          <p:cNvPr id="21" name="Picture 20">
            <a:extLst>
              <a:ext uri="{FF2B5EF4-FFF2-40B4-BE49-F238E27FC236}">
                <a16:creationId xmlns:a16="http://schemas.microsoft.com/office/drawing/2014/main" id="{AEC28129-478C-2D41-9CF9-FA3EC338A6F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20875" y="2781424"/>
            <a:ext cx="863600" cy="863600"/>
          </a:xfrm>
          <a:prstGeom prst="rect">
            <a:avLst/>
          </a:prstGeom>
          <a:ln>
            <a:solidFill>
              <a:schemeClr val="bg1">
                <a:lumMod val="75000"/>
              </a:schemeClr>
            </a:solidFill>
          </a:ln>
          <a:effectLst>
            <a:outerShdw blurRad="50800" dist="38100" dir="5400000" algn="t" rotWithShape="0">
              <a:prstClr val="black">
                <a:alpha val="40000"/>
              </a:prstClr>
            </a:outerShdw>
          </a:effectLst>
        </p:spPr>
      </p:pic>
      <p:sp>
        <p:nvSpPr>
          <p:cNvPr id="2" name="矩形 1"/>
          <p:cNvSpPr/>
          <p:nvPr/>
        </p:nvSpPr>
        <p:spPr bwMode="auto">
          <a:xfrm>
            <a:off x="3059832" y="2781424"/>
            <a:ext cx="1152128" cy="86360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產品圖</a:t>
            </a:r>
          </a:p>
        </p:txBody>
      </p:sp>
      <p:sp>
        <p:nvSpPr>
          <p:cNvPr id="14" name="矩形 13"/>
          <p:cNvSpPr/>
          <p:nvPr/>
        </p:nvSpPr>
        <p:spPr bwMode="auto">
          <a:xfrm>
            <a:off x="4375981" y="2781424"/>
            <a:ext cx="1152128" cy="86360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產品圖</a:t>
            </a:r>
          </a:p>
        </p:txBody>
      </p:sp>
      <p:sp>
        <p:nvSpPr>
          <p:cNvPr id="15" name="矩形 14"/>
          <p:cNvSpPr/>
          <p:nvPr/>
        </p:nvSpPr>
        <p:spPr bwMode="auto">
          <a:xfrm>
            <a:off x="5692130" y="2781424"/>
            <a:ext cx="1152128" cy="86360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產品圖</a:t>
            </a:r>
          </a:p>
        </p:txBody>
      </p:sp>
      <p:sp>
        <p:nvSpPr>
          <p:cNvPr id="12" name="矩形 11"/>
          <p:cNvSpPr/>
          <p:nvPr/>
        </p:nvSpPr>
        <p:spPr bwMode="auto">
          <a:xfrm>
            <a:off x="-3852936" y="2298246"/>
            <a:ext cx="3672408" cy="914978"/>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a:buFont typeface="Wingdings" pitchFamily="2" charset="2"/>
              <a:buNone/>
              <a:defRPr/>
            </a:pP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請</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摘錄計畫書中本案</a:t>
            </a: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計畫</a:t>
            </a:r>
            <a:endParaRPr lang="en-US" altLang="zh-TW" sz="1800" b="1" kern="0" dirty="0" smtClean="0">
              <a:latin typeface="微軟正黑體" panose="020B0604030504040204" pitchFamily="34" charset="-120"/>
              <a:ea typeface="微軟正黑體" panose="020B0604030504040204" pitchFamily="34" charset="-120"/>
              <a:cs typeface="Times New Roman" panose="02020603050405020304" pitchFamily="18" charset="0"/>
            </a:endParaRPr>
          </a:p>
          <a:p>
            <a:pPr>
              <a:buFont typeface="Wingdings" pitchFamily="2" charset="2"/>
              <a:buNone/>
              <a:defRPr/>
            </a:pP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已</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規劃解決的問題</a:t>
            </a: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sz="1800" b="1" kern="0" dirty="0" smtClean="0">
              <a:latin typeface="微軟正黑體" panose="020B0604030504040204" pitchFamily="34" charset="-120"/>
              <a:ea typeface="微軟正黑體" panose="020B0604030504040204" pitchFamily="34" charset="-120"/>
              <a:cs typeface="Times New Roman" panose="02020603050405020304" pitchFamily="18" charset="0"/>
            </a:endParaRPr>
          </a:p>
          <a:p>
            <a:pPr>
              <a:buFont typeface="Wingdings" pitchFamily="2" charset="2"/>
              <a:buNone/>
              <a:defRPr/>
            </a:pP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本</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案</a:t>
            </a:r>
            <a:r>
              <a:rPr lang="zh-TW" altLang="en-US" sz="1800" b="1" kern="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尚未</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解決需求或問題</a:t>
            </a:r>
            <a:r>
              <a:rPr lang="zh-TW" altLang="en-US" sz="1800" b="1" kern="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請勿</a:t>
            </a:r>
            <a:r>
              <a:rPr lang="zh-TW" altLang="en-US" sz="1800" b="1" kern="0"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填寫</a:t>
            </a:r>
            <a:endParaRPr lang="zh-TW" altLang="zh-TW" sz="1800" kern="0" dirty="0">
              <a:latin typeface="微軟正黑體" panose="020B0604030504040204" pitchFamily="34" charset="-120"/>
              <a:ea typeface="微軟正黑體" panose="020B0604030504040204" pitchFamily="34" charset="-120"/>
              <a:cs typeface="Times New Roman" panose="02020603050405020304" pitchFamily="18" charset="0"/>
            </a:endParaRPr>
          </a:p>
        </p:txBody>
      </p:sp>
      <p:cxnSp>
        <p:nvCxnSpPr>
          <p:cNvPr id="13" name="直線接點 12"/>
          <p:cNvCxnSpPr>
            <a:stCxn id="12" idx="0"/>
          </p:cNvCxnSpPr>
          <p:nvPr/>
        </p:nvCxnSpPr>
        <p:spPr bwMode="auto">
          <a:xfrm flipV="1">
            <a:off x="-2016732" y="1196752"/>
            <a:ext cx="1985397" cy="1101494"/>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Number Placeholder 2">
            <a:extLst>
              <a:ext uri="{FF2B5EF4-FFF2-40B4-BE49-F238E27FC236}">
                <a16:creationId xmlns:a16="http://schemas.microsoft.com/office/drawing/2014/main" id="{E86B7273-7B68-8940-9D1A-2F387537285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0938F08A-E4EF-AB47-8EB9-AB015B43EB2E}" type="slidenum">
              <a:rPr kumimoji="0" lang="en-US" altLang="zh-TW" sz="1800">
                <a:latin typeface="Constantia" panose="02030602050306030303" pitchFamily="18" charset="0"/>
                <a:ea typeface="標楷體" panose="03000509000000000000" pitchFamily="49" charset="-120"/>
              </a:rPr>
              <a:pPr/>
              <a:t>5</a:t>
            </a:fld>
            <a:endParaRPr kumimoji="0" lang="en-US" altLang="zh-TW" sz="1800">
              <a:latin typeface="Constantia" panose="02030602050306030303" pitchFamily="18" charset="0"/>
              <a:ea typeface="標楷體" panose="03000509000000000000" pitchFamily="49" charset="-120"/>
            </a:endParaRPr>
          </a:p>
        </p:txBody>
      </p:sp>
      <p:sp>
        <p:nvSpPr>
          <p:cNvPr id="16386" name="Rectangle 2">
            <a:extLst>
              <a:ext uri="{FF2B5EF4-FFF2-40B4-BE49-F238E27FC236}">
                <a16:creationId xmlns:a16="http://schemas.microsoft.com/office/drawing/2014/main" id="{8587427A-54F4-0743-B791-49B7EF8A2526}"/>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貳、執行方法</a:t>
            </a:r>
          </a:p>
        </p:txBody>
      </p:sp>
      <p:sp>
        <p:nvSpPr>
          <p:cNvPr id="16387" name="Rectangle 7">
            <a:extLst>
              <a:ext uri="{FF2B5EF4-FFF2-40B4-BE49-F238E27FC236}">
                <a16:creationId xmlns:a16="http://schemas.microsoft.com/office/drawing/2014/main" id="{179FDF9C-69D1-3C41-8098-808CB644A4BE}"/>
              </a:ext>
            </a:extLst>
          </p:cNvPr>
          <p:cNvSpPr>
            <a:spLocks noChangeArrowheads="1"/>
          </p:cNvSpPr>
          <p:nvPr/>
        </p:nvSpPr>
        <p:spPr bwMode="auto">
          <a:xfrm>
            <a:off x="34925" y="765175"/>
            <a:ext cx="5905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a:latin typeface="微軟正黑體" panose="020B0604030504040204" pitchFamily="34" charset="-120"/>
                <a:ea typeface="微軟正黑體" panose="020B0604030504040204" pitchFamily="34" charset="-120"/>
                <a:cs typeface="Times New Roman" panose="02020603050405020304" pitchFamily="18" charset="0"/>
              </a:rPr>
              <a:t>本計畫查核工作項目及執行進度說明</a:t>
            </a:r>
            <a:endParaRPr lang="x-none" altLang="x-none">
              <a:cs typeface="Times New Roman" panose="02020603050405020304" pitchFamily="18" charset="0"/>
            </a:endParaRPr>
          </a:p>
        </p:txBody>
      </p:sp>
      <p:graphicFrame>
        <p:nvGraphicFramePr>
          <p:cNvPr id="9" name="表格 7">
            <a:extLst>
              <a:ext uri="{FF2B5EF4-FFF2-40B4-BE49-F238E27FC236}">
                <a16:creationId xmlns:a16="http://schemas.microsoft.com/office/drawing/2014/main" id="{90486136-F904-DA4B-9553-98375DCE9ECF}"/>
              </a:ext>
            </a:extLst>
          </p:cNvPr>
          <p:cNvGraphicFramePr>
            <a:graphicFrameLocks noGrp="1"/>
          </p:cNvGraphicFramePr>
          <p:nvPr>
            <p:extLst>
              <p:ext uri="{D42A27DB-BD31-4B8C-83A1-F6EECF244321}">
                <p14:modId xmlns:p14="http://schemas.microsoft.com/office/powerpoint/2010/main" val="2060291533"/>
              </p:ext>
            </p:extLst>
          </p:nvPr>
        </p:nvGraphicFramePr>
        <p:xfrm>
          <a:off x="53975" y="1341439"/>
          <a:ext cx="9036050" cy="5255912"/>
        </p:xfrm>
        <a:graphic>
          <a:graphicData uri="http://schemas.openxmlformats.org/drawingml/2006/table">
            <a:tbl>
              <a:tblPr/>
              <a:tblGrid>
                <a:gridCol w="395288">
                  <a:extLst>
                    <a:ext uri="{9D8B030D-6E8A-4147-A177-3AD203B41FA5}">
                      <a16:colId xmlns:a16="http://schemas.microsoft.com/office/drawing/2014/main" val="20000"/>
                    </a:ext>
                  </a:extLst>
                </a:gridCol>
                <a:gridCol w="936625">
                  <a:extLst>
                    <a:ext uri="{9D8B030D-6E8A-4147-A177-3AD203B41FA5}">
                      <a16:colId xmlns:a16="http://schemas.microsoft.com/office/drawing/2014/main" val="20001"/>
                    </a:ext>
                  </a:extLst>
                </a:gridCol>
                <a:gridCol w="1835150">
                  <a:extLst>
                    <a:ext uri="{9D8B030D-6E8A-4147-A177-3AD203B41FA5}">
                      <a16:colId xmlns:a16="http://schemas.microsoft.com/office/drawing/2014/main" val="20002"/>
                    </a:ext>
                  </a:extLst>
                </a:gridCol>
                <a:gridCol w="1927026">
                  <a:extLst>
                    <a:ext uri="{9D8B030D-6E8A-4147-A177-3AD203B41FA5}">
                      <a16:colId xmlns:a16="http://schemas.microsoft.com/office/drawing/2014/main" val="20003"/>
                    </a:ext>
                  </a:extLst>
                </a:gridCol>
                <a:gridCol w="2952328">
                  <a:extLst>
                    <a:ext uri="{9D8B030D-6E8A-4147-A177-3AD203B41FA5}">
                      <a16:colId xmlns:a16="http://schemas.microsoft.com/office/drawing/2014/main" val="20004"/>
                    </a:ext>
                  </a:extLst>
                </a:gridCol>
                <a:gridCol w="989633">
                  <a:extLst>
                    <a:ext uri="{9D8B030D-6E8A-4147-A177-3AD203B41FA5}">
                      <a16:colId xmlns:a16="http://schemas.microsoft.com/office/drawing/2014/main" val="20005"/>
                    </a:ext>
                  </a:extLst>
                </a:gridCol>
              </a:tblGrid>
              <a:tr h="561488">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項次</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完成日期</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月</a:t>
                      </a: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日</a:t>
                      </a: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工作項目</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執行進度說明</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佐證資料</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累計執行</a:t>
                      </a:r>
                      <a:endPar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進度</a:t>
                      </a: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0"/>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rPr>
                        <a:t>1</a:t>
                      </a:r>
                      <a:endParaRPr kumimoji="0" lang="zh-TW" altLang="zh-TW" sz="1400" b="1"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82404">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2</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90614266"/>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3</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kern="1200"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4</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5</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6</a:t>
                      </a:r>
                      <a:endParaRPr kumimoji="0" lang="zh-TW" altLang="en-US"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6</a:t>
            </a:fld>
            <a:endParaRPr lang="en-US" altLang="zh-TW"/>
          </a:p>
        </p:txBody>
      </p:sp>
      <p:sp>
        <p:nvSpPr>
          <p:cNvPr id="4"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5" name="矩形 4">
            <a:extLst>
              <a:ext uri="{FF2B5EF4-FFF2-40B4-BE49-F238E27FC236}">
                <a16:creationId xmlns:a16="http://schemas.microsoft.com/office/drawing/2014/main" id="{55C774CC-6900-A84F-B797-963ADEADDF5A}"/>
              </a:ext>
            </a:extLst>
          </p:cNvPr>
          <p:cNvSpPr/>
          <p:nvPr/>
        </p:nvSpPr>
        <p:spPr bwMode="auto">
          <a:xfrm>
            <a:off x="-7938" y="873125"/>
            <a:ext cx="9151938" cy="387070"/>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6"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73088" y="803275"/>
            <a:ext cx="81788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本案系統導入重點資訊文</a:t>
            </a:r>
            <a:r>
              <a:rPr lang="zh-TW" altLang="en-US" sz="1800" b="1" dirty="0">
                <a:solidFill>
                  <a:srgbClr val="FF0000"/>
                </a:solidFill>
                <a:latin typeface="微軟正黑體" panose="020B0604030504040204" pitchFamily="34" charset="-120"/>
                <a:ea typeface="微軟正黑體" panose="020B0604030504040204" pitchFamily="34" charset="-120"/>
              </a:rPr>
              <a:t>字</a:t>
            </a:r>
            <a:r>
              <a:rPr lang="zh-TW" altLang="en-US" sz="1800" b="1" dirty="0" smtClean="0">
                <a:solidFill>
                  <a:srgbClr val="FF0000"/>
                </a:solidFill>
                <a:latin typeface="微軟正黑體" panose="020B0604030504040204" pitchFamily="34" charset="-120"/>
                <a:ea typeface="微軟正黑體" panose="020B0604030504040204" pitchFamily="34" charset="-120"/>
              </a:rPr>
              <a:t>說明</a:t>
            </a:r>
            <a:r>
              <a:rPr lang="en-US" altLang="zh-TW" sz="1800" b="1" dirty="0" smtClean="0">
                <a:solidFill>
                  <a:srgbClr val="FF0000"/>
                </a:solidFill>
                <a:latin typeface="微軟正黑體" panose="020B0604030504040204" pitchFamily="34" charset="-120"/>
                <a:ea typeface="微軟正黑體" panose="020B0604030504040204" pitchFamily="34" charset="-120"/>
              </a:rPr>
              <a:t>(1/2):</a:t>
            </a:r>
            <a:endParaRPr lang="zh-TW" altLang="en-US" sz="1800" dirty="0">
              <a:latin typeface="微軟正黑體" panose="020B0604030504040204" pitchFamily="34" charset="-120"/>
              <a:ea typeface="微軟正黑體" panose="020B0604030504040204" pitchFamily="34" charset="-120"/>
            </a:endParaRPr>
          </a:p>
        </p:txBody>
      </p:sp>
      <p:sp>
        <p:nvSpPr>
          <p:cNvPr id="7" name="文字方塊 6"/>
          <p:cNvSpPr txBox="1"/>
          <p:nvPr/>
        </p:nvSpPr>
        <p:spPr>
          <a:xfrm>
            <a:off x="124544" y="1311106"/>
            <a:ext cx="8983960" cy="7201972"/>
          </a:xfrm>
          <a:prstGeom prst="rect">
            <a:avLst/>
          </a:prstGeom>
          <a:noFill/>
        </p:spPr>
        <p:txBody>
          <a:bodyPr wrap="square" rtlCol="0">
            <a:spAutoFit/>
          </a:bodyPr>
          <a:lstStyle/>
          <a:p>
            <a:pPr marL="342900" indent="-342900">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本案受輔導業者原</a:t>
            </a:r>
            <a:r>
              <a:rPr lang="zh-TW" altLang="en-US" sz="1800" b="1" dirty="0" smtClean="0">
                <a:solidFill>
                  <a:srgbClr val="FF0000"/>
                </a:solidFill>
                <a:latin typeface="微軟正黑體" panose="020B0604030504040204" pitchFamily="34" charset="-120"/>
                <a:ea typeface="微軟正黑體" panose="020B0604030504040204" pitchFamily="34" charset="-120"/>
              </a:rPr>
              <a:t>已具備機聯網與稼動率可視化之基礎</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原透過</a:t>
            </a:r>
            <a:r>
              <a:rPr lang="en-US" altLang="zh-TW" sz="1800" dirty="0" smtClean="0">
                <a:latin typeface="微軟正黑體" panose="020B0604030504040204" pitchFamily="34" charset="-120"/>
                <a:ea typeface="微軟正黑體" panose="020B0604030504040204" pitchFamily="34" charset="-120"/>
              </a:rPr>
              <a:t>SMB</a:t>
            </a:r>
            <a:r>
              <a:rPr lang="zh-TW" altLang="en-US" sz="1800" dirty="0" smtClean="0">
                <a:latin typeface="微軟正黑體" panose="020B0604030504040204" pitchFamily="34" charset="-120"/>
                <a:ea typeface="微軟正黑體" panose="020B0604030504040204" pitchFamily="34" charset="-120"/>
              </a:rPr>
              <a:t>輔導計畫</a:t>
            </a:r>
            <a:r>
              <a:rPr lang="zh-TW" altLang="en-US" sz="1800" b="1" dirty="0" smtClean="0">
                <a:latin typeface="微軟正黑體" panose="020B0604030504040204" pitchFamily="34" charset="-120"/>
                <a:ea typeface="微軟正黑體" panose="020B0604030504040204" pitchFamily="34" charset="-120"/>
              </a:rPr>
              <a:t>或自行</a:t>
            </a:r>
            <a:r>
              <a:rPr lang="zh-TW" altLang="en-US" sz="1800" dirty="0" smtClean="0">
                <a:latin typeface="微軟正黑體" panose="020B0604030504040204" pitchFamily="34" charset="-120"/>
                <a:ea typeface="微軟正黑體" panose="020B0604030504040204" pitchFamily="34" charset="-120"/>
              </a:rPr>
              <a:t>建置機聯網系統，原設備聯網數共</a:t>
            </a:r>
            <a:r>
              <a:rPr lang="en-US" altLang="zh-TW" sz="1800" dirty="0" smtClean="0">
                <a:latin typeface="微軟正黑體" panose="020B0604030504040204" pitchFamily="34" charset="-120"/>
                <a:ea typeface="微軟正黑體" panose="020B0604030504040204" pitchFamily="34" charset="-120"/>
              </a:rPr>
              <a:t>O</a:t>
            </a:r>
            <a:r>
              <a:rPr lang="zh-TW" altLang="en-US" sz="1800" dirty="0" smtClean="0">
                <a:latin typeface="微軟正黑體" panose="020B0604030504040204" pitchFamily="34" charset="-120"/>
                <a:ea typeface="微軟正黑體" panose="020B0604030504040204" pitchFamily="34" charset="-120"/>
              </a:rPr>
              <a:t>台</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摘要資訊如</a:t>
            </a:r>
            <a:r>
              <a:rPr lang="zh-TW" altLang="en-US" sz="1800" b="1" dirty="0" smtClean="0">
                <a:latin typeface="微軟正黑體" panose="020B0604030504040204" pitchFamily="34" charset="-120"/>
                <a:ea typeface="微軟正黑體" panose="020B0604030504040204" pitchFamily="34" charset="-120"/>
              </a:rPr>
              <a:t>輔導</a:t>
            </a:r>
            <a:r>
              <a:rPr lang="zh-TW" altLang="en-US" sz="1800" b="1" dirty="0">
                <a:latin typeface="微軟正黑體" panose="020B0604030504040204" pitchFamily="34" charset="-120"/>
                <a:ea typeface="微軟正黑體" panose="020B0604030504040204" pitchFamily="34" charset="-120"/>
              </a:rPr>
              <a:t>前</a:t>
            </a:r>
            <a:r>
              <a:rPr lang="zh-TW" altLang="en-US" sz="1800" b="1" dirty="0" smtClean="0">
                <a:latin typeface="微軟正黑體" panose="020B0604030504040204" pitchFamily="34" charset="-120"/>
                <a:ea typeface="微軟正黑體" panose="020B0604030504040204" pitchFamily="34" charset="-120"/>
              </a:rPr>
              <a:t>系統一覽表</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，原設備稼動率與可視化透過</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裝置</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呈現</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endParaRPr lang="en-US" altLang="zh-TW" sz="1800" dirty="0" smtClean="0">
              <a:latin typeface="微軟正黑體" panose="020B0604030504040204" pitchFamily="34" charset="-120"/>
              <a:ea typeface="微軟正黑體" panose="020B0604030504040204" pitchFamily="34" charset="-120"/>
            </a:endParaRPr>
          </a:p>
          <a:p>
            <a:pPr marL="285750" indent="-28575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本案導入地點為</a:t>
            </a:r>
            <a:r>
              <a:rPr lang="en-US" altLang="zh-TW" sz="1800" dirty="0" smtClean="0">
                <a:latin typeface="微軟正黑體" panose="020B0604030504040204" pitchFamily="34" charset="-120"/>
                <a:ea typeface="微軟正黑體" panose="020B0604030504040204" pitchFamily="34" charset="-120"/>
              </a:rPr>
              <a:t>OOO</a:t>
            </a:r>
            <a:r>
              <a:rPr lang="zh-TW" altLang="en-US" sz="1800" dirty="0" smtClean="0">
                <a:latin typeface="微軟正黑體" panose="020B0604030504040204" pitchFamily="34" charset="-120"/>
                <a:ea typeface="微軟正黑體" panose="020B0604030504040204" pitchFamily="34" charset="-120"/>
              </a:rPr>
              <a:t>廠</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地址</a:t>
            </a:r>
            <a:r>
              <a:rPr lang="en-US" altLang="zh-TW" sz="1800" dirty="0" smtClean="0">
                <a:latin typeface="微軟正黑體" panose="020B0604030504040204" pitchFamily="34" charset="-120"/>
                <a:ea typeface="微軟正黑體" panose="020B0604030504040204" pitchFamily="34" charset="-120"/>
              </a:rPr>
              <a:t>:OOOOOO)</a:t>
            </a:r>
            <a:r>
              <a:rPr lang="zh-TW" altLang="en-US" sz="1800" dirty="0" smtClean="0">
                <a:latin typeface="微軟正黑體" panose="020B0604030504040204" pitchFamily="34" charset="-120"/>
                <a:ea typeface="微軟正黑體" panose="020B0604030504040204" pitchFamily="34" charset="-120"/>
              </a:rPr>
              <a:t>或</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產品</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endParaRPr lang="en-US" altLang="zh-TW" sz="1800" dirty="0" smtClean="0">
              <a:latin typeface="微軟正黑體" panose="020B0604030504040204" pitchFamily="34" charset="-120"/>
              <a:ea typeface="微軟正黑體" panose="020B0604030504040204" pitchFamily="34" charset="-120"/>
            </a:endParaRPr>
          </a:p>
          <a:p>
            <a:pPr marL="342900" indent="-34290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a:t>
            </a:r>
            <a:r>
              <a:rPr lang="zh-TW" altLang="en-US" sz="1800" dirty="0">
                <a:latin typeface="微軟正黑體" panose="020B0604030504040204" pitchFamily="34" charset="-120"/>
                <a:ea typeface="微軟正黑體" panose="020B0604030504040204" pitchFamily="34" charset="-120"/>
              </a:rPr>
              <a:t>案</a:t>
            </a:r>
            <a:r>
              <a:rPr lang="zh-TW" altLang="en-US" sz="1800" dirty="0" smtClean="0">
                <a:latin typeface="微軟正黑體" panose="020B0604030504040204" pitchFamily="34" charset="-120"/>
                <a:ea typeface="微軟正黑體" panose="020B0604030504040204" pitchFamily="34" charset="-120"/>
              </a:rPr>
              <a:t>共導入</a:t>
            </a:r>
            <a:r>
              <a:rPr lang="en-US" altLang="zh-TW" sz="1800" dirty="0" smtClean="0">
                <a:latin typeface="微軟正黑體" panose="020B0604030504040204" pitchFamily="34" charset="-120"/>
                <a:ea typeface="微軟正黑體" panose="020B0604030504040204" pitchFamily="34" charset="-120"/>
              </a:rPr>
              <a:t>O</a:t>
            </a:r>
            <a:r>
              <a:rPr lang="zh-TW" altLang="en-US" sz="1800" dirty="0" smtClean="0">
                <a:latin typeface="微軟正黑體" panose="020B0604030504040204" pitchFamily="34" charset="-120"/>
                <a:ea typeface="微軟正黑體" panose="020B0604030504040204" pitchFamily="34" charset="-120"/>
              </a:rPr>
              <a:t>項智慧化應用服務模組</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其中</a:t>
            </a:r>
            <a:r>
              <a:rPr lang="en-US" altLang="zh-TW" sz="1800" dirty="0">
                <a:latin typeface="微軟正黑體" panose="020B0604030504040204" pitchFamily="34" charset="-120"/>
                <a:ea typeface="微軟正黑體" panose="020B0604030504040204" pitchFamily="34" charset="-120"/>
              </a:rPr>
              <a:t>W</a:t>
            </a:r>
            <a:r>
              <a:rPr lang="zh-TW" altLang="en-US" sz="1800" dirty="0" smtClean="0">
                <a:latin typeface="微軟正黑體" panose="020B0604030504040204" pitchFamily="34" charset="-120"/>
                <a:ea typeface="微軟正黑體" panose="020B0604030504040204" pitchFamily="34" charset="-120"/>
              </a:rPr>
              <a:t>項均達</a:t>
            </a:r>
            <a:r>
              <a:rPr lang="zh-TW" altLang="en-US" sz="1800" dirty="0">
                <a:latin typeface="微軟正黑體" panose="020B0604030504040204" pitchFamily="34" charset="-120"/>
                <a:ea typeface="微軟正黑體" panose="020B0604030504040204" pitchFamily="34" charset="-120"/>
              </a:rPr>
              <a:t>到</a:t>
            </a:r>
            <a:r>
              <a:rPr lang="zh-TW" altLang="en-US" sz="1800" dirty="0" smtClean="0">
                <a:latin typeface="微軟正黑體" panose="020B0604030504040204" pitchFamily="34" charset="-120"/>
                <a:ea typeface="微軟正黑體" panose="020B0604030504040204" pitchFamily="34" charset="-120"/>
              </a:rPr>
              <a:t>可視化層次、</a:t>
            </a:r>
            <a:r>
              <a:rPr lang="en-US" altLang="zh-TW" sz="1800" dirty="0" smtClean="0">
                <a:latin typeface="微軟正黑體" panose="020B0604030504040204" pitchFamily="34" charset="-120"/>
                <a:ea typeface="微軟正黑體" panose="020B0604030504040204" pitchFamily="34" charset="-120"/>
              </a:rPr>
              <a:t>X</a:t>
            </a:r>
            <a:r>
              <a:rPr lang="zh-TW" altLang="en-US" sz="1800" dirty="0" smtClean="0">
                <a:latin typeface="微軟正黑體" panose="020B0604030504040204" pitchFamily="34" charset="-120"/>
                <a:ea typeface="微軟正黑體" panose="020B0604030504040204" pitchFamily="34" charset="-120"/>
              </a:rPr>
              <a:t>項達到透明化層次、</a:t>
            </a:r>
            <a:r>
              <a:rPr lang="en-US" altLang="zh-TW" sz="1800" dirty="0" smtClean="0">
                <a:latin typeface="微軟正黑體" panose="020B0604030504040204" pitchFamily="34" charset="-120"/>
                <a:ea typeface="微軟正黑體" panose="020B0604030504040204" pitchFamily="34" charset="-120"/>
              </a:rPr>
              <a:t>Y</a:t>
            </a:r>
            <a:r>
              <a:rPr lang="zh-TW" altLang="en-US" sz="1800" dirty="0" smtClean="0">
                <a:latin typeface="微軟正黑體" panose="020B0604030504040204" pitchFamily="34" charset="-120"/>
                <a:ea typeface="微軟正黑體" panose="020B0604030504040204" pitchFamily="34" charset="-120"/>
              </a:rPr>
              <a:t>項具備可預測層次、</a:t>
            </a:r>
            <a:r>
              <a:rPr lang="en-US" altLang="zh-TW" sz="1800" dirty="0" smtClean="0">
                <a:latin typeface="微軟正黑體" panose="020B0604030504040204" pitchFamily="34" charset="-120"/>
                <a:ea typeface="微軟正黑體" panose="020B0604030504040204" pitchFamily="34" charset="-120"/>
              </a:rPr>
              <a:t>Z</a:t>
            </a:r>
            <a:r>
              <a:rPr lang="zh-TW" altLang="en-US" sz="1800" dirty="0" smtClean="0">
                <a:latin typeface="微軟正黑體" panose="020B0604030504040204" pitchFamily="34" charset="-120"/>
                <a:ea typeface="微軟正黑體" panose="020B0604030504040204" pitchFamily="34" charset="-120"/>
              </a:rPr>
              <a:t>項具備自適化層次</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，本案系統涵蓋設備聯網數合計</a:t>
            </a:r>
            <a:r>
              <a:rPr lang="en-US" altLang="zh-TW" sz="1800" dirty="0" smtClean="0">
                <a:latin typeface="微軟正黑體" panose="020B0604030504040204" pitchFamily="34" charset="-120"/>
                <a:ea typeface="微軟正黑體" panose="020B0604030504040204" pitchFamily="34" charset="-120"/>
              </a:rPr>
              <a:t>O</a:t>
            </a:r>
            <a:r>
              <a:rPr lang="zh-TW" altLang="en-US" sz="1800" dirty="0" smtClean="0">
                <a:latin typeface="微軟正黑體" panose="020B0604030504040204" pitchFamily="34" charset="-120"/>
                <a:ea typeface="微軟正黑體" panose="020B0604030504040204" pitchFamily="34" charset="-120"/>
              </a:rPr>
              <a:t>台</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摘要資訊</a:t>
            </a:r>
            <a:r>
              <a:rPr lang="zh-TW" altLang="en-US" sz="1800" dirty="0" smtClean="0">
                <a:latin typeface="微軟正黑體" panose="020B0604030504040204" pitchFamily="34" charset="-120"/>
                <a:ea typeface="微軟正黑體" panose="020B0604030504040204" pitchFamily="34" charset="-120"/>
              </a:rPr>
              <a:t>如</a:t>
            </a:r>
            <a:r>
              <a:rPr lang="zh-TW" altLang="en-US" sz="1800" b="1" dirty="0" smtClean="0">
                <a:latin typeface="微軟正黑體" panose="020B0604030504040204" pitchFamily="34" charset="-120"/>
                <a:ea typeface="微軟正黑體" panose="020B0604030504040204" pitchFamily="34" charset="-120"/>
              </a:rPr>
              <a:t>輔導</a:t>
            </a:r>
            <a:r>
              <a:rPr lang="zh-TW" altLang="en-US" sz="1800" b="1" dirty="0">
                <a:latin typeface="微軟正黑體" panose="020B0604030504040204" pitchFamily="34" charset="-120"/>
                <a:ea typeface="微軟正黑體" panose="020B0604030504040204" pitchFamily="34" charset="-120"/>
              </a:rPr>
              <a:t>後系統現況一覽表</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，本案之相關功能透過</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呈現。</a:t>
            </a:r>
            <a:endParaRPr lang="en-US" altLang="zh-TW" sz="1800" dirty="0" smtClean="0">
              <a:latin typeface="微軟正黑體" panose="020B0604030504040204" pitchFamily="34" charset="-120"/>
              <a:ea typeface="微軟正黑體" panose="020B0604030504040204" pitchFamily="34" charset="-120"/>
            </a:endParaRPr>
          </a:p>
          <a:p>
            <a:pPr marL="342900" indent="-342900">
              <a:spcBef>
                <a:spcPts val="600"/>
              </a:spcBef>
              <a:buFont typeface="Wingdings" panose="05000000000000000000" pitchFamily="2" charset="2"/>
              <a:buChar char="p"/>
            </a:pPr>
            <a:endParaRPr lang="en-US" altLang="zh-TW" sz="1800" dirty="0" smtClean="0">
              <a:latin typeface="微軟正黑體" panose="020B0604030504040204" pitchFamily="34" charset="-120"/>
              <a:ea typeface="微軟正黑體" panose="020B0604030504040204" pitchFamily="34" charset="-120"/>
            </a:endParaRPr>
          </a:p>
          <a:p>
            <a:pPr marL="342900" indent="-34290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本案系統可即時取得</a:t>
            </a:r>
            <a:r>
              <a:rPr lang="en-US" altLang="zh-TW" sz="1800" dirty="0" smtClean="0">
                <a:latin typeface="微軟正黑體" panose="020B0604030504040204" pitchFamily="34" charset="-120"/>
                <a:ea typeface="微軟正黑體" panose="020B0604030504040204" pitchFamily="34" charset="-120"/>
              </a:rPr>
              <a:t>v</a:t>
            </a:r>
            <a:r>
              <a:rPr lang="zh-TW" altLang="en-US" sz="1800" dirty="0" smtClean="0">
                <a:latin typeface="微軟正黑體" panose="020B0604030504040204" pitchFamily="34" charset="-120"/>
                <a:ea typeface="微軟正黑體" panose="020B0604030504040204" pitchFamily="34" charset="-120"/>
              </a:rPr>
              <a:t>項數據資料，系統可即時展現</a:t>
            </a:r>
            <a:r>
              <a:rPr lang="en-US" altLang="zh-TW" sz="1800" dirty="0">
                <a:latin typeface="微軟正黑體" panose="020B0604030504040204" pitchFamily="34" charset="-120"/>
                <a:ea typeface="微軟正黑體" panose="020B0604030504040204" pitchFamily="34" charset="-120"/>
              </a:rPr>
              <a:t>w</a:t>
            </a:r>
            <a:r>
              <a:rPr lang="zh-TW" altLang="en-US" sz="1800" dirty="0" smtClean="0">
                <a:latin typeface="微軟正黑體" panose="020B0604030504040204" pitchFamily="34" charset="-120"/>
                <a:ea typeface="微軟正黑體" panose="020B0604030504040204" pitchFamily="34" charset="-120"/>
              </a:rPr>
              <a:t>項可</a:t>
            </a:r>
            <a:r>
              <a:rPr lang="zh-TW" altLang="en-US" sz="1800" dirty="0">
                <a:latin typeface="微軟正黑體" panose="020B0604030504040204" pitchFamily="34" charset="-120"/>
                <a:ea typeface="微軟正黑體" panose="020B0604030504040204" pitchFamily="34" charset="-120"/>
              </a:rPr>
              <a:t>視化</a:t>
            </a:r>
            <a:r>
              <a:rPr lang="zh-TW" altLang="en-US" sz="1800" dirty="0" smtClean="0">
                <a:latin typeface="微軟正黑體" panose="020B0604030504040204" pitchFamily="34" charset="-120"/>
                <a:ea typeface="微軟正黑體" panose="020B0604030504040204" pitchFamily="34" charset="-120"/>
              </a:rPr>
              <a:t>資訊、特定資料分析頁面</a:t>
            </a:r>
            <a:r>
              <a:rPr lang="en-US" altLang="zh-TW" sz="1800" dirty="0" smtClean="0">
                <a:latin typeface="微軟正黑體" panose="020B0604030504040204" pitchFamily="34" charset="-120"/>
                <a:ea typeface="微軟正黑體" panose="020B0604030504040204" pitchFamily="34" charset="-120"/>
              </a:rPr>
              <a:t>x</a:t>
            </a:r>
            <a:r>
              <a:rPr lang="zh-TW" altLang="en-US" sz="1800" dirty="0" smtClean="0">
                <a:latin typeface="微軟正黑體" panose="020B0604030504040204" pitchFamily="34" charset="-120"/>
                <a:ea typeface="微軟正黑體" panose="020B0604030504040204" pitchFamily="34" charset="-120"/>
              </a:rPr>
              <a:t>個、利用</a:t>
            </a:r>
            <a:r>
              <a:rPr lang="en-US" altLang="zh-TW" sz="1800" dirty="0" smtClean="0">
                <a:latin typeface="微軟正黑體" panose="020B0604030504040204" pitchFamily="34" charset="-120"/>
                <a:ea typeface="微軟正黑體" panose="020B0604030504040204" pitchFamily="34" charset="-120"/>
              </a:rPr>
              <a:t>y</a:t>
            </a:r>
            <a:r>
              <a:rPr lang="zh-TW" altLang="en-US" sz="1800" dirty="0" smtClean="0">
                <a:latin typeface="微軟正黑體" panose="020B0604030504040204" pitchFamily="34" charset="-120"/>
                <a:ea typeface="微軟正黑體" panose="020B0604030504040204" pitchFamily="34" charset="-120"/>
              </a:rPr>
              <a:t>項預測模型提供</a:t>
            </a:r>
            <a:r>
              <a:rPr lang="en-US" altLang="zh-TW" sz="1800" dirty="0" smtClean="0">
                <a:latin typeface="微軟正黑體" panose="020B0604030504040204" pitchFamily="34" charset="-120"/>
                <a:ea typeface="微軟正黑體" panose="020B0604030504040204" pitchFamily="34" charset="-120"/>
              </a:rPr>
              <a:t>y+</a:t>
            </a:r>
            <a:r>
              <a:rPr lang="zh-TW" altLang="en-US" sz="1800" dirty="0" smtClean="0">
                <a:latin typeface="微軟正黑體" panose="020B0604030504040204" pitchFamily="34" charset="-120"/>
                <a:ea typeface="微軟正黑體" panose="020B0604030504040204" pitchFamily="34" charset="-120"/>
              </a:rPr>
              <a:t>項資料分析後之預測結果、經受輔導業者認可後將</a:t>
            </a:r>
            <a:r>
              <a:rPr lang="en-US" altLang="zh-TW" sz="1800" dirty="0" smtClean="0">
                <a:latin typeface="微軟正黑體" panose="020B0604030504040204" pitchFamily="34" charset="-120"/>
                <a:ea typeface="微軟正黑體" panose="020B0604030504040204" pitchFamily="34" charset="-120"/>
              </a:rPr>
              <a:t>z</a:t>
            </a:r>
            <a:r>
              <a:rPr lang="zh-TW" altLang="en-US" sz="1800" dirty="0" smtClean="0">
                <a:latin typeface="微軟正黑體" panose="020B0604030504040204" pitchFamily="34" charset="-120"/>
                <a:ea typeface="微軟正黑體" panose="020B0604030504040204" pitchFamily="34" charset="-120"/>
              </a:rPr>
              <a:t>項決策由本案系統代為決策運行。</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請依本案智慧化程度達成結果列舉數量</a:t>
            </a:r>
            <a:r>
              <a:rPr lang="en-US" altLang="zh-TW" sz="1800" b="1" dirty="0" smtClean="0">
                <a:latin typeface="微軟正黑體" panose="020B0604030504040204" pitchFamily="34" charset="-120"/>
                <a:ea typeface="微軟正黑體" panose="020B0604030504040204" pitchFamily="34" charset="-120"/>
              </a:rPr>
              <a:t>)</a:t>
            </a:r>
          </a:p>
          <a:p>
            <a:pPr marL="342900" indent="-342900">
              <a:spcBef>
                <a:spcPts val="600"/>
              </a:spcBef>
              <a:buFont typeface="Wingdings" panose="05000000000000000000" pitchFamily="2" charset="2"/>
              <a:buChar char="p"/>
            </a:pPr>
            <a:endParaRPr lang="en-US" altLang="zh-TW" sz="1800" b="1" dirty="0">
              <a:solidFill>
                <a:srgbClr val="FF0000"/>
              </a:solidFill>
              <a:latin typeface="微軟正黑體" panose="020B0604030504040204" pitchFamily="34" charset="-120"/>
              <a:ea typeface="微軟正黑體" panose="020B0604030504040204" pitchFamily="34" charset="-120"/>
            </a:endParaRPr>
          </a:p>
          <a:p>
            <a:pPr marL="285750" lvl="0" indent="-285750">
              <a:buFont typeface="Wingdings" panose="05000000000000000000" pitchFamily="2" charset="2"/>
              <a:buChar char="l"/>
            </a:pPr>
            <a:r>
              <a:rPr lang="zh-TW" altLang="zh-TW" sz="1800" dirty="0">
                <a:latin typeface="微軟正黑體" panose="020B0604030504040204" pitchFamily="34" charset="-120"/>
                <a:ea typeface="微軟正黑體" panose="020B0604030504040204" pitchFamily="34" charset="-120"/>
              </a:rPr>
              <a:t>本案系統共</a:t>
            </a:r>
            <a:r>
              <a:rPr lang="zh-TW" altLang="zh-TW" sz="1800" dirty="0" smtClean="0">
                <a:latin typeface="微軟正黑體" panose="020B0604030504040204" pitchFamily="34" charset="-120"/>
                <a:ea typeface="微軟正黑體" panose="020B0604030504040204" pitchFamily="34" charset="-120"/>
              </a:rPr>
              <a:t>擷取</a:t>
            </a:r>
            <a:r>
              <a:rPr lang="en-US" altLang="zh-TW" sz="1800" u="sng" dirty="0" smtClean="0">
                <a:latin typeface="微軟正黑體" panose="020B0604030504040204" pitchFamily="34" charset="-120"/>
                <a:ea typeface="微軟正黑體" panose="020B0604030504040204" pitchFamily="34" charset="-120"/>
              </a:rPr>
              <a:t>   v   </a:t>
            </a:r>
            <a:r>
              <a:rPr lang="zh-TW" altLang="en-US" sz="1800" u="sng" dirty="0" smtClean="0">
                <a:latin typeface="微軟正黑體" panose="020B0604030504040204" pitchFamily="34" charset="-120"/>
                <a:ea typeface="微軟正黑體" panose="020B0604030504040204" pitchFamily="34" charset="-120"/>
              </a:rPr>
              <a:t>個</a:t>
            </a:r>
            <a:r>
              <a:rPr lang="zh-TW" altLang="zh-TW" sz="1800" dirty="0" smtClean="0">
                <a:latin typeface="微軟正黑體" panose="020B0604030504040204" pitchFamily="34" charset="-120"/>
                <a:ea typeface="微軟正黑體" panose="020B0604030504040204" pitchFamily="34" charset="-120"/>
              </a:rPr>
              <a:t>數據</a:t>
            </a:r>
            <a:r>
              <a:rPr lang="zh-TW" altLang="zh-TW" sz="1800" dirty="0">
                <a:latin typeface="微軟正黑體" panose="020B0604030504040204" pitchFamily="34" charset="-120"/>
                <a:ea typeface="微軟正黑體" panose="020B0604030504040204" pitchFamily="34" charset="-120"/>
              </a:rPr>
              <a:t>項目</a:t>
            </a:r>
            <a:r>
              <a:rPr lang="en-US" altLang="zh-TW" sz="1800"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如附件表</a:t>
            </a:r>
            <a:r>
              <a:rPr lang="en-US" altLang="zh-TW" sz="1800" dirty="0">
                <a:latin typeface="微軟正黑體" panose="020B0604030504040204" pitchFamily="34" charset="-120"/>
                <a:ea typeface="微軟正黑體" panose="020B0604030504040204" pitchFamily="34" charset="-120"/>
              </a:rPr>
              <a:t>____)</a:t>
            </a:r>
            <a:r>
              <a:rPr lang="zh-TW" altLang="zh-TW" sz="1800" dirty="0">
                <a:latin typeface="微軟正黑體" panose="020B0604030504040204" pitchFamily="34" charset="-120"/>
                <a:ea typeface="微軟正黑體" panose="020B0604030504040204" pitchFamily="34" charset="-120"/>
              </a:rPr>
              <a:t>，透過</a:t>
            </a:r>
            <a:r>
              <a:rPr lang="en-US" altLang="zh-TW" sz="1800" u="sng" dirty="0">
                <a:latin typeface="微軟正黑體" panose="020B0604030504040204" pitchFamily="34" charset="-120"/>
                <a:ea typeface="微軟正黑體" panose="020B0604030504040204" pitchFamily="34" charset="-120"/>
              </a:rPr>
              <a:t> </a:t>
            </a:r>
            <a:r>
              <a:rPr lang="zh-TW" altLang="en-US" sz="1800" u="sng"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    </a:t>
            </a:r>
            <a:r>
              <a:rPr lang="en-US" altLang="zh-TW" sz="1800" u="sng" dirty="0">
                <a:latin typeface="微軟正黑體" panose="020B0604030504040204" pitchFamily="34" charset="-120"/>
                <a:ea typeface="微軟正黑體" panose="020B0604030504040204" pitchFamily="34" charset="-120"/>
              </a:rPr>
              <a:t>(</a:t>
            </a:r>
            <a:r>
              <a:rPr lang="zh-TW" altLang="zh-TW" sz="1800" u="sng" dirty="0">
                <a:latin typeface="微軟正黑體" panose="020B0604030504040204" pitchFamily="34" charset="-120"/>
                <a:ea typeface="微軟正黑體" panose="020B0604030504040204" pitchFamily="34" charset="-120"/>
              </a:rPr>
              <a:t>品牌</a:t>
            </a:r>
            <a:r>
              <a:rPr lang="en-US" altLang="zh-TW" sz="1800" u="sng"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資料庫進行數據儲存。</a:t>
            </a:r>
          </a:p>
          <a:p>
            <a:pPr marL="285750" indent="-285750">
              <a:buFont typeface="Wingdings" panose="05000000000000000000" pitchFamily="2" charset="2"/>
              <a:buChar char="l"/>
            </a:pPr>
            <a:r>
              <a:rPr lang="zh-TW" altLang="zh-TW" sz="1800" b="1" dirty="0">
                <a:latin typeface="微軟正黑體" panose="020B0604030504040204" pitchFamily="34" charset="-120"/>
                <a:ea typeface="微軟正黑體" panose="020B0604030504040204" pitchFamily="34" charset="-120"/>
              </a:rPr>
              <a:t>可視化</a:t>
            </a:r>
            <a:r>
              <a:rPr lang="en-US" altLang="zh-TW" sz="1800" b="1"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本案系統</a:t>
            </a:r>
            <a:r>
              <a:rPr lang="zh-TW" altLang="zh-TW" sz="1800" b="1" dirty="0">
                <a:latin typeface="微軟正黑體" panose="020B0604030504040204" pitchFamily="34" charset="-120"/>
                <a:ea typeface="微軟正黑體" panose="020B0604030504040204" pitchFamily="34" charset="-120"/>
              </a:rPr>
              <a:t>已</a:t>
            </a:r>
            <a:r>
              <a:rPr lang="zh-TW" altLang="zh-TW" sz="1800" b="1" dirty="0" smtClean="0">
                <a:latin typeface="微軟正黑體" panose="020B0604030504040204" pitchFamily="34" charset="-120"/>
                <a:ea typeface="微軟正黑體" panose="020B0604030504040204" pitchFamily="34" charset="-120"/>
              </a:rPr>
              <a:t>應用</a:t>
            </a:r>
            <a:r>
              <a:rPr lang="zh-TW" altLang="en-US" sz="1800" dirty="0" smtClean="0">
                <a:latin typeface="微軟正黑體" panose="020B0604030504040204" pitchFamily="34" charset="-120"/>
                <a:ea typeface="微軟正黑體" panose="020B0604030504040204" pitchFamily="34" charset="-120"/>
              </a:rPr>
              <a:t>前述</a:t>
            </a:r>
            <a:r>
              <a:rPr lang="zh-TW" altLang="zh-TW" sz="1800" dirty="0" smtClean="0">
                <a:latin typeface="微軟正黑體" panose="020B0604030504040204" pitchFamily="34" charset="-120"/>
                <a:ea typeface="微軟正黑體" panose="020B0604030504040204" pitchFamily="34" charset="-120"/>
              </a:rPr>
              <a:t>數據</a:t>
            </a:r>
            <a:r>
              <a:rPr lang="zh-TW" altLang="zh-TW" sz="1800" dirty="0">
                <a:latin typeface="微軟正黑體" panose="020B0604030504040204" pitchFamily="34" charset="-120"/>
                <a:ea typeface="微軟正黑體" panose="020B0604030504040204" pitchFamily="34" charset="-120"/>
              </a:rPr>
              <a:t>項目</a:t>
            </a:r>
            <a:r>
              <a:rPr lang="zh-TW" altLang="zh-TW" sz="1800" dirty="0" smtClean="0">
                <a:latin typeface="微軟正黑體" panose="020B0604030504040204" pitchFamily="34" charset="-120"/>
                <a:ea typeface="微軟正黑體" panose="020B0604030504040204" pitchFamily="34" charset="-120"/>
              </a:rPr>
              <a:t>進行</a:t>
            </a:r>
            <a:r>
              <a:rPr lang="en-US" altLang="zh-TW" sz="1800"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   w  </a:t>
            </a:r>
            <a:r>
              <a:rPr lang="zh-TW" altLang="zh-TW" sz="1800" dirty="0" smtClean="0">
                <a:latin typeface="微軟正黑體" panose="020B0604030504040204" pitchFamily="34" charset="-120"/>
                <a:ea typeface="微軟正黑體" panose="020B0604030504040204" pitchFamily="34" charset="-120"/>
              </a:rPr>
              <a:t>項</a:t>
            </a:r>
            <a:r>
              <a:rPr lang="zh-TW" altLang="zh-TW" sz="1800" dirty="0">
                <a:latin typeface="微軟正黑體" panose="020B0604030504040204" pitchFamily="34" charset="-120"/>
                <a:ea typeface="微軟正黑體" panose="020B0604030504040204" pitchFamily="34" charset="-120"/>
              </a:rPr>
              <a:t>即時可視化圖形呈現；</a:t>
            </a:r>
          </a:p>
          <a:p>
            <a:pPr marL="285750" indent="-285750">
              <a:buFont typeface="Wingdings" panose="05000000000000000000" pitchFamily="2" charset="2"/>
              <a:buChar char="l"/>
            </a:pPr>
            <a:r>
              <a:rPr lang="zh-TW" altLang="zh-TW" sz="1800" b="1" dirty="0">
                <a:latin typeface="微軟正黑體" panose="020B0604030504040204" pitchFamily="34" charset="-120"/>
                <a:ea typeface="微軟正黑體" panose="020B0604030504040204" pitchFamily="34" charset="-120"/>
              </a:rPr>
              <a:t>透明化</a:t>
            </a:r>
            <a:r>
              <a:rPr lang="en-US" altLang="zh-TW" sz="1800" b="1"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本案系統</a:t>
            </a:r>
            <a:r>
              <a:rPr lang="zh-TW" altLang="zh-TW" sz="1800" b="1" dirty="0" smtClean="0">
                <a:latin typeface="微軟正黑體" panose="020B0604030504040204" pitchFamily="34" charset="-120"/>
                <a:ea typeface="微軟正黑體" panose="020B0604030504040204" pitchFamily="34" charset="-120"/>
              </a:rPr>
              <a:t>已</a:t>
            </a:r>
            <a:r>
              <a:rPr lang="zh-TW" altLang="en-US" sz="1800" b="1" dirty="0" smtClean="0">
                <a:latin typeface="微軟正黑體" panose="020B0604030504040204" pitchFamily="34" charset="-120"/>
                <a:ea typeface="微軟正黑體" panose="020B0604030504040204" pitchFamily="34" charset="-120"/>
              </a:rPr>
              <a:t>設計</a:t>
            </a:r>
            <a:r>
              <a:rPr lang="zh-TW" altLang="en-US" sz="1800" u="sng" dirty="0">
                <a:latin typeface="微軟正黑體" panose="020B0604030504040204" pitchFamily="34" charset="-120"/>
                <a:ea typeface="微軟正黑體" panose="020B0604030504040204" pitchFamily="34" charset="-120"/>
              </a:rPr>
              <a:t> </a:t>
            </a:r>
            <a:r>
              <a:rPr lang="zh-TW" altLang="en-US" sz="1800" u="sng"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x   </a:t>
            </a:r>
            <a:r>
              <a:rPr lang="zh-TW" altLang="en-US" sz="1800" dirty="0" smtClean="0">
                <a:latin typeface="微軟正黑體" panose="020B0604030504040204" pitchFamily="34" charset="-120"/>
                <a:ea typeface="微軟正黑體" panose="020B0604030504040204" pitchFamily="34" charset="-120"/>
              </a:rPr>
              <a:t>個</a:t>
            </a:r>
            <a:r>
              <a:rPr lang="zh-TW" altLang="zh-TW" sz="1800" b="1" dirty="0" smtClean="0">
                <a:latin typeface="微軟正黑體" panose="020B0604030504040204" pitchFamily="34" charset="-120"/>
                <a:ea typeface="微軟正黑體" panose="020B0604030504040204" pitchFamily="34" charset="-120"/>
              </a:rPr>
              <a:t>跨</a:t>
            </a:r>
            <a:r>
              <a:rPr lang="zh-TW" altLang="zh-TW" sz="1800" b="1" dirty="0">
                <a:latin typeface="微軟正黑體" panose="020B0604030504040204" pitchFamily="34" charset="-120"/>
                <a:ea typeface="微軟正黑體" panose="020B0604030504040204" pitchFamily="34" charset="-120"/>
              </a:rPr>
              <a:t>系統資料</a:t>
            </a:r>
            <a:r>
              <a:rPr lang="zh-TW" altLang="zh-TW" sz="1800" dirty="0">
                <a:latin typeface="微軟正黑體" panose="020B0604030504040204" pitchFamily="34" charset="-120"/>
                <a:ea typeface="微軟正黑體" panose="020B0604030504040204" pitchFamily="34" charset="-120"/>
              </a:rPr>
              <a:t>之</a:t>
            </a:r>
            <a:r>
              <a:rPr lang="zh-TW" altLang="zh-TW" sz="1800" b="1" dirty="0">
                <a:latin typeface="微軟正黑體" panose="020B0604030504040204" pitchFamily="34" charset="-120"/>
                <a:ea typeface="微軟正黑體" panose="020B0604030504040204" pitchFamily="34" charset="-120"/>
              </a:rPr>
              <a:t>分析比對</a:t>
            </a:r>
            <a:r>
              <a:rPr lang="zh-TW" altLang="zh-TW" sz="1800" dirty="0">
                <a:latin typeface="微軟正黑體" panose="020B0604030504040204" pitchFamily="34" charset="-120"/>
                <a:ea typeface="微軟正黑體" panose="020B0604030504040204" pitchFamily="34" charset="-120"/>
              </a:rPr>
              <a:t>頁</a:t>
            </a:r>
            <a:r>
              <a:rPr lang="zh-TW" altLang="zh-TW" sz="1800" dirty="0" smtClean="0">
                <a:latin typeface="微軟正黑體" panose="020B0604030504040204" pitchFamily="34" charset="-120"/>
                <a:ea typeface="微軟正黑體" panose="020B0604030504040204" pitchFamily="34" charset="-120"/>
              </a:rPr>
              <a:t>面</a:t>
            </a:r>
            <a:r>
              <a:rPr lang="zh-TW" altLang="en-US" sz="1800" dirty="0" smtClean="0">
                <a:latin typeface="微軟正黑體" panose="020B0604030504040204" pitchFamily="34" charset="-120"/>
                <a:ea typeface="微軟正黑體" panose="020B0604030504040204" pitchFamily="34" charset="-120"/>
              </a:rPr>
              <a:t>，供受輔導業者使用</a:t>
            </a:r>
            <a:r>
              <a:rPr lang="zh-TW" altLang="zh-TW" sz="1800" dirty="0" smtClean="0">
                <a:latin typeface="微軟正黑體" panose="020B0604030504040204" pitchFamily="34" charset="-120"/>
                <a:ea typeface="微軟正黑體" panose="020B0604030504040204" pitchFamily="34" charset="-120"/>
              </a:rPr>
              <a:t>。</a:t>
            </a:r>
            <a:endParaRPr lang="zh-TW" altLang="zh-TW" sz="1800" dirty="0">
              <a:latin typeface="微軟正黑體" panose="020B0604030504040204" pitchFamily="34" charset="-120"/>
              <a:ea typeface="微軟正黑體" panose="020B0604030504040204" pitchFamily="34" charset="-120"/>
            </a:endParaRPr>
          </a:p>
          <a:p>
            <a:pPr marL="285750" indent="-285750">
              <a:buFont typeface="Wingdings" panose="05000000000000000000" pitchFamily="2" charset="2"/>
              <a:buChar char="l"/>
            </a:pPr>
            <a:r>
              <a:rPr lang="zh-TW" altLang="zh-TW" sz="1800" b="1" dirty="0" smtClean="0">
                <a:latin typeface="微軟正黑體" panose="020B0604030504040204" pitchFamily="34" charset="-120"/>
                <a:ea typeface="微軟正黑體" panose="020B0604030504040204" pitchFamily="34" charset="-120"/>
              </a:rPr>
              <a:t>可</a:t>
            </a:r>
            <a:r>
              <a:rPr lang="zh-TW" altLang="zh-TW" sz="1800" b="1" dirty="0">
                <a:latin typeface="微軟正黑體" panose="020B0604030504040204" pitchFamily="34" charset="-120"/>
                <a:ea typeface="微軟正黑體" panose="020B0604030504040204" pitchFamily="34" charset="-120"/>
              </a:rPr>
              <a:t>預測</a:t>
            </a:r>
            <a:r>
              <a:rPr lang="en-US" altLang="zh-TW" sz="1800" b="1"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本案系統已可</a:t>
            </a:r>
            <a:r>
              <a:rPr lang="zh-TW" altLang="zh-TW" sz="1800" dirty="0" smtClean="0">
                <a:latin typeface="微軟正黑體" panose="020B0604030504040204" pitchFamily="34" charset="-120"/>
                <a:ea typeface="微軟正黑體" panose="020B0604030504040204" pitchFamily="34" charset="-120"/>
              </a:rPr>
              <a:t>進行</a:t>
            </a:r>
            <a:r>
              <a:rPr lang="en-US" altLang="zh-TW" sz="1800" u="sng" dirty="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  y   </a:t>
            </a:r>
            <a:r>
              <a:rPr lang="zh-TW" altLang="zh-TW" sz="1800" dirty="0" smtClean="0">
                <a:latin typeface="微軟正黑體" panose="020B0604030504040204" pitchFamily="34" charset="-120"/>
                <a:ea typeface="微軟正黑體" panose="020B0604030504040204" pitchFamily="34" charset="-120"/>
              </a:rPr>
              <a:t>項</a:t>
            </a:r>
            <a:r>
              <a:rPr lang="zh-TW" altLang="zh-TW" sz="1800" dirty="0">
                <a:latin typeface="微軟正黑體" panose="020B0604030504040204" pitchFamily="34" charset="-120"/>
                <a:ea typeface="微軟正黑體" panose="020B0604030504040204" pitchFamily="34" charset="-120"/>
              </a:rPr>
              <a:t>業者關注事項進行即時預測。</a:t>
            </a:r>
          </a:p>
          <a:p>
            <a:pPr marL="285750" indent="-285750">
              <a:buFont typeface="Wingdings" panose="05000000000000000000" pitchFamily="2" charset="2"/>
              <a:buChar char="l"/>
            </a:pPr>
            <a:r>
              <a:rPr lang="zh-TW" altLang="zh-TW" sz="1800" b="1" dirty="0">
                <a:latin typeface="微軟正黑體" panose="020B0604030504040204" pitchFamily="34" charset="-120"/>
                <a:ea typeface="微軟正黑體" panose="020B0604030504040204" pitchFamily="34" charset="-120"/>
              </a:rPr>
              <a:t>自適化</a:t>
            </a:r>
            <a:r>
              <a:rPr lang="en-US" altLang="zh-TW" sz="1800"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a:t>
            </a:r>
            <a:r>
              <a:rPr lang="zh-TW" altLang="zh-TW" sz="1800" dirty="0" smtClean="0">
                <a:latin typeface="微軟正黑體" panose="020B0604030504040204" pitchFamily="34" charset="-120"/>
                <a:ea typeface="微軟正黑體" panose="020B0604030504040204" pitchFamily="34" charset="-120"/>
              </a:rPr>
              <a:t>系統</a:t>
            </a:r>
            <a:r>
              <a:rPr lang="zh-TW" altLang="en-US" sz="1800" dirty="0" smtClean="0">
                <a:latin typeface="微軟正黑體" panose="020B0604030504040204" pitchFamily="34" charset="-120"/>
                <a:ea typeface="微軟正黑體" panose="020B0604030504040204" pitchFamily="34" charset="-120"/>
              </a:rPr>
              <a:t>已有</a:t>
            </a:r>
            <a:r>
              <a:rPr lang="zh-TW" altLang="en-US" sz="1800" u="sng"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z   </a:t>
            </a:r>
            <a:r>
              <a:rPr lang="zh-TW" altLang="en-US" sz="1800" dirty="0" smtClean="0">
                <a:latin typeface="微軟正黑體" panose="020B0604030504040204" pitchFamily="34" charset="-120"/>
                <a:ea typeface="微軟正黑體" panose="020B0604030504040204" pitchFamily="34" charset="-120"/>
              </a:rPr>
              <a:t>項事件</a:t>
            </a:r>
            <a:r>
              <a:rPr lang="zh-TW" altLang="zh-TW" sz="1800" dirty="0" smtClean="0">
                <a:latin typeface="微軟正黑體" panose="020B0604030504040204" pitchFamily="34" charset="-120"/>
                <a:ea typeface="微軟正黑體" panose="020B0604030504040204" pitchFamily="34" charset="-120"/>
              </a:rPr>
              <a:t>已</a:t>
            </a:r>
            <a:r>
              <a:rPr lang="zh-TW" altLang="zh-TW" sz="1800" dirty="0">
                <a:latin typeface="微軟正黑體" panose="020B0604030504040204" pitchFamily="34" charset="-120"/>
                <a:ea typeface="微軟正黑體" panose="020B0604030504040204" pitchFamily="34" charset="-120"/>
              </a:rPr>
              <a:t>獲得廠商認可，已獲得受輔導廠商認可</a:t>
            </a:r>
            <a:r>
              <a:rPr lang="zh-TW" altLang="zh-TW"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r>
              <a:rPr lang="zh-TW" altLang="en-US" sz="1800" dirty="0">
                <a:latin typeface="微軟正黑體" panose="020B0604030504040204" pitchFamily="34" charset="-120"/>
                <a:ea typeface="微軟正黑體" panose="020B0604030504040204" pitchFamily="34" charset="-120"/>
              </a:rPr>
              <a:t> </a:t>
            </a:r>
            <a:r>
              <a:rPr lang="zh-TW" altLang="en-US" sz="1800" dirty="0" smtClean="0">
                <a:latin typeface="微軟正黑體" panose="020B0604030504040204" pitchFamily="34" charset="-120"/>
                <a:ea typeface="微軟正黑體" panose="020B0604030504040204" pitchFamily="34" charset="-120"/>
              </a:rPr>
              <a:t>    </a:t>
            </a:r>
            <a:r>
              <a:rPr lang="zh-TW" altLang="zh-TW" sz="1800" dirty="0" smtClean="0">
                <a:latin typeface="微軟正黑體" panose="020B0604030504040204" pitchFamily="34" charset="-120"/>
                <a:ea typeface="微軟正黑體" panose="020B0604030504040204" pitchFamily="34" charset="-120"/>
              </a:rPr>
              <a:t>可</a:t>
            </a:r>
            <a:r>
              <a:rPr lang="zh-TW" altLang="zh-TW" sz="1800" dirty="0">
                <a:latin typeface="微軟正黑體" panose="020B0604030504040204" pitchFamily="34" charset="-120"/>
                <a:ea typeface="微軟正黑體" panose="020B0604030504040204" pitchFamily="34" charset="-120"/>
              </a:rPr>
              <a:t>在授權範圍下，進行系統自適化</a:t>
            </a:r>
            <a:r>
              <a:rPr lang="zh-TW" altLang="zh-TW" sz="1800" dirty="0" smtClean="0">
                <a:latin typeface="微軟正黑體" panose="020B0604030504040204" pitchFamily="34" charset="-120"/>
                <a:ea typeface="微軟正黑體" panose="020B0604030504040204" pitchFamily="34" charset="-120"/>
              </a:rPr>
              <a:t>運行</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a:latin typeface="微軟正黑體" panose="020B0604030504040204" pitchFamily="34" charset="-120"/>
              <a:ea typeface="微軟正黑體" panose="020B0604030504040204" pitchFamily="34" charset="-120"/>
            </a:endParaRPr>
          </a:p>
          <a:p>
            <a:pPr marL="285750" indent="-285750">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其他</a:t>
            </a:r>
            <a:r>
              <a:rPr lang="en-US" altLang="zh-TW" sz="1800" dirty="0" smtClean="0">
                <a:latin typeface="微軟正黑體" panose="020B0604030504040204" pitchFamily="34" charset="-120"/>
                <a:ea typeface="微軟正黑體" panose="020B0604030504040204" pitchFamily="34" charset="-120"/>
              </a:rPr>
              <a:t>:</a:t>
            </a:r>
          </a:p>
          <a:p>
            <a:pPr marL="266700"/>
            <a:r>
              <a:rPr lang="zh-TW" altLang="en-US" sz="1800" b="1" dirty="0">
                <a:latin typeface="新細明體" panose="02020500000000000000" pitchFamily="18" charset="-120"/>
              </a:rPr>
              <a:t>□</a:t>
            </a:r>
            <a:r>
              <a:rPr lang="zh-TW" altLang="zh-TW" sz="1800" dirty="0" smtClean="0">
                <a:latin typeface="微軟正黑體" panose="020B0604030504040204" pitchFamily="34" charset="-120"/>
                <a:ea typeface="微軟正黑體" panose="020B0604030504040204" pitchFamily="34" charset="-120"/>
              </a:rPr>
              <a:t>本</a:t>
            </a:r>
            <a:r>
              <a:rPr lang="zh-TW" altLang="zh-TW" sz="1800" dirty="0">
                <a:latin typeface="微軟正黑體" panose="020B0604030504040204" pitchFamily="34" charset="-120"/>
                <a:ea typeface="微軟正黑體" panose="020B0604030504040204" pitchFamily="34" charset="-120"/>
              </a:rPr>
              <a:t>案計畫</a:t>
            </a:r>
            <a:r>
              <a:rPr lang="zh-TW" altLang="zh-TW" sz="1800" b="1" dirty="0">
                <a:latin typeface="微軟正黑體" panose="020B0604030504040204" pitchFamily="34" charset="-120"/>
                <a:ea typeface="微軟正黑體" panose="020B0604030504040204" pitchFamily="34" charset="-120"/>
              </a:rPr>
              <a:t>已協助</a:t>
            </a:r>
            <a:r>
              <a:rPr lang="zh-TW" altLang="en-US" sz="1800" b="1" dirty="0">
                <a:latin typeface="微軟正黑體" panose="020B0604030504040204" pitchFamily="34" charset="-120"/>
                <a:ea typeface="微軟正黑體" panose="020B0604030504040204" pitchFamily="34" charset="-120"/>
              </a:rPr>
              <a:t>將</a:t>
            </a:r>
            <a:r>
              <a:rPr lang="en-US" altLang="zh-TW" sz="1800" dirty="0">
                <a:latin typeface="微軟正黑體" panose="020B0604030504040204" pitchFamily="34" charset="-120"/>
                <a:ea typeface="微軟正黑體" panose="020B0604030504040204" pitchFamily="34" charset="-120"/>
              </a:rPr>
              <a:t>_________</a:t>
            </a:r>
            <a:r>
              <a:rPr lang="zh-TW" altLang="zh-TW" sz="1800" dirty="0">
                <a:latin typeface="微軟正黑體" panose="020B0604030504040204" pitchFamily="34" charset="-120"/>
                <a:ea typeface="微軟正黑體" panose="020B0604030504040204" pitchFamily="34" charset="-120"/>
              </a:rPr>
              <a:t>項標準化量值</a:t>
            </a:r>
            <a:r>
              <a:rPr lang="zh-TW" altLang="en-US" sz="1800" dirty="0">
                <a:latin typeface="微軟正黑體" panose="020B0604030504040204" pitchFamily="34" charset="-120"/>
                <a:ea typeface="微軟正黑體" panose="020B0604030504040204" pitchFamily="34" charset="-120"/>
              </a:rPr>
              <a:t>導入頁面</a:t>
            </a:r>
            <a:r>
              <a:rPr lang="zh-TW" altLang="zh-TW" sz="1800" dirty="0">
                <a:latin typeface="微軟正黑體" panose="020B0604030504040204" pitchFamily="34" charset="-120"/>
                <a:ea typeface="微軟正黑體" panose="020B0604030504040204" pitchFamily="34" charset="-120"/>
              </a:rPr>
              <a:t>即時</a:t>
            </a:r>
            <a:r>
              <a:rPr lang="zh-TW" altLang="en-US" sz="1800" dirty="0">
                <a:latin typeface="微軟正黑體" panose="020B0604030504040204" pitchFamily="34" charset="-120"/>
                <a:ea typeface="微軟正黑體" panose="020B0604030504040204" pitchFamily="34" charset="-120"/>
              </a:rPr>
              <a:t>比對</a:t>
            </a:r>
            <a:r>
              <a:rPr lang="zh-TW" altLang="zh-TW" sz="1800" dirty="0">
                <a:latin typeface="微軟正黑體" panose="020B0604030504040204" pitchFamily="34" charset="-120"/>
                <a:ea typeface="微軟正黑體" panose="020B0604030504040204" pitchFamily="34" charset="-120"/>
              </a:rPr>
              <a:t>呈現。</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生</a:t>
            </a:r>
            <a:r>
              <a:rPr lang="zh-TW" altLang="zh-TW" sz="1800" dirty="0" smtClean="0">
                <a:latin typeface="微軟正黑體" panose="020B0604030504040204" pitchFamily="34" charset="-120"/>
                <a:ea typeface="微軟正黑體" panose="020B0604030504040204" pitchFamily="34" charset="-120"/>
              </a:rPr>
              <a:t>產線</a:t>
            </a:r>
            <a:r>
              <a:rPr lang="en-US" altLang="zh-TW" sz="1800" dirty="0">
                <a:latin typeface="微軟正黑體" panose="020B0604030504040204" pitchFamily="34" charset="-120"/>
                <a:ea typeface="微軟正黑體" panose="020B0604030504040204" pitchFamily="34" charset="-120"/>
              </a:rPr>
              <a:t>)</a:t>
            </a:r>
            <a:endParaRPr lang="zh-TW" altLang="zh-TW" sz="1800" dirty="0" smtClean="0">
              <a:latin typeface="微軟正黑體" panose="020B0604030504040204" pitchFamily="34" charset="-120"/>
              <a:ea typeface="微軟正黑體" panose="020B0604030504040204" pitchFamily="34" charset="-120"/>
            </a:endParaRPr>
          </a:p>
          <a:p>
            <a:pPr marL="266700"/>
            <a:r>
              <a:rPr lang="zh-TW" altLang="en-US" sz="1800" b="1" dirty="0" smtClean="0">
                <a:latin typeface="新細明體" panose="02020500000000000000" pitchFamily="18" charset="-120"/>
              </a:rPr>
              <a:t>□</a:t>
            </a:r>
            <a:r>
              <a:rPr lang="zh-TW" altLang="zh-TW" sz="1800" dirty="0">
                <a:latin typeface="微軟正黑體" panose="020B0604030504040204" pitchFamily="34" charset="-120"/>
                <a:ea typeface="微軟正黑體" panose="020B0604030504040204" pitchFamily="34" charset="-120"/>
              </a:rPr>
              <a:t>本案計畫已完成</a:t>
            </a:r>
            <a:r>
              <a:rPr lang="en-US" altLang="zh-TW" sz="1800" dirty="0">
                <a:latin typeface="微軟正黑體" panose="020B0604030504040204" pitchFamily="34" charset="-120"/>
                <a:ea typeface="微軟正黑體" panose="020B0604030504040204" pitchFamily="34" charset="-120"/>
              </a:rPr>
              <a:t>_________</a:t>
            </a:r>
            <a:r>
              <a:rPr lang="zh-TW" altLang="zh-TW" sz="1800" dirty="0">
                <a:latin typeface="微軟正黑體" panose="020B0604030504040204" pitchFamily="34" charset="-120"/>
                <a:ea typeface="微軟正黑體" panose="020B0604030504040204" pitchFamily="34" charset="-120"/>
              </a:rPr>
              <a:t>項可預測與自適化智慧應用功能定義使用方式</a:t>
            </a:r>
            <a:r>
              <a:rPr lang="zh-TW" altLang="zh-TW" sz="1800" dirty="0" smtClean="0">
                <a:latin typeface="微軟正黑體" panose="020B0604030504040204" pitchFamily="34" charset="-120"/>
                <a:ea typeface="微軟正黑體" panose="020B0604030504040204" pitchFamily="34" charset="-120"/>
              </a:rPr>
              <a:t>。</a:t>
            </a:r>
            <a:endParaRPr lang="en-US" altLang="zh-TW" sz="1800" dirty="0">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3420888" y="5373216"/>
            <a:ext cx="2079494" cy="707886"/>
          </a:xfrm>
          <a:prstGeom prst="rect">
            <a:avLst/>
          </a:prstGeom>
          <a:solidFill>
            <a:srgbClr val="FFFF00"/>
          </a:solidFill>
        </p:spPr>
        <p:txBody>
          <a:bodyPr wrap="square" rtlCol="0">
            <a:spAutoFit/>
          </a:bodyPr>
          <a:lstStyle/>
          <a:p>
            <a:pPr eaLnBrk="1" hangingPunct="1"/>
            <a:r>
              <a:rPr lang="zh-TW" altLang="en-US" sz="2000" dirty="0">
                <a:latin typeface="微軟正黑體" panose="020B0604030504040204" pitchFamily="34" charset="-120"/>
                <a:ea typeface="微軟正黑體" panose="020B0604030504040204" pitchFamily="34" charset="-120"/>
              </a:rPr>
              <a:t>呈現方式二擇一，另一</a:t>
            </a:r>
            <a:r>
              <a:rPr lang="zh-TW" altLang="en-US" sz="2000" dirty="0" smtClean="0">
                <a:latin typeface="微軟正黑體" panose="020B0604030504040204" pitchFamily="34" charset="-120"/>
                <a:ea typeface="微軟正黑體" panose="020B0604030504040204" pitchFamily="34" charset="-120"/>
              </a:rPr>
              <a:t>請再刪除</a:t>
            </a:r>
            <a:endParaRPr lang="zh-TW" altLang="en-US" sz="2000" dirty="0">
              <a:latin typeface="微軟正黑體" panose="020B0604030504040204" pitchFamily="34" charset="-120"/>
              <a:ea typeface="微軟正黑體" panose="020B0604030504040204" pitchFamily="34" charset="-120"/>
            </a:endParaRPr>
          </a:p>
        </p:txBody>
      </p:sp>
      <p:sp>
        <p:nvSpPr>
          <p:cNvPr id="12" name="文字方塊 11"/>
          <p:cNvSpPr txBox="1"/>
          <p:nvPr/>
        </p:nvSpPr>
        <p:spPr>
          <a:xfrm>
            <a:off x="9504548" y="6627167"/>
            <a:ext cx="3888432" cy="461665"/>
          </a:xfrm>
          <a:prstGeom prst="rect">
            <a:avLst/>
          </a:prstGeom>
          <a:solidFill>
            <a:srgbClr val="FFFF00"/>
          </a:solidFill>
          <a:ln>
            <a:solidFill>
              <a:srgbClr val="C00000"/>
            </a:solidFill>
          </a:ln>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需</a:t>
            </a:r>
            <a:r>
              <a:rPr lang="zh-TW" altLang="en-US" dirty="0" smtClean="0">
                <a:latin typeface="微軟正黑體" panose="020B0604030504040204" pitchFamily="34" charset="-120"/>
                <a:ea typeface="微軟正黑體" panose="020B0604030504040204" pitchFamily="34" charset="-120"/>
              </a:rPr>
              <a:t>補充於結案報告中之附件</a:t>
            </a:r>
            <a:endParaRPr lang="zh-TW" altLang="en-US" dirty="0">
              <a:latin typeface="微軟正黑體" panose="020B0604030504040204" pitchFamily="34" charset="-120"/>
              <a:ea typeface="微軟正黑體" panose="020B0604030504040204" pitchFamily="34" charset="-120"/>
            </a:endParaRPr>
          </a:p>
        </p:txBody>
      </p:sp>
      <p:sp>
        <p:nvSpPr>
          <p:cNvPr id="8" name="矩形 7"/>
          <p:cNvSpPr/>
          <p:nvPr/>
        </p:nvSpPr>
        <p:spPr bwMode="auto">
          <a:xfrm>
            <a:off x="160041" y="4408036"/>
            <a:ext cx="8876456" cy="1008112"/>
          </a:xfrm>
          <a:prstGeom prst="rect">
            <a:avLst/>
          </a:prstGeom>
          <a:noFill/>
          <a:ln w="38100" cap="flat" cmpd="sng" algn="ctr">
            <a:solidFill>
              <a:schemeClr val="tx1"/>
            </a:solidFill>
            <a:prstDash val="sysDash"/>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25" name="矩形 24"/>
          <p:cNvSpPr/>
          <p:nvPr/>
        </p:nvSpPr>
        <p:spPr bwMode="auto">
          <a:xfrm>
            <a:off x="160041" y="5573134"/>
            <a:ext cx="8876456" cy="2939943"/>
          </a:xfrm>
          <a:prstGeom prst="rect">
            <a:avLst/>
          </a:prstGeom>
          <a:noFill/>
          <a:ln w="38100" cap="flat" cmpd="sng" algn="ctr">
            <a:solidFill>
              <a:schemeClr val="tx1"/>
            </a:solidFill>
            <a:prstDash val="sysDash"/>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26" name="直線接點 25"/>
          <p:cNvCxnSpPr>
            <a:endCxn id="7" idx="1"/>
          </p:cNvCxnSpPr>
          <p:nvPr/>
        </p:nvCxnSpPr>
        <p:spPr bwMode="auto">
          <a:xfrm flipV="1">
            <a:off x="-1296725" y="4912092"/>
            <a:ext cx="1421269" cy="788064"/>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29" name="直線接點 28"/>
          <p:cNvCxnSpPr/>
          <p:nvPr/>
        </p:nvCxnSpPr>
        <p:spPr bwMode="auto">
          <a:xfrm>
            <a:off x="-1296725" y="5733256"/>
            <a:ext cx="1349262" cy="946150"/>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32" name="矩形 31"/>
          <p:cNvSpPr/>
          <p:nvPr/>
        </p:nvSpPr>
        <p:spPr bwMode="auto">
          <a:xfrm>
            <a:off x="3690864" y="5949280"/>
            <a:ext cx="1529208" cy="54148"/>
          </a:xfrm>
          <a:prstGeom prst="rect">
            <a:avLst/>
          </a:prstGeom>
          <a:noFill/>
          <a:ln w="57150"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35" name="直線接點 34"/>
          <p:cNvCxnSpPr/>
          <p:nvPr/>
        </p:nvCxnSpPr>
        <p:spPr bwMode="auto">
          <a:xfrm>
            <a:off x="5060829" y="6021288"/>
            <a:ext cx="4407715" cy="804708"/>
          </a:xfrm>
          <a:prstGeom prst="line">
            <a:avLst/>
          </a:prstGeom>
          <a:ln>
            <a:solidFill>
              <a:srgbClr val="FF0000"/>
            </a:solidFill>
            <a:headEnd type="none" w="med" len="med"/>
            <a:tailEnd type="triangle" w="med" len="med"/>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614981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55C774CC-6900-A84F-B797-963ADEADDF5A}"/>
              </a:ext>
            </a:extLst>
          </p:cNvPr>
          <p:cNvSpPr/>
          <p:nvPr/>
        </p:nvSpPr>
        <p:spPr bwMode="auto">
          <a:xfrm>
            <a:off x="-7938" y="873125"/>
            <a:ext cx="9151938" cy="387070"/>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7</a:t>
            </a:fld>
            <a:endParaRPr lang="en-US" altLang="zh-TW"/>
          </a:p>
        </p:txBody>
      </p:sp>
      <p:sp>
        <p:nvSpPr>
          <p:cNvPr id="4" name="文字方塊 3"/>
          <p:cNvSpPr txBox="1"/>
          <p:nvPr/>
        </p:nvSpPr>
        <p:spPr>
          <a:xfrm>
            <a:off x="323528" y="1311106"/>
            <a:ext cx="8820472" cy="5693866"/>
          </a:xfrm>
          <a:prstGeom prst="rect">
            <a:avLst/>
          </a:prstGeom>
          <a:noFill/>
        </p:spPr>
        <p:txBody>
          <a:bodyPr wrap="square" rtlCol="0">
            <a:spAutoFit/>
          </a:bodyPr>
          <a:lstStyle/>
          <a:p>
            <a:pPr marL="342900" indent="-342900">
              <a:spcBef>
                <a:spcPts val="3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本案系統除與原機聯網系統進行資訊整合外，與</a:t>
            </a:r>
            <a:r>
              <a:rPr lang="en-US" altLang="zh-TW" sz="1800" dirty="0">
                <a:latin typeface="微軟正黑體" panose="020B0604030504040204" pitchFamily="34" charset="-120"/>
                <a:ea typeface="微軟正黑體" panose="020B0604030504040204" pitchFamily="34" charset="-120"/>
              </a:rPr>
              <a:t>N</a:t>
            </a:r>
            <a:r>
              <a:rPr lang="zh-TW" altLang="en-US" sz="1800" dirty="0" smtClean="0">
                <a:latin typeface="微軟正黑體" panose="020B0604030504040204" pitchFamily="34" charset="-120"/>
                <a:ea typeface="微軟正黑體" panose="020B0604030504040204" pitchFamily="34" charset="-120"/>
              </a:rPr>
              <a:t>項</a:t>
            </a:r>
            <a:r>
              <a:rPr lang="zh-TW" altLang="en-US" sz="1800" dirty="0">
                <a:latin typeface="微軟正黑體" panose="020B0604030504040204" pitchFamily="34" charset="-120"/>
                <a:ea typeface="微軟正黑體" panose="020B0604030504040204" pitchFamily="34" charset="-120"/>
              </a:rPr>
              <a:t>管理系統進行整合</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或介接</a:t>
            </a:r>
            <a:r>
              <a:rPr lang="en-US" altLang="zh-TW" sz="1800" dirty="0" smtClean="0">
                <a:latin typeface="微軟正黑體" panose="020B0604030504040204" pitchFamily="34" charset="-120"/>
                <a:ea typeface="微軟正黑體" panose="020B0604030504040204" pitchFamily="34" charset="-120"/>
              </a:rPr>
              <a:t>):</a:t>
            </a:r>
          </a:p>
          <a:p>
            <a:pPr marL="542925" indent="-180975">
              <a:spcBef>
                <a:spcPts val="300"/>
              </a:spcBef>
            </a:pP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本案系統可初步替代受輔導業者之</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 </a:t>
            </a:r>
            <a:r>
              <a:rPr lang="en-US" altLang="zh-TW" sz="1800" dirty="0" smtClean="0">
                <a:latin typeface="微軟正黑體" panose="020B0604030504040204" pitchFamily="34" charset="-120"/>
                <a:ea typeface="微軟正黑體" panose="020B0604030504040204" pitchFamily="34" charset="-120"/>
              </a:rPr>
              <a:t>ERP/</a:t>
            </a:r>
            <a:r>
              <a:rPr lang="zh-TW" altLang="en-US" sz="1800" dirty="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 </a:t>
            </a:r>
            <a:r>
              <a:rPr lang="en-US" altLang="zh-TW" sz="1800" dirty="0" smtClean="0">
                <a:latin typeface="微軟正黑體" panose="020B0604030504040204" pitchFamily="34" charset="-120"/>
                <a:ea typeface="微軟正黑體" panose="020B0604030504040204" pitchFamily="34" charset="-120"/>
              </a:rPr>
              <a:t>MES/</a:t>
            </a:r>
            <a:r>
              <a:rPr lang="zh-TW" altLang="en-US" sz="1800" dirty="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報工</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 □ </a:t>
            </a:r>
            <a:r>
              <a:rPr lang="en-US" altLang="zh-TW" sz="1800" dirty="0" smtClean="0">
                <a:latin typeface="微軟正黑體" panose="020B0604030504040204" pitchFamily="34" charset="-120"/>
                <a:ea typeface="微軟正黑體" panose="020B0604030504040204" pitchFamily="34" charset="-120"/>
              </a:rPr>
              <a:t>_____</a:t>
            </a:r>
            <a:r>
              <a:rPr lang="zh-TW" altLang="en-US" sz="1800" dirty="0" smtClean="0">
                <a:latin typeface="微軟正黑體" panose="020B0604030504040204" pitchFamily="34" charset="-120"/>
                <a:ea typeface="微軟正黑體" panose="020B0604030504040204" pitchFamily="34" charset="-120"/>
              </a:rPr>
              <a:t>，並受輔導業者已進行測試使用；</a:t>
            </a:r>
            <a:endParaRPr lang="en-US" altLang="zh-TW" sz="1800" dirty="0" smtClean="0">
              <a:latin typeface="微軟正黑體" panose="020B0604030504040204" pitchFamily="34" charset="-120"/>
              <a:ea typeface="微軟正黑體" panose="020B0604030504040204" pitchFamily="34" charset="-120"/>
            </a:endParaRPr>
          </a:p>
          <a:p>
            <a:pPr marL="647700" indent="-285750">
              <a:spcBef>
                <a:spcPts val="3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受輔導業者</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未使用</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已使用</a:t>
            </a:r>
            <a:r>
              <a:rPr lang="en-US" altLang="zh-TW" sz="1800" dirty="0" smtClean="0">
                <a:latin typeface="微軟正黑體" panose="020B0604030504040204" pitchFamily="34" charset="-120"/>
                <a:ea typeface="微軟正黑體" panose="020B0604030504040204" pitchFamily="34" charset="-120"/>
              </a:rPr>
              <a:t>ERP</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品牌為</a:t>
            </a:r>
            <a:r>
              <a:rPr lang="en-US" altLang="zh-TW" sz="1800" dirty="0" smtClean="0">
                <a:latin typeface="微軟正黑體" panose="020B0604030504040204" pitchFamily="34" charset="-120"/>
                <a:ea typeface="微軟正黑體" panose="020B0604030504040204" pitchFamily="34" charset="-120"/>
              </a:rPr>
              <a:t>________)</a:t>
            </a:r>
            <a:r>
              <a:rPr lang="zh-TW" altLang="en-US" sz="1800" dirty="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本案</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未與</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已</a:t>
            </a:r>
            <a:r>
              <a:rPr lang="zh-TW" altLang="en-US" sz="1800" dirty="0">
                <a:latin typeface="微軟正黑體" panose="020B0604030504040204" pitchFamily="34" charset="-120"/>
                <a:ea typeface="微軟正黑體" panose="020B0604030504040204" pitchFamily="34" charset="-120"/>
              </a:rPr>
              <a:t>與該公司</a:t>
            </a:r>
            <a:r>
              <a:rPr lang="en-US" altLang="zh-TW" sz="1800" dirty="0">
                <a:latin typeface="微軟正黑體" panose="020B0604030504040204" pitchFamily="34" charset="-120"/>
                <a:ea typeface="微軟正黑體" panose="020B0604030504040204" pitchFamily="34" charset="-120"/>
              </a:rPr>
              <a:t>ERP</a:t>
            </a:r>
            <a:r>
              <a:rPr lang="zh-TW" altLang="en-US" sz="1800" dirty="0" smtClean="0">
                <a:latin typeface="微軟正黑體" panose="020B0604030504040204" pitchFamily="34" charset="-120"/>
                <a:ea typeface="微軟正黑體" panose="020B0604030504040204" pitchFamily="34" charset="-120"/>
              </a:rPr>
              <a:t>系統進行</a:t>
            </a:r>
            <a:r>
              <a:rPr lang="zh-TW" altLang="en-US" sz="1800" dirty="0">
                <a:latin typeface="微軟正黑體" panose="020B0604030504040204" pitchFamily="34" charset="-120"/>
                <a:ea typeface="微軟正黑體" panose="020B0604030504040204" pitchFamily="34" charset="-120"/>
              </a:rPr>
              <a:t>資訊整合； </a:t>
            </a:r>
            <a:endParaRPr lang="en-US" altLang="zh-TW" sz="1800" dirty="0">
              <a:latin typeface="微軟正黑體" panose="020B0604030504040204" pitchFamily="34" charset="-120"/>
              <a:ea typeface="微軟正黑體" panose="020B0604030504040204" pitchFamily="34" charset="-120"/>
            </a:endParaRPr>
          </a:p>
          <a:p>
            <a:pPr marL="647700" indent="-285750">
              <a:spcBef>
                <a:spcPts val="3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受</a:t>
            </a:r>
            <a:r>
              <a:rPr lang="zh-TW" altLang="en-US" sz="1800" dirty="0">
                <a:latin typeface="微軟正黑體" panose="020B0604030504040204" pitchFamily="34" charset="-120"/>
                <a:ea typeface="微軟正黑體" panose="020B0604030504040204" pitchFamily="34" charset="-120"/>
              </a:rPr>
              <a:t>輔導</a:t>
            </a:r>
            <a:r>
              <a:rPr lang="zh-TW" altLang="en-US" sz="1800" dirty="0" smtClean="0">
                <a:latin typeface="微軟正黑體" panose="020B0604030504040204" pitchFamily="34" charset="-120"/>
                <a:ea typeface="微軟正黑體" panose="020B0604030504040204" pitchFamily="34" charset="-120"/>
              </a:rPr>
              <a:t>業者</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a:t>
            </a:r>
            <a:r>
              <a:rPr lang="zh-TW" altLang="en-US" sz="1800" dirty="0">
                <a:latin typeface="微軟正黑體" panose="020B0604030504040204" pitchFamily="34" charset="-120"/>
                <a:ea typeface="微軟正黑體" panose="020B0604030504040204" pitchFamily="34" charset="-120"/>
              </a:rPr>
              <a:t>使用</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已使用</a:t>
            </a:r>
            <a:r>
              <a:rPr lang="en-US" altLang="zh-TW" sz="1800" dirty="0" smtClean="0">
                <a:latin typeface="微軟正黑體" panose="020B0604030504040204" pitchFamily="34" charset="-120"/>
                <a:ea typeface="微軟正黑體" panose="020B0604030504040204" pitchFamily="34" charset="-120"/>
              </a:rPr>
              <a:t>MES(</a:t>
            </a:r>
            <a:r>
              <a:rPr lang="zh-TW" altLang="en-US" sz="1800" dirty="0" smtClean="0">
                <a:latin typeface="微軟正黑體" panose="020B0604030504040204" pitchFamily="34" charset="-120"/>
                <a:ea typeface="微軟正黑體" panose="020B0604030504040204" pitchFamily="34" charset="-120"/>
              </a:rPr>
              <a:t>品牌為</a:t>
            </a:r>
            <a:r>
              <a:rPr lang="en-US" altLang="zh-TW" sz="1800" dirty="0" smtClean="0">
                <a:latin typeface="微軟正黑體" panose="020B0604030504040204" pitchFamily="34" charset="-120"/>
                <a:ea typeface="微軟正黑體" panose="020B0604030504040204" pitchFamily="34" charset="-120"/>
              </a:rPr>
              <a:t>_______)</a:t>
            </a:r>
            <a:r>
              <a:rPr lang="zh-TW" altLang="en-US" sz="1800" dirty="0" smtClean="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本</a:t>
            </a:r>
            <a:r>
              <a:rPr lang="zh-TW" altLang="en-US" sz="1800" dirty="0" smtClean="0">
                <a:latin typeface="微軟正黑體" panose="020B0604030504040204" pitchFamily="34" charset="-120"/>
                <a:ea typeface="微軟正黑體" panose="020B0604030504040204" pitchFamily="34" charset="-120"/>
              </a:rPr>
              <a:t>案</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a:t>
            </a:r>
            <a:r>
              <a:rPr lang="zh-TW" altLang="en-US" sz="1800" dirty="0">
                <a:latin typeface="微軟正黑體" panose="020B0604030504040204" pitchFamily="34" charset="-120"/>
                <a:ea typeface="微軟正黑體" panose="020B0604030504040204" pitchFamily="34" charset="-120"/>
              </a:rPr>
              <a:t>與</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已</a:t>
            </a:r>
            <a:r>
              <a:rPr lang="zh-TW" altLang="en-US" sz="1800" dirty="0">
                <a:latin typeface="微軟正黑體" panose="020B0604030504040204" pitchFamily="34" charset="-120"/>
                <a:ea typeface="微軟正黑體" panose="020B0604030504040204" pitchFamily="34" charset="-120"/>
              </a:rPr>
              <a:t>與</a:t>
            </a:r>
            <a:r>
              <a:rPr lang="zh-TW" altLang="en-US" sz="1800" dirty="0" smtClean="0">
                <a:latin typeface="微軟正黑體" panose="020B0604030504040204" pitchFamily="34" charset="-120"/>
                <a:ea typeface="微軟正黑體" panose="020B0604030504040204" pitchFamily="34" charset="-120"/>
              </a:rPr>
              <a:t>該</a:t>
            </a:r>
            <a:r>
              <a:rPr lang="zh-TW" altLang="en-US" sz="1800" dirty="0">
                <a:latin typeface="微軟正黑體" panose="020B0604030504040204" pitchFamily="34" charset="-120"/>
                <a:ea typeface="微軟正黑體" panose="020B0604030504040204" pitchFamily="34" charset="-120"/>
              </a:rPr>
              <a:t>公司</a:t>
            </a:r>
            <a:r>
              <a:rPr lang="en-US" altLang="zh-TW" sz="1800" dirty="0">
                <a:latin typeface="微軟正黑體" panose="020B0604030504040204" pitchFamily="34" charset="-120"/>
                <a:ea typeface="微軟正黑體" panose="020B0604030504040204" pitchFamily="34" charset="-120"/>
              </a:rPr>
              <a:t>MES</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品牌為</a:t>
            </a:r>
            <a:r>
              <a:rPr lang="en-US" altLang="zh-TW" sz="1800" dirty="0" smtClean="0">
                <a:latin typeface="微軟正黑體" panose="020B0604030504040204" pitchFamily="34" charset="-120"/>
                <a:ea typeface="微軟正黑體" panose="020B0604030504040204" pitchFamily="34" charset="-120"/>
              </a:rPr>
              <a:t>_______)</a:t>
            </a:r>
            <a:r>
              <a:rPr lang="zh-TW" altLang="en-US" sz="1800" dirty="0" smtClean="0">
                <a:latin typeface="微軟正黑體" panose="020B0604030504040204" pitchFamily="34" charset="-120"/>
                <a:ea typeface="微軟正黑體" panose="020B0604030504040204" pitchFamily="34" charset="-120"/>
              </a:rPr>
              <a:t>進行</a:t>
            </a:r>
            <a:r>
              <a:rPr lang="zh-TW" altLang="en-US" sz="1800" dirty="0">
                <a:latin typeface="微軟正黑體" panose="020B0604030504040204" pitchFamily="34" charset="-120"/>
                <a:ea typeface="微軟正黑體" panose="020B0604030504040204" pitchFamily="34" charset="-120"/>
              </a:rPr>
              <a:t>資訊整合； </a:t>
            </a:r>
            <a:endParaRPr lang="en-US" altLang="zh-TW" sz="1800" dirty="0">
              <a:latin typeface="微軟正黑體" panose="020B0604030504040204" pitchFamily="34" charset="-120"/>
              <a:ea typeface="微軟正黑體" panose="020B0604030504040204" pitchFamily="34" charset="-120"/>
            </a:endParaRPr>
          </a:p>
          <a:p>
            <a:pPr marL="542925" indent="-180975">
              <a:spcBef>
                <a:spcPts val="300"/>
              </a:spcBef>
            </a:pPr>
            <a:r>
              <a:rPr lang="zh-TW" altLang="en-US" sz="1800" dirty="0" smtClean="0">
                <a:latin typeface="新細明體" panose="02020500000000000000" pitchFamily="18" charset="-120"/>
              </a:rPr>
              <a:t>□</a:t>
            </a:r>
            <a:r>
              <a:rPr lang="zh-TW" altLang="en-US" sz="1800" dirty="0">
                <a:latin typeface="微軟正黑體" panose="020B0604030504040204" pitchFamily="34" charset="-120"/>
                <a:ea typeface="微軟正黑體" panose="020B0604030504040204" pitchFamily="34" charset="-120"/>
              </a:rPr>
              <a:t>本案已</a:t>
            </a:r>
            <a:r>
              <a:rPr lang="zh-TW" altLang="en-US" sz="1800" dirty="0" smtClean="0">
                <a:latin typeface="微軟正黑體" panose="020B0604030504040204" pitchFamily="34" charset="-120"/>
                <a:ea typeface="微軟正黑體" panose="020B0604030504040204" pitchFamily="34" charset="-120"/>
              </a:rPr>
              <a:t>與該公司</a:t>
            </a:r>
            <a:r>
              <a:rPr lang="en-US" altLang="zh-TW" sz="1800" dirty="0" smtClean="0">
                <a:latin typeface="微軟正黑體" panose="020B0604030504040204" pitchFamily="34" charset="-120"/>
                <a:ea typeface="微軟正黑體" panose="020B0604030504040204" pitchFamily="34" charset="-120"/>
              </a:rPr>
              <a:t>______________</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如，刀具、模具</a:t>
            </a:r>
            <a:r>
              <a:rPr lang="zh-TW" altLang="en-US" sz="1800" dirty="0" smtClean="0">
                <a:solidFill>
                  <a:schemeClr val="bg1">
                    <a:lumMod val="65000"/>
                  </a:schemeClr>
                </a:solidFill>
                <a:latin typeface="微軟正黑體" panose="020B0604030504040204" pitchFamily="34" charset="-120"/>
                <a:ea typeface="微軟正黑體" panose="020B0604030504040204" pitchFamily="34" charset="-120"/>
              </a:rPr>
              <a:t>管理系統等</a:t>
            </a:r>
            <a:r>
              <a:rPr lang="en-US" altLang="zh-TW" sz="1800" dirty="0" smtClean="0">
                <a:solidFill>
                  <a:schemeClr val="bg1">
                    <a:lumMod val="65000"/>
                  </a:schemeClr>
                </a:solidFill>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進行系統資訊整合。</a:t>
            </a:r>
            <a:endParaRPr lang="en-US" altLang="zh-TW" sz="1800" dirty="0" smtClean="0">
              <a:latin typeface="微軟正黑體" panose="020B0604030504040204" pitchFamily="34" charset="-120"/>
              <a:ea typeface="微軟正黑體" panose="020B0604030504040204" pitchFamily="34" charset="-120"/>
            </a:endParaRPr>
          </a:p>
          <a:p>
            <a:pPr marL="361950"/>
            <a:endParaRPr lang="en-US" altLang="zh-TW" sz="1800" dirty="0" smtClean="0">
              <a:latin typeface="微軟正黑體" panose="020B0604030504040204" pitchFamily="34" charset="-120"/>
              <a:ea typeface="微軟正黑體" panose="020B0604030504040204" pitchFamily="34" charset="-120"/>
            </a:endParaRPr>
          </a:p>
          <a:p>
            <a:pPr marL="285750" indent="-28575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a:t>
            </a:r>
            <a:r>
              <a:rPr lang="zh-TW" altLang="en-US" sz="1800" dirty="0">
                <a:latin typeface="微軟正黑體" panose="020B0604030504040204" pitchFamily="34" charset="-120"/>
                <a:ea typeface="微軟正黑體" panose="020B0604030504040204" pitchFamily="34" charset="-120"/>
              </a:rPr>
              <a:t>案</a:t>
            </a:r>
            <a:r>
              <a:rPr lang="zh-TW" altLang="en-US" sz="1800" dirty="0" smtClean="0">
                <a:latin typeface="微軟正黑體" panose="020B0604030504040204" pitchFamily="34" charset="-120"/>
                <a:ea typeface="微軟正黑體" panose="020B0604030504040204" pitchFamily="34" charset="-120"/>
              </a:rPr>
              <a:t>系統所導入之智慧化應用服務模組與下述受輔導業者之管理流程有關</a:t>
            </a:r>
            <a:r>
              <a:rPr lang="en-US" altLang="zh-TW" sz="1800" dirty="0" smtClean="0">
                <a:latin typeface="微軟正黑體" panose="020B0604030504040204" pitchFamily="34" charset="-120"/>
                <a:ea typeface="微軟正黑體" panose="020B0604030504040204" pitchFamily="34" charset="-120"/>
              </a:rPr>
              <a:t>:</a:t>
            </a: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生產前段</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工單派工</a:t>
            </a:r>
            <a:r>
              <a:rPr lang="en-US" altLang="zh-TW" sz="1800" dirty="0" smtClean="0">
                <a:latin typeface="微軟正黑體" panose="020B0604030504040204" pitchFamily="34" charset="-120"/>
                <a:ea typeface="微軟正黑體" panose="020B0604030504040204" pitchFamily="34" charset="-120"/>
              </a:rPr>
              <a:t>(OOOOO</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模組</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生產排程</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模組</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 </a:t>
            </a:r>
            <a:endParaRPr lang="en-US" altLang="zh-TW" sz="1800" dirty="0" smtClean="0">
              <a:latin typeface="新細明體" panose="02020500000000000000" pitchFamily="18" charset="-120"/>
            </a:endParaRP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生產現場</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a:t>
            </a:r>
            <a:r>
              <a:rPr lang="zh-TW" altLang="en-US" sz="1800" dirty="0">
                <a:latin typeface="微軟正黑體" panose="020B0604030504040204" pitchFamily="34" charset="-120"/>
                <a:ea typeface="微軟正黑體" panose="020B0604030504040204" pitchFamily="34" charset="-120"/>
              </a:rPr>
              <a:t>設備</a:t>
            </a:r>
            <a:r>
              <a:rPr lang="zh-TW" altLang="en-US" sz="1800" dirty="0" smtClean="0">
                <a:latin typeface="微軟正黑體" panose="020B0604030504040204" pitchFamily="34" charset="-120"/>
                <a:ea typeface="微軟正黑體" panose="020B0604030504040204" pitchFamily="34" charset="-120"/>
              </a:rPr>
              <a:t>維護</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設備故障通報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產能回報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產</a:t>
            </a:r>
            <a:r>
              <a:rPr lang="zh-TW" altLang="en-US" sz="1800" dirty="0">
                <a:latin typeface="微軟正黑體" panose="020B0604030504040204" pitchFamily="34" charset="-120"/>
                <a:ea typeface="微軟正黑體" panose="020B0604030504040204" pitchFamily="34" charset="-120"/>
              </a:rPr>
              <a:t>品</a:t>
            </a:r>
            <a:r>
              <a:rPr lang="zh-TW" altLang="en-US" sz="1800" dirty="0" smtClean="0">
                <a:latin typeface="微軟正黑體" panose="020B0604030504040204" pitchFamily="34" charset="-120"/>
                <a:ea typeface="微軟正黑體" panose="020B0604030504040204" pitchFamily="34" charset="-120"/>
              </a:rPr>
              <a:t>抽檢</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生產後段</a:t>
            </a:r>
            <a:r>
              <a:rPr lang="en-US" altLang="zh-TW" sz="1800" dirty="0" smtClean="0">
                <a:latin typeface="新細明體" panose="02020500000000000000" pitchFamily="18"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產品檢測</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其他</a:t>
            </a:r>
            <a:r>
              <a:rPr lang="en-US" altLang="zh-TW" sz="1800" dirty="0" smtClean="0">
                <a:latin typeface="新細明體" panose="02020500000000000000" pitchFamily="18"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刀具管理</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 </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模具管理</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a:t>
            </a:r>
            <a:r>
              <a:rPr lang="en-US" altLang="zh-TW" sz="1800" dirty="0" smtClean="0">
                <a:latin typeface="微軟正黑體" panose="020B0604030504040204" pitchFamily="34" charset="-120"/>
                <a:ea typeface="微軟正黑體" panose="020B0604030504040204" pitchFamily="34" charset="-120"/>
              </a:rPr>
              <a:t>_________)</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smtClean="0">
                <a:solidFill>
                  <a:srgbClr val="FF0000"/>
                </a:solidFill>
                <a:latin typeface="微軟正黑體" panose="020B0604030504040204" pitchFamily="34" charset="-120"/>
                <a:ea typeface="微軟正黑體" panose="020B0604030504040204" pitchFamily="34" charset="-120"/>
              </a:rPr>
              <a:t>請將導入模組歸類至生產前段、生產現場、生產後段、其他四大類</a:t>
            </a: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a:solidFill>
                  <a:srgbClr val="FF0000"/>
                </a:solidFill>
                <a:latin typeface="微軟正黑體" panose="020B0604030504040204" pitchFamily="34" charset="-120"/>
                <a:ea typeface="微軟正黑體" panose="020B0604030504040204" pitchFamily="34" charset="-120"/>
              </a:rPr>
              <a:t>與</a:t>
            </a:r>
            <a:r>
              <a:rPr lang="zh-TW" altLang="en-US" sz="1800" dirty="0" smtClean="0">
                <a:solidFill>
                  <a:srgbClr val="FF0000"/>
                </a:solidFill>
                <a:latin typeface="微軟正黑體" panose="020B0604030504040204" pitchFamily="34" charset="-120"/>
                <a:ea typeface="微軟正黑體" panose="020B0604030504040204" pitchFamily="34" charset="-120"/>
              </a:rPr>
              <a:t>中分類</a:t>
            </a: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smtClean="0">
                <a:solidFill>
                  <a:srgbClr val="FF0000"/>
                </a:solidFill>
                <a:latin typeface="微軟正黑體" panose="020B0604030504040204" pitchFamily="34" charset="-120"/>
                <a:ea typeface="微軟正黑體" panose="020B0604030504040204" pitchFamily="34" charset="-120"/>
              </a:rPr>
              <a:t>，並用括弧註記本案實際模組名稱</a:t>
            </a:r>
            <a:r>
              <a:rPr lang="en-US" altLang="zh-TW" sz="1800" dirty="0" smtClean="0">
                <a:solidFill>
                  <a:srgbClr val="FF0000"/>
                </a:solidFill>
                <a:latin typeface="微軟正黑體" panose="020B0604030504040204" pitchFamily="34" charset="-120"/>
                <a:ea typeface="微軟正黑體" panose="020B0604030504040204" pitchFamily="34" charset="-120"/>
              </a:rPr>
              <a:t>)</a:t>
            </a:r>
            <a:endParaRPr lang="en-US" altLang="zh-TW" sz="1800" dirty="0">
              <a:solidFill>
                <a:srgbClr val="FF0000"/>
              </a:solidFill>
              <a:latin typeface="微軟正黑體" panose="020B0604030504040204" pitchFamily="34" charset="-120"/>
              <a:ea typeface="微軟正黑體" panose="020B0604030504040204" pitchFamily="34" charset="-120"/>
            </a:endParaRPr>
          </a:p>
          <a:p>
            <a:endParaRPr lang="en-US" altLang="zh-TW" sz="1800" dirty="0" smtClean="0">
              <a:latin typeface="微軟正黑體" panose="020B0604030504040204" pitchFamily="34" charset="-120"/>
              <a:ea typeface="微軟正黑體" panose="020B0604030504040204" pitchFamily="34" charset="-120"/>
            </a:endParaRPr>
          </a:p>
        </p:txBody>
      </p:sp>
      <p:sp>
        <p:nvSpPr>
          <p:cNvPr id="6"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73088" y="803275"/>
            <a:ext cx="81788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本案系統導入重點資訊文字說明</a:t>
            </a:r>
            <a:r>
              <a:rPr lang="en-US" altLang="zh-TW" sz="1800" b="1" dirty="0" smtClean="0">
                <a:solidFill>
                  <a:srgbClr val="FF0000"/>
                </a:solidFill>
                <a:latin typeface="微軟正黑體" panose="020B0604030504040204" pitchFamily="34" charset="-120"/>
                <a:ea typeface="微軟正黑體" panose="020B0604030504040204" pitchFamily="34" charset="-120"/>
              </a:rPr>
              <a:t>(2/2):</a:t>
            </a:r>
            <a:endParaRPr lang="zh-TW" altLang="en-US" sz="1800" dirty="0">
              <a:latin typeface="微軟正黑體" panose="020B0604030504040204" pitchFamily="34" charset="-120"/>
              <a:ea typeface="微軟正黑體" panose="020B0604030504040204" pitchFamily="34" charset="-120"/>
            </a:endParaRPr>
          </a:p>
        </p:txBody>
      </p:sp>
      <p:sp>
        <p:nvSpPr>
          <p:cNvPr id="7"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916113" y="-25"/>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Tree>
    <p:extLst>
      <p:ext uri="{BB962C8B-B14F-4D97-AF65-F5344CB8AC3E}">
        <p14:creationId xmlns:p14="http://schemas.microsoft.com/office/powerpoint/2010/main" val="1222500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8</a:t>
            </a:fld>
            <a:endParaRPr lang="en-US" altLang="zh-TW"/>
          </a:p>
        </p:txBody>
      </p:sp>
      <p:sp>
        <p:nvSpPr>
          <p:cNvPr id="5"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graphicFrame>
        <p:nvGraphicFramePr>
          <p:cNvPr id="6" name="表格 5"/>
          <p:cNvGraphicFramePr>
            <a:graphicFrameLocks noGrp="1"/>
          </p:cNvGraphicFramePr>
          <p:nvPr>
            <p:extLst>
              <p:ext uri="{D42A27DB-BD31-4B8C-83A1-F6EECF244321}">
                <p14:modId xmlns:p14="http://schemas.microsoft.com/office/powerpoint/2010/main" val="1587905919"/>
              </p:ext>
            </p:extLst>
          </p:nvPr>
        </p:nvGraphicFramePr>
        <p:xfrm>
          <a:off x="254146" y="1196752"/>
          <a:ext cx="8496948" cy="1483360"/>
        </p:xfrm>
        <a:graphic>
          <a:graphicData uri="http://schemas.openxmlformats.org/drawingml/2006/table">
            <a:tbl>
              <a:tblPr firstRow="1" bandRow="1">
                <a:tableStyleId>{5C22544A-7EE6-4342-B048-85BDC9FD1C3A}</a:tableStyleId>
              </a:tblPr>
              <a:tblGrid>
                <a:gridCol w="648072">
                  <a:extLst>
                    <a:ext uri="{9D8B030D-6E8A-4147-A177-3AD203B41FA5}">
                      <a16:colId xmlns:a16="http://schemas.microsoft.com/office/drawing/2014/main" val="20000"/>
                    </a:ext>
                  </a:extLst>
                </a:gridCol>
                <a:gridCol w="1080120">
                  <a:extLst>
                    <a:ext uri="{9D8B030D-6E8A-4147-A177-3AD203B41FA5}">
                      <a16:colId xmlns:a16="http://schemas.microsoft.com/office/drawing/2014/main" val="20001"/>
                    </a:ext>
                  </a:extLst>
                </a:gridCol>
                <a:gridCol w="720080">
                  <a:extLst>
                    <a:ext uri="{9D8B030D-6E8A-4147-A177-3AD203B41FA5}">
                      <a16:colId xmlns:a16="http://schemas.microsoft.com/office/drawing/2014/main" val="20002"/>
                    </a:ext>
                  </a:extLst>
                </a:gridCol>
                <a:gridCol w="1152128">
                  <a:extLst>
                    <a:ext uri="{9D8B030D-6E8A-4147-A177-3AD203B41FA5}">
                      <a16:colId xmlns:a16="http://schemas.microsoft.com/office/drawing/2014/main" val="20003"/>
                    </a:ext>
                  </a:extLst>
                </a:gridCol>
                <a:gridCol w="1008112">
                  <a:extLst>
                    <a:ext uri="{9D8B030D-6E8A-4147-A177-3AD203B41FA5}">
                      <a16:colId xmlns:a16="http://schemas.microsoft.com/office/drawing/2014/main" val="20004"/>
                    </a:ext>
                  </a:extLst>
                </a:gridCol>
                <a:gridCol w="1080120">
                  <a:extLst>
                    <a:ext uri="{9D8B030D-6E8A-4147-A177-3AD203B41FA5}">
                      <a16:colId xmlns:a16="http://schemas.microsoft.com/office/drawing/2014/main" val="20005"/>
                    </a:ext>
                  </a:extLst>
                </a:gridCol>
                <a:gridCol w="936104">
                  <a:extLst>
                    <a:ext uri="{9D8B030D-6E8A-4147-A177-3AD203B41FA5}">
                      <a16:colId xmlns:a16="http://schemas.microsoft.com/office/drawing/2014/main" val="20006"/>
                    </a:ext>
                  </a:extLst>
                </a:gridCol>
                <a:gridCol w="1008112">
                  <a:extLst>
                    <a:ext uri="{9D8B030D-6E8A-4147-A177-3AD203B41FA5}">
                      <a16:colId xmlns:a16="http://schemas.microsoft.com/office/drawing/2014/main" val="20007"/>
                    </a:ext>
                  </a:extLst>
                </a:gridCol>
                <a:gridCol w="864100">
                  <a:extLst>
                    <a:ext uri="{9D8B030D-6E8A-4147-A177-3AD203B41FA5}">
                      <a16:colId xmlns:a16="http://schemas.microsoft.com/office/drawing/2014/main" val="20008"/>
                    </a:ext>
                  </a:extLst>
                </a:gridCol>
              </a:tblGrid>
              <a:tr h="370840">
                <a:tc rowSpan="4">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原機聯網與</a:t>
                      </a:r>
                      <a:endParaRPr lang="en-US" altLang="zh-TW" sz="1600" dirty="0" smtClean="0">
                        <a:solidFill>
                          <a:sysClr val="windowText" lastClr="000000"/>
                        </a:solidFill>
                        <a:latin typeface="微軟正黑體" panose="020B0604030504040204" pitchFamily="34" charset="-120"/>
                        <a:ea typeface="微軟正黑體" panose="020B0604030504040204" pitchFamily="34" charset="-120"/>
                      </a:endParaRPr>
                    </a:p>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可視化</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聯網數</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台</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altLang="zh-TW" dirty="0" smtClean="0">
                          <a:solidFill>
                            <a:schemeClr val="bg1">
                              <a:lumMod val="50000"/>
                            </a:schemeClr>
                          </a:solidFill>
                          <a:latin typeface="微軟正黑體" panose="020B0604030504040204" pitchFamily="34" charset="-120"/>
                          <a:ea typeface="微軟正黑體" panose="020B0604030504040204" pitchFamily="34" charset="-120"/>
                        </a:rPr>
                        <a:t>10</a:t>
                      </a:r>
                      <a:endParaRPr lang="zh-TW" altLang="en-US"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設備種類</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車床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3</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銑床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2</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鑽床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dirty="0"/>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952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vMerge="1">
                  <a:txBody>
                    <a:bodyPr/>
                    <a:lstStyle/>
                    <a:p>
                      <a:endParaRPr lang="zh-TW" altLang="en-US"/>
                    </a:p>
                  </a:txBody>
                  <a:tcPr/>
                </a:tc>
                <a:tc gridSpan="3">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8.</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國際通訊協定</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gridSpan="3">
                  <a:txBody>
                    <a:bodyPr/>
                    <a:lstStyle/>
                    <a:p>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第三方資安</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vMerge="1">
                  <a:txBody>
                    <a:bodyPr/>
                    <a:lstStyle/>
                    <a:p>
                      <a:endParaRPr lang="zh-TW" altLang="en-US"/>
                    </a:p>
                  </a:txBody>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1.</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聯網</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altLang="zh-TW" sz="1400" b="1" dirty="0" smtClean="0">
                          <a:solidFill>
                            <a:srgbClr val="FF0000"/>
                          </a:solidFill>
                          <a:latin typeface="微軟正黑體" panose="020B0604030504040204" pitchFamily="34" charset="-120"/>
                          <a:ea typeface="微軟正黑體" panose="020B0604030504040204" pitchFamily="34" charset="-120"/>
                        </a:rPr>
                        <a:t>V</a:t>
                      </a:r>
                      <a:endParaRPr lang="zh-TW" altLang="en-US" sz="1400" b="1" dirty="0">
                        <a:solidFill>
                          <a:srgbClr val="FF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2.</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資料擷取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3.</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稼動率</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4.</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產量</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vMerge="1">
                  <a:txBody>
                    <a:bodyPr/>
                    <a:lstStyle/>
                    <a:p>
                      <a:endParaRPr lang="zh-TW" alt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5.</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歷程記錄</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zh-TW" altLang="en-US" b="1" dirty="0">
                        <a:solidFill>
                          <a:schemeClr val="bg1">
                            <a:lumMod val="65000"/>
                          </a:schemeClr>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6.</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故障通報</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7.</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完工預估</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其他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2276569912"/>
              </p:ext>
            </p:extLst>
          </p:nvPr>
        </p:nvGraphicFramePr>
        <p:xfrm>
          <a:off x="254146" y="3241784"/>
          <a:ext cx="8496948" cy="1483360"/>
        </p:xfrm>
        <a:graphic>
          <a:graphicData uri="http://schemas.openxmlformats.org/drawingml/2006/table">
            <a:tbl>
              <a:tblPr firstRow="1" bandRow="1">
                <a:tableStyleId>{5C22544A-7EE6-4342-B048-85BDC9FD1C3A}</a:tableStyleId>
              </a:tblPr>
              <a:tblGrid>
                <a:gridCol w="648072">
                  <a:extLst>
                    <a:ext uri="{9D8B030D-6E8A-4147-A177-3AD203B41FA5}">
                      <a16:colId xmlns:a16="http://schemas.microsoft.com/office/drawing/2014/main" val="20000"/>
                    </a:ext>
                  </a:extLst>
                </a:gridCol>
                <a:gridCol w="1080120">
                  <a:extLst>
                    <a:ext uri="{9D8B030D-6E8A-4147-A177-3AD203B41FA5}">
                      <a16:colId xmlns:a16="http://schemas.microsoft.com/office/drawing/2014/main" val="20001"/>
                    </a:ext>
                  </a:extLst>
                </a:gridCol>
                <a:gridCol w="720080">
                  <a:extLst>
                    <a:ext uri="{9D8B030D-6E8A-4147-A177-3AD203B41FA5}">
                      <a16:colId xmlns:a16="http://schemas.microsoft.com/office/drawing/2014/main" val="20002"/>
                    </a:ext>
                  </a:extLst>
                </a:gridCol>
                <a:gridCol w="1152128">
                  <a:extLst>
                    <a:ext uri="{9D8B030D-6E8A-4147-A177-3AD203B41FA5}">
                      <a16:colId xmlns:a16="http://schemas.microsoft.com/office/drawing/2014/main" val="20003"/>
                    </a:ext>
                  </a:extLst>
                </a:gridCol>
                <a:gridCol w="1008112">
                  <a:extLst>
                    <a:ext uri="{9D8B030D-6E8A-4147-A177-3AD203B41FA5}">
                      <a16:colId xmlns:a16="http://schemas.microsoft.com/office/drawing/2014/main" val="20004"/>
                    </a:ext>
                  </a:extLst>
                </a:gridCol>
                <a:gridCol w="1080120">
                  <a:extLst>
                    <a:ext uri="{9D8B030D-6E8A-4147-A177-3AD203B41FA5}">
                      <a16:colId xmlns:a16="http://schemas.microsoft.com/office/drawing/2014/main" val="20005"/>
                    </a:ext>
                  </a:extLst>
                </a:gridCol>
                <a:gridCol w="936104">
                  <a:extLst>
                    <a:ext uri="{9D8B030D-6E8A-4147-A177-3AD203B41FA5}">
                      <a16:colId xmlns:a16="http://schemas.microsoft.com/office/drawing/2014/main" val="20006"/>
                    </a:ext>
                  </a:extLst>
                </a:gridCol>
                <a:gridCol w="1008112">
                  <a:extLst>
                    <a:ext uri="{9D8B030D-6E8A-4147-A177-3AD203B41FA5}">
                      <a16:colId xmlns:a16="http://schemas.microsoft.com/office/drawing/2014/main" val="20007"/>
                    </a:ext>
                  </a:extLst>
                </a:gridCol>
                <a:gridCol w="864100">
                  <a:extLst>
                    <a:ext uri="{9D8B030D-6E8A-4147-A177-3AD203B41FA5}">
                      <a16:colId xmlns:a16="http://schemas.microsoft.com/office/drawing/2014/main" val="20008"/>
                    </a:ext>
                  </a:extLst>
                </a:gridCol>
              </a:tblGrid>
              <a:tr h="370840">
                <a:tc rowSpan="4">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本案擴增後機聯網累計</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聯網數</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台</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altLang="zh-TW" dirty="0" smtClean="0">
                          <a:solidFill>
                            <a:schemeClr val="bg1">
                              <a:lumMod val="50000"/>
                            </a:schemeClr>
                          </a:solidFill>
                          <a:latin typeface="微軟正黑體" panose="020B0604030504040204" pitchFamily="34" charset="-120"/>
                          <a:ea typeface="微軟正黑體" panose="020B0604030504040204" pitchFamily="34" charset="-120"/>
                        </a:rPr>
                        <a:t>15</a:t>
                      </a:r>
                      <a:endParaRPr lang="zh-TW" altLang="en-US"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設備種類</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車床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銑床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鑽床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31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vMerge="1">
                  <a:txBody>
                    <a:bodyPr/>
                    <a:lstStyle/>
                    <a:p>
                      <a:endParaRPr lang="zh-TW" altLang="en-US"/>
                    </a:p>
                  </a:txBody>
                  <a:tcPr/>
                </a:tc>
                <a:tc gridSpan="3">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8.</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國際通訊協定</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gridSpan="3">
                  <a:txBody>
                    <a:bodyPr/>
                    <a:lstStyle/>
                    <a:p>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第三方資安</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vMerge="1">
                  <a:txBody>
                    <a:bodyPr/>
                    <a:lstStyle/>
                    <a:p>
                      <a:endParaRPr lang="zh-TW" altLang="en-US"/>
                    </a:p>
                  </a:txBody>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1.</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聯網</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2.</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資料擷取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3.</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稼動率</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4.</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產量</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vMerge="1">
                  <a:txBody>
                    <a:bodyPr/>
                    <a:lstStyle/>
                    <a:p>
                      <a:endParaRPr lang="zh-TW" alt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5.</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歷程記錄</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6.</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故障通報</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7.</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完工預估</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l"/>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其他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55111265"/>
              </p:ext>
            </p:extLst>
          </p:nvPr>
        </p:nvGraphicFramePr>
        <p:xfrm>
          <a:off x="254146" y="5051276"/>
          <a:ext cx="8424936" cy="1737360"/>
        </p:xfrm>
        <a:graphic>
          <a:graphicData uri="http://schemas.openxmlformats.org/drawingml/2006/table">
            <a:tbl>
              <a:tblPr firstRow="1" bandRow="1">
                <a:tableStyleId>{5C22544A-7EE6-4342-B048-85BDC9FD1C3A}</a:tableStyleId>
              </a:tblPr>
              <a:tblGrid>
                <a:gridCol w="648072">
                  <a:extLst>
                    <a:ext uri="{9D8B030D-6E8A-4147-A177-3AD203B41FA5}">
                      <a16:colId xmlns:a16="http://schemas.microsoft.com/office/drawing/2014/main" val="20000"/>
                    </a:ext>
                  </a:extLst>
                </a:gridCol>
                <a:gridCol w="1581550">
                  <a:extLst>
                    <a:ext uri="{9D8B030D-6E8A-4147-A177-3AD203B41FA5}">
                      <a16:colId xmlns:a16="http://schemas.microsoft.com/office/drawing/2014/main" val="20001"/>
                    </a:ext>
                  </a:extLst>
                </a:gridCol>
                <a:gridCol w="2304694">
                  <a:extLst>
                    <a:ext uri="{9D8B030D-6E8A-4147-A177-3AD203B41FA5}">
                      <a16:colId xmlns:a16="http://schemas.microsoft.com/office/drawing/2014/main" val="20002"/>
                    </a:ext>
                  </a:extLst>
                </a:gridCol>
                <a:gridCol w="792526">
                  <a:extLst>
                    <a:ext uri="{9D8B030D-6E8A-4147-A177-3AD203B41FA5}">
                      <a16:colId xmlns:a16="http://schemas.microsoft.com/office/drawing/2014/main" val="20003"/>
                    </a:ext>
                  </a:extLst>
                </a:gridCol>
                <a:gridCol w="792526">
                  <a:extLst>
                    <a:ext uri="{9D8B030D-6E8A-4147-A177-3AD203B41FA5}">
                      <a16:colId xmlns:a16="http://schemas.microsoft.com/office/drawing/2014/main" val="20004"/>
                    </a:ext>
                  </a:extLst>
                </a:gridCol>
                <a:gridCol w="792526">
                  <a:extLst>
                    <a:ext uri="{9D8B030D-6E8A-4147-A177-3AD203B41FA5}">
                      <a16:colId xmlns:a16="http://schemas.microsoft.com/office/drawing/2014/main" val="20005"/>
                    </a:ext>
                  </a:extLst>
                </a:gridCol>
                <a:gridCol w="792526">
                  <a:extLst>
                    <a:ext uri="{9D8B030D-6E8A-4147-A177-3AD203B41FA5}">
                      <a16:colId xmlns:a16="http://schemas.microsoft.com/office/drawing/2014/main" val="20006"/>
                    </a:ext>
                  </a:extLst>
                </a:gridCol>
                <a:gridCol w="720516">
                  <a:extLst>
                    <a:ext uri="{9D8B030D-6E8A-4147-A177-3AD203B41FA5}">
                      <a16:colId xmlns:a16="http://schemas.microsoft.com/office/drawing/2014/main" val="20007"/>
                    </a:ext>
                  </a:extLst>
                </a:gridCol>
              </a:tblGrid>
              <a:tr h="144016">
                <a:tc rowSpan="4">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本案導入功能模組</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系統名稱</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模組名稱</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dirty="0" smtClean="0">
                          <a:solidFill>
                            <a:schemeClr val="tx1"/>
                          </a:solidFill>
                          <a:latin typeface="微軟正黑體" panose="020B0604030504040204" pitchFamily="34" charset="-120"/>
                          <a:ea typeface="微軟正黑體" panose="020B0604030504040204" pitchFamily="34" charset="-120"/>
                        </a:rPr>
                        <a:t>聯網化</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dirty="0" smtClean="0">
                          <a:solidFill>
                            <a:schemeClr val="tx1"/>
                          </a:solidFill>
                          <a:latin typeface="微軟正黑體" panose="020B0604030504040204" pitchFamily="34" charset="-120"/>
                          <a:ea typeface="微軟正黑體" panose="020B0604030504040204" pitchFamily="34" charset="-120"/>
                        </a:rPr>
                        <a:t>可視化</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透明化</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可預測</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自適化</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88465">
                <a:tc vMerge="1">
                  <a:txBody>
                    <a:bodyPr/>
                    <a:lstStyle/>
                    <a:p>
                      <a:endParaRPr lang="zh-TW" altLang="en-US"/>
                    </a:p>
                  </a:txBody>
                  <a:tcPr/>
                </a:tc>
                <a:tc rowSpan="3">
                  <a:txBody>
                    <a:bodyPr/>
                    <a:lstStyle/>
                    <a:p>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OOOO</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系統</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A</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模組</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88465">
                <a:tc vMerge="1">
                  <a:txBody>
                    <a:bodyPr/>
                    <a:lstStyle/>
                    <a:p>
                      <a:endParaRPr lang="zh-TW" altLang="en-US"/>
                    </a:p>
                  </a:txBody>
                  <a:tcPr/>
                </a:tc>
                <a:tc vMerge="1">
                  <a:txBody>
                    <a:bodyPr/>
                    <a:lstStyle/>
                    <a:p>
                      <a:pPr algn="l"/>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B</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模組</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0">
                <a:tc vMerge="1">
                  <a:txBody>
                    <a:bodyPr/>
                    <a:lstStyle/>
                    <a:p>
                      <a:endParaRPr lang="zh-TW" alt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l"/>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400" dirty="0" smtClean="0">
                          <a:latin typeface="微軟正黑體" panose="020B0604030504040204" pitchFamily="34" charset="-120"/>
                          <a:ea typeface="微軟正黑體" panose="020B0604030504040204" pitchFamily="34" charset="-120"/>
                        </a:rPr>
                        <a:t>C</a:t>
                      </a:r>
                      <a:r>
                        <a:rPr lang="zh-TW" altLang="en-US" sz="1400" dirty="0" smtClean="0">
                          <a:latin typeface="微軟正黑體" panose="020B0604030504040204" pitchFamily="34" charset="-120"/>
                          <a:ea typeface="微軟正黑體" panose="020B0604030504040204" pitchFamily="34" charset="-120"/>
                        </a:rPr>
                        <a:t>模組</a:t>
                      </a:r>
                      <a:endParaRPr lang="zh-TW" altLang="en-US" sz="1400" dirty="0">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0">
                <a:tc>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資料</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40000"/>
                        <a:lumOff val="60000"/>
                      </a:schemeClr>
                    </a:solidFill>
                  </a:tcPr>
                </a:tc>
                <a:tc gridSpan="2">
                  <a:txBody>
                    <a:bodyPr/>
                    <a:lstStyle/>
                    <a:p>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屬本案系統可達成</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取得資料</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o</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項，可視化</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w</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項，資料分析</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x</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項，結果預測</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y+</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項與自適化運行</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z</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pPr algn="l"/>
                      <a:endParaRPr lang="zh-TW" altLang="en-US" sz="1400" dirty="0">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o</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w</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x</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en-US" altLang="zh-TW" sz="1400" dirty="0" smtClean="0">
                          <a:solidFill>
                            <a:schemeClr val="bg1">
                              <a:lumMod val="65000"/>
                            </a:schemeClr>
                          </a:solidFill>
                          <a:latin typeface="微軟正黑體" panose="020B0604030504040204" pitchFamily="34" charset="-120"/>
                          <a:ea typeface="微軟正黑體" panose="020B0604030504040204" pitchFamily="34" charset="-120"/>
                        </a:rPr>
                        <a:t>y+</a:t>
                      </a: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en-US" altLang="zh-TW" sz="1400" dirty="0" smtClean="0">
                          <a:solidFill>
                            <a:schemeClr val="bg1">
                              <a:lumMod val="65000"/>
                            </a:schemeClr>
                          </a:solidFill>
                          <a:latin typeface="微軟正黑體" panose="020B0604030504040204" pitchFamily="34" charset="-120"/>
                          <a:ea typeface="微軟正黑體" panose="020B0604030504040204" pitchFamily="34" charset="-120"/>
                        </a:rPr>
                        <a:t>z</a:t>
                      </a: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9" name="文字方塊 8"/>
          <p:cNvSpPr txBox="1"/>
          <p:nvPr/>
        </p:nvSpPr>
        <p:spPr>
          <a:xfrm>
            <a:off x="254146" y="836712"/>
            <a:ext cx="8496946" cy="369332"/>
          </a:xfrm>
          <a:prstGeom prst="rect">
            <a:avLst/>
          </a:prstGeom>
          <a:noFill/>
        </p:spPr>
        <p:txBody>
          <a:bodyPr wrap="square" rtlCol="0">
            <a:spAutoFit/>
          </a:bodyPr>
          <a:lstStyle/>
          <a:p>
            <a:pPr marL="285750" indent="-285750">
              <a:buFont typeface="Wingdings" panose="05000000000000000000" pitchFamily="2" charset="2"/>
              <a:buChar char="l"/>
            </a:pPr>
            <a:r>
              <a:rPr lang="zh-TW" altLang="en-US" sz="1800" b="1" dirty="0" smtClean="0">
                <a:latin typeface="微軟正黑體" panose="020B0604030504040204" pitchFamily="34" charset="-120"/>
                <a:ea typeface="微軟正黑體" panose="020B0604030504040204" pitchFamily="34" charset="-120"/>
              </a:rPr>
              <a:t>輔導前系統一覽表</a:t>
            </a:r>
            <a:endParaRPr lang="zh-TW" altLang="en-US" sz="1800" b="1" dirty="0">
              <a:latin typeface="微軟正黑體" panose="020B0604030504040204" pitchFamily="34" charset="-120"/>
              <a:ea typeface="微軟正黑體" panose="020B0604030504040204" pitchFamily="34" charset="-120"/>
            </a:endParaRPr>
          </a:p>
        </p:txBody>
      </p:sp>
      <p:sp>
        <p:nvSpPr>
          <p:cNvPr id="10" name="文字方塊 9"/>
          <p:cNvSpPr txBox="1"/>
          <p:nvPr/>
        </p:nvSpPr>
        <p:spPr>
          <a:xfrm>
            <a:off x="254146" y="2915652"/>
            <a:ext cx="8496946" cy="369332"/>
          </a:xfrm>
          <a:prstGeom prst="rect">
            <a:avLst/>
          </a:prstGeom>
          <a:noFill/>
        </p:spPr>
        <p:txBody>
          <a:bodyPr wrap="square" rtlCol="0">
            <a:spAutoFit/>
          </a:bodyPr>
          <a:lstStyle/>
          <a:p>
            <a:pPr marL="285750" indent="-285750">
              <a:buFont typeface="Wingdings" panose="05000000000000000000" pitchFamily="2" charset="2"/>
              <a:buChar char="l"/>
            </a:pPr>
            <a:r>
              <a:rPr lang="zh-TW" altLang="en-US" sz="1800" b="1" dirty="0" smtClean="0">
                <a:latin typeface="微軟正黑體" panose="020B0604030504040204" pitchFamily="34" charset="-120"/>
                <a:ea typeface="微軟正黑體" panose="020B0604030504040204" pitchFamily="34" charset="-120"/>
              </a:rPr>
              <a:t>輔導後系統差異一覽表</a:t>
            </a:r>
            <a:endParaRPr lang="zh-TW" altLang="en-US" sz="1800" b="1" dirty="0">
              <a:latin typeface="微軟正黑體" panose="020B0604030504040204" pitchFamily="34" charset="-120"/>
              <a:ea typeface="微軟正黑體" panose="020B0604030504040204" pitchFamily="34" charset="-120"/>
            </a:endParaRPr>
          </a:p>
        </p:txBody>
      </p:sp>
      <p:sp>
        <p:nvSpPr>
          <p:cNvPr id="2" name="直線圖說文字 1 (加上強調線) 1"/>
          <p:cNvSpPr/>
          <p:nvPr/>
        </p:nvSpPr>
        <p:spPr bwMode="auto">
          <a:xfrm>
            <a:off x="9540552" y="4149080"/>
            <a:ext cx="2448272" cy="2639556"/>
          </a:xfrm>
          <a:prstGeom prst="accentCallout1">
            <a:avLst>
              <a:gd name="adj1" fmla="val 18750"/>
              <a:gd name="adj2" fmla="val -8333"/>
              <a:gd name="adj3" fmla="val 33330"/>
              <a:gd name="adj4" fmla="val -100984"/>
            </a:avLst>
          </a:prstGeom>
          <a:solidFill>
            <a:srgbClr val="FFFF0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請與一頁摘要表一致。</a:t>
            </a:r>
            <a:r>
              <a:rPr lang="en-US" altLang="zh-TW" sz="1800" dirty="0">
                <a:latin typeface="微軟正黑體" panose="020B0604030504040204" pitchFamily="34" charset="-120"/>
                <a:ea typeface="微軟正黑體" panose="020B0604030504040204" pitchFamily="34" charset="-120"/>
              </a:rPr>
              <a:t/>
            </a:r>
            <a:br>
              <a:rPr lang="en-US" altLang="zh-TW" sz="1800" dirty="0">
                <a:latin typeface="微軟正黑體" panose="020B0604030504040204" pitchFamily="34" charset="-120"/>
                <a:ea typeface="微軟正黑體" panose="020B0604030504040204" pitchFamily="34" charset="-120"/>
              </a:rPr>
            </a:br>
            <a:r>
              <a:rPr lang="zh-TW" altLang="en-US" sz="1800" dirty="0" smtClean="0">
                <a:latin typeface="微軟正黑體" panose="020B0604030504040204" pitchFamily="34" charset="-120"/>
                <a:ea typeface="微軟正黑體" panose="020B0604030504040204" pitchFamily="34" charset="-120"/>
              </a:rPr>
              <a:t>另若與原提案計畫書</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有差異應於差異說明</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中補充合適原因且</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受輔導業者須認同調整</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內容。</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期末報告後若委員有</a:t>
            </a:r>
            <a:endParaRPr kumimoji="1" lang="en-US" altLang="zh-TW"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疑義</a:t>
            </a:r>
            <a:r>
              <a:rPr kumimoji="1" lang="zh-TW" altLang="en-US" sz="18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應補充說明</a:t>
            </a: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或</a:t>
            </a:r>
            <a:endParaRPr kumimoji="1" lang="en-US" altLang="zh-TW"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調整智慧化程度</a:t>
            </a: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p>
        </p:txBody>
      </p:sp>
    </p:spTree>
    <p:extLst>
      <p:ext uri="{BB962C8B-B14F-4D97-AF65-F5344CB8AC3E}">
        <p14:creationId xmlns:p14="http://schemas.microsoft.com/office/powerpoint/2010/main" val="10020562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9</a:t>
            </a:fld>
            <a:endParaRPr lang="en-US" altLang="zh-TW"/>
          </a:p>
        </p:txBody>
      </p:sp>
      <p:graphicFrame>
        <p:nvGraphicFramePr>
          <p:cNvPr id="4" name="表格 3"/>
          <p:cNvGraphicFramePr>
            <a:graphicFrameLocks noGrp="1"/>
          </p:cNvGraphicFramePr>
          <p:nvPr>
            <p:extLst>
              <p:ext uri="{D42A27DB-BD31-4B8C-83A1-F6EECF244321}">
                <p14:modId xmlns:p14="http://schemas.microsoft.com/office/powerpoint/2010/main" val="843817129"/>
              </p:ext>
            </p:extLst>
          </p:nvPr>
        </p:nvGraphicFramePr>
        <p:xfrm>
          <a:off x="311038" y="764704"/>
          <a:ext cx="8581442" cy="6126480"/>
        </p:xfrm>
        <a:graphic>
          <a:graphicData uri="http://schemas.openxmlformats.org/drawingml/2006/table">
            <a:tbl>
              <a:tblPr firstRow="1" firstCol="1" bandRow="1">
                <a:tableStyleId>{5C22544A-7EE6-4342-B048-85BDC9FD1C3A}</a:tableStyleId>
              </a:tblPr>
              <a:tblGrid>
                <a:gridCol w="864096">
                  <a:extLst>
                    <a:ext uri="{9D8B030D-6E8A-4147-A177-3AD203B41FA5}">
                      <a16:colId xmlns:a16="http://schemas.microsoft.com/office/drawing/2014/main" val="20000"/>
                    </a:ext>
                  </a:extLst>
                </a:gridCol>
                <a:gridCol w="2748796">
                  <a:extLst>
                    <a:ext uri="{9D8B030D-6E8A-4147-A177-3AD203B41FA5}">
                      <a16:colId xmlns:a16="http://schemas.microsoft.com/office/drawing/2014/main" val="20001"/>
                    </a:ext>
                  </a:extLst>
                </a:gridCol>
                <a:gridCol w="2304256">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gridCol w="1224134">
                  <a:extLst>
                    <a:ext uri="{9D8B030D-6E8A-4147-A177-3AD203B41FA5}">
                      <a16:colId xmlns:a16="http://schemas.microsoft.com/office/drawing/2014/main" val="20004"/>
                    </a:ext>
                  </a:extLst>
                </a:gridCol>
              </a:tblGrid>
              <a:tr h="0">
                <a:tc rowSpan="2">
                  <a:txBody>
                    <a:bodyPr/>
                    <a:lstStyle/>
                    <a:p>
                      <a:pPr algn="ctr">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導入之智慧化應用服務模組</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gridSpan="4">
                  <a:txBody>
                    <a:bodyPr/>
                    <a:lstStyle/>
                    <a:p>
                      <a:pPr algn="ctr">
                        <a:lnSpc>
                          <a:spcPts val="18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智慧化層次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328032">
                <a:tc vMerge="1">
                  <a:txBody>
                    <a:bodyPr/>
                    <a:lstStyle/>
                    <a:p>
                      <a:endParaRPr lang="zh-TW" altLang="en-US"/>
                    </a:p>
                  </a:txBody>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可視</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化</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透明</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化</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預測</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自適</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化</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1"/>
                  </a:ext>
                </a:extLst>
              </a:tr>
              <a:tr h="596512">
                <a:tc>
                  <a:txBody>
                    <a:bodyPr/>
                    <a:lstStyle/>
                    <a:p>
                      <a:pPr algn="l"/>
                      <a:r>
                        <a:rPr lang="zh-TW" altLang="en-US" sz="1200" dirty="0" smtClean="0">
                          <a:solidFill>
                            <a:schemeClr val="tx1"/>
                          </a:solidFill>
                          <a:latin typeface="微軟正黑體" panose="020B0604030504040204" pitchFamily="34" charset="-120"/>
                          <a:ea typeface="微軟正黑體" panose="020B0604030504040204" pitchFamily="34" charset="-120"/>
                        </a:rPr>
                        <a:t>原機聯網系統</a:t>
                      </a:r>
                      <a:endParaRPr lang="zh-TW" altLang="en-US" sz="1200" dirty="0">
                        <a:solidFill>
                          <a:schemeClr val="tx1"/>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設備透過擷取</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IO</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或控制器之開機、關機、暫停發生之時間資訊與計數訊號、</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顯示方式或目的</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轉化呈現為時間分布圓餅圖與產量即時顯示於電子看板</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使用者</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給生產或管理人員了解現況。</a:t>
                      </a:r>
                      <a:endParaRPr lang="zh-TW" alt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5896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建置速率</a:t>
                      </a: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Sensor </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系統</a:t>
                      </a:r>
                      <a:endPar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本</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案加裝的速率</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Sensor</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，透過機聯網系統蒐集機台轉速、生產碼數</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a:t>
                      </a:r>
                      <a:endParaRPr lang="en-US" altLang="zh-TW" sz="120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並透過</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機聯網</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系統電子看板顯示</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9847610"/>
                  </a:ext>
                </a:extLst>
              </a:tr>
              <a:tr h="687885">
                <a:tc rowSpan="3">
                  <a:txBody>
                    <a:bodyPr/>
                    <a:lstStyle/>
                    <a:p>
                      <a:pPr marL="0" algn="ctr" defTabSz="914400" rtl="0" eaLnBrk="1" latinLnBrk="0" hangingPunct="1">
                        <a:lnSpc>
                          <a:spcPct val="100000"/>
                        </a:lnSpc>
                        <a:spcAft>
                          <a:spcPts val="0"/>
                        </a:spcAft>
                      </a:pP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B-1.</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生產管理看板導入</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u="none" kern="100" dirty="0" smtClean="0">
                          <a:solidFill>
                            <a:schemeClr val="tx1"/>
                          </a:solidFill>
                          <a:effectLst/>
                          <a:latin typeface="微軟正黑體" panose="020B0604030504040204" pitchFamily="34" charset="-120"/>
                          <a:ea typeface="微軟正黑體" panose="020B0604030504040204" pitchFamily="34" charset="-120"/>
                          <a:cs typeface="+mn-cs"/>
                        </a:rPr>
                        <a:t>訂單</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工單生產進度看板</a:t>
                      </a:r>
                    </a:p>
                    <a:p>
                      <a:pPr marL="0" algn="l" defTabSz="914400" rtl="0" eaLnBrk="1" latinLnBrk="0" hangingPunct="1">
                        <a:lnSpc>
                          <a:spcPts val="1200"/>
                        </a:lnSpc>
                        <a:spcBef>
                          <a:spcPts val="0"/>
                        </a:spcBef>
                        <a:spcAft>
                          <a:spcPts val="0"/>
                        </a:spcAft>
                      </a:pPr>
                      <a:r>
                        <a:rPr lang="zh-TW" altLang="en-US"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u="none" kern="100" dirty="0" smtClean="0">
                          <a:solidFill>
                            <a:schemeClr val="tx1"/>
                          </a:solidFill>
                          <a:effectLst/>
                          <a:latin typeface="微軟正黑體" panose="020B0604030504040204" pitchFamily="34" charset="-120"/>
                          <a:ea typeface="微軟正黑體" panose="020B0604030504040204" pitchFamily="34" charset="-120"/>
                          <a:cs typeface="+mn-cs"/>
                        </a:rPr>
                        <a:t>以</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高階</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業務</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廠務主管閱讀角度設計</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 </a:t>
                      </a:r>
                      <a:endParaRPr lang="en-US" altLang="zh-TW" sz="1200" b="0" u="none"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提供</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可視化看板，將顯示工單目前生產進度</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，並可進一步點擊瞭解各機台目前生產</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 </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可依工單呈現工單完成百分比；可依人員呈現產量分析數據。可以訂單資訊呈現現階段完成比例</a:t>
                      </a:r>
                      <a:endParaRPr lang="en-US" altLang="zh-TW" sz="1200" kern="100" dirty="0" smtClean="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簡易預估完工所需時間。</a:t>
                      </a:r>
                      <a:endParaRPr lang="zh-TW" alt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手機</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a:t>
                      </a: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預測模型</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依所預估完工時間、訂單布匹長度與瑕疵數量為基礎，達最後一批布匹時，自動預估應增加生產長度，並提前</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30</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分鐘通知現場人員。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生管品管電腦螢幕。</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endParaRP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決策模型</a:t>
                      </a:r>
                      <a:endPar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endParaRPr>
                    </a:p>
                    <a:p>
                      <a:pPr algn="just">
                        <a:lnSpc>
                          <a:spcPts val="1200"/>
                        </a:lnSpc>
                        <a:spcBef>
                          <a:spcPts val="0"/>
                        </a:spcBef>
                        <a:spcAft>
                          <a:spcPts val="0"/>
                        </a:spcAft>
                      </a:pP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當同意增加生產數量時，自動延長生產時間已滿足增量生產。</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產</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線儀表板</a:t>
                      </a: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chemeClr val="tx1"/>
                          </a:solidFill>
                          <a:effectLst/>
                          <a:latin typeface="微軟正黑體" panose="020B0604030504040204" pitchFamily="34" charset="-120"/>
                          <a:ea typeface="微軟正黑體" panose="020B0604030504040204" pitchFamily="34" charset="-120"/>
                          <a:cs typeface="+mn-cs"/>
                        </a:rPr>
                        <a:t>以</a:t>
                      </a:r>
                      <a:r>
                        <a:rPr lang="zh-TW" altLang="en-US" sz="1200" b="1" kern="100" dirty="0">
                          <a:solidFill>
                            <a:schemeClr val="tx1"/>
                          </a:solidFill>
                          <a:effectLst/>
                          <a:latin typeface="微軟正黑體" panose="020B0604030504040204" pitchFamily="34" charset="-120"/>
                          <a:ea typeface="微軟正黑體" panose="020B0604030504040204" pitchFamily="34" charset="-120"/>
                          <a:cs typeface="+mn-cs"/>
                        </a:rPr>
                        <a:t>產線現場為閱讀角度設計 </a:t>
                      </a:r>
                      <a:endParaRPr lang="en-US" altLang="zh-TW" sz="1200" b="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 </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提供生產儀表板，顯示工單生產</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，並標示各機台每小時生產進度，以利現場人員瞭解目前工單及各機台生產情況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轉化故障訊號為生產設備斷經、斷緯、缺油、馬達過熱、完工戴落布，並指出待補。</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機</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台產能預測看板</a:t>
                      </a: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chemeClr val="tx1"/>
                          </a:solidFill>
                          <a:effectLst/>
                          <a:latin typeface="微軟正黑體" panose="020B0604030504040204" pitchFamily="34" charset="-120"/>
                          <a:ea typeface="微軟正黑體" panose="020B0604030504040204" pitchFamily="34" charset="-120"/>
                          <a:cs typeface="+mn-cs"/>
                        </a:rPr>
                        <a:t>以</a:t>
                      </a:r>
                      <a:r>
                        <a:rPr lang="zh-TW" altLang="en-US" sz="1200" b="1" kern="100" dirty="0">
                          <a:solidFill>
                            <a:schemeClr val="tx1"/>
                          </a:solidFill>
                          <a:effectLst/>
                          <a:latin typeface="微軟正黑體" panose="020B0604030504040204" pitchFamily="34" charset="-120"/>
                          <a:ea typeface="微軟正黑體" panose="020B0604030504040204" pitchFamily="34" charset="-120"/>
                          <a:cs typeface="+mn-cs"/>
                        </a:rPr>
                        <a:t>生管</a:t>
                      </a:r>
                      <a:r>
                        <a:rPr lang="en-US" altLang="zh-TW" sz="1200" b="1"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kern="100" dirty="0">
                          <a:solidFill>
                            <a:schemeClr val="tx1"/>
                          </a:solidFill>
                          <a:effectLst/>
                          <a:latin typeface="微軟正黑體" panose="020B0604030504040204" pitchFamily="34" charset="-120"/>
                          <a:ea typeface="微軟正黑體" panose="020B0604030504040204" pitchFamily="34" charset="-120"/>
                          <a:cs typeface="+mn-cs"/>
                        </a:rPr>
                        <a:t>產線組長為閱讀角度設計</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 </a:t>
                      </a:r>
                      <a:endParaRPr lang="en-US" altLang="zh-TW" sz="120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提供</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可視化看板，將標準生產完工時間</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預估</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、目前生產進度、及預計完工時間併列，並以顏色表示可順利完工或超時完工</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rPr>
                        <a:t>可</a:t>
                      </a:r>
                      <a:r>
                        <a:rPr lang="zh-TW" altLang="en-US" sz="1200" kern="100" dirty="0">
                          <a:solidFill>
                            <a:schemeClr val="tx1"/>
                          </a:solidFill>
                          <a:effectLst/>
                          <a:latin typeface="微軟正黑體" panose="020B0604030504040204" pitchFamily="34" charset="-120"/>
                          <a:ea typeface="微軟正黑體" panose="020B0604030504040204" pitchFamily="34" charset="-120"/>
                        </a:rPr>
                        <a:t>查詢歷史工單生產資料，對同種布號在各生產機台的生產品質</a:t>
                      </a:r>
                      <a:r>
                        <a:rPr lang="en-US" altLang="zh-TW" sz="1200" kern="100" dirty="0">
                          <a:solidFill>
                            <a:schemeClr val="tx1"/>
                          </a:solidFill>
                          <a:effectLst/>
                          <a:latin typeface="微軟正黑體" panose="020B0604030504040204" pitchFamily="34" charset="-120"/>
                          <a:ea typeface="微軟正黑體" panose="020B0604030504040204" pitchFamily="34" charset="-120"/>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rPr>
                        <a:t>及各關鍵指標</a:t>
                      </a:r>
                      <a:r>
                        <a:rPr lang="en-US" altLang="zh-TW" sz="1200" kern="100" dirty="0">
                          <a:solidFill>
                            <a:schemeClr val="tx1"/>
                          </a:solidFill>
                          <a:effectLst/>
                          <a:latin typeface="微軟正黑體" panose="020B0604030504040204" pitchFamily="34" charset="-120"/>
                          <a:ea typeface="微軟正黑體" panose="020B0604030504040204" pitchFamily="34" charset="-120"/>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rPr>
                        <a:t>，如需加快生產速度是否有品質風險</a:t>
                      </a:r>
                      <a:endParaRPr 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5"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a:t>
            </a:r>
            <a:r>
              <a:rPr lang="zh-TW" altLang="en-US" dirty="0" smtClean="0">
                <a:latin typeface="微軟正黑體" panose="020B0604030504040204" pitchFamily="34" charset="-120"/>
                <a:ea typeface="微軟正黑體" panose="020B0604030504040204" pitchFamily="34" charset="-120"/>
              </a:rPr>
              <a:t>分析</a:t>
            </a:r>
            <a:endParaRPr lang="zh-TW" altLang="en-US" b="1" dirty="0">
              <a:latin typeface="微軟正黑體" panose="020B0604030504040204" pitchFamily="34" charset="-120"/>
              <a:ea typeface="微軟正黑體" panose="020B0604030504040204" pitchFamily="34" charset="-120"/>
            </a:endParaRPr>
          </a:p>
        </p:txBody>
      </p:sp>
      <p:sp>
        <p:nvSpPr>
          <p:cNvPr id="2" name="矩形 1"/>
          <p:cNvSpPr/>
          <p:nvPr/>
        </p:nvSpPr>
        <p:spPr bwMode="auto">
          <a:xfrm>
            <a:off x="-2916832" y="1988840"/>
            <a:ext cx="2520280" cy="1008112"/>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a:latin typeface="微軟正黑體" panose="020B0604030504040204" pitchFamily="34" charset="-120"/>
                <a:ea typeface="微軟正黑體" panose="020B0604030504040204" pitchFamily="34" charset="-120"/>
              </a:rPr>
              <a:t>●</a:t>
            </a:r>
            <a:r>
              <a:rPr kumimoji="1" lang="zh-TW" altLang="en-US"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呈現運用甚麼</a:t>
            </a:r>
            <a:r>
              <a:rPr lang="zh-TW" altLang="en-US" sz="2000" b="1" dirty="0" smtClean="0">
                <a:solidFill>
                  <a:srgbClr val="FF0000"/>
                </a:solidFill>
                <a:latin typeface="微軟正黑體" panose="020B0604030504040204" pitchFamily="34" charset="-120"/>
                <a:ea typeface="微軟正黑體" panose="020B0604030504040204" pitchFamily="34" charset="-120"/>
              </a:rPr>
              <a:t>資料</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latin typeface="微軟正黑體" panose="020B0604030504040204" pitchFamily="34" charset="-120"/>
                <a:ea typeface="微軟正黑體" panose="020B0604030504040204" pitchFamily="34" charset="-120"/>
              </a:rPr>
              <a:t>●</a:t>
            </a:r>
            <a:r>
              <a:rPr lang="zh-TW" altLang="en-US" sz="2000" b="1" dirty="0" smtClean="0">
                <a:solidFill>
                  <a:srgbClr val="FF0000"/>
                </a:solidFill>
                <a:latin typeface="微軟正黑體" panose="020B0604030504040204" pitchFamily="34" charset="-120"/>
                <a:ea typeface="微軟正黑體" panose="020B0604030504040204" pitchFamily="34" charset="-120"/>
              </a:rPr>
              <a:t>呈現</a:t>
            </a:r>
            <a:r>
              <a:rPr lang="zh-TW" altLang="en-US" sz="2000" b="1" dirty="0">
                <a:solidFill>
                  <a:srgbClr val="FF0000"/>
                </a:solidFill>
                <a:latin typeface="微軟正黑體" panose="020B0604030504040204" pitchFamily="34" charset="-120"/>
                <a:ea typeface="微軟正黑體" panose="020B0604030504040204" pitchFamily="34" charset="-120"/>
              </a:rPr>
              <a:t>本功能</a:t>
            </a:r>
            <a:r>
              <a:rPr lang="zh-TW" altLang="en-US" sz="2000" b="1" dirty="0" smtClean="0">
                <a:solidFill>
                  <a:srgbClr val="FF0000"/>
                </a:solidFill>
                <a:latin typeface="微軟正黑體" panose="020B0604030504040204" pitchFamily="34" charset="-120"/>
                <a:ea typeface="微軟正黑體" panose="020B0604030504040204" pitchFamily="34" charset="-120"/>
              </a:rPr>
              <a:t>目的</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latin typeface="微軟正黑體" panose="020B0604030504040204" pitchFamily="34" charset="-120"/>
                <a:ea typeface="微軟正黑體" panose="020B0604030504040204" pitchFamily="34" charset="-120"/>
              </a:rPr>
              <a:t>●</a:t>
            </a:r>
            <a:r>
              <a:rPr lang="zh-TW" altLang="en-US" sz="2000" b="1" dirty="0" smtClean="0">
                <a:solidFill>
                  <a:srgbClr val="FF0000"/>
                </a:solidFill>
                <a:latin typeface="微軟正黑體" panose="020B0604030504040204" pitchFamily="34" charset="-120"/>
                <a:ea typeface="微軟正黑體" panose="020B0604030504040204" pitchFamily="34" charset="-120"/>
              </a:rPr>
              <a:t>呈現</a:t>
            </a:r>
            <a:r>
              <a:rPr lang="zh-TW" altLang="en-US" sz="2000" b="1" dirty="0">
                <a:solidFill>
                  <a:srgbClr val="FF0000"/>
                </a:solidFill>
                <a:latin typeface="微軟正黑體" panose="020B0604030504040204" pitchFamily="34" charset="-120"/>
                <a:ea typeface="微軟正黑體" panose="020B0604030504040204" pitchFamily="34" charset="-120"/>
              </a:rPr>
              <a:t>給誰</a:t>
            </a:r>
            <a:r>
              <a:rPr lang="zh-TW" altLang="en-US" sz="2000" b="1" dirty="0" smtClean="0">
                <a:solidFill>
                  <a:srgbClr val="FF0000"/>
                </a:solidFill>
                <a:latin typeface="微軟正黑體" panose="020B0604030504040204" pitchFamily="34" charset="-120"/>
                <a:ea typeface="微軟正黑體" panose="020B0604030504040204" pitchFamily="34" charset="-120"/>
              </a:rPr>
              <a:t>使用</a:t>
            </a:r>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cxnSp>
        <p:nvCxnSpPr>
          <p:cNvPr id="8" name="直線接點 7"/>
          <p:cNvCxnSpPr>
            <a:stCxn id="7" idx="1"/>
          </p:cNvCxnSpPr>
          <p:nvPr/>
        </p:nvCxnSpPr>
        <p:spPr bwMode="auto">
          <a:xfrm flipH="1" flipV="1">
            <a:off x="-900608" y="2996083"/>
            <a:ext cx="2088232" cy="1139305"/>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7" name="矩形 6"/>
          <p:cNvSpPr/>
          <p:nvPr/>
        </p:nvSpPr>
        <p:spPr bwMode="auto">
          <a:xfrm>
            <a:off x="1187624" y="1412776"/>
            <a:ext cx="2664296" cy="5445224"/>
          </a:xfrm>
          <a:prstGeom prst="rect">
            <a:avLst/>
          </a:prstGeom>
          <a:noFill/>
          <a:ln w="57150"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29" name="矩形 28"/>
          <p:cNvSpPr/>
          <p:nvPr/>
        </p:nvSpPr>
        <p:spPr bwMode="auto">
          <a:xfrm>
            <a:off x="2915816" y="7565225"/>
            <a:ext cx="4801022" cy="976343"/>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呈現透明化比對、處理或呈現那些數據</a:t>
            </a:r>
          </a:p>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呈現本功能分析那些</a:t>
            </a:r>
            <a:r>
              <a:rPr lang="zh-TW" altLang="en-US" sz="2000" b="1" dirty="0" smtClean="0">
                <a:solidFill>
                  <a:srgbClr val="FF0000"/>
                </a:solidFill>
                <a:latin typeface="微軟正黑體" panose="020B0604030504040204" pitchFamily="34" charset="-120"/>
                <a:ea typeface="微軟正黑體" panose="020B0604030504040204" pitchFamily="34" charset="-120"/>
              </a:rPr>
              <a:t>結果</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kumimoji="1" lang="zh-TW" altLang="en-US"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                       </a:t>
            </a:r>
            <a:r>
              <a:rPr kumimoji="1" lang="en-US" altLang="zh-TW"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a:t>
            </a:r>
            <a:r>
              <a:rPr kumimoji="1" lang="zh-TW" altLang="en-US"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請再自行調整</a:t>
            </a:r>
            <a:r>
              <a:rPr kumimoji="1" lang="en-US" altLang="zh-TW"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a:t>
            </a:r>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31" name="矩形 30"/>
          <p:cNvSpPr/>
          <p:nvPr/>
        </p:nvSpPr>
        <p:spPr bwMode="auto">
          <a:xfrm>
            <a:off x="3936418" y="1412776"/>
            <a:ext cx="2219758" cy="5445224"/>
          </a:xfrm>
          <a:prstGeom prst="rect">
            <a:avLst/>
          </a:prstGeom>
          <a:noFill/>
          <a:ln w="57150" cap="flat" cmpd="sng" algn="ctr">
            <a:solidFill>
              <a:srgbClr val="00206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32" name="直線接點 31"/>
          <p:cNvCxnSpPr/>
          <p:nvPr/>
        </p:nvCxnSpPr>
        <p:spPr bwMode="auto">
          <a:xfrm flipH="1">
            <a:off x="4824413" y="6899176"/>
            <a:ext cx="19394" cy="60689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34" name="矩形 33"/>
          <p:cNvSpPr/>
          <p:nvPr/>
        </p:nvSpPr>
        <p:spPr bwMode="auto">
          <a:xfrm>
            <a:off x="6372200" y="-985968"/>
            <a:ext cx="6624736" cy="1390632"/>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呈現預測結果的呈現</a:t>
            </a:r>
            <a:r>
              <a:rPr lang="zh-TW" altLang="en-US" sz="2000" b="1" dirty="0" smtClean="0">
                <a:solidFill>
                  <a:srgbClr val="FF0000"/>
                </a:solidFill>
                <a:latin typeface="微軟正黑體" panose="020B0604030504040204" pitchFamily="34" charset="-120"/>
                <a:ea typeface="微軟正黑體" panose="020B0604030504040204" pitchFamily="34" charset="-120"/>
              </a:rPr>
              <a:t>方法</a:t>
            </a:r>
          </a:p>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呈現預測的方法</a:t>
            </a:r>
            <a:r>
              <a:rPr lang="en-US" altLang="zh-TW" sz="2000" b="1" dirty="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 判斷方式</a:t>
            </a:r>
            <a:r>
              <a:rPr lang="zh-TW" altLang="en-US" sz="2000" b="1" dirty="0" smtClean="0">
                <a:solidFill>
                  <a:srgbClr val="FF0000"/>
                </a:solidFill>
                <a:latin typeface="微軟正黑體" panose="020B0604030504040204" pitchFamily="34" charset="-120"/>
                <a:ea typeface="微軟正黑體" panose="020B0604030504040204" pitchFamily="34" charset="-120"/>
              </a:rPr>
              <a:t>或軟體</a:t>
            </a:r>
            <a:r>
              <a:rPr lang="zh-TW" altLang="en-US" sz="2000" b="1" dirty="0">
                <a:solidFill>
                  <a:srgbClr val="FF0000"/>
                </a:solidFill>
                <a:latin typeface="微軟正黑體" panose="020B0604030504040204" pitchFamily="34" charset="-120"/>
                <a:ea typeface="微軟正黑體" panose="020B0604030504040204" pitchFamily="34" charset="-120"/>
              </a:rPr>
              <a:t>模型、決策標準</a:t>
            </a:r>
            <a:r>
              <a:rPr lang="en-US" altLang="zh-TW" sz="2000" b="1" dirty="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依據</a:t>
            </a:r>
            <a:r>
              <a:rPr lang="en-US" altLang="zh-TW" sz="2000" b="1" dirty="0" smtClean="0">
                <a:solidFill>
                  <a:srgbClr val="FF0000"/>
                </a:solidFill>
                <a:latin typeface="微軟正黑體" panose="020B0604030504040204" pitchFamily="34" charset="-120"/>
                <a:ea typeface="微軟正黑體" panose="020B0604030504040204" pitchFamily="34" charset="-120"/>
              </a:rPr>
              <a:t>)</a:t>
            </a:r>
          </a:p>
          <a:p>
            <a:pPr eaLnBrk="1" hangingPunct="1"/>
            <a:r>
              <a:rPr lang="zh-TW" altLang="en-US" sz="2000" b="1" dirty="0">
                <a:solidFill>
                  <a:srgbClr val="FF0000"/>
                </a:solidFill>
                <a:latin typeface="微軟正黑體" panose="020B0604030504040204" pitchFamily="34" charset="-120"/>
                <a:ea typeface="微軟正黑體" panose="020B0604030504040204" pitchFamily="34" charset="-120"/>
              </a:rPr>
              <a:t> </a:t>
            </a:r>
            <a:r>
              <a:rPr lang="zh-TW" altLang="en-US" sz="2000" b="1" dirty="0" smtClean="0">
                <a:solidFill>
                  <a:srgbClr val="FF0000"/>
                </a:solidFill>
                <a:latin typeface="微軟正黑體" panose="020B0604030504040204" pitchFamily="34" charset="-120"/>
                <a:ea typeface="微軟正黑體" panose="020B0604030504040204" pitchFamily="34" charset="-120"/>
              </a:rPr>
              <a:t>   預測</a:t>
            </a:r>
            <a:r>
              <a:rPr lang="zh-TW" altLang="en-US" sz="2000" b="1" dirty="0">
                <a:solidFill>
                  <a:srgbClr val="FF0000"/>
                </a:solidFill>
                <a:latin typeface="微軟正黑體" panose="020B0604030504040204" pitchFamily="34" charset="-120"/>
                <a:ea typeface="微軟正黑體" panose="020B0604030504040204" pitchFamily="34" charset="-120"/>
              </a:rPr>
              <a:t>後的處理</a:t>
            </a:r>
            <a:r>
              <a:rPr lang="zh-TW" altLang="en-US" sz="2000" b="1" dirty="0" smtClean="0">
                <a:solidFill>
                  <a:srgbClr val="FF0000"/>
                </a:solidFill>
                <a:latin typeface="微軟正黑體" panose="020B0604030504040204" pitchFamily="34" charset="-120"/>
                <a:ea typeface="微軟正黑體" panose="020B0604030504040204" pitchFamily="34" charset="-120"/>
              </a:rPr>
              <a:t>措施</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solidFill>
                  <a:srgbClr val="FF0000"/>
                </a:solidFill>
                <a:latin typeface="微軟正黑體" panose="020B0604030504040204" pitchFamily="34" charset="-120"/>
                <a:ea typeface="微軟正黑體" panose="020B0604030504040204" pitchFamily="34" charset="-120"/>
              </a:rPr>
              <a:t> </a:t>
            </a:r>
            <a:r>
              <a:rPr lang="zh-TW" altLang="en-US" sz="2000" b="1" dirty="0" smtClean="0">
                <a:solidFill>
                  <a:srgbClr val="FF0000"/>
                </a:solidFill>
                <a:latin typeface="微軟正黑體" panose="020B0604030504040204" pitchFamily="34" charset="-120"/>
                <a:ea typeface="微軟正黑體" panose="020B0604030504040204" pitchFamily="34" charset="-120"/>
              </a:rPr>
              <a:t>                                    </a:t>
            </a:r>
            <a:r>
              <a:rPr lang="en-US" altLang="zh-TW" sz="2000" b="1" dirty="0" smtClean="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請再自行調整</a:t>
            </a:r>
            <a:r>
              <a:rPr lang="en-US" altLang="zh-TW" sz="2000" b="1" dirty="0">
                <a:solidFill>
                  <a:srgbClr val="FF0000"/>
                </a:solidFill>
                <a:latin typeface="微軟正黑體" panose="020B0604030504040204" pitchFamily="34" charset="-120"/>
                <a:ea typeface="微軟正黑體" panose="020B0604030504040204" pitchFamily="34" charset="-120"/>
              </a:rPr>
              <a:t>)</a:t>
            </a:r>
            <a:endParaRPr lang="zh-TW" altLang="en-US" sz="2000" b="1" dirty="0">
              <a:solidFill>
                <a:srgbClr val="FF0000"/>
              </a:solidFill>
              <a:latin typeface="微軟正黑體" panose="020B0604030504040204" pitchFamily="34" charset="-120"/>
              <a:ea typeface="微軟正黑體" panose="020B0604030504040204" pitchFamily="34" charset="-120"/>
            </a:endParaRPr>
          </a:p>
          <a:p>
            <a:pPr eaLnBrk="1" hangingPunct="1"/>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35" name="矩形 34"/>
          <p:cNvSpPr/>
          <p:nvPr/>
        </p:nvSpPr>
        <p:spPr bwMode="auto">
          <a:xfrm>
            <a:off x="6228378" y="1415670"/>
            <a:ext cx="1367958" cy="5445224"/>
          </a:xfrm>
          <a:prstGeom prst="rect">
            <a:avLst/>
          </a:prstGeom>
          <a:noFill/>
          <a:ln w="57150"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36" name="直線接點 35"/>
          <p:cNvCxnSpPr>
            <a:stCxn id="35" idx="0"/>
          </p:cNvCxnSpPr>
          <p:nvPr/>
        </p:nvCxnSpPr>
        <p:spPr bwMode="auto">
          <a:xfrm flipV="1">
            <a:off x="6912357" y="404664"/>
            <a:ext cx="115461" cy="101100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38" name="矩形 37"/>
          <p:cNvSpPr/>
          <p:nvPr/>
        </p:nvSpPr>
        <p:spPr bwMode="auto">
          <a:xfrm>
            <a:off x="10273316" y="3382592"/>
            <a:ext cx="3240360" cy="982512"/>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呈現自適化的呈現方法</a:t>
            </a:r>
          </a:p>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呈現自適化運作方式</a:t>
            </a:r>
            <a:r>
              <a:rPr lang="zh-TW" altLang="en-US" sz="2000" b="1" dirty="0" smtClean="0">
                <a:solidFill>
                  <a:srgbClr val="FF0000"/>
                </a:solidFill>
                <a:latin typeface="微軟正黑體" panose="020B0604030504040204" pitchFamily="34" charset="-120"/>
                <a:ea typeface="微軟正黑體" panose="020B0604030504040204" pitchFamily="34" charset="-120"/>
              </a:rPr>
              <a:t>說明</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solidFill>
                  <a:srgbClr val="FF0000"/>
                </a:solidFill>
                <a:latin typeface="微軟正黑體" panose="020B0604030504040204" pitchFamily="34" charset="-120"/>
                <a:ea typeface="微軟正黑體" panose="020B0604030504040204" pitchFamily="34" charset="-120"/>
              </a:rPr>
              <a:t> </a:t>
            </a:r>
            <a:r>
              <a:rPr lang="zh-TW" altLang="en-US" sz="2000" b="1" dirty="0" smtClean="0">
                <a:solidFill>
                  <a:srgbClr val="FF0000"/>
                </a:solidFill>
                <a:latin typeface="微軟正黑體" panose="020B0604030504040204" pitchFamily="34" charset="-120"/>
                <a:ea typeface="微軟正黑體" panose="020B0604030504040204" pitchFamily="34" charset="-120"/>
              </a:rPr>
              <a:t>          </a:t>
            </a:r>
            <a:r>
              <a:rPr lang="en-US" altLang="zh-TW" sz="2000" b="1" dirty="0" smtClean="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請再自行調整</a:t>
            </a:r>
            <a:r>
              <a:rPr lang="en-US" altLang="zh-TW" sz="2000" b="1" dirty="0">
                <a:solidFill>
                  <a:srgbClr val="FF0000"/>
                </a:solidFill>
                <a:latin typeface="微軟正黑體" panose="020B0604030504040204" pitchFamily="34" charset="-120"/>
                <a:ea typeface="微軟正黑體" panose="020B0604030504040204" pitchFamily="34" charset="-120"/>
              </a:rPr>
              <a:t>)</a:t>
            </a:r>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41" name="矩形 40"/>
          <p:cNvSpPr/>
          <p:nvPr/>
        </p:nvSpPr>
        <p:spPr bwMode="auto">
          <a:xfrm>
            <a:off x="7716838" y="1412776"/>
            <a:ext cx="1175642" cy="5445224"/>
          </a:xfrm>
          <a:prstGeom prst="rect">
            <a:avLst/>
          </a:prstGeom>
          <a:noFill/>
          <a:ln w="57150" cap="flat" cmpd="sng" algn="ctr">
            <a:solidFill>
              <a:srgbClr val="00206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42" name="直線接點 41"/>
          <p:cNvCxnSpPr>
            <a:endCxn id="38" idx="1"/>
          </p:cNvCxnSpPr>
          <p:nvPr/>
        </p:nvCxnSpPr>
        <p:spPr bwMode="auto">
          <a:xfrm flipV="1">
            <a:off x="8867864" y="3873848"/>
            <a:ext cx="1405452" cy="20752"/>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45" name="文字方塊 44"/>
          <p:cNvSpPr txBox="1"/>
          <p:nvPr/>
        </p:nvSpPr>
        <p:spPr>
          <a:xfrm>
            <a:off x="2429685" y="4135388"/>
            <a:ext cx="5332365" cy="861774"/>
          </a:xfrm>
          <a:prstGeom prst="rect">
            <a:avLst/>
          </a:prstGeom>
          <a:solidFill>
            <a:srgbClr val="FFFF00"/>
          </a:solidFill>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執行情形與差異</a:t>
            </a:r>
            <a:r>
              <a:rPr lang="zh-TW" altLang="en-US" dirty="0" smtClean="0">
                <a:latin typeface="微軟正黑體" panose="020B0604030504040204" pitchFamily="34" charset="-120"/>
                <a:ea typeface="微軟正黑體" panose="020B0604030504040204" pitchFamily="34" charset="-120"/>
              </a:rPr>
              <a:t>分析格式</a:t>
            </a:r>
            <a:r>
              <a:rPr lang="en-US" altLang="zh-TW" sz="2600" b="1" dirty="0" smtClean="0">
                <a:latin typeface="微軟正黑體" panose="020B0604030504040204" pitchFamily="34" charset="-120"/>
                <a:ea typeface="微軟正黑體" panose="020B0604030504040204" pitchFamily="34" charset="-120"/>
              </a:rPr>
              <a:t>(</a:t>
            </a:r>
            <a:r>
              <a:rPr lang="zh-TW" altLang="en-US" sz="2600" b="1" dirty="0">
                <a:latin typeface="微軟正黑體" panose="020B0604030504040204" pitchFamily="34" charset="-120"/>
                <a:ea typeface="微軟正黑體" panose="020B0604030504040204" pitchFamily="34" charset="-120"/>
              </a:rPr>
              <a:t>撰寫</a:t>
            </a:r>
            <a:r>
              <a:rPr lang="zh-TW" altLang="en-US" sz="2600" b="1" dirty="0" smtClean="0">
                <a:latin typeface="微軟正黑體" panose="020B0604030504040204" pitchFamily="34" charset="-120"/>
                <a:ea typeface="微軟正黑體" panose="020B0604030504040204" pitchFamily="34" charset="-120"/>
              </a:rPr>
              <a:t>範例</a:t>
            </a:r>
            <a:r>
              <a:rPr lang="en-US" altLang="zh-TW" sz="2600" b="1" dirty="0" smtClean="0">
                <a:latin typeface="微軟正黑體" panose="020B0604030504040204" pitchFamily="34" charset="-120"/>
                <a:ea typeface="微軟正黑體" panose="020B0604030504040204" pitchFamily="34" charset="-120"/>
              </a:rPr>
              <a:t>)</a:t>
            </a:r>
          </a:p>
          <a:p>
            <a:r>
              <a:rPr lang="zh-TW" altLang="en-US" b="1" dirty="0" smtClean="0">
                <a:solidFill>
                  <a:srgbClr val="FF0000"/>
                </a:solidFill>
                <a:latin typeface="微軟正黑體" panose="020B0604030504040204" pitchFamily="34" charset="-120"/>
                <a:ea typeface="微軟正黑體" panose="020B0604030504040204" pitchFamily="34" charset="-120"/>
              </a:rPr>
              <a:t>驗收時請刪除本頁</a:t>
            </a:r>
            <a:r>
              <a:rPr lang="en-US" altLang="zh-TW" b="1" dirty="0" smtClean="0">
                <a:solidFill>
                  <a:srgbClr val="FF0000"/>
                </a:solidFill>
                <a:latin typeface="微軟正黑體" panose="020B0604030504040204" pitchFamily="34" charset="-120"/>
                <a:ea typeface="微軟正黑體" panose="020B0604030504040204" pitchFamily="34" charset="-120"/>
              </a:rPr>
              <a:t>!!!</a:t>
            </a:r>
            <a:endParaRPr lang="zh-TW" altLang="en-US" dirty="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581071037"/>
      </p:ext>
    </p:extLst>
  </p:cSld>
  <p:clrMapOvr>
    <a:masterClrMapping/>
  </p:clrMapOvr>
</p:sld>
</file>

<file path=ppt/theme/theme1.xml><?xml version="1.0" encoding="utf-8"?>
<a:theme xmlns:a="http://schemas.openxmlformats.org/drawingml/2006/main" name="R102初審簡報-布景主題">
  <a:themeElements>
    <a:clrScheme name="N400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宣紙">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defRPr>
        </a:defPPr>
      </a:lstStyle>
    </a:lnDef>
  </a:objectDefaults>
  <a:extraClrSchemeLst>
    <a:extraClrScheme>
      <a:clrScheme name="N400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N400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N400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N400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N400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N400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N400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9582</TotalTime>
  <Words>5097</Words>
  <Application>Microsoft Office PowerPoint</Application>
  <PresentationFormat>如螢幕大小 (4:3)</PresentationFormat>
  <Paragraphs>672</Paragraphs>
  <Slides>34</Slides>
  <Notes>1</Notes>
  <HiddenSlides>0</HiddenSlides>
  <MMClips>0</MMClips>
  <ScaleCrop>false</ScaleCrop>
  <HeadingPairs>
    <vt:vector size="6" baseType="variant">
      <vt:variant>
        <vt:lpstr>使用字型</vt:lpstr>
      </vt:variant>
      <vt:variant>
        <vt:i4>10</vt:i4>
      </vt:variant>
      <vt:variant>
        <vt:lpstr>佈景主題</vt:lpstr>
      </vt:variant>
      <vt:variant>
        <vt:i4>1</vt:i4>
      </vt:variant>
      <vt:variant>
        <vt:lpstr>投影片標題</vt:lpstr>
      </vt:variant>
      <vt:variant>
        <vt:i4>34</vt:i4>
      </vt:variant>
    </vt:vector>
  </HeadingPairs>
  <TitlesOfParts>
    <vt:vector size="45" baseType="lpstr">
      <vt:lpstr>Microsoft JhengHei UI</vt:lpstr>
      <vt:lpstr>Microsoft JhengHei</vt:lpstr>
      <vt:lpstr>Microsoft JhengHei</vt:lpstr>
      <vt:lpstr>新細明體</vt:lpstr>
      <vt:lpstr>標楷體</vt:lpstr>
      <vt:lpstr>Arial</vt:lpstr>
      <vt:lpstr>Constantia</vt:lpstr>
      <vt:lpstr>Tahoma</vt:lpstr>
      <vt:lpstr>Times New Roman</vt:lpstr>
      <vt:lpstr>Wingdings</vt:lpstr>
      <vt:lpstr>R102初審簡報-布景主題</vt:lpstr>
      <vt:lpstr>經濟部產業發展署113年度 協助中小企業低碳節能與智慧化應用升級計畫  疫後特別預算協助製造業智慧應用升級輔導計畫 期末執行成果簡報 </vt:lpstr>
      <vt:lpstr>簡 報 大 綱</vt:lpstr>
      <vt:lpstr>OOOOO輔導計畫效益說明</vt:lpstr>
      <vt:lpstr>壹、計畫目的</vt:lpstr>
      <vt:lpstr>貳、執行方法</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肆、計畫效益</vt:lpstr>
      <vt:lpstr>肆、計畫效益</vt:lpstr>
      <vt:lpstr>肆、計畫效益</vt:lpstr>
      <vt:lpstr>肆、計畫效益</vt:lpstr>
      <vt:lpstr>伍、檢討與建議</vt:lpstr>
      <vt:lpstr>陸、附錄</vt:lpstr>
      <vt:lpstr>陸、附錄</vt:lpstr>
      <vt:lpstr>陸、附錄</vt:lpstr>
      <vt:lpstr>陸、附錄</vt:lpstr>
      <vt:lpstr>陸、附錄</vt:lpstr>
      <vt:lpstr>PowerPoint 簡報</vt:lpstr>
    </vt:vector>
  </TitlesOfParts>
  <Company>ITRI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Novellus Process Parameters</dc:title>
  <dc:creator>Noah</dc:creator>
  <cp:lastModifiedBy>林宏勳</cp:lastModifiedBy>
  <cp:revision>924</cp:revision>
  <cp:lastPrinted>2018-01-17T07:45:47Z</cp:lastPrinted>
  <dcterms:created xsi:type="dcterms:W3CDTF">2003-06-27T01:40:39Z</dcterms:created>
  <dcterms:modified xsi:type="dcterms:W3CDTF">2024-05-13T03:13:11Z</dcterms:modified>
</cp:coreProperties>
</file>