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9" r:id="rId1"/>
    <p:sldMasterId id="2147483885" r:id="rId2"/>
  </p:sldMasterIdLst>
  <p:notesMasterIdLst>
    <p:notesMasterId r:id="rId29"/>
  </p:notesMasterIdLst>
  <p:handoutMasterIdLst>
    <p:handoutMasterId r:id="rId30"/>
  </p:handoutMasterIdLst>
  <p:sldIdLst>
    <p:sldId id="259" r:id="rId3"/>
    <p:sldId id="284" r:id="rId4"/>
    <p:sldId id="336" r:id="rId5"/>
    <p:sldId id="337" r:id="rId6"/>
    <p:sldId id="287" r:id="rId7"/>
    <p:sldId id="334" r:id="rId8"/>
    <p:sldId id="288" r:id="rId9"/>
    <p:sldId id="314" r:id="rId10"/>
    <p:sldId id="313" r:id="rId11"/>
    <p:sldId id="294" r:id="rId12"/>
    <p:sldId id="315" r:id="rId13"/>
    <p:sldId id="332" r:id="rId14"/>
    <p:sldId id="331" r:id="rId15"/>
    <p:sldId id="339" r:id="rId16"/>
    <p:sldId id="296" r:id="rId17"/>
    <p:sldId id="297" r:id="rId18"/>
    <p:sldId id="298" r:id="rId19"/>
    <p:sldId id="299" r:id="rId20"/>
    <p:sldId id="300" r:id="rId21"/>
    <p:sldId id="269" r:id="rId22"/>
    <p:sldId id="326" r:id="rId23"/>
    <p:sldId id="327" r:id="rId24"/>
    <p:sldId id="328" r:id="rId25"/>
    <p:sldId id="329" r:id="rId26"/>
    <p:sldId id="330" r:id="rId27"/>
    <p:sldId id="318" r:id="rId28"/>
  </p:sldIdLst>
  <p:sldSz cx="9144000" cy="6858000" type="screen4x3"/>
  <p:notesSz cx="6797675" cy="987266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Times New Roman" panose="02020603050405020304" pitchFamily="18" charset="0"/>
        <a:ea typeface="華康隸書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0000"/>
    <a:srgbClr val="2CD4A8"/>
    <a:srgbClr val="04B471"/>
    <a:srgbClr val="314659"/>
    <a:srgbClr val="800000"/>
    <a:srgbClr val="3333CC"/>
    <a:srgbClr val="6666FF"/>
    <a:srgbClr val="3333FF"/>
    <a:srgbClr val="02A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97835" autoAdjust="0"/>
  </p:normalViewPr>
  <p:slideViewPr>
    <p:cSldViewPr>
      <p:cViewPr varScale="1">
        <p:scale>
          <a:sx n="59" d="100"/>
          <a:sy n="59" d="100"/>
        </p:scale>
        <p:origin x="32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3078" y="-84"/>
      </p:cViewPr>
      <p:guideLst>
        <p:guide orient="horz" pos="3131"/>
        <p:guide pos="2144"/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zh-TW" altLang="en-US" sz="2000"/>
              <a:t>製造業導入智慧製造現況與需求</a:t>
            </a:r>
          </a:p>
        </c:rich>
      </c:tx>
      <c:layout>
        <c:manualLayout>
          <c:xMode val="edge"/>
          <c:yMode val="edge"/>
          <c:x val="1.3436983743368741E-2"/>
          <c:y val="2.120484276335508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526152052775583"/>
          <c:y val="0.14785249457700794"/>
          <c:w val="0.66558249525739976"/>
          <c:h val="0.7626032646136190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Sheet1!$C$27</c:f>
              <c:strCache>
                <c:ptCount val="1"/>
                <c:pt idx="0">
                  <c:v>暫無需求</c:v>
                </c:pt>
              </c:strCache>
            </c:strRef>
          </c:tx>
          <c:spPr>
            <a:solidFill>
              <a:srgbClr val="008AF2"/>
            </a:solidFill>
          </c:spPr>
          <c:invertIfNegative val="0"/>
          <c:cat>
            <c:strRef>
              <c:f>Sheet1!$B$28:$B$36</c:f>
              <c:strCache>
                <c:ptCount val="9"/>
                <c:pt idx="0">
                  <c:v>商業智慧系統(BI)</c:v>
                </c:pt>
                <c:pt idx="1">
                  <c:v>企業資源管理系統(ERP)</c:v>
                </c:pt>
                <c:pt idx="2">
                  <c:v>產品設計管理系統(PLM/PDM)</c:v>
                </c:pt>
                <c:pt idx="3">
                  <c:v>供應鏈管理系統(SCM)</c:v>
                </c:pt>
                <c:pt idx="4">
                  <c:v>先進排程系統(APS)</c:v>
                </c:pt>
                <c:pt idx="5">
                  <c:v>顧客關係管理系統(CRM)</c:v>
                </c:pt>
                <c:pt idx="6">
                  <c:v>製造執行系統(MES)</c:v>
                </c:pt>
                <c:pt idx="7">
                  <c:v>廠內生產設備數據蒐集技術</c:v>
                </c:pt>
                <c:pt idx="8">
                  <c:v>各來源資料之數據整合技術</c:v>
                </c:pt>
              </c:strCache>
            </c:strRef>
          </c:cat>
          <c:val>
            <c:numRef>
              <c:f>Sheet1!$C$28:$C$36</c:f>
              <c:numCache>
                <c:formatCode>0.0_ </c:formatCode>
                <c:ptCount val="9"/>
                <c:pt idx="0">
                  <c:v>83.5</c:v>
                </c:pt>
                <c:pt idx="1">
                  <c:v>18.900000000000002</c:v>
                </c:pt>
                <c:pt idx="2">
                  <c:v>72.8</c:v>
                </c:pt>
                <c:pt idx="3">
                  <c:v>70.899999999999991</c:v>
                </c:pt>
                <c:pt idx="4">
                  <c:v>75</c:v>
                </c:pt>
                <c:pt idx="5">
                  <c:v>73.3</c:v>
                </c:pt>
                <c:pt idx="6">
                  <c:v>68.400000000000006</c:v>
                </c:pt>
                <c:pt idx="7">
                  <c:v>54.7</c:v>
                </c:pt>
                <c:pt idx="8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9-4010-9211-C996F1D46DA0}"/>
            </c:ext>
          </c:extLst>
        </c:ser>
        <c:ser>
          <c:idx val="1"/>
          <c:order val="1"/>
          <c:tx>
            <c:strRef>
              <c:f>Sheet1!$D$27</c:f>
              <c:strCache>
                <c:ptCount val="1"/>
                <c:pt idx="0">
                  <c:v>已導入</c:v>
                </c:pt>
              </c:strCache>
            </c:strRef>
          </c:tx>
          <c:spPr>
            <a:solidFill>
              <a:srgbClr val="B89FF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Sheet1!$B$28:$B$36</c:f>
              <c:strCache>
                <c:ptCount val="9"/>
                <c:pt idx="0">
                  <c:v>商業智慧系統(BI)</c:v>
                </c:pt>
                <c:pt idx="1">
                  <c:v>企業資源管理系統(ERP)</c:v>
                </c:pt>
                <c:pt idx="2">
                  <c:v>產品設計管理系統(PLM/PDM)</c:v>
                </c:pt>
                <c:pt idx="3">
                  <c:v>供應鏈管理系統(SCM)</c:v>
                </c:pt>
                <c:pt idx="4">
                  <c:v>先進排程系統(APS)</c:v>
                </c:pt>
                <c:pt idx="5">
                  <c:v>顧客關係管理系統(CRM)</c:v>
                </c:pt>
                <c:pt idx="6">
                  <c:v>製造執行系統(MES)</c:v>
                </c:pt>
                <c:pt idx="7">
                  <c:v>廠內生產設備數據蒐集技術</c:v>
                </c:pt>
                <c:pt idx="8">
                  <c:v>各來源資料之數據整合技術</c:v>
                </c:pt>
              </c:strCache>
            </c:strRef>
          </c:cat>
          <c:val>
            <c:numRef>
              <c:f>Sheet1!$D$28:$D$36</c:f>
              <c:numCache>
                <c:formatCode>0.0_ </c:formatCode>
                <c:ptCount val="9"/>
                <c:pt idx="0">
                  <c:v>6.5</c:v>
                </c:pt>
                <c:pt idx="1">
                  <c:v>70.400000000000006</c:v>
                </c:pt>
                <c:pt idx="2">
                  <c:v>15.6</c:v>
                </c:pt>
                <c:pt idx="3">
                  <c:v>15.6</c:v>
                </c:pt>
                <c:pt idx="4">
                  <c:v>11.1</c:v>
                </c:pt>
                <c:pt idx="5">
                  <c:v>12.7</c:v>
                </c:pt>
                <c:pt idx="6">
                  <c:v>17.2</c:v>
                </c:pt>
                <c:pt idx="7">
                  <c:v>29</c:v>
                </c:pt>
                <c:pt idx="8">
                  <c:v>21.8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D9-4010-9211-C996F1D46DA0}"/>
            </c:ext>
          </c:extLst>
        </c:ser>
        <c:ser>
          <c:idx val="2"/>
          <c:order val="2"/>
          <c:tx>
            <c:strRef>
              <c:f>Sheet1!$E$27</c:f>
              <c:strCache>
                <c:ptCount val="1"/>
                <c:pt idx="0">
                  <c:v>未來新增或升級需求</c:v>
                </c:pt>
              </c:strCache>
            </c:strRef>
          </c:tx>
          <c:spPr>
            <a:solidFill>
              <a:srgbClr val="8BFF8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Sheet1!$B$28:$B$36</c:f>
              <c:strCache>
                <c:ptCount val="9"/>
                <c:pt idx="0">
                  <c:v>商業智慧系統(BI)</c:v>
                </c:pt>
                <c:pt idx="1">
                  <c:v>企業資源管理系統(ERP)</c:v>
                </c:pt>
                <c:pt idx="2">
                  <c:v>產品設計管理系統(PLM/PDM)</c:v>
                </c:pt>
                <c:pt idx="3">
                  <c:v>供應鏈管理系統(SCM)</c:v>
                </c:pt>
                <c:pt idx="4">
                  <c:v>先進排程系統(APS)</c:v>
                </c:pt>
                <c:pt idx="5">
                  <c:v>顧客關係管理系統(CRM)</c:v>
                </c:pt>
                <c:pt idx="6">
                  <c:v>製造執行系統(MES)</c:v>
                </c:pt>
                <c:pt idx="7">
                  <c:v>廠內生產設備數據蒐集技術</c:v>
                </c:pt>
                <c:pt idx="8">
                  <c:v>各來源資料之數據整合技術</c:v>
                </c:pt>
              </c:strCache>
            </c:strRef>
          </c:cat>
          <c:val>
            <c:numRef>
              <c:f>Sheet1!$E$28:$E$36</c:f>
              <c:numCache>
                <c:formatCode>0.0_ </c:formatCode>
                <c:ptCount val="9"/>
                <c:pt idx="0">
                  <c:v>10</c:v>
                </c:pt>
                <c:pt idx="1">
                  <c:v>10.7</c:v>
                </c:pt>
                <c:pt idx="2">
                  <c:v>11.6</c:v>
                </c:pt>
                <c:pt idx="3">
                  <c:v>13.5</c:v>
                </c:pt>
                <c:pt idx="4">
                  <c:v>13.9</c:v>
                </c:pt>
                <c:pt idx="5">
                  <c:v>14</c:v>
                </c:pt>
                <c:pt idx="6">
                  <c:v>14.4</c:v>
                </c:pt>
                <c:pt idx="7">
                  <c:v>16.3</c:v>
                </c:pt>
                <c:pt idx="8">
                  <c:v>17.2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D9-4010-9211-C996F1D46D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5231360"/>
        <c:axId val="155232896"/>
      </c:barChart>
      <c:catAx>
        <c:axId val="155231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5232896"/>
        <c:crosses val="autoZero"/>
        <c:auto val="1"/>
        <c:lblAlgn val="ctr"/>
        <c:lblOffset val="100"/>
        <c:noMultiLvlLbl val="0"/>
      </c:catAx>
      <c:valAx>
        <c:axId val="155232896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crossAx val="1552313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3235266383780944"/>
          <c:y val="2.4393848816620437E-2"/>
          <c:w val="0.45444601603017443"/>
          <c:h val="0.10412602979942052"/>
        </c:manualLayout>
      </c:layout>
      <c:overlay val="0"/>
    </c:legend>
    <c:plotVisOnly val="1"/>
    <c:dispBlanksAs val="gap"/>
    <c:showDLblsOverMax val="0"/>
  </c:chart>
  <c:spPr>
    <a:ln w="12700"/>
  </c:spPr>
  <c:txPr>
    <a:bodyPr/>
    <a:lstStyle/>
    <a:p>
      <a:pPr>
        <a:defRPr>
          <a:latin typeface="微軟正黑體" pitchFamily="34" charset="-120"/>
          <a:ea typeface="微軟正黑體" pitchFamily="34" charset="-120"/>
        </a:defRPr>
      </a:pPr>
      <a:endParaRPr lang="zh-TW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3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 bwMode="auto">
          <a:xfrm>
            <a:off x="3851278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08EC00BF-8399-46E1-A272-3E1FD3648EA0}" type="datetimeFigureOut">
              <a:rPr lang="zh-TW" altLang="en-US"/>
              <a:pPr>
                <a:defRPr/>
              </a:pPr>
              <a:t>2022/12/30</a:t>
            </a:fld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 bwMode="auto">
          <a:xfrm>
            <a:off x="3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 bwMode="auto">
          <a:xfrm>
            <a:off x="3851278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5F4C94EF-AE2C-4AD4-851F-92FCF7AF430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104026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 bwMode="auto">
          <a:xfrm>
            <a:off x="3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 bwMode="auto">
          <a:xfrm>
            <a:off x="3851278" y="4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257C761E-3092-471C-A518-034AA91CE747}" type="datetimeFigureOut">
              <a:rPr lang="zh-TW" altLang="en-US"/>
              <a:pPr>
                <a:defRPr/>
              </a:pPr>
              <a:t>2022/12/30</a:t>
            </a:fld>
            <a:endParaRPr lang="en-US" alt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4" tIns="45684" rIns="91364" bIns="45684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 bwMode="auto">
          <a:xfrm>
            <a:off x="679453" y="4690312"/>
            <a:ext cx="5438775" cy="4441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 bwMode="auto">
          <a:xfrm>
            <a:off x="3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defTabSz="909217" eaLnBrk="1" hangingPunct="1">
              <a:defRPr sz="1200"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 bwMode="auto">
          <a:xfrm>
            <a:off x="3851278" y="9377446"/>
            <a:ext cx="2944813" cy="49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953" tIns="45478" rIns="90953" bIns="45478" numCol="1" anchor="b" anchorCtr="0" compatLnSpc="1">
            <a:prstTxWarp prst="textNoShape">
              <a:avLst/>
            </a:prstTxWarp>
          </a:bodyPr>
          <a:lstStyle>
            <a:lvl1pPr algn="r" defTabSz="909217" eaLnBrk="1" hangingPunct="1">
              <a:defRPr sz="1200" smtClean="0"/>
            </a:lvl1pPr>
          </a:lstStyle>
          <a:p>
            <a:pPr>
              <a:defRPr/>
            </a:pPr>
            <a:fld id="{9EFC5CF5-F970-492A-B9BB-65487FECF28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4110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P2 </a:t>
            </a:r>
            <a:r>
              <a:rPr lang="zh-TW" altLang="en-US" dirty="0"/>
              <a:t>政策依據 政策三個 六大核心 高階製造 雲世代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752C7-D5C4-4262-ACA1-894214C085C8}" type="slidenum">
              <a:rPr lang="zh-TW" altLang="en-US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36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xtLst/>
        </p:spPr>
        <p:txBody>
          <a:bodyPr wrap="none" anchor="ctr"/>
          <a:lstStyle>
            <a:lvl1pPr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1314450"/>
            <a:ext cx="7924800" cy="1828800"/>
          </a:xfrm>
        </p:spPr>
        <p:txBody>
          <a:bodyPr lIns="91440" tIns="45720" rIns="91440" bIns="45720"/>
          <a:lstStyle>
            <a:lvl1pPr>
              <a:defRPr sz="4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617663" y="4124582"/>
            <a:ext cx="5908675" cy="140335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44624"/>
            <a:ext cx="12398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3206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84DD5-AC88-435B-91BB-D73A45E09E07}" type="datetime1">
              <a:rPr lang="zh-TW" altLang="en-US" smtClean="0"/>
              <a:t>2022/12/30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E49FB89F-49F3-4BB8-BF97-E4CC67ADE481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75064312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0538" y="76200"/>
            <a:ext cx="2051050" cy="6019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6002338" cy="60198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2CF4C6-3F21-43A8-B542-7344A43582E8}" type="datetime1">
              <a:rPr lang="zh-TW" altLang="en-US" smtClean="0"/>
              <a:t>2022/12/30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D0F84915-3B2F-4A7E-B4F3-F20031034F25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563253309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7113" y="76200"/>
            <a:ext cx="7864475" cy="83185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223963"/>
            <a:ext cx="4025900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3"/>
            <a:ext cx="4027488" cy="487203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A4E35-DAFE-4CE3-AE21-4EE309ABA8EF}" type="datetime1">
              <a:rPr lang="zh-TW" altLang="en-US" smtClean="0"/>
              <a:t>2022/12/30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ABA01971-E23E-42D6-A60D-4C5625D70F76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370563101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968552"/>
          </a:xfrm>
        </p:spPr>
        <p:txBody>
          <a:bodyPr/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type="body" idx="13"/>
          </p:nvPr>
        </p:nvSpPr>
        <p:spPr>
          <a:xfrm>
            <a:off x="467553" y="899138"/>
            <a:ext cx="8220273" cy="523220"/>
          </a:xfrm>
        </p:spPr>
        <p:txBody>
          <a:bodyPr anchor="ctr">
            <a:spAutoFit/>
          </a:bodyPr>
          <a:lstStyle>
            <a:lvl1pPr marL="0" indent="0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5"/>
          </p:nvPr>
        </p:nvSpPr>
        <p:spPr>
          <a:xfrm>
            <a:off x="7" y="6545281"/>
            <a:ext cx="6227763" cy="295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5731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873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52736"/>
          </a:xfrm>
        </p:spPr>
        <p:txBody>
          <a:bodyPr/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C6FE1-C683-493D-B1DA-6050B1F56126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2022/12/30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9303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44843B-E2E0-46E4-8E79-A3C1812C31CB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2022/12/30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989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F5B72F-CA46-40B9-9913-17274503B8AE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2022/12/30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945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668E32-994B-4A74-8425-5B5711F042B8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2022/12/30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193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B4DA09-8A06-448F-8B6B-F66738AA96A3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2022/12/30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280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E1F19-F512-498F-A2DC-F6FC9CE53ADA}" type="datetime1">
              <a:rPr lang="zh-TW" altLang="en-US" smtClean="0"/>
              <a:t>2022/12/30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31CB5F36-9976-4ADA-991D-41FF0EF969CC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26212656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44653C-EE75-465D-9B40-7CCC6CC71BA6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2022/12/30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722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163E84-F680-42FC-A77B-217A70B1EC33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2022/12/30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2940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897902-F033-404E-AC2A-3D1EC5B5D00C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2022/12/30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385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CD2A4E-283D-4FEB-8396-4E5A97727100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2022/12/30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480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728A9E-761E-4512-9F5E-898D320CC6CD}" type="datetime1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t>2022/12/30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909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59197-EA8E-4BAF-A049-221D4A5E80F6}" type="datetime1">
              <a:rPr lang="zh-TW" altLang="en-US" smtClean="0"/>
              <a:t>2022/12/30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1B1146F3-43EF-4E5D-816F-578D24817C8A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24053180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223963"/>
            <a:ext cx="4025900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223963"/>
            <a:ext cx="4027488" cy="4872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EC08E-0230-45C4-8095-8387BAAA232B}" type="datetime1">
              <a:rPr lang="zh-TW" altLang="en-US" smtClean="0"/>
              <a:t>2022/12/30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5D233F6D-65E8-4142-8D1B-1DC4A4D872ED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75081769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42385-97FC-449D-A338-3D3CD979265B}" type="datetime1">
              <a:rPr lang="zh-TW" altLang="en-US" smtClean="0"/>
              <a:t>2022/12/30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D600113E-7223-4380-80EC-5205F661CA7B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28008376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2C141-5C5D-4E62-A873-D12DF420DA7A}" type="datetime1">
              <a:rPr lang="zh-TW" altLang="en-US" smtClean="0"/>
              <a:t>2022/12/30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CC982FF4-071F-40AF-A49D-0780379215B7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1240349278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24372-BDCC-4A70-B0DC-2731EDB11FD3}" type="datetime1">
              <a:rPr lang="zh-TW" altLang="en-US" smtClean="0"/>
              <a:t>2022/12/30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354BEFCB-66BC-46BA-85B5-7B47B07355DD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987559309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CC895-5823-4335-ACDB-905F44696196}" type="datetime1">
              <a:rPr lang="zh-TW" altLang="en-US" smtClean="0"/>
              <a:t>2022/12/30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E1789107-B36B-44E9-942D-206F28FD69E6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69489233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061D5-5E48-47AB-86E4-C54AEA875E6C}" type="datetime1">
              <a:rPr lang="zh-TW" altLang="en-US" smtClean="0"/>
              <a:t>2022/12/30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 </a:t>
            </a:r>
            <a:fld id="{FF130D96-2887-46E1-A8F0-6F2A773E534F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1038293768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7113" y="76200"/>
            <a:ext cx="78644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23963"/>
            <a:ext cx="8205788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第二階層</a:t>
            </a:r>
          </a:p>
          <a:p>
            <a:pPr lvl="2"/>
            <a:r>
              <a:rPr lang="zh-TW" altLang="en-US" smtClean="0"/>
              <a:t>第三階層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AEC3FC2D-40EC-4501-ACDD-C54ACA218189}" type="datetime1">
              <a:rPr lang="zh-TW" altLang="en-US" smtClean="0"/>
              <a:t>2022/12/30</a:t>
            </a:fld>
            <a:endParaRPr lang="en-US" altLang="zh-TW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59613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 </a:t>
            </a:r>
            <a:fld id="{A55D4852-FCED-4567-861D-E1758851CF1B}" type="slidenum">
              <a:rPr lang="en-US" altLang="zh-TW" b="1"/>
              <a:pPr>
                <a:defRPr/>
              </a:pPr>
              <a:t>‹#›</a:t>
            </a:fld>
            <a:endParaRPr lang="en-US" altLang="zh-TW" b="1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003300" y="311150"/>
            <a:ext cx="169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1pPr>
            <a:lvl2pPr marL="742950" indent="-28575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2pPr>
            <a:lvl3pPr marL="11430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3pPr>
            <a:lvl4pPr marL="16002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4pPr>
            <a:lvl5pPr marL="2057400" indent="-228600" defTabSz="762000"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華康隸書體" charset="-120"/>
              </a:defRPr>
            </a:lvl9pPr>
          </a:lstStyle>
          <a:p>
            <a:pPr eaLnBrk="1" hangingPunct="1"/>
            <a:endParaRPr lang="zh-TW" altLang="zh-TW" sz="140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0" y="33115"/>
            <a:ext cx="1255513" cy="87493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3" r:id="rId13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kumimoji="1" sz="4000" b="1">
          <a:solidFill>
            <a:srgbClr val="FF3300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標楷體" pitchFamily="65" charset="-12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q"/>
        <a:defRPr kumimoji="1" sz="3200" b="1">
          <a:solidFill>
            <a:srgbClr val="0000CC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–"/>
        <a:defRPr kumimoji="1" sz="2800" b="1">
          <a:solidFill>
            <a:srgbClr val="0000CC"/>
          </a:solidFill>
          <a:latin typeface="+mn-lt"/>
          <a:ea typeface="+mn-ea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kumimoji="1" sz="2400" b="1">
          <a:solidFill>
            <a:srgbClr val="0000CC"/>
          </a:solidFill>
          <a:latin typeface="+mn-lt"/>
          <a:ea typeface="+mn-ea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chemeClr val="tx1"/>
          </a:solidFill>
          <a:latin typeface="+mj-lt"/>
          <a:ea typeface="新細明體" charset="-120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5pPr>
      <a:lvl6pPr marL="25146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6pPr>
      <a:lvl7pPr marL="29718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7pPr>
      <a:lvl8pPr marL="34290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8pPr>
      <a:lvl9pPr marL="3886200" indent="-228600" algn="l" defTabSz="762000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j-lt"/>
          <a:ea typeface="新細明體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 smtClean="0"/>
              <a:t> Click to edit Master title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13A342-B6B2-40D8-B159-63275748C7A9}" type="datetime1">
              <a:rPr kumimoji="0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t>2022/12/30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18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hf hdr="0" ftr="0" dt="0"/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3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3"/>
          <p:cNvSpPr txBox="1">
            <a:spLocks noChangeArrowheads="1"/>
          </p:cNvSpPr>
          <p:nvPr/>
        </p:nvSpPr>
        <p:spPr bwMode="auto">
          <a:xfrm>
            <a:off x="1331640" y="4293096"/>
            <a:ext cx="7056784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：經濟部工業局</a:t>
            </a:r>
            <a:endParaRPr lang="en-US" altLang="zh-TW" sz="28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</a:t>
            </a:r>
            <a:r>
              <a:rPr lang="zh-TW" altLang="en-US" sz="28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：財團法人精密機械研究發展中心</a:t>
            </a:r>
            <a:endParaRPr lang="zh-TW" altLang="en-US" sz="28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sp>
        <p:nvSpPr>
          <p:cNvPr id="5" name="Text Box 35"/>
          <p:cNvSpPr txBox="1">
            <a:spLocks noChangeArrowheads="1"/>
          </p:cNvSpPr>
          <p:nvPr/>
        </p:nvSpPr>
        <p:spPr bwMode="auto">
          <a:xfrm>
            <a:off x="683568" y="1484784"/>
            <a:ext cx="8028558" cy="2232248"/>
          </a:xfrm>
          <a:prstGeom prst="roundRect">
            <a:avLst>
              <a:gd name="adj" fmla="val 12726"/>
            </a:avLst>
          </a:prstGeo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2000" tIns="72000" rIns="72000" bIns="7200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0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協助製造業智慧應用</a:t>
            </a:r>
            <a:r>
              <a:rPr kumimoji="0" lang="zh-TW" altLang="en-US" sz="4000" b="1" kern="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升級</a:t>
            </a:r>
            <a:r>
              <a:rPr kumimoji="0" lang="zh-TW" altLang="en-US" sz="40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</a:t>
            </a:r>
            <a:endParaRPr kumimoji="0" lang="zh-TW" altLang="zh-TW" sz="40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idx="13"/>
          </p:nvPr>
        </p:nvSpPr>
        <p:spPr>
          <a:xfrm>
            <a:off x="467553" y="980407"/>
            <a:ext cx="8424927" cy="523862"/>
          </a:xfrm>
        </p:spPr>
        <p:txBody>
          <a:bodyPr/>
          <a:lstStyle/>
          <a:p>
            <a:pPr marL="457200" indent="-457200">
              <a:buClrTx/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第一階段輔導推動業者轉變綜效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、推動產業</a:t>
            </a:r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數位化輔導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 bwMode="auto">
          <a:xfrm>
            <a:off x="755576" y="1625580"/>
            <a:ext cx="8136904" cy="43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000" b="1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低</a:t>
            </a:r>
            <a:r>
              <a:rPr kumimoji="0" lang="zh-TW" altLang="en-US" sz="2000" b="1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門檻吸引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投入：</a:t>
            </a:r>
            <a:r>
              <a:rPr kumimoji="0" lang="zh-TW" altLang="en-US" sz="2000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降低</a:t>
            </a: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中小企業數位升級之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技術</a:t>
            </a: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與</a:t>
            </a:r>
            <a:r>
              <a:rPr kumimoji="0" lang="zh-TW" altLang="en-US" sz="20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資金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門檻</a:t>
            </a:r>
            <a:r>
              <a:rPr kumimoji="0" lang="zh-TW" alt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。</a:t>
            </a:r>
            <a:endParaRPr kumimoji="0" lang="en-US" altLang="zh-TW" sz="20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/>
              <a:ea typeface="微軟正黑體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逐步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升級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轉型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(User)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企業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發展數位化</a:t>
            </a:r>
            <a:r>
              <a:rPr kumimoji="0" lang="zh-TW" altLang="en-US" sz="2000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不可能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一次將整廠的舊機換成新機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，第一階段基礎機聯網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(SMB)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輔導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計畫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務實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的協助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企業逐年</a:t>
            </a:r>
            <a:r>
              <a:rPr kumimoji="0" lang="zh-TW" altLang="en-US" sz="2000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逐步</a:t>
            </a:r>
            <a:r>
              <a:rPr kumimoji="0" lang="zh-TW" altLang="en-US" sz="20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數位升級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目標具體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設定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(SI/User)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2000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透過審查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協助企業</a:t>
            </a:r>
            <a:r>
              <a:rPr kumimoji="0" lang="zh-TW" altLang="en-US" sz="2000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擬定</a:t>
            </a:r>
            <a:r>
              <a:rPr kumimoji="0" lang="zh-TW" altLang="en-US" sz="20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具體數位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化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的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階段性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目標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如</a:t>
            </a:r>
            <a:r>
              <a:rPr kumimoji="0" lang="zh-TW" altLang="en-US" sz="14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：稼動率提升、</a:t>
            </a:r>
            <a:r>
              <a:rPr kumimoji="0" lang="zh-TW" altLang="en-US" sz="1400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建置設備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生產履歷等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，不會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為了數位化</a:t>
            </a:r>
            <a:r>
              <a:rPr kumimoji="0" lang="zh-TW" altLang="en-US" sz="2000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而數位化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。</a:t>
            </a:r>
            <a:endParaRPr kumimoji="0" lang="zh-TW" alt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浮現實際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問題</a:t>
            </a:r>
            <a:r>
              <a:rPr kumimoji="0" lang="en-US" altLang="zh-TW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</a:rPr>
              <a:t>(User)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協助企業導入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SMB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達成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機聯網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與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設備</a:t>
            </a:r>
            <a:r>
              <a:rPr kumimoji="0" lang="zh-TW" altLang="en-US" sz="2000" dirty="0">
                <a:latin typeface="微軟正黑體"/>
                <a:ea typeface="微軟正黑體"/>
              </a:rPr>
              <a:t>稼動率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可視化</a:t>
            </a:r>
            <a:r>
              <a:rPr kumimoji="0" lang="zh-TW" altLang="en-US" sz="2000" dirty="0">
                <a:latin typeface="微軟正黑體"/>
                <a:ea typeface="微軟正黑體"/>
              </a:rPr>
              <a:t>後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，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可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讓企業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製造現場的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「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浪費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」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如：</a:t>
            </a:r>
            <a:r>
              <a:rPr kumimoji="0" lang="zh-TW" altLang="en-US" sz="14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設備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閒置時間、換線換模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時間等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浮現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，進而</a:t>
            </a:r>
            <a:r>
              <a:rPr kumimoji="0" lang="zh-TW" altLang="en-US" sz="2000" dirty="0">
                <a:latin typeface="微軟正黑體"/>
                <a:ea typeface="微軟正黑體"/>
              </a:rPr>
              <a:t>驅動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企業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對於製造現場</a:t>
            </a:r>
            <a:r>
              <a:rPr kumimoji="0" lang="zh-TW" altLang="en-US" sz="2000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的</a:t>
            </a:r>
            <a:r>
              <a:rPr kumimoji="0" lang="zh-TW" altLang="en-US" sz="2000" dirty="0" smtClean="0">
                <a:latin typeface="微軟正黑體"/>
                <a:ea typeface="微軟正黑體"/>
              </a:rPr>
              <a:t>改善</a:t>
            </a:r>
            <a:r>
              <a:rPr kumimoji="0" lang="en-US" altLang="zh-TW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如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：</a:t>
            </a:r>
            <a:r>
              <a:rPr kumimoji="0" lang="zh-TW" altLang="en-US" sz="1400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物</a:t>
            </a:r>
            <a:r>
              <a:rPr kumimoji="0" lang="zh-TW" altLang="en-US" sz="14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料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管理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、人員報</a:t>
            </a:r>
            <a:r>
              <a:rPr kumimoji="0" lang="zh-TW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工數位化等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。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kumimoji="0" lang="zh-TW" altLang="en-US" sz="2000" b="1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技術</a:t>
            </a:r>
            <a:r>
              <a:rPr kumimoji="0" lang="zh-TW" altLang="en-US" sz="2000" b="1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深化</a:t>
            </a:r>
            <a:r>
              <a:rPr kumimoji="0" lang="zh-TW" altLang="en-US" sz="2000" b="1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並予</a:t>
            </a:r>
            <a:r>
              <a:rPr kumimoji="0" lang="zh-TW" altLang="en-US" sz="2000" b="1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擴散</a:t>
            </a:r>
            <a:r>
              <a:rPr kumimoji="0" lang="en-US" altLang="zh-TW" sz="2000" b="1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(SI/User)</a:t>
            </a:r>
            <a:r>
              <a:rPr kumimoji="0" lang="zh-TW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應用端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需求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受輔導廠商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  <a:r>
              <a:rPr kumimoji="0" lang="zh-TW" altLang="en-US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引導</a:t>
            </a:r>
            <a:r>
              <a:rPr kumimoji="0" lang="en-US" altLang="zh-TW" sz="2000" dirty="0">
                <a:solidFill>
                  <a:sysClr val="windowText" lastClr="000000"/>
                </a:solidFill>
                <a:latin typeface="微軟正黑體"/>
                <a:ea typeface="微軟正黑體"/>
              </a:rPr>
              <a:t>S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I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(</a:t>
            </a:r>
            <a:r>
              <a:rPr kumimoji="0" lang="zh-TW" altLang="en-US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輔導單位</a:t>
            </a:r>
            <a:r>
              <a:rPr kumimoji="0" lang="en-US" altLang="zh-TW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)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技術開發，且持續將系統技術</a:t>
            </a:r>
            <a:r>
              <a:rPr kumimoji="0" lang="zh-TW" altLang="en-US" sz="2000" dirty="0" smtClean="0">
                <a:solidFill>
                  <a:sysClr val="windowText" lastClr="000000"/>
                </a:solidFill>
                <a:latin typeface="微軟正黑體"/>
                <a:ea typeface="微軟正黑體"/>
              </a:rPr>
              <a:t>深化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，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使</a:t>
            </a:r>
            <a:r>
              <a:rPr kumimoji="0" lang="en-US" altLang="zh-TW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SI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提供穩定的解決方案來</a:t>
            </a:r>
            <a:r>
              <a:rPr kumimoji="0" lang="zh-TW" altLang="en-US" sz="20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創造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更大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客戶價值</a:t>
            </a:r>
            <a:r>
              <a:rPr kumimoji="0" lang="en-US" altLang="zh-TW" sz="2000" dirty="0">
                <a:latin typeface="微軟正黑體"/>
                <a:ea typeface="微軟正黑體"/>
              </a:rPr>
              <a:t>/</a:t>
            </a:r>
            <a:r>
              <a:rPr kumimoji="0" lang="zh-TW" altLang="en-US" sz="2000" b="1" dirty="0">
                <a:solidFill>
                  <a:srgbClr val="C00000"/>
                </a:solidFill>
                <a:latin typeface="微軟正黑體"/>
                <a:ea typeface="微軟正黑體"/>
              </a:rPr>
              <a:t>產業</a:t>
            </a:r>
            <a:r>
              <a:rPr kumimoji="0" lang="zh-TW" altLang="en-US" sz="2000" b="1" dirty="0" smtClean="0">
                <a:solidFill>
                  <a:srgbClr val="C00000"/>
                </a:solidFill>
                <a:latin typeface="微軟正黑體"/>
                <a:ea typeface="微軟正黑體"/>
              </a:rPr>
              <a:t>價值</a:t>
            </a:r>
            <a:r>
              <a:rPr kumimoji="0" lang="zh-TW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軟正黑體"/>
                <a:ea typeface="微軟正黑體"/>
                <a:cs typeface="+mn-cs"/>
              </a:rPr>
              <a:t>。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軟正黑體"/>
              <a:ea typeface="微軟正黑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33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、推動產業</a:t>
            </a:r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數位化輔導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539552" y="1446631"/>
            <a:ext cx="8309012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SMU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Phase II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輔導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年累計協助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家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(145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案</a:t>
            </a:r>
            <a:r>
              <a:rPr lang="en-US" altLang="zh-TW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具機聯網基礎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業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投入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數位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升級，亦已擴散至</a:t>
            </a:r>
            <a:r>
              <a:rPr lang="en-US" altLang="zh-TW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sz="20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zh-TW" altLang="en-US" sz="2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產業別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，。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860911"/>
              </p:ext>
            </p:extLst>
          </p:nvPr>
        </p:nvGraphicFramePr>
        <p:xfrm>
          <a:off x="10980713" y="2492896"/>
          <a:ext cx="6768752" cy="483574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74049">
                  <a:extLst>
                    <a:ext uri="{9D8B030D-6E8A-4147-A177-3AD203B41FA5}">
                      <a16:colId xmlns:a16="http://schemas.microsoft.com/office/drawing/2014/main" val="3736427450"/>
                    </a:ext>
                  </a:extLst>
                </a:gridCol>
                <a:gridCol w="2838318">
                  <a:extLst>
                    <a:ext uri="{9D8B030D-6E8A-4147-A177-3AD203B41FA5}">
                      <a16:colId xmlns:a16="http://schemas.microsoft.com/office/drawing/2014/main" val="3972401898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4072760702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4233413216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1627822948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3028986502"/>
                    </a:ext>
                  </a:extLst>
                </a:gridCol>
                <a:gridCol w="691277">
                  <a:extLst>
                    <a:ext uri="{9D8B030D-6E8A-4147-A177-3AD203B41FA5}">
                      <a16:colId xmlns:a16="http://schemas.microsoft.com/office/drawing/2014/main" val="4280649151"/>
                    </a:ext>
                  </a:extLst>
                </a:gridCol>
              </a:tblGrid>
              <a:tr h="289658">
                <a:tc gridSpan="2"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endParaRPr lang="zh-TW" sz="160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109</a:t>
                      </a: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110</a:t>
                      </a: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111</a:t>
                      </a:r>
                      <a:r>
                        <a:rPr 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比例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594841"/>
                  </a:ext>
                </a:extLst>
              </a:tr>
              <a:tr h="28965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排序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產業別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            </a:t>
                      </a: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   </a:t>
                      </a: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        </a:t>
                      </a:r>
                      <a:r>
                        <a:rPr lang="zh-TW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  <a:endParaRPr lang="zh-TW" altLang="zh-TW" sz="12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56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42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145</a:t>
                      </a:r>
                      <a:r>
                        <a:rPr lang="zh-TW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案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2369198"/>
                  </a:ext>
                </a:extLst>
              </a:tr>
              <a:tr h="26552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金屬製品製造業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41.4%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035027"/>
                  </a:ext>
                </a:extLst>
              </a:tr>
              <a:tr h="26552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塑膠製品製造業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19.3%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176545"/>
                  </a:ext>
                </a:extLst>
              </a:tr>
              <a:tr h="26552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機械設備製造業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9.0%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933104"/>
                  </a:ext>
                </a:extLst>
              </a:tr>
              <a:tr h="26552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電子零組件製造業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7.6%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64101"/>
                  </a:ext>
                </a:extLst>
              </a:tr>
              <a:tr h="26552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紡織業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5.5%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0943848"/>
                  </a:ext>
                </a:extLst>
              </a:tr>
              <a:tr h="26552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汽車及其零件製造業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4.1%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852515"/>
                  </a:ext>
                </a:extLst>
              </a:tr>
              <a:tr h="26552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其他運輸工具及其零件製造業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3.4%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996551"/>
                  </a:ext>
                </a:extLst>
              </a:tr>
              <a:tr h="26552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食品業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2.7%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434276"/>
                  </a:ext>
                </a:extLst>
              </a:tr>
              <a:tr h="26552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其他製造業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1.3%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4807"/>
                  </a:ext>
                </a:extLst>
              </a:tr>
              <a:tr h="26552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電力設備製造業 </a:t>
                      </a: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1.3%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091741"/>
                  </a:ext>
                </a:extLst>
              </a:tr>
              <a:tr h="26552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電腦、電子產品及光學製品</a:t>
                      </a:r>
                      <a:r>
                        <a:rPr 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1.3%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873562"/>
                  </a:ext>
                </a:extLst>
              </a:tr>
              <a:tr h="26552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基本金屬製造業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&lt;1%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1276543"/>
                  </a:ext>
                </a:extLst>
              </a:tr>
              <a:tr h="26552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其他化學製品</a:t>
                      </a:r>
                      <a:r>
                        <a:rPr 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&lt;1%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480506"/>
                  </a:ext>
                </a:extLst>
              </a:tr>
              <a:tr h="26552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紙漿、紙及紙製品</a:t>
                      </a:r>
                      <a:r>
                        <a:rPr 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&lt;1%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804310"/>
                  </a:ext>
                </a:extLst>
              </a:tr>
              <a:tr h="26552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橡膠製品</a:t>
                      </a:r>
                      <a:r>
                        <a:rPr 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&lt;1%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932454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非金屬礦物製品</a:t>
                      </a:r>
                      <a:r>
                        <a:rPr lang="zh-TW" sz="14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製造業</a:t>
                      </a:r>
                      <a:endParaRPr lang="zh-TW" sz="1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&lt;1%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CG Times"/>
                      </a:endParaRPr>
                    </a:p>
                  </a:txBody>
                  <a:tcPr marL="67275" marR="6727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4145381"/>
                  </a:ext>
                </a:extLst>
              </a:tr>
            </a:tbl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705" y="2276872"/>
            <a:ext cx="5766583" cy="4370030"/>
          </a:xfrm>
          <a:prstGeom prst="rect">
            <a:avLst/>
          </a:prstGeom>
        </p:spPr>
      </p:pic>
      <p:sp>
        <p:nvSpPr>
          <p:cNvPr id="10" name="文字版面配置區 4"/>
          <p:cNvSpPr>
            <a:spLocks noGrp="1"/>
          </p:cNvSpPr>
          <p:nvPr>
            <p:ph type="body" idx="13"/>
          </p:nvPr>
        </p:nvSpPr>
        <p:spPr>
          <a:xfrm>
            <a:off x="251520" y="922769"/>
            <a:ext cx="8424927" cy="523862"/>
          </a:xfrm>
        </p:spPr>
        <p:txBody>
          <a:bodyPr/>
          <a:lstStyle/>
          <a:p>
            <a:pPr marL="457200" indent="-457200">
              <a:buClrTx/>
              <a:buFont typeface="Wingdings" panose="05000000000000000000" pitchFamily="2" charset="2"/>
              <a:buChar char="l"/>
            </a:pP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第二階段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(SMU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hase II)</a:t>
            </a:r>
            <a:r>
              <a:rPr lang="zh-TW" altLang="en-US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持續輔導數位升級</a:t>
            </a:r>
            <a:endParaRPr lang="zh-TW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617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905203" y="6024427"/>
            <a:ext cx="1224000" cy="3600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電腦化 </a:t>
            </a:r>
            <a:r>
              <a:rPr lang="en-US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L0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276132" y="6024427"/>
            <a:ext cx="1224000" cy="36004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聯網化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L1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647061" y="6024427"/>
            <a:ext cx="1224000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可視</a:t>
            </a:r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 </a:t>
            </a:r>
            <a:r>
              <a:rPr lang="en-US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L2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5017990" y="6024427"/>
            <a:ext cx="1224000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透明化 </a:t>
            </a:r>
            <a:r>
              <a:rPr lang="en-US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L3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6388919" y="6024427"/>
            <a:ext cx="1224000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可預測</a:t>
            </a:r>
            <a:r>
              <a:rPr lang="en-US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L4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759849" y="6024427"/>
            <a:ext cx="1224000" cy="3600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自適化</a:t>
            </a:r>
            <a:r>
              <a:rPr lang="en-US" altLang="zh-TW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L5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89092" y="1936320"/>
            <a:ext cx="720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生產排程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89092" y="2569547"/>
            <a:ext cx="720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製造組裝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96496" y="3232464"/>
            <a:ext cx="720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物流倉儲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96496" y="3880536"/>
            <a:ext cx="720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工程維護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96496" y="4526990"/>
            <a:ext cx="720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品質良率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96496" y="5289517"/>
            <a:ext cx="720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整體</a:t>
            </a:r>
            <a:endParaRPr lang="zh-TW" altLang="en-US" sz="1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五邊形 14"/>
          <p:cNvSpPr/>
          <p:nvPr/>
        </p:nvSpPr>
        <p:spPr>
          <a:xfrm rot="16200000">
            <a:off x="-644267" y="3086793"/>
            <a:ext cx="4392000" cy="1332000"/>
          </a:xfrm>
          <a:prstGeom prst="homePlate">
            <a:avLst>
              <a:gd name="adj" fmla="val 2618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16" name="五邊形 15"/>
          <p:cNvSpPr/>
          <p:nvPr/>
        </p:nvSpPr>
        <p:spPr>
          <a:xfrm rot="16200000">
            <a:off x="721351" y="3086793"/>
            <a:ext cx="4392000" cy="1332000"/>
          </a:xfrm>
          <a:prstGeom prst="homePlate">
            <a:avLst>
              <a:gd name="adj" fmla="val 26183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17" name="五邊形 16"/>
          <p:cNvSpPr/>
          <p:nvPr/>
        </p:nvSpPr>
        <p:spPr>
          <a:xfrm rot="16200000">
            <a:off x="2086960" y="3086794"/>
            <a:ext cx="4392000" cy="1332000"/>
          </a:xfrm>
          <a:prstGeom prst="homePlate">
            <a:avLst>
              <a:gd name="adj" fmla="val 2618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18" name="五邊形 17"/>
          <p:cNvSpPr/>
          <p:nvPr/>
        </p:nvSpPr>
        <p:spPr>
          <a:xfrm rot="16200000">
            <a:off x="3444623" y="3086793"/>
            <a:ext cx="4392000" cy="1332000"/>
          </a:xfrm>
          <a:prstGeom prst="homePlate">
            <a:avLst>
              <a:gd name="adj" fmla="val 2618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19" name="五邊形 18"/>
          <p:cNvSpPr/>
          <p:nvPr/>
        </p:nvSpPr>
        <p:spPr>
          <a:xfrm rot="16200000">
            <a:off x="4810235" y="3086793"/>
            <a:ext cx="4392000" cy="1332000"/>
          </a:xfrm>
          <a:prstGeom prst="homePlate">
            <a:avLst>
              <a:gd name="adj" fmla="val 2618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20" name="五邊形 19"/>
          <p:cNvSpPr/>
          <p:nvPr/>
        </p:nvSpPr>
        <p:spPr>
          <a:xfrm rot="16200000">
            <a:off x="6175849" y="3086793"/>
            <a:ext cx="4392000" cy="1332000"/>
          </a:xfrm>
          <a:prstGeom prst="homePlate">
            <a:avLst>
              <a:gd name="adj" fmla="val 2618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b="1"/>
          </a:p>
        </p:txBody>
      </p:sp>
      <p:sp>
        <p:nvSpPr>
          <p:cNvPr id="21" name="圓角矩形 20"/>
          <p:cNvSpPr/>
          <p:nvPr/>
        </p:nvSpPr>
        <p:spPr>
          <a:xfrm>
            <a:off x="903738" y="5316496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ERP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系統資料庫定義數據開放</a:t>
            </a:r>
            <a:r>
              <a:rPr lang="zh-TW" altLang="en-US" sz="12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資料交換</a:t>
            </a:r>
          </a:p>
        </p:txBody>
      </p:sp>
      <p:sp>
        <p:nvSpPr>
          <p:cNvPr id="22" name="圓角矩形 21"/>
          <p:cNvSpPr/>
          <p:nvPr/>
        </p:nvSpPr>
        <p:spPr>
          <a:xfrm>
            <a:off x="2291382" y="5337225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ERP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</a:t>
            </a:r>
            <a:r>
              <a:rPr lang="zh-TW" altLang="en-US" sz="12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介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接或替代</a:t>
            </a:r>
            <a:endParaRPr lang="zh-TW" altLang="en-US" sz="12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2291382" y="2617255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MES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系統資料庫介接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替代</a:t>
            </a:r>
            <a:endParaRPr lang="zh-TW" altLang="en-US" sz="12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3704385" y="1991979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系統輔助工單排程窗格可</a:t>
            </a:r>
            <a:r>
              <a:rPr lang="zh-TW" altLang="en-US" sz="12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視化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3685067" y="2625206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工單自動傳遞機邊介面顯示</a:t>
            </a:r>
            <a:endParaRPr lang="zh-TW" altLang="en-US" sz="12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3676861" y="3288123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刀具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物料倉儲自動取料扣帳</a:t>
            </a:r>
            <a:r>
              <a:rPr lang="zh-TW" altLang="en-US" sz="12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查詢</a:t>
            </a:r>
          </a:p>
        </p:txBody>
      </p:sp>
      <p:sp>
        <p:nvSpPr>
          <p:cNvPr id="27" name="圓角矩形 26"/>
          <p:cNvSpPr/>
          <p:nvPr/>
        </p:nvSpPr>
        <p:spPr>
          <a:xfrm>
            <a:off x="3685066" y="3936195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刀具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模具使用次數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維護記錄</a:t>
            </a:r>
            <a:endParaRPr lang="zh-TW" altLang="en-US" sz="12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3670608" y="4582649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抽檢／全檢檢具自動化數據紀錄</a:t>
            </a:r>
            <a:endParaRPr lang="zh-TW" altLang="en-US" sz="12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3663672" y="5345176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整機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整線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整廠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OEE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endParaRPr lang="zh-TW" altLang="en-US" sz="12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5020499" y="2625206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生產異常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停滯複合資訊顯示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警示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通知</a:t>
            </a:r>
            <a:endParaRPr lang="zh-TW" altLang="en-US" sz="12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圓角矩形 30"/>
          <p:cNvSpPr/>
          <p:nvPr/>
        </p:nvSpPr>
        <p:spPr>
          <a:xfrm>
            <a:off x="6395555" y="1991979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工單完工時間預估</a:t>
            </a:r>
            <a:endParaRPr lang="zh-TW" altLang="en-US" sz="12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圓角矩形 31"/>
          <p:cNvSpPr/>
          <p:nvPr/>
        </p:nvSpPr>
        <p:spPr>
          <a:xfrm>
            <a:off x="5020499" y="1991979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工單差異即時增補生產建議</a:t>
            </a:r>
            <a:endParaRPr lang="zh-TW" altLang="en-US" sz="12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5020499" y="3288123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各站物料不足警示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倉儲物料自動化訂購</a:t>
            </a:r>
            <a:endParaRPr lang="en-US" altLang="zh-TW" sz="12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圓角矩形 33"/>
          <p:cNvSpPr/>
          <p:nvPr/>
        </p:nvSpPr>
        <p:spPr>
          <a:xfrm>
            <a:off x="6395554" y="3936195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設備馬達故障預測與主動式維護建議</a:t>
            </a:r>
            <a:endParaRPr lang="zh-TW" altLang="en-US" sz="12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5020499" y="3936195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刀具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模具壽命警示，更換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保養建議</a:t>
            </a:r>
            <a:endParaRPr lang="zh-TW" altLang="en-US" sz="12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圓角矩形 35"/>
          <p:cNvSpPr/>
          <p:nvPr/>
        </p:nvSpPr>
        <p:spPr>
          <a:xfrm>
            <a:off x="5020499" y="4582649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自動分析報表</a:t>
            </a:r>
            <a:endParaRPr lang="en-US" altLang="zh-TW" sz="1200" b="1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</a:t>
            </a:r>
            <a:r>
              <a:rPr lang="zh-TW" altLang="en-US" sz="12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值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偏移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警示</a:t>
            </a:r>
            <a:endParaRPr lang="zh-TW" altLang="en-US" sz="12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圓角矩形 36"/>
          <p:cNvSpPr/>
          <p:nvPr/>
        </p:nvSpPr>
        <p:spPr>
          <a:xfrm>
            <a:off x="5020499" y="5345176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整線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整廠設備異常分析</a:t>
            </a:r>
            <a:endParaRPr lang="zh-TW" altLang="en-US" sz="12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圓角矩形 37"/>
          <p:cNvSpPr/>
          <p:nvPr/>
        </p:nvSpPr>
        <p:spPr>
          <a:xfrm>
            <a:off x="6395554" y="4582649"/>
            <a:ext cx="1224000" cy="57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品質異常虛擬預測</a:t>
            </a:r>
            <a:r>
              <a:rPr lang="en-US" altLang="zh-TW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品質異常發生點推測</a:t>
            </a:r>
            <a:endParaRPr lang="zh-TW" altLang="en-US" sz="12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539552" y="93863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62000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(SMU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Phase II)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數位升級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輔導常見導入功能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、推動產業</a:t>
            </a:r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數位化輔導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</a:p>
        </p:txBody>
      </p:sp>
      <p:sp>
        <p:nvSpPr>
          <p:cNvPr id="40" name="投影片編號版面配置區 39"/>
          <p:cNvSpPr>
            <a:spLocks noGrp="1"/>
          </p:cNvSpPr>
          <p:nvPr>
            <p:ph type="sldNum" sz="quarter" idx="12"/>
          </p:nvPr>
        </p:nvSpPr>
        <p:spPr>
          <a:xfrm>
            <a:off x="7078849" y="6383979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 </a:t>
            </a:r>
            <a:fld id="{CC982FF4-071F-40AF-A49D-0780379215B7}" type="slidenum">
              <a:rPr lang="en-US" altLang="zh-TW" b="1" smtClean="0"/>
              <a:pPr>
                <a:defRPr/>
              </a:pPr>
              <a:t>11</a:t>
            </a:fld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39968163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741" y="2276872"/>
            <a:ext cx="7396756" cy="427943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61060" y="1369615"/>
            <a:ext cx="8031420" cy="835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業者多將節省資訊處理時間的效益轉化成提升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稼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動率</a:t>
            </a:r>
            <a:r>
              <a:rPr lang="en-US" altLang="zh-TW" sz="20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+7%</a:t>
            </a:r>
            <a:r>
              <a:rPr lang="en-US" altLang="zh-TW" sz="20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可動率</a:t>
            </a:r>
            <a:r>
              <a:rPr lang="en-US" altLang="zh-TW" sz="20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+6.61%)</a:t>
            </a: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產品良率</a:t>
            </a:r>
            <a:r>
              <a:rPr lang="en-US" altLang="zh-TW" sz="20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+4.28%)</a:t>
            </a:r>
            <a:r>
              <a:rPr lang="zh-TW" altLang="en-US" sz="20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與增加</a:t>
            </a:r>
            <a:r>
              <a:rPr lang="zh-TW" altLang="en-US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產量</a:t>
            </a:r>
            <a:r>
              <a:rPr lang="en-US" altLang="zh-TW" sz="20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+11.7%)</a:t>
            </a:r>
            <a:r>
              <a:rPr lang="zh-TW" altLang="en-US" sz="20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、推動產業</a:t>
            </a:r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數位化輔導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CC982FF4-071F-40AF-A49D-0780379215B7}" type="slidenum">
              <a:rPr lang="en-US" altLang="zh-TW" b="1" smtClean="0"/>
              <a:pPr>
                <a:defRPr/>
              </a:pPr>
              <a:t>12</a:t>
            </a:fld>
            <a:endParaRPr lang="en-US" altLang="zh-TW" b="1"/>
          </a:p>
        </p:txBody>
      </p:sp>
      <p:sp>
        <p:nvSpPr>
          <p:cNvPr id="9" name="文字方塊 8"/>
          <p:cNvSpPr txBox="1"/>
          <p:nvPr/>
        </p:nvSpPr>
        <p:spPr>
          <a:xfrm>
            <a:off x="539552" y="938633"/>
            <a:ext cx="9289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762000"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第二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(SMU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Phase II)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數位升級輔導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下量化效益</a:t>
            </a:r>
            <a:endPara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554192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29" y="4814982"/>
            <a:ext cx="45467909" cy="2182557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9640538" y="13473062"/>
            <a:ext cx="5529218" cy="19466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75"/>
          </a:p>
        </p:txBody>
      </p:sp>
      <p:sp>
        <p:nvSpPr>
          <p:cNvPr id="112" name="矩形 111"/>
          <p:cNvSpPr/>
          <p:nvPr/>
        </p:nvSpPr>
        <p:spPr>
          <a:xfrm>
            <a:off x="553165" y="2288161"/>
            <a:ext cx="3377384" cy="215111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42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013">
              <a:solidFill>
                <a:prstClr val="white"/>
              </a:solidFill>
              <a:latin typeface="Arial"/>
            </a:endParaRPr>
          </a:p>
        </p:txBody>
      </p:sp>
      <p:sp>
        <p:nvSpPr>
          <p:cNvPr id="113" name="五邊形 112"/>
          <p:cNvSpPr/>
          <p:nvPr/>
        </p:nvSpPr>
        <p:spPr>
          <a:xfrm>
            <a:off x="736777" y="2178513"/>
            <a:ext cx="870750" cy="216000"/>
          </a:xfrm>
          <a:prstGeom prst="homePlate">
            <a:avLst/>
          </a:prstGeom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366" dirty="0">
                <a:solidFill>
                  <a:prstClr val="black"/>
                </a:solidFill>
                <a:latin typeface="Arial"/>
              </a:rPr>
              <a:t>Before</a:t>
            </a:r>
            <a:endParaRPr kumimoji="0" lang="zh-TW" altLang="en-US" sz="1366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4118734" y="2288161"/>
            <a:ext cx="4643603" cy="2151113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42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013">
              <a:solidFill>
                <a:prstClr val="black"/>
              </a:solidFill>
              <a:latin typeface="Arial"/>
            </a:endParaRPr>
          </a:p>
        </p:txBody>
      </p:sp>
      <p:sp>
        <p:nvSpPr>
          <p:cNvPr id="115" name="五邊形 114"/>
          <p:cNvSpPr/>
          <p:nvPr/>
        </p:nvSpPr>
        <p:spPr>
          <a:xfrm>
            <a:off x="4305614" y="2195578"/>
            <a:ext cx="870750" cy="216000"/>
          </a:xfrm>
          <a:prstGeom prst="homePlate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366" b="1" dirty="0">
                <a:solidFill>
                  <a:prstClr val="black"/>
                </a:solidFill>
                <a:latin typeface="Arial"/>
              </a:rPr>
              <a:t>After</a:t>
            </a:r>
            <a:endParaRPr kumimoji="0" lang="zh-TW" altLang="en-US" sz="1366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9825" y="836712"/>
            <a:ext cx="8943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台茂奈米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員工人數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產業別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其他化學製品 智慧化程度</a:t>
            </a:r>
            <a:r>
              <a:rPr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透明化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(L3)+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流程數位化 </a:t>
            </a:r>
            <a:endParaRPr lang="en-US" altLang="zh-TW" sz="16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3" name="文字方塊 9">
            <a:extLst>
              <a:ext uri="{FF2B5EF4-FFF2-40B4-BE49-F238E27FC236}">
                <a16:creationId xmlns:a16="http://schemas.microsoft.com/office/drawing/2014/main" id="{4D672D19-7F69-0F4B-A690-849AEC61AF2C}"/>
              </a:ext>
            </a:extLst>
          </p:cNvPr>
          <p:cNvSpPr txBox="1"/>
          <p:nvPr/>
        </p:nvSpPr>
        <p:spPr>
          <a:xfrm>
            <a:off x="558604" y="2417388"/>
            <a:ext cx="3190461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marL="149123" indent="-149123" defTabSz="514342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kumimoji="0" lang="zh-TW" altLang="en-US" sz="1400" b="1" dirty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設備老舊，高度仰賴人力作業</a:t>
            </a:r>
            <a:r>
              <a:rPr kumimoji="0" lang="en-US" altLang="zh-TW" sz="1400" b="1" dirty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kumimoji="0"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kumimoji="0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以上的</a:t>
            </a:r>
            <a:r>
              <a:rPr kumimoji="0"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老設備</a:t>
            </a:r>
            <a:r>
              <a:rPr kumimoji="0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，作業僅能派人至現場設定</a:t>
            </a:r>
            <a:r>
              <a:rPr kumimoji="0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調整</a:t>
            </a:r>
            <a:r>
              <a:rPr kumimoji="0"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kumimoji="0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巡邏，再以紙本記錄生產資訊。</a:t>
            </a:r>
            <a:endParaRPr kumimoji="0"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49123" indent="-149123" defTabSz="514342" fontAlgn="auto"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kumimoji="0" lang="zh-TW" altLang="en-US" sz="1400" b="1" dirty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化工重視反應條件，現有資訊不足管控</a:t>
            </a:r>
            <a:r>
              <a:rPr kumimoji="0" lang="en-US" altLang="zh-TW" sz="1400" b="1" dirty="0">
                <a:solidFill>
                  <a:srgbClr val="F79646">
                    <a:lumMod val="75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製程高度耗能，溫度、壓力、流量為</a:t>
            </a:r>
            <a:r>
              <a:rPr kumimoji="0"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穩定製程品質</a:t>
            </a:r>
            <a:r>
              <a:rPr kumimoji="0"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的重要因素，但老舊設備不易取得數據。</a:t>
            </a:r>
            <a:endParaRPr lang="en-US" altLang="zh-TW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02877" y="2465252"/>
            <a:ext cx="426526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75" indent="-66675" algn="just"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提高產線稼動率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</a:rPr>
              <a:t>(%): 80%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 90%</a:t>
            </a:r>
            <a:endParaRPr lang="en-US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6675" indent="-66675" algn="just"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提高良率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</a:rPr>
              <a:t>(Quality Rate)(%): 90%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 95%</a:t>
            </a:r>
            <a:endParaRPr lang="en-US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66675" indent="-66675" algn="just"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縮短處理生產資訊之</a:t>
            </a:r>
            <a:r>
              <a:rPr lang="zh-TW" altLang="en-US" sz="1400" b="1" dirty="0" smtClean="0">
                <a:latin typeface="微軟正黑體" pitchFamily="34" charset="-120"/>
                <a:ea typeface="微軟正黑體" pitchFamily="34" charset="-120"/>
              </a:rPr>
              <a:t>時間</a:t>
            </a:r>
            <a:r>
              <a:rPr lang="en-US" altLang="zh-TW" sz="1400" b="1" dirty="0" smtClean="0"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小時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 30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分鐘</a:t>
            </a:r>
            <a:endParaRPr lang="en-US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4260799" y="3183115"/>
            <a:ext cx="95410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TW" altLang="en-US" sz="15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衍生效益</a:t>
            </a:r>
            <a:endParaRPr lang="en-US" altLang="zh-TW" sz="15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212265" y="3448691"/>
            <a:ext cx="4255873" cy="993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675" indent="-66675" algn="just"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投資產線設備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保溫防漏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</a:rPr>
              <a:t>改善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減少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5%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焦炭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使用、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5%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天然氣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使用量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  <a:sym typeface="Wingdings" panose="05000000000000000000" pitchFamily="2" charset="2"/>
            </a:endParaRPr>
          </a:p>
          <a:p>
            <a:pPr marL="66675" indent="-66675" algn="just">
              <a:lnSpc>
                <a:spcPts val="1800"/>
              </a:lnSpc>
              <a:buFont typeface="Arial" pitchFamily="34" charset="0"/>
              <a:buChar char="•"/>
              <a:defRPr/>
            </a:pP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投資大型設備用電數位監控與調整契約容量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每年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節省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80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萬電費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4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節省電費</a:t>
            </a:r>
            <a:r>
              <a:rPr lang="en-US" altLang="zh-TW" sz="1400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5%)</a:t>
            </a:r>
            <a:endParaRPr lang="en-US" altLang="zh-TW" sz="1400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65" name="表格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10649"/>
              </p:ext>
            </p:extLst>
          </p:nvPr>
        </p:nvGraphicFramePr>
        <p:xfrm>
          <a:off x="2640783" y="1177693"/>
          <a:ext cx="4734649" cy="827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269">
                  <a:extLst>
                    <a:ext uri="{9D8B030D-6E8A-4147-A177-3AD203B41FA5}">
                      <a16:colId xmlns:a16="http://schemas.microsoft.com/office/drawing/2014/main" val="3831424329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685118854"/>
                    </a:ext>
                  </a:extLst>
                </a:gridCol>
                <a:gridCol w="810090">
                  <a:extLst>
                    <a:ext uri="{9D8B030D-6E8A-4147-A177-3AD203B41FA5}">
                      <a16:colId xmlns:a16="http://schemas.microsoft.com/office/drawing/2014/main" val="310513063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798987674"/>
                    </a:ext>
                  </a:extLst>
                </a:gridCol>
                <a:gridCol w="1247080">
                  <a:extLst>
                    <a:ext uri="{9D8B030D-6E8A-4147-A177-3AD203B41FA5}">
                      <a16:colId xmlns:a16="http://schemas.microsoft.com/office/drawing/2014/main" val="2716058385"/>
                    </a:ext>
                  </a:extLst>
                </a:gridCol>
              </a:tblGrid>
              <a:tr h="25146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聯網數</a:t>
                      </a:r>
                      <a:endParaRPr lang="zh-TW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TW" sz="14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</a:t>
                      </a:r>
                      <a:r>
                        <a:rPr lang="zh-TW" altLang="en-US" sz="14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模組</a:t>
                      </a:r>
                      <a:endParaRPr lang="zh-TW" altLang="en-US" sz="14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1200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設備種類</a:t>
                      </a:r>
                      <a:endParaRPr lang="zh-TW" altLang="en-US" sz="12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管路溫度</a:t>
                      </a:r>
                      <a:r>
                        <a:rPr lang="en-US" altLang="zh-TW" sz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:35</a:t>
                      </a:r>
                      <a:endParaRPr lang="zh-TW" altLang="en-US" sz="1200" dirty="0" smtClean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流量</a:t>
                      </a:r>
                      <a:r>
                        <a:rPr lang="en-US" altLang="zh-TW" sz="12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en-US" sz="12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壓力</a:t>
                      </a:r>
                      <a:r>
                        <a:rPr lang="en-US" altLang="zh-TW" sz="12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:4</a:t>
                      </a:r>
                      <a:endParaRPr lang="zh-TW" altLang="en-US" sz="12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080280"/>
                  </a:ext>
                </a:extLst>
              </a:tr>
              <a:tr h="28860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6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600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TW" sz="12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CO</a:t>
                      </a:r>
                      <a:r>
                        <a:rPr lang="en-US" altLang="zh-TW" sz="10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en-US" sz="12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偵測</a:t>
                      </a:r>
                      <a:r>
                        <a:rPr lang="en-US" altLang="zh-TW" sz="12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:9</a:t>
                      </a:r>
                      <a:endParaRPr lang="zh-TW" altLang="en-US" sz="12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槽體液位</a:t>
                      </a:r>
                      <a:r>
                        <a:rPr lang="en-US" altLang="zh-TW" sz="12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pH:10</a:t>
                      </a:r>
                      <a:endParaRPr lang="zh-TW" altLang="en-US" sz="12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555181"/>
                  </a:ext>
                </a:extLst>
              </a:tr>
              <a:tr h="287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導入範圍</a:t>
                      </a:r>
                      <a:endParaRPr lang="zh-TW" altLang="en-US" sz="1200" b="1" dirty="0">
                        <a:solidFill>
                          <a:sysClr val="windowText" lastClr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b="1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機聯網</a:t>
                      </a:r>
                      <a:endParaRPr lang="zh-TW" altLang="en-US" sz="12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即時參數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操作管控</a:t>
                      </a:r>
                      <a:endParaRPr lang="zh-TW" altLang="en-US" sz="1200" b="1" kern="1200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dirty="0" smtClean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整合外部平台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1836038"/>
                  </a:ext>
                </a:extLst>
              </a:tr>
            </a:tbl>
          </a:graphicData>
        </a:graphic>
      </p:graphicFrame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89" y="13446952"/>
            <a:ext cx="4614506" cy="2005199"/>
          </a:xfrm>
          <a:prstGeom prst="rect">
            <a:avLst/>
          </a:prstGeom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1385" y="13483553"/>
            <a:ext cx="2193605" cy="1990493"/>
          </a:xfrm>
          <a:prstGeom prst="rect">
            <a:avLst/>
          </a:prstGeom>
        </p:spPr>
      </p:pic>
      <p:pic>
        <p:nvPicPr>
          <p:cNvPr id="110" name="圖片 109">
            <a:extLst>
              <a:ext uri="{FF2B5EF4-FFF2-40B4-BE49-F238E27FC236}">
                <a16:creationId xmlns:a16="http://schemas.microsoft.com/office/drawing/2014/main" id="{A4730F9E-1061-4615-AB7D-C74243A297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50" y="1167023"/>
            <a:ext cx="783281" cy="673622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文字方塊 10"/>
          <p:cNvSpPr txBox="1"/>
          <p:nvPr/>
        </p:nvSpPr>
        <p:spPr>
          <a:xfrm>
            <a:off x="1413410" y="1865938"/>
            <a:ext cx="1044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碳酸鈣粉末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689" y="1117965"/>
            <a:ext cx="628650" cy="62150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36759756" y="13541660"/>
            <a:ext cx="4285699" cy="18740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75"/>
          </a:p>
        </p:txBody>
      </p:sp>
      <p:pic>
        <p:nvPicPr>
          <p:cNvPr id="116" name="圖片 115">
            <a:extLst>
              <a:ext uri="{FF2B5EF4-FFF2-40B4-BE49-F238E27FC236}">
                <a16:creationId xmlns:a16="http://schemas.microsoft.com/office/drawing/2014/main" id="{594A8251-75D7-4D58-A29B-B3DA1C69212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16986" r="9046" b="6049"/>
          <a:stretch/>
        </p:blipFill>
        <p:spPr>
          <a:xfrm>
            <a:off x="37021772" y="13831095"/>
            <a:ext cx="3962846" cy="15927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字方塊 13"/>
          <p:cNvSpPr txBox="1"/>
          <p:nvPr/>
        </p:nvSpPr>
        <p:spPr>
          <a:xfrm>
            <a:off x="36759756" y="13586555"/>
            <a:ext cx="4224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溫室氣體排放當量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6899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噸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6064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噸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(-12.1%)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7" name="圖片 116">
            <a:extLst>
              <a:ext uri="{FF2B5EF4-FFF2-40B4-BE49-F238E27FC236}">
                <a16:creationId xmlns:a16="http://schemas.microsoft.com/office/drawing/2014/main" id="{A8086AE8-DA0A-4E5D-ABA0-609B6BB2AAA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3946" t="19297" r="2970" b="16355"/>
          <a:stretch/>
        </p:blipFill>
        <p:spPr>
          <a:xfrm>
            <a:off x="5099249" y="13446951"/>
            <a:ext cx="4552366" cy="1983221"/>
          </a:xfrm>
          <a:prstGeom prst="rect">
            <a:avLst/>
          </a:prstGeom>
        </p:spPr>
      </p:pic>
      <p:pic>
        <p:nvPicPr>
          <p:cNvPr id="125" name="圖片 124">
            <a:extLst>
              <a:ext uri="{FF2B5EF4-FFF2-40B4-BE49-F238E27FC236}">
                <a16:creationId xmlns:a16="http://schemas.microsoft.com/office/drawing/2014/main" id="{08C6BA3B-D86D-41C9-A43F-FFA7DD802E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147" y="13848770"/>
            <a:ext cx="5152853" cy="1621427"/>
          </a:xfrm>
          <a:prstGeom prst="rect">
            <a:avLst/>
          </a:prstGeom>
        </p:spPr>
      </p:pic>
      <p:sp>
        <p:nvSpPr>
          <p:cNvPr id="126" name="矩形 125">
            <a:extLst>
              <a:ext uri="{FF2B5EF4-FFF2-40B4-BE49-F238E27FC236}">
                <a16:creationId xmlns:a16="http://schemas.microsoft.com/office/drawing/2014/main" id="{A667CF77-4981-490B-8D2F-D21BE23B5CAE}"/>
              </a:ext>
            </a:extLst>
          </p:cNvPr>
          <p:cNvSpPr/>
          <p:nvPr/>
        </p:nvSpPr>
        <p:spPr>
          <a:xfrm>
            <a:off x="9621485" y="14553992"/>
            <a:ext cx="5418134" cy="75000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75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7" name="箭號: 向下 79">
            <a:extLst>
              <a:ext uri="{FF2B5EF4-FFF2-40B4-BE49-F238E27FC236}">
                <a16:creationId xmlns:a16="http://schemas.microsoft.com/office/drawing/2014/main" id="{BCF34C1B-E76A-4005-A117-1E8E14AECD73}"/>
              </a:ext>
            </a:extLst>
          </p:cNvPr>
          <p:cNvSpPr/>
          <p:nvPr/>
        </p:nvSpPr>
        <p:spPr>
          <a:xfrm>
            <a:off x="12069480" y="14195019"/>
            <a:ext cx="119129" cy="369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75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8" name="文字方塊 127">
            <a:extLst>
              <a:ext uri="{FF2B5EF4-FFF2-40B4-BE49-F238E27FC236}">
                <a16:creationId xmlns:a16="http://schemas.microsoft.com/office/drawing/2014/main" id="{19BE128B-9834-4318-9076-CB6E09E81FDC}"/>
              </a:ext>
            </a:extLst>
          </p:cNvPr>
          <p:cNvSpPr txBox="1"/>
          <p:nvPr/>
        </p:nvSpPr>
        <p:spPr>
          <a:xfrm>
            <a:off x="9747317" y="13891543"/>
            <a:ext cx="53684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石灰爐排風口溫度變化劇烈且不規律</a:t>
            </a:r>
            <a:r>
              <a:rPr lang="en-US" altLang="zh-TW" sz="15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5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調整各區溫控參數</a:t>
            </a:r>
            <a:endParaRPr lang="zh-TW" altLang="en-US" sz="15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9" name="箭號: 向下 81">
            <a:extLst>
              <a:ext uri="{FF2B5EF4-FFF2-40B4-BE49-F238E27FC236}">
                <a16:creationId xmlns:a16="http://schemas.microsoft.com/office/drawing/2014/main" id="{09B2CBAC-FDF1-400B-84BD-7DF85A85A70B}"/>
              </a:ext>
            </a:extLst>
          </p:cNvPr>
          <p:cNvSpPr/>
          <p:nvPr/>
        </p:nvSpPr>
        <p:spPr>
          <a:xfrm rot="1909441">
            <a:off x="10993892" y="14197196"/>
            <a:ext cx="91042" cy="395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75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0" name="文字方塊 129">
            <a:extLst>
              <a:ext uri="{FF2B5EF4-FFF2-40B4-BE49-F238E27FC236}">
                <a16:creationId xmlns:a16="http://schemas.microsoft.com/office/drawing/2014/main" id="{C807BD69-0051-493E-869C-977DB0F15C28}"/>
              </a:ext>
            </a:extLst>
          </p:cNvPr>
          <p:cNvSpPr txBox="1"/>
          <p:nvPr/>
        </p:nvSpPr>
        <p:spPr>
          <a:xfrm>
            <a:off x="9747317" y="13522527"/>
            <a:ext cx="5491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 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 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裝設後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將石灰爐溫度計聯網進行即時監測</a:t>
            </a:r>
          </a:p>
        </p:txBody>
      </p:sp>
      <p:sp>
        <p:nvSpPr>
          <p:cNvPr id="16" name="向下箭號 15"/>
          <p:cNvSpPr/>
          <p:nvPr/>
        </p:nvSpPr>
        <p:spPr>
          <a:xfrm>
            <a:off x="13497584" y="14315240"/>
            <a:ext cx="216024" cy="4707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75"/>
          </a:p>
        </p:txBody>
      </p:sp>
      <p:grpSp>
        <p:nvGrpSpPr>
          <p:cNvPr id="131" name="群組 130">
            <a:extLst>
              <a:ext uri="{FF2B5EF4-FFF2-40B4-BE49-F238E27FC236}">
                <a16:creationId xmlns:a16="http://schemas.microsoft.com/office/drawing/2014/main" id="{C92E7ECE-167A-4C64-9EF3-CC66F06C4F01}"/>
              </a:ext>
            </a:extLst>
          </p:cNvPr>
          <p:cNvGrpSpPr/>
          <p:nvPr/>
        </p:nvGrpSpPr>
        <p:grpSpPr>
          <a:xfrm>
            <a:off x="18649725" y="13530068"/>
            <a:ext cx="7106546" cy="1940129"/>
            <a:chOff x="172720" y="1229174"/>
            <a:chExt cx="12192000" cy="4476750"/>
          </a:xfrm>
        </p:grpSpPr>
        <p:pic>
          <p:nvPicPr>
            <p:cNvPr id="132" name="圖片 131">
              <a:extLst>
                <a:ext uri="{FF2B5EF4-FFF2-40B4-BE49-F238E27FC236}">
                  <a16:creationId xmlns:a16="http://schemas.microsoft.com/office/drawing/2014/main" id="{A80D567F-BEB4-40C1-857D-6CA3D8819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20" y="1229174"/>
              <a:ext cx="12192000" cy="447675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33" name="箭號: 向右 181">
              <a:extLst>
                <a:ext uri="{FF2B5EF4-FFF2-40B4-BE49-F238E27FC236}">
                  <a16:creationId xmlns:a16="http://schemas.microsoft.com/office/drawing/2014/main" id="{8FE5914E-65F6-4B3A-9E81-F6C272B7EA74}"/>
                </a:ext>
              </a:extLst>
            </p:cNvPr>
            <p:cNvSpPr/>
            <p:nvPr/>
          </p:nvSpPr>
          <p:spPr>
            <a:xfrm rot="10800000">
              <a:off x="10183495" y="1970580"/>
              <a:ext cx="514350" cy="2476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75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4" name="文字方塊 133">
              <a:extLst>
                <a:ext uri="{FF2B5EF4-FFF2-40B4-BE49-F238E27FC236}">
                  <a16:creationId xmlns:a16="http://schemas.microsoft.com/office/drawing/2014/main" id="{AF24EB8D-9259-4498-B04C-8515DBFBF643}"/>
                </a:ext>
              </a:extLst>
            </p:cNvPr>
            <p:cNvSpPr txBox="1"/>
            <p:nvPr/>
          </p:nvSpPr>
          <p:spPr>
            <a:xfrm>
              <a:off x="10506993" y="1734595"/>
              <a:ext cx="1683281" cy="1207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天然氣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燃燒溫度</a:t>
              </a:r>
            </a:p>
          </p:txBody>
        </p:sp>
        <p:sp>
          <p:nvSpPr>
            <p:cNvPr id="135" name="箭號: 向右 183">
              <a:extLst>
                <a:ext uri="{FF2B5EF4-FFF2-40B4-BE49-F238E27FC236}">
                  <a16:creationId xmlns:a16="http://schemas.microsoft.com/office/drawing/2014/main" id="{5BD0828E-07F5-48E5-AB98-BB349CDEE574}"/>
                </a:ext>
              </a:extLst>
            </p:cNvPr>
            <p:cNvSpPr/>
            <p:nvPr/>
          </p:nvSpPr>
          <p:spPr>
            <a:xfrm rot="10800000">
              <a:off x="10173970" y="3343726"/>
              <a:ext cx="514350" cy="2476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75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6" name="文字方塊 135">
              <a:extLst>
                <a:ext uri="{FF2B5EF4-FFF2-40B4-BE49-F238E27FC236}">
                  <a16:creationId xmlns:a16="http://schemas.microsoft.com/office/drawing/2014/main" id="{F1EE937B-5120-4B6C-9C68-AABA22BF44E0}"/>
                </a:ext>
              </a:extLst>
            </p:cNvPr>
            <p:cNvSpPr txBox="1"/>
            <p:nvPr/>
          </p:nvSpPr>
          <p:spPr>
            <a:xfrm>
              <a:off x="10506995" y="3120039"/>
              <a:ext cx="1630803" cy="1207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乾燥機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進氣溫度</a:t>
              </a:r>
            </a:p>
          </p:txBody>
        </p:sp>
        <p:sp>
          <p:nvSpPr>
            <p:cNvPr id="137" name="文字方塊 136">
              <a:extLst>
                <a:ext uri="{FF2B5EF4-FFF2-40B4-BE49-F238E27FC236}">
                  <a16:creationId xmlns:a16="http://schemas.microsoft.com/office/drawing/2014/main" id="{51A88246-50A1-4C50-94D1-4C0EDB73C0A4}"/>
                </a:ext>
              </a:extLst>
            </p:cNvPr>
            <p:cNvSpPr txBox="1"/>
            <p:nvPr/>
          </p:nvSpPr>
          <p:spPr>
            <a:xfrm>
              <a:off x="2158683" y="2773991"/>
              <a:ext cx="514349" cy="878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75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</a:p>
          </p:txBody>
        </p:sp>
        <p:sp>
          <p:nvSpPr>
            <p:cNvPr id="138" name="文字方塊 137">
              <a:extLst>
                <a:ext uri="{FF2B5EF4-FFF2-40B4-BE49-F238E27FC236}">
                  <a16:creationId xmlns:a16="http://schemas.microsoft.com/office/drawing/2014/main" id="{057167B8-9AEF-47B4-8819-40E33736C244}"/>
                </a:ext>
              </a:extLst>
            </p:cNvPr>
            <p:cNvSpPr txBox="1"/>
            <p:nvPr/>
          </p:nvSpPr>
          <p:spPr>
            <a:xfrm>
              <a:off x="3211196" y="3711512"/>
              <a:ext cx="514349" cy="878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75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夜</a:t>
              </a:r>
            </a:p>
          </p:txBody>
        </p:sp>
        <p:sp>
          <p:nvSpPr>
            <p:cNvPr id="139" name="文字方塊 138">
              <a:extLst>
                <a:ext uri="{FF2B5EF4-FFF2-40B4-BE49-F238E27FC236}">
                  <a16:creationId xmlns:a16="http://schemas.microsoft.com/office/drawing/2014/main" id="{D7B7AED0-03C6-41F7-B160-EC318F0291DA}"/>
                </a:ext>
              </a:extLst>
            </p:cNvPr>
            <p:cNvSpPr txBox="1"/>
            <p:nvPr/>
          </p:nvSpPr>
          <p:spPr>
            <a:xfrm>
              <a:off x="4095695" y="2589325"/>
              <a:ext cx="514349" cy="878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75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</a:p>
          </p:txBody>
        </p:sp>
        <p:sp>
          <p:nvSpPr>
            <p:cNvPr id="140" name="文字方塊 139">
              <a:extLst>
                <a:ext uri="{FF2B5EF4-FFF2-40B4-BE49-F238E27FC236}">
                  <a16:creationId xmlns:a16="http://schemas.microsoft.com/office/drawing/2014/main" id="{7DAD23DA-BC52-453C-9CF1-6E625AE0A520}"/>
                </a:ext>
              </a:extLst>
            </p:cNvPr>
            <p:cNvSpPr txBox="1"/>
            <p:nvPr/>
          </p:nvSpPr>
          <p:spPr>
            <a:xfrm>
              <a:off x="5106671" y="3711512"/>
              <a:ext cx="514349" cy="878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75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夜</a:t>
              </a:r>
            </a:p>
          </p:txBody>
        </p:sp>
        <p:sp>
          <p:nvSpPr>
            <p:cNvPr id="141" name="文字方塊 140">
              <a:extLst>
                <a:ext uri="{FF2B5EF4-FFF2-40B4-BE49-F238E27FC236}">
                  <a16:creationId xmlns:a16="http://schemas.microsoft.com/office/drawing/2014/main" id="{6C9269B6-64D5-46DC-9AB4-7804638C4CAE}"/>
                </a:ext>
              </a:extLst>
            </p:cNvPr>
            <p:cNvSpPr txBox="1"/>
            <p:nvPr/>
          </p:nvSpPr>
          <p:spPr>
            <a:xfrm>
              <a:off x="6499702" y="2657928"/>
              <a:ext cx="514349" cy="878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75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</a:t>
              </a:r>
            </a:p>
          </p:txBody>
        </p:sp>
        <p:sp>
          <p:nvSpPr>
            <p:cNvPr id="142" name="文字方塊 141">
              <a:extLst>
                <a:ext uri="{FF2B5EF4-FFF2-40B4-BE49-F238E27FC236}">
                  <a16:creationId xmlns:a16="http://schemas.microsoft.com/office/drawing/2014/main" id="{5A69D35F-5B96-43ED-B2FB-F5458C7C15A5}"/>
                </a:ext>
              </a:extLst>
            </p:cNvPr>
            <p:cNvSpPr txBox="1"/>
            <p:nvPr/>
          </p:nvSpPr>
          <p:spPr>
            <a:xfrm>
              <a:off x="7383145" y="3711512"/>
              <a:ext cx="514349" cy="878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1875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夜</a:t>
              </a:r>
            </a:p>
          </p:txBody>
        </p:sp>
        <p:sp>
          <p:nvSpPr>
            <p:cNvPr id="143" name="橢圓 142">
              <a:extLst>
                <a:ext uri="{FF2B5EF4-FFF2-40B4-BE49-F238E27FC236}">
                  <a16:creationId xmlns:a16="http://schemas.microsoft.com/office/drawing/2014/main" id="{CF1A7012-2932-43D9-BF59-3899F854F218}"/>
                </a:ext>
              </a:extLst>
            </p:cNvPr>
            <p:cNvSpPr/>
            <p:nvPr/>
          </p:nvSpPr>
          <p:spPr>
            <a:xfrm>
              <a:off x="306070" y="1913084"/>
              <a:ext cx="514350" cy="24765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75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4" name="橢圓 143">
              <a:extLst>
                <a:ext uri="{FF2B5EF4-FFF2-40B4-BE49-F238E27FC236}">
                  <a16:creationId xmlns:a16="http://schemas.microsoft.com/office/drawing/2014/main" id="{69C421E6-9C24-4F9C-959D-E41B48D32BA0}"/>
                </a:ext>
              </a:extLst>
            </p:cNvPr>
            <p:cNvSpPr/>
            <p:nvPr/>
          </p:nvSpPr>
          <p:spPr>
            <a:xfrm>
              <a:off x="306070" y="3343724"/>
              <a:ext cx="514350" cy="24765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75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5" name="矩形 144">
            <a:extLst>
              <a:ext uri="{FF2B5EF4-FFF2-40B4-BE49-F238E27FC236}">
                <a16:creationId xmlns:a16="http://schemas.microsoft.com/office/drawing/2014/main" id="{F7D7FA0F-441A-48EE-B41D-4D1A450B15BA}"/>
              </a:ext>
            </a:extLst>
          </p:cNvPr>
          <p:cNvSpPr/>
          <p:nvPr/>
        </p:nvSpPr>
        <p:spPr>
          <a:xfrm>
            <a:off x="19760775" y="14947166"/>
            <a:ext cx="5670630" cy="3437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日夜溫差大時，乾燥機進氣溫度不足且變異，製程受影響</a:t>
            </a:r>
            <a:r>
              <a:rPr lang="en-US" altLang="zh-TW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投資管路保溫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6" name="群組 145">
            <a:extLst>
              <a:ext uri="{FF2B5EF4-FFF2-40B4-BE49-F238E27FC236}">
                <a16:creationId xmlns:a16="http://schemas.microsoft.com/office/drawing/2014/main" id="{C5A19519-A152-4BFC-BBF5-476911F3826A}"/>
              </a:ext>
            </a:extLst>
          </p:cNvPr>
          <p:cNvGrpSpPr/>
          <p:nvPr/>
        </p:nvGrpSpPr>
        <p:grpSpPr>
          <a:xfrm>
            <a:off x="25802486" y="13512257"/>
            <a:ext cx="6118818" cy="1984166"/>
            <a:chOff x="0" y="772792"/>
            <a:chExt cx="12192000" cy="3627929"/>
          </a:xfrm>
        </p:grpSpPr>
        <p:pic>
          <p:nvPicPr>
            <p:cNvPr id="147" name="圖片 146">
              <a:extLst>
                <a:ext uri="{FF2B5EF4-FFF2-40B4-BE49-F238E27FC236}">
                  <a16:creationId xmlns:a16="http://schemas.microsoft.com/office/drawing/2014/main" id="{A635920F-9C3F-43AA-A529-4FA4F9D86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72792"/>
              <a:ext cx="12192000" cy="3627929"/>
            </a:xfrm>
            <a:prstGeom prst="rect">
              <a:avLst/>
            </a:prstGeom>
          </p:spPr>
        </p:pic>
        <p:sp>
          <p:nvSpPr>
            <p:cNvPr id="148" name="箭號: 向右 34">
              <a:extLst>
                <a:ext uri="{FF2B5EF4-FFF2-40B4-BE49-F238E27FC236}">
                  <a16:creationId xmlns:a16="http://schemas.microsoft.com/office/drawing/2014/main" id="{A89003F2-8925-4CAD-AD4D-01AA8D4AA366}"/>
                </a:ext>
              </a:extLst>
            </p:cNvPr>
            <p:cNvSpPr/>
            <p:nvPr/>
          </p:nvSpPr>
          <p:spPr>
            <a:xfrm>
              <a:off x="4590088" y="1506078"/>
              <a:ext cx="428625" cy="2190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75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9" name="文字方塊 148">
              <a:extLst>
                <a:ext uri="{FF2B5EF4-FFF2-40B4-BE49-F238E27FC236}">
                  <a16:creationId xmlns:a16="http://schemas.microsoft.com/office/drawing/2014/main" id="{4556D88A-ED2E-44C6-BB9A-35EC7113C15A}"/>
                </a:ext>
              </a:extLst>
            </p:cNvPr>
            <p:cNvSpPr txBox="1"/>
            <p:nvPr/>
          </p:nvSpPr>
          <p:spPr>
            <a:xfrm>
              <a:off x="2151668" y="1301493"/>
              <a:ext cx="2245463" cy="956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天然氣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燃燒溫度</a:t>
              </a:r>
            </a:p>
          </p:txBody>
        </p:sp>
        <p:sp>
          <p:nvSpPr>
            <p:cNvPr id="150" name="橢圓 149">
              <a:extLst>
                <a:ext uri="{FF2B5EF4-FFF2-40B4-BE49-F238E27FC236}">
                  <a16:creationId xmlns:a16="http://schemas.microsoft.com/office/drawing/2014/main" id="{6FC79DD7-5DAC-4A5A-8262-E9801E324923}"/>
                </a:ext>
              </a:extLst>
            </p:cNvPr>
            <p:cNvSpPr/>
            <p:nvPr/>
          </p:nvSpPr>
          <p:spPr>
            <a:xfrm>
              <a:off x="57150" y="1297535"/>
              <a:ext cx="400050" cy="2772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75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1" name="箭號: 向右 37">
              <a:extLst>
                <a:ext uri="{FF2B5EF4-FFF2-40B4-BE49-F238E27FC236}">
                  <a16:creationId xmlns:a16="http://schemas.microsoft.com/office/drawing/2014/main" id="{BCBEB831-0AB8-486F-9A97-F9EC1A547EA9}"/>
                </a:ext>
              </a:extLst>
            </p:cNvPr>
            <p:cNvSpPr/>
            <p:nvPr/>
          </p:nvSpPr>
          <p:spPr>
            <a:xfrm>
              <a:off x="4395788" y="2147049"/>
              <a:ext cx="514350" cy="2476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75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2" name="文字方塊 151">
              <a:extLst>
                <a:ext uri="{FF2B5EF4-FFF2-40B4-BE49-F238E27FC236}">
                  <a16:creationId xmlns:a16="http://schemas.microsoft.com/office/drawing/2014/main" id="{011BD877-4D90-4F30-834B-814071D65668}"/>
                </a:ext>
              </a:extLst>
            </p:cNvPr>
            <p:cNvSpPr txBox="1"/>
            <p:nvPr/>
          </p:nvSpPr>
          <p:spPr>
            <a:xfrm>
              <a:off x="2356693" y="2059590"/>
              <a:ext cx="2005736" cy="956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乾燥機</a:t>
              </a:r>
              <a:endPara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/>
              <a:r>
                <a:rPr lang="zh-TW" altLang="en-US" sz="14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進氣溫度</a:t>
              </a:r>
            </a:p>
          </p:txBody>
        </p:sp>
        <p:sp>
          <p:nvSpPr>
            <p:cNvPr id="153" name="橢圓 152">
              <a:extLst>
                <a:ext uri="{FF2B5EF4-FFF2-40B4-BE49-F238E27FC236}">
                  <a16:creationId xmlns:a16="http://schemas.microsoft.com/office/drawing/2014/main" id="{B38D3DAA-2B98-4A35-A41E-AFCCA706B9C7}"/>
                </a:ext>
              </a:extLst>
            </p:cNvPr>
            <p:cNvSpPr/>
            <p:nvPr/>
          </p:nvSpPr>
          <p:spPr>
            <a:xfrm>
              <a:off x="57150" y="1988604"/>
              <a:ext cx="400050" cy="2772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875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4" name="矩形 153">
            <a:extLst>
              <a:ext uri="{FF2B5EF4-FFF2-40B4-BE49-F238E27FC236}">
                <a16:creationId xmlns:a16="http://schemas.microsoft.com/office/drawing/2014/main" id="{F7D7FA0F-441A-48EE-B41D-4D1A450B15BA}"/>
              </a:ext>
            </a:extLst>
          </p:cNvPr>
          <p:cNvSpPr/>
          <p:nvPr/>
        </p:nvSpPr>
        <p:spPr>
          <a:xfrm>
            <a:off x="26043104" y="15075975"/>
            <a:ext cx="5670630" cy="3437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燃料不變下，乾燥機進氣溫度由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250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提升至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340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度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節省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5%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天然氣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967519" y="13521535"/>
            <a:ext cx="4877675" cy="1891549"/>
          </a:xfrm>
          <a:prstGeom prst="rect">
            <a:avLst/>
          </a:prstGeom>
        </p:spPr>
      </p:pic>
      <p:sp>
        <p:nvSpPr>
          <p:cNvPr id="155" name="矩形 154"/>
          <p:cNvSpPr/>
          <p:nvPr/>
        </p:nvSpPr>
        <p:spPr>
          <a:xfrm>
            <a:off x="0" y="4708035"/>
            <a:ext cx="342900" cy="2149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75"/>
          </a:p>
        </p:txBody>
      </p:sp>
      <p:sp>
        <p:nvSpPr>
          <p:cNvPr id="156" name="矩形 155"/>
          <p:cNvSpPr/>
          <p:nvPr/>
        </p:nvSpPr>
        <p:spPr>
          <a:xfrm>
            <a:off x="8681499" y="4647352"/>
            <a:ext cx="462501" cy="221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75"/>
          </a:p>
        </p:txBody>
      </p:sp>
      <p:pic>
        <p:nvPicPr>
          <p:cNvPr id="58" name="圖片 57">
            <a:extLst>
              <a:ext uri="{FF2B5EF4-FFF2-40B4-BE49-F238E27FC236}">
                <a16:creationId xmlns:a16="http://schemas.microsoft.com/office/drawing/2014/main" id="{FC631B05-DBFB-464B-A7B7-E8BF67D7A03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460" y="13521536"/>
            <a:ext cx="3373166" cy="18981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" name="圖片 58">
            <a:extLst>
              <a:ext uri="{FF2B5EF4-FFF2-40B4-BE49-F238E27FC236}">
                <a16:creationId xmlns:a16="http://schemas.microsoft.com/office/drawing/2014/main" id="{A2FA82DB-D06D-489F-945B-6BF2A4658E1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410084" y="14403547"/>
            <a:ext cx="2174180" cy="100953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045454" y="13586555"/>
            <a:ext cx="4884105" cy="1826529"/>
          </a:xfrm>
          <a:prstGeom prst="rect">
            <a:avLst/>
          </a:prstGeom>
        </p:spPr>
      </p:pic>
      <p:sp>
        <p:nvSpPr>
          <p:cNvPr id="61" name="矩形 60">
            <a:extLst>
              <a:ext uri="{FF2B5EF4-FFF2-40B4-BE49-F238E27FC236}">
                <a16:creationId xmlns:a16="http://schemas.microsoft.com/office/drawing/2014/main" id="{F7D7FA0F-441A-48EE-B41D-4D1A450B15BA}"/>
              </a:ext>
            </a:extLst>
          </p:cNvPr>
          <p:cNvSpPr/>
          <p:nvPr/>
        </p:nvSpPr>
        <p:spPr>
          <a:xfrm>
            <a:off x="33430507" y="15064358"/>
            <a:ext cx="2160980" cy="321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冰水機用</a:t>
            </a:r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電即時管控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F7D7FA0F-441A-48EE-B41D-4D1A450B15BA}"/>
              </a:ext>
            </a:extLst>
          </p:cNvPr>
          <p:cNvSpPr/>
          <p:nvPr/>
        </p:nvSpPr>
        <p:spPr>
          <a:xfrm>
            <a:off x="38530975" y="15064358"/>
            <a:ext cx="1453888" cy="3219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節能減碳</a:t>
            </a:r>
            <a:r>
              <a:rPr lang="en-US" altLang="zh-TW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12.1%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F7D7FA0F-441A-48EE-B41D-4D1A450B15BA}"/>
              </a:ext>
            </a:extLst>
          </p:cNvPr>
          <p:cNvSpPr/>
          <p:nvPr/>
        </p:nvSpPr>
        <p:spPr>
          <a:xfrm>
            <a:off x="42316842" y="14992048"/>
            <a:ext cx="2136333" cy="3576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整廠製程虛實整合管控</a:t>
            </a:r>
            <a:endParaRPr lang="en-US" altLang="zh-TW" sz="1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7571900" y="1214431"/>
            <a:ext cx="1109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14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</a:t>
            </a:r>
            <a:r>
              <a:rPr kumimoji="0" lang="en-US" altLang="zh-TW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0" lang="en-US" altLang="zh-TW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51434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1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漢翔航空</a:t>
            </a: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F7D7FA0F-441A-48EE-B41D-4D1A450B15BA}"/>
              </a:ext>
            </a:extLst>
          </p:cNvPr>
          <p:cNvSpPr/>
          <p:nvPr/>
        </p:nvSpPr>
        <p:spPr>
          <a:xfrm>
            <a:off x="1214825" y="15064358"/>
            <a:ext cx="1512079" cy="3437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廠區與製程設備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F7D7FA0F-441A-48EE-B41D-4D1A450B15BA}"/>
              </a:ext>
            </a:extLst>
          </p:cNvPr>
          <p:cNvSpPr/>
          <p:nvPr/>
        </p:nvSpPr>
        <p:spPr>
          <a:xfrm>
            <a:off x="6543183" y="15117400"/>
            <a:ext cx="1693411" cy="3437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石灰爐分層監控溫度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:a16="http://schemas.microsoft.com/office/drawing/2014/main" id="{F7D7FA0F-441A-48EE-B41D-4D1A450B15BA}"/>
              </a:ext>
            </a:extLst>
          </p:cNvPr>
          <p:cNvSpPr/>
          <p:nvPr/>
        </p:nvSpPr>
        <p:spPr>
          <a:xfrm>
            <a:off x="15870211" y="15040346"/>
            <a:ext cx="1693411" cy="3437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乾燥爐分層監控溫度</a:t>
            </a:r>
            <a:endParaRPr lang="en-US" altLang="zh-TW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、推動產業</a:t>
            </a:r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數位化輔導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</a:p>
        </p:txBody>
      </p:sp>
    </p:spTree>
    <p:extLst>
      <p:ext uri="{BB962C8B-B14F-4D97-AF65-F5344CB8AC3E}">
        <p14:creationId xmlns:p14="http://schemas.microsoft.com/office/powerpoint/2010/main" val="171330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111E-6 L -4.02257 0.00579 " pathEditMode="relative" rAng="0" ptsTypes="AA">
                                      <p:cBhvr>
                                        <p:cTn id="6" dur="59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28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字方塊 23"/>
          <p:cNvSpPr txBox="1"/>
          <p:nvPr/>
        </p:nvSpPr>
        <p:spPr>
          <a:xfrm>
            <a:off x="377147" y="980728"/>
            <a:ext cx="8167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r>
              <a:rPr lang="zh-TW" altLang="en-US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、協助製造業智慧應用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升級輔導計畫</a:t>
            </a:r>
            <a:r>
              <a:rPr lang="en-US" altLang="zh-TW" sz="2400" b="1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: </a:t>
            </a:r>
            <a:r>
              <a:rPr lang="en-US" altLang="zh-TW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SMU-Phase I</a:t>
            </a:r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 階段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901246" y="1397465"/>
            <a:ext cx="79192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1563" indent="-1071563"/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計畫標的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機械業者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所製造之機械設備，或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製造業者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現有產線機械設備、系統或新購之機械設備，經由本局「技術服務能量登錄合格機構」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輔導，協助業者建置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機聯網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設備管理可視化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基礎。</a:t>
            </a:r>
          </a:p>
        </p:txBody>
      </p:sp>
      <p:sp>
        <p:nvSpPr>
          <p:cNvPr id="41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肆、持續協助產業數位化、數位升級</a:t>
            </a:r>
            <a:endParaRPr lang="zh-TW" altLang="en-US" sz="36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14</a:t>
            </a:fld>
            <a:endParaRPr lang="en-US" altLang="zh-TW" b="1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9" y="2682954"/>
            <a:ext cx="7187455" cy="377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04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字方塊 55"/>
          <p:cNvSpPr txBox="1"/>
          <p:nvPr/>
        </p:nvSpPr>
        <p:spPr>
          <a:xfrm>
            <a:off x="6049363" y="3526552"/>
            <a:ext cx="2783725" cy="32868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ts val="1600"/>
              </a:lnSpc>
            </a:pPr>
            <a:endParaRPr lang="zh-TW" altLang="en-US" sz="105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424" name="AutoShape 8" descr="Packin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426" name="AutoShape 10" descr="Packin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428" name="AutoShape 12" descr="Packing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/>
          <p:cNvSpPr txBox="1"/>
          <p:nvPr/>
        </p:nvSpPr>
        <p:spPr>
          <a:xfrm>
            <a:off x="395536" y="980728"/>
            <a:ext cx="760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協助製造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業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智慧應用升級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(SMU-Phase II)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輔導計畫</a:t>
            </a:r>
            <a:endParaRPr lang="zh-TW" altLang="en-US" sz="24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60375" y="1396681"/>
            <a:ext cx="84746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71563" indent="-1071563"/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zh-TW" altLang="en-US" sz="20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</a:t>
            </a:r>
            <a:r>
              <a:rPr lang="zh-TW" altLang="en-US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0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機械業者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所製造之機械設備，或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製造業者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現有產線機械設備或新購之機械設備已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具備機械設備聯網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設備稼動率可視化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之基礎下，經由本局「技術服務能量登錄合格機構」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輔導協助</a:t>
            </a:r>
            <a:r>
              <a:rPr lang="zh-TW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智慧應用升級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0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、持續協助產業數位化</a:t>
            </a:r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、數位升級</a:t>
            </a:r>
            <a:endParaRPr lang="zh-TW" altLang="en-US" sz="36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15</a:t>
            </a:fld>
            <a:endParaRPr lang="en-US" altLang="zh-TW" b="1"/>
          </a:p>
        </p:txBody>
      </p:sp>
      <p:sp>
        <p:nvSpPr>
          <p:cNvPr id="54" name="文字方塊 53"/>
          <p:cNvSpPr txBox="1"/>
          <p:nvPr/>
        </p:nvSpPr>
        <p:spPr>
          <a:xfrm>
            <a:off x="939434" y="3549063"/>
            <a:ext cx="1809000" cy="3264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just"/>
            <a:endParaRPr lang="zh-TW" altLang="en-US" sz="105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2654949" y="3541792"/>
            <a:ext cx="3368841" cy="32715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noAutofit/>
          </a:bodyPr>
          <a:lstStyle/>
          <a:p>
            <a:pPr algn="just">
              <a:lnSpc>
                <a:spcPts val="1600"/>
              </a:lnSpc>
            </a:pPr>
            <a:endParaRPr lang="zh-TW" altLang="en-US" sz="105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7" name="五邊形 56"/>
          <p:cNvSpPr/>
          <p:nvPr/>
        </p:nvSpPr>
        <p:spPr bwMode="auto">
          <a:xfrm>
            <a:off x="118255" y="2961882"/>
            <a:ext cx="840064" cy="468000"/>
          </a:xfrm>
          <a:prstGeom prst="homePlate">
            <a:avLst>
              <a:gd name="adj" fmla="val 26640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有聯</a:t>
            </a:r>
            <a:r>
              <a:rPr lang="zh-TW" altLang="en-US" sz="1200" b="1" dirty="0">
                <a:latin typeface="微軟正黑體" pitchFamily="34" charset="-120"/>
                <a:ea typeface="微軟正黑體" pitchFamily="34" charset="-120"/>
              </a:rPr>
              <a:t>網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基礎業者</a:t>
            </a:r>
            <a:endParaRPr lang="zh-TW" altLang="en-US" sz="1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8" name="＞形箭號 57"/>
          <p:cNvSpPr/>
          <p:nvPr/>
        </p:nvSpPr>
        <p:spPr bwMode="auto">
          <a:xfrm>
            <a:off x="939434" y="2961882"/>
            <a:ext cx="1836000" cy="468000"/>
          </a:xfrm>
          <a:prstGeom prst="chevron">
            <a:avLst>
              <a:gd name="adj" fmla="val 27286"/>
            </a:avLst>
          </a:prstGeom>
          <a:solidFill>
            <a:srgbClr val="FFE48F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可視化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看見問題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5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9" name="＞形箭號 58"/>
          <p:cNvSpPr/>
          <p:nvPr/>
        </p:nvSpPr>
        <p:spPr bwMode="auto">
          <a:xfrm>
            <a:off x="2648134" y="2961882"/>
            <a:ext cx="2112928" cy="468000"/>
          </a:xfrm>
          <a:prstGeom prst="chevron">
            <a:avLst>
              <a:gd name="adj" fmla="val 27286"/>
            </a:avLst>
          </a:prstGeom>
          <a:solidFill>
            <a:srgbClr val="FFD85D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透明化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了解問題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5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" name="＞形箭號 59"/>
          <p:cNvSpPr/>
          <p:nvPr/>
        </p:nvSpPr>
        <p:spPr bwMode="auto">
          <a:xfrm>
            <a:off x="5947544" y="2961882"/>
            <a:ext cx="1512000" cy="468000"/>
          </a:xfrm>
          <a:prstGeom prst="chevron">
            <a:avLst>
              <a:gd name="adj" fmla="val 27286"/>
            </a:avLst>
          </a:prstGeom>
          <a:solidFill>
            <a:srgbClr val="FFCD2F"/>
          </a:solidFill>
          <a:ln w="12700" cap="flat" cmpd="sng" algn="ctr">
            <a:solidFill>
              <a:srgbClr val="FFC30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可預測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異常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趨勢偏移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61" name="＞形箭號 60"/>
          <p:cNvSpPr/>
          <p:nvPr/>
        </p:nvSpPr>
        <p:spPr bwMode="auto">
          <a:xfrm>
            <a:off x="7384881" y="2961882"/>
            <a:ext cx="1512000" cy="468000"/>
          </a:xfrm>
          <a:prstGeom prst="chevron">
            <a:avLst>
              <a:gd name="adj" fmla="val 27286"/>
            </a:avLst>
          </a:prstGeom>
          <a:solidFill>
            <a:srgbClr val="FFC000"/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4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自適化</a:t>
            </a:r>
            <a:endParaRPr lang="en-US" altLang="zh-TW" sz="14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恢復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優化調整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sp>
        <p:nvSpPr>
          <p:cNvPr id="62" name="文字方塊 61"/>
          <p:cNvSpPr txBox="1"/>
          <p:nvPr/>
        </p:nvSpPr>
        <p:spPr>
          <a:xfrm>
            <a:off x="110497" y="3533821"/>
            <a:ext cx="739811" cy="321710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eaVert" wrap="square" rtlCol="0" anchor="ctr">
            <a:noAutofit/>
          </a:bodyPr>
          <a:lstStyle/>
          <a:p>
            <a:pPr algn="ctr">
              <a:lnSpc>
                <a:spcPts val="1600"/>
              </a:lnSpc>
            </a:pPr>
            <a:endParaRPr lang="en-US" altLang="zh-TW" sz="1875" b="1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63" name="直線接點 62"/>
          <p:cNvCxnSpPr>
            <a:cxnSpLocks/>
          </p:cNvCxnSpPr>
          <p:nvPr/>
        </p:nvCxnSpPr>
        <p:spPr bwMode="auto">
          <a:xfrm flipV="1">
            <a:off x="954674" y="3804181"/>
            <a:ext cx="1593000" cy="1043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4" name="直線接點 63"/>
          <p:cNvCxnSpPr>
            <a:cxnSpLocks/>
          </p:cNvCxnSpPr>
          <p:nvPr/>
        </p:nvCxnSpPr>
        <p:spPr bwMode="auto">
          <a:xfrm>
            <a:off x="966974" y="4401064"/>
            <a:ext cx="1593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5" name="直線接點 64"/>
          <p:cNvCxnSpPr>
            <a:cxnSpLocks/>
          </p:cNvCxnSpPr>
          <p:nvPr/>
        </p:nvCxnSpPr>
        <p:spPr bwMode="auto">
          <a:xfrm>
            <a:off x="2821054" y="3801850"/>
            <a:ext cx="1755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6" name="直線接點 65"/>
          <p:cNvCxnSpPr>
            <a:cxnSpLocks/>
          </p:cNvCxnSpPr>
          <p:nvPr/>
        </p:nvCxnSpPr>
        <p:spPr bwMode="auto">
          <a:xfrm>
            <a:off x="2821054" y="4401064"/>
            <a:ext cx="1755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7" name="直線接點 66"/>
          <p:cNvCxnSpPr>
            <a:cxnSpLocks/>
          </p:cNvCxnSpPr>
          <p:nvPr/>
        </p:nvCxnSpPr>
        <p:spPr bwMode="auto">
          <a:xfrm>
            <a:off x="6073963" y="3804567"/>
            <a:ext cx="2538000" cy="141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直線接點 67"/>
          <p:cNvCxnSpPr>
            <a:cxnSpLocks/>
          </p:cNvCxnSpPr>
          <p:nvPr/>
        </p:nvCxnSpPr>
        <p:spPr bwMode="auto">
          <a:xfrm>
            <a:off x="6100963" y="4401064"/>
            <a:ext cx="251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9" name="文字方塊 68"/>
          <p:cNvSpPr txBox="1"/>
          <p:nvPr/>
        </p:nvSpPr>
        <p:spPr>
          <a:xfrm>
            <a:off x="888580" y="3834129"/>
            <a:ext cx="17965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just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能將數據轉化成可視畫面，即時了解正在發生的事件，並依據數據輔助決策。</a:t>
            </a:r>
          </a:p>
        </p:txBody>
      </p:sp>
      <p:sp>
        <p:nvSpPr>
          <p:cNvPr id="70" name="文字方塊 69"/>
          <p:cNvSpPr txBox="1"/>
          <p:nvPr/>
        </p:nvSpPr>
        <p:spPr>
          <a:xfrm>
            <a:off x="1082560" y="3549065"/>
            <a:ext cx="1350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發生了什麼事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73" name="文字方塊 72"/>
          <p:cNvSpPr txBox="1"/>
          <p:nvPr/>
        </p:nvSpPr>
        <p:spPr>
          <a:xfrm>
            <a:off x="2667965" y="3549064"/>
            <a:ext cx="172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為什麼發生這些事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74" name="文字方塊 73"/>
          <p:cNvSpPr txBox="1"/>
          <p:nvPr/>
        </p:nvSpPr>
        <p:spPr>
          <a:xfrm>
            <a:off x="2658481" y="3834129"/>
            <a:ext cx="1937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just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能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透過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多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維度資訊</a:t>
            </a: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轉化為各事件發生的原因，並且累積處理事件的經驗知識。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5" name="文字方塊 74"/>
          <p:cNvSpPr txBox="1"/>
          <p:nvPr/>
        </p:nvSpPr>
        <p:spPr>
          <a:xfrm>
            <a:off x="81901" y="4218478"/>
            <a:ext cx="761747" cy="18099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1875" b="1" dirty="0">
                <a:latin typeface="微軟正黑體" pitchFamily="34" charset="-120"/>
                <a:ea typeface="微軟正黑體" pitchFamily="34" charset="-120"/>
              </a:rPr>
              <a:t>設備聯網稼動率可視化</a:t>
            </a:r>
          </a:p>
        </p:txBody>
      </p:sp>
      <p:sp>
        <p:nvSpPr>
          <p:cNvPr id="76" name="＞形箭號 75"/>
          <p:cNvSpPr/>
          <p:nvPr/>
        </p:nvSpPr>
        <p:spPr bwMode="auto">
          <a:xfrm>
            <a:off x="4647247" y="2961882"/>
            <a:ext cx="1417836" cy="468000"/>
          </a:xfrm>
          <a:prstGeom prst="chevron">
            <a:avLst>
              <a:gd name="adj" fmla="val 27286"/>
            </a:avLst>
          </a:prstGeom>
          <a:solidFill>
            <a:schemeClr val="accent6">
              <a:alpha val="60000"/>
            </a:schemeClr>
          </a:solidFill>
          <a:ln w="12700" cap="flat" cmpd="sng" algn="ctr">
            <a:solidFill>
              <a:srgbClr val="D09E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1600" b="1" u="sng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流程</a:t>
            </a:r>
            <a:r>
              <a:rPr lang="zh-TW" altLang="en-US" sz="160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數位化</a:t>
            </a:r>
            <a:endParaRPr lang="en-US" altLang="zh-TW" sz="160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建立數位參考</a:t>
            </a:r>
            <a:r>
              <a:rPr lang="en-US" altLang="zh-TW" sz="1050" b="1" u="sng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050" b="1" u="sng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7" name="文字方塊 76"/>
          <p:cNvSpPr txBox="1"/>
          <p:nvPr/>
        </p:nvSpPr>
        <p:spPr>
          <a:xfrm>
            <a:off x="4605954" y="3549064"/>
            <a:ext cx="1514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4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事件是否</a:t>
            </a:r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正常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cxnSp>
        <p:nvCxnSpPr>
          <p:cNvPr id="78" name="直線接點 77"/>
          <p:cNvCxnSpPr>
            <a:cxnSpLocks/>
          </p:cNvCxnSpPr>
          <p:nvPr/>
        </p:nvCxnSpPr>
        <p:spPr bwMode="auto">
          <a:xfrm>
            <a:off x="4829153" y="3812138"/>
            <a:ext cx="113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9" name="文字方塊 78"/>
          <p:cNvSpPr txBox="1"/>
          <p:nvPr/>
        </p:nvSpPr>
        <p:spPr>
          <a:xfrm>
            <a:off x="4554432" y="3845720"/>
            <a:ext cx="15315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056" indent="-69056" algn="just">
              <a:buFont typeface="Arial" panose="020B0604020202020204" pitchFamily="34" charset="0"/>
              <a:buChar char="•"/>
            </a:pPr>
            <a:r>
              <a:rPr lang="zh-TW" altLang="en-US" sz="1000" dirty="0"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en-US" sz="1000" dirty="0" smtClean="0">
                <a:latin typeface="微軟正黑體" pitchFamily="34" charset="-120"/>
                <a:ea typeface="微軟正黑體" pitchFamily="34" charset="-120"/>
              </a:rPr>
              <a:t>數位技術建立生產流程、參考數值與實際生產數值並綜合運用。</a:t>
            </a:r>
            <a:endParaRPr lang="en-US" altLang="zh-TW" sz="1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80" name="直線接點 79"/>
          <p:cNvCxnSpPr>
            <a:cxnSpLocks/>
          </p:cNvCxnSpPr>
          <p:nvPr/>
        </p:nvCxnSpPr>
        <p:spPr bwMode="auto">
          <a:xfrm>
            <a:off x="4859539" y="4401064"/>
            <a:ext cx="1107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81" name="文字方塊 80"/>
          <p:cNvSpPr txBox="1"/>
          <p:nvPr/>
        </p:nvSpPr>
        <p:spPr>
          <a:xfrm>
            <a:off x="4700781" y="4456741"/>
            <a:ext cx="1254007" cy="2305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050" b="1" dirty="0">
                <a:latin typeface="微軟正黑體" pitchFamily="34" charset="-120"/>
                <a:ea typeface="微軟正黑體" pitchFamily="34" charset="-120"/>
              </a:rPr>
              <a:t>輔導措施</a:t>
            </a:r>
            <a:r>
              <a:rPr lang="en-US" altLang="zh-TW" sz="1050" b="1" dirty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algn="just">
              <a:lnSpc>
                <a:spcPts val="1600"/>
              </a:lnSpc>
            </a:pPr>
            <a:r>
              <a:rPr lang="zh-TW" altLang="en-US" sz="1050" b="1" dirty="0">
                <a:latin typeface="微軟正黑體" pitchFamily="34" charset="-120"/>
                <a:ea typeface="微軟正黑體" pitchFamily="34" charset="-120"/>
              </a:rPr>
              <a:t>運用數位技術追蹤數據、建立作業標準參考數值、建立數位作業</a:t>
            </a:r>
            <a:r>
              <a:rPr lang="zh-TW" altLang="en-US" sz="1050" b="1" dirty="0" smtClean="0">
                <a:latin typeface="微軟正黑體" pitchFamily="34" charset="-120"/>
                <a:ea typeface="微軟正黑體" pitchFamily="34" charset="-120"/>
              </a:rPr>
              <a:t>程序標準，並藉此優化標準</a:t>
            </a:r>
            <a:endParaRPr lang="en-US" altLang="zh-TW" sz="1050" b="1" dirty="0">
              <a:latin typeface="微軟正黑體" pitchFamily="34" charset="-120"/>
              <a:ea typeface="微軟正黑體" pitchFamily="34" charset="-120"/>
            </a:endParaRPr>
          </a:p>
          <a:p>
            <a:pPr marL="128588" indent="-128588" algn="just">
              <a:lnSpc>
                <a:spcPts val="1600"/>
              </a:lnSpc>
              <a:buFont typeface="Wingdings" panose="05000000000000000000" pitchFamily="2" charset="2"/>
              <a:buChar char="p"/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標準作業數位化、</a:t>
            </a: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pPr marL="128588" indent="-128588" algn="just">
              <a:lnSpc>
                <a:spcPts val="1600"/>
              </a:lnSpc>
              <a:buFont typeface="Wingdings" panose="05000000000000000000" pitchFamily="2" charset="2"/>
              <a:buChar char="p"/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參考數值可視化</a:t>
            </a: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pPr marL="128588" indent="-128588" algn="just">
              <a:lnSpc>
                <a:spcPts val="1600"/>
              </a:lnSpc>
              <a:buFont typeface="Wingdings" panose="05000000000000000000" pitchFamily="2" charset="2"/>
              <a:buChar char="p"/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即時差異比對</a:t>
            </a: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pPr marL="128588" indent="-128588" algn="just">
              <a:lnSpc>
                <a:spcPts val="1600"/>
              </a:lnSpc>
              <a:buFont typeface="Wingdings" panose="05000000000000000000" pitchFamily="2" charset="2"/>
              <a:buChar char="p"/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流程數位可視化、</a:t>
            </a: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  <a:p>
            <a:pPr marL="128588" indent="-128588" algn="just">
              <a:lnSpc>
                <a:spcPts val="1600"/>
              </a:lnSpc>
              <a:buFont typeface="Wingdings" panose="05000000000000000000" pitchFamily="2" charset="2"/>
              <a:buChar char="p"/>
            </a:pPr>
            <a:r>
              <a:rPr lang="zh-TW" altLang="en-US" sz="900" dirty="0">
                <a:latin typeface="微軟正黑體" pitchFamily="34" charset="-120"/>
                <a:ea typeface="微軟正黑體" pitchFamily="34" charset="-120"/>
              </a:rPr>
              <a:t>事件分析。</a:t>
            </a:r>
            <a:endParaRPr lang="en-US" altLang="zh-TW" sz="9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2" name="文字方塊 81"/>
          <p:cNvSpPr txBox="1"/>
          <p:nvPr/>
        </p:nvSpPr>
        <p:spPr>
          <a:xfrm>
            <a:off x="7525200" y="3537148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如何自動反應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83" name="文字方塊 82"/>
          <p:cNvSpPr txBox="1"/>
          <p:nvPr/>
        </p:nvSpPr>
        <p:spPr>
          <a:xfrm>
            <a:off x="6014623" y="3549063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TW" altLang="en-US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哪些事要發生了</a:t>
            </a:r>
            <a:r>
              <a:rPr lang="en-US" altLang="zh-TW" sz="14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</a:p>
        </p:txBody>
      </p:sp>
      <p:sp>
        <p:nvSpPr>
          <p:cNvPr id="84" name="文字方塊 83"/>
          <p:cNvSpPr txBox="1"/>
          <p:nvPr/>
        </p:nvSpPr>
        <p:spPr>
          <a:xfrm>
            <a:off x="7426707" y="3841086"/>
            <a:ext cx="13518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4" indent="-64294" algn="just">
              <a:buFont typeface="Arial" pitchFamily="34" charset="0"/>
              <a:buChar char="•"/>
            </a:pPr>
            <a:r>
              <a:rPr lang="zh-TW" altLang="en-US" sz="975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能夠依據發生的事件自動進行最有利的策略回應</a:t>
            </a:r>
            <a:r>
              <a:rPr lang="zh-TW" altLang="en-US" sz="105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105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5" name="文字方塊 84"/>
          <p:cNvSpPr txBox="1"/>
          <p:nvPr/>
        </p:nvSpPr>
        <p:spPr>
          <a:xfrm>
            <a:off x="6008805" y="3829994"/>
            <a:ext cx="1432240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4" indent="-64294" algn="just">
              <a:buFont typeface="Arial" pitchFamily="34" charset="0"/>
              <a:buChar char="•"/>
            </a:pPr>
            <a:r>
              <a:rPr lang="zh-TW" altLang="en-US" sz="975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能透過資料推估未來可能發生的事件，並且依預測進行決策。</a:t>
            </a:r>
            <a:endParaRPr lang="en-US" altLang="zh-TW" sz="975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6" name="文字方塊 85"/>
          <p:cNvSpPr txBox="1"/>
          <p:nvPr/>
        </p:nvSpPr>
        <p:spPr>
          <a:xfrm>
            <a:off x="898646" y="4456741"/>
            <a:ext cx="1821192" cy="234936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產業問題</a:t>
            </a:r>
            <a:r>
              <a: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00"/>
              </a:lnSpc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訂單小型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化生產、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站</a:t>
            </a:r>
            <a:r>
              <a:rPr lang="en-US" altLang="zh-TW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倉儲缺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料、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生產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穩定使調度困難、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刀具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偏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高、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模具故障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影響生產、衡量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績效不公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員工消極、設備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故障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影響產出、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穩定造成退貨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風險高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1600"/>
              </a:lnSpc>
            </a:pPr>
            <a:r>
              <a:rPr lang="zh-TW" altLang="en-US" sz="9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輔導措施</a:t>
            </a:r>
            <a:r>
              <a:rPr lang="en-US" altLang="zh-TW" sz="9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lnSpc>
                <a:spcPts val="1600"/>
              </a:lnSpc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自動收集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數據，實現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資訊可視</a:t>
            </a:r>
            <a:r>
              <a:rPr lang="en-US" altLang="zh-TW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人、機、料、法、環、測</a:t>
            </a:r>
            <a:r>
              <a:rPr lang="en-US" altLang="zh-TW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97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改為</a:t>
            </a:r>
            <a:r>
              <a:rPr lang="zh-TW" altLang="en-US" sz="975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zh-TW" altLang="en-US" sz="975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7" name="文字方塊 86"/>
          <p:cNvSpPr txBox="1"/>
          <p:nvPr/>
        </p:nvSpPr>
        <p:spPr>
          <a:xfrm>
            <a:off x="2605890" y="4456741"/>
            <a:ext cx="2155172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輔導措施</a:t>
            </a:r>
            <a:r>
              <a:rPr lang="en-US" altLang="zh-TW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05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跨系統數位整合</a:t>
            </a:r>
            <a:endParaRPr lang="en-US" altLang="zh-TW" sz="10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訂單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排程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整合、易於安排生產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物料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工單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結合、知需求預訂貨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時間統計分析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，知合理時間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刀具領用</a:t>
            </a: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數位記錄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，管理省成本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模具使用</a:t>
            </a: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數位紀錄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，維護易規劃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人員產能數位管理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，獎勵好員工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設備數據</a:t>
            </a:r>
            <a:r>
              <a:rPr lang="zh-TW" altLang="en-US" sz="1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異常預警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，決策修產</a:t>
            </a:r>
            <a:r>
              <a:rPr lang="zh-TW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停</a:t>
            </a:r>
            <a:endParaRPr lang="en-US" altLang="zh-TW" sz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即時</a:t>
            </a: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監測</a:t>
            </a:r>
            <a:r>
              <a:rPr lang="zh-TW" altLang="en-US" sz="1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品質</a:t>
            </a:r>
            <a:r>
              <a:rPr lang="zh-TW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變化，降低不良率</a:t>
            </a:r>
            <a:endParaRPr lang="en-US" altLang="zh-TW" sz="1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1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及時</a:t>
            </a:r>
            <a:r>
              <a:rPr lang="zh-TW" altLang="en-US" sz="1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能耗監測</a:t>
            </a:r>
            <a:r>
              <a:rPr lang="zh-TW" altLang="en-US" sz="1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改善，節能又減碳</a:t>
            </a:r>
            <a:endParaRPr lang="en-US" altLang="zh-TW" sz="1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8" name="文字方塊 87"/>
          <p:cNvSpPr txBox="1"/>
          <p:nvPr/>
        </p:nvSpPr>
        <p:spPr>
          <a:xfrm>
            <a:off x="6066193" y="4465043"/>
            <a:ext cx="28310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輔導措施</a:t>
            </a:r>
            <a:r>
              <a:rPr lang="en-US" altLang="zh-TW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導入進階智慧軟體</a:t>
            </a:r>
            <a:r>
              <a:rPr lang="en-US" altLang="zh-TW" sz="105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05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訂單與排程整合、預測完工時間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分析歷史數據與上游資訊，提前警示與催料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標準化流程、分析調整可行性，輔助優化效率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分析每日、每周用量，精準訂貨、庫存降低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分析模具次數與產品良率、預測保養時間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分析優秀員工，拔擢管理層級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分析異常，預估問題發生點，不讓設備故障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50019" indent="-150019">
              <a:lnSpc>
                <a:spcPts val="1600"/>
              </a:lnSpc>
              <a:buFont typeface="Wingdings" panose="05000000000000000000" pitchFamily="2" charset="2"/>
              <a:buChar char="ü"/>
            </a:pPr>
            <a:r>
              <a:rPr lang="zh-TW" altLang="en-US" sz="9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交叉分析檢測品質數據、預測缺陷原因</a:t>
            </a:r>
            <a:endParaRPr lang="en-US" altLang="zh-TW" sz="9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文字方塊 88"/>
          <p:cNvSpPr txBox="1"/>
          <p:nvPr/>
        </p:nvSpPr>
        <p:spPr>
          <a:xfrm>
            <a:off x="69488" y="3541792"/>
            <a:ext cx="87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12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資訊</a:t>
            </a:r>
            <a:r>
              <a:rPr lang="zh-TW" altLang="en-US" sz="1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即時記錄</a:t>
            </a:r>
            <a:r>
              <a:rPr lang="en-US" altLang="zh-TW" sz="1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2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傳遞</a:t>
            </a:r>
            <a:endParaRPr lang="en-US" altLang="zh-TW" sz="12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878904" y="2961882"/>
            <a:ext cx="3814080" cy="384422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933450" marR="0" indent="-4762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AutoNum type="ea1ChsPeriod"/>
            </a:pPr>
            <a:endParaRPr kumimoji="1" lang="zh-TW" altLang="en-US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436971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文字方塊 71"/>
          <p:cNvSpPr txBox="1"/>
          <p:nvPr/>
        </p:nvSpPr>
        <p:spPr>
          <a:xfrm>
            <a:off x="467544" y="980728"/>
            <a:ext cx="7263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三、計畫申請模式：由輔導單位協助送件、提出申請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17" y="1988840"/>
            <a:ext cx="8658096" cy="4055635"/>
          </a:xfrm>
          <a:prstGeom prst="rect">
            <a:avLst/>
          </a:prstGeom>
        </p:spPr>
      </p:pic>
      <p:sp>
        <p:nvSpPr>
          <p:cNvPr id="44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、持續協助產業數位化</a:t>
            </a:r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、數位升級</a:t>
            </a:r>
            <a:endParaRPr lang="zh-TW" altLang="en-US" sz="36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16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8988011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393209" y="980728"/>
            <a:ext cx="726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四、申請資格：有關申請之企業應符合下列申請資格</a:t>
            </a:r>
            <a:endParaRPr lang="zh-TW" altLang="en-US" sz="24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2" name="Picture 4" descr="http://www.myfreephotoshop.com/wp-content/uploads/2013/03/1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34443"/>
            <a:ext cx="2232248" cy="155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639325" y="1486813"/>
            <a:ext cx="57023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 defTabSz="901700">
              <a:spcBef>
                <a:spcPts val="600"/>
              </a:spcBef>
            </a:pP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：在中華民國境內依法辦理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登記或商業登記、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法人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登記、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大專院校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經主管機關核准設立，且為經濟部工業局「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技術服務能量登錄合格機構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」之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自動化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(AU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(IT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資料經濟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(DA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系統整合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(SI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等服務機構</a:t>
            </a:r>
            <a:r>
              <a:rPr lang="zh-TW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4" name="Picture 8" descr="相關圖片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8236" y="3482178"/>
            <a:ext cx="2207673" cy="1819030"/>
          </a:xfrm>
          <a:prstGeom prst="rect">
            <a:avLst/>
          </a:prstGeom>
          <a:noFill/>
        </p:spPr>
      </p:pic>
      <p:pic>
        <p:nvPicPr>
          <p:cNvPr id="15" name="Picture 4" descr="相關圖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249" y="1561332"/>
            <a:ext cx="2265674" cy="1435620"/>
          </a:xfrm>
          <a:prstGeom prst="rect">
            <a:avLst/>
          </a:prstGeom>
          <a:noFill/>
        </p:spPr>
      </p:pic>
      <p:sp>
        <p:nvSpPr>
          <p:cNvPr id="16" name="矩形 15"/>
          <p:cNvSpPr/>
          <p:nvPr/>
        </p:nvSpPr>
        <p:spPr>
          <a:xfrm>
            <a:off x="639325" y="5745450"/>
            <a:ext cx="5437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 defTabSz="901700">
              <a:spcBef>
                <a:spcPts val="600"/>
              </a:spcBef>
              <a:spcAft>
                <a:spcPts val="0"/>
              </a:spcAft>
            </a:pP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其他資格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：淨值不得為負值、非金融機構拒絕往來戶、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年內無欠繳應納稅捐情事等</a:t>
            </a: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740644" y="3573016"/>
            <a:ext cx="60078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indent="-447675" algn="just" defTabSz="901700">
              <a:spcBef>
                <a:spcPts val="600"/>
              </a:spcBef>
              <a:spcAft>
                <a:spcPts val="0"/>
              </a:spcAft>
            </a:pPr>
            <a:r>
              <a:rPr lang="en-US" altLang="zh-TW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	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輔導業者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：在中華民國境內依法辦理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公司登記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商業登記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，並有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工廠登記</a:t>
            </a:r>
            <a:r>
              <a:rPr lang="zh-TW" altLang="en-US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證明文件之國內製造業者。</a:t>
            </a:r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" name="Picture 2" descr="「manufacturing png」的圖片搜尋結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0644" y="4304630"/>
            <a:ext cx="3150865" cy="1289061"/>
          </a:xfrm>
          <a:prstGeom prst="rect">
            <a:avLst/>
          </a:prstGeom>
          <a:noFill/>
        </p:spPr>
      </p:pic>
      <p:sp>
        <p:nvSpPr>
          <p:cNvPr id="19" name="文字方塊 18"/>
          <p:cNvSpPr txBox="1"/>
          <p:nvPr/>
        </p:nvSpPr>
        <p:spPr>
          <a:xfrm>
            <a:off x="1043608" y="2924944"/>
            <a:ext cx="589616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技術服務能量登錄合格機構查詢網址：</a:t>
            </a:r>
            <a:endParaRPr lang="en-US" altLang="zh-TW" sz="1050" dirty="0" smtClea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05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https://assist.nat.gov.tw/wSite/sp?xdUrl=/wSite/sp/tech/enterpriseQualifiedList.jsp&amp;mp=2</a:t>
            </a:r>
            <a:endParaRPr lang="zh-TW" altLang="en-US" sz="105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、持續協助產業數位化</a:t>
            </a:r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、數位升級</a:t>
            </a:r>
            <a:endParaRPr lang="zh-TW" altLang="en-US" sz="36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17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57489673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1"/>
          <p:cNvSpPr txBox="1">
            <a:spLocks/>
          </p:cNvSpPr>
          <p:nvPr/>
        </p:nvSpPr>
        <p:spPr bwMode="auto">
          <a:xfrm>
            <a:off x="251520" y="974786"/>
            <a:ext cx="8291956" cy="55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55600" indent="-355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ts val="3000"/>
              </a:lnSpc>
            </a:pPr>
            <a:r>
              <a:rPr lang="zh-TW" altLang="en-US" sz="28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五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itchFamily="18" charset="0"/>
              </a:rPr>
              <a:t>、其他補充事項</a:t>
            </a:r>
            <a:endParaRPr lang="zh-TW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668262"/>
              </p:ext>
            </p:extLst>
          </p:nvPr>
        </p:nvGraphicFramePr>
        <p:xfrm>
          <a:off x="251520" y="1464183"/>
          <a:ext cx="8713094" cy="52414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0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051">
                <a:tc>
                  <a:txBody>
                    <a:bodyPr/>
                    <a:lstStyle/>
                    <a:p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(SMU-Phase II)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輔導計畫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二擇一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lang="zh-TW" altLang="en-US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(SMU</a:t>
                      </a:r>
                      <a:r>
                        <a:rPr lang="en-US" altLang="zh-TW" baseline="0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-Phase I)</a:t>
                      </a:r>
                      <a:r>
                        <a:rPr lang="zh-TW" altLang="en-US" dirty="0" smtClean="0">
                          <a:solidFill>
                            <a:sysClr val="windowText" lastClr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輔導計畫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(</a:t>
                      </a: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二擇一</a:t>
                      </a:r>
                      <a:r>
                        <a:rPr lang="en-US" altLang="zh-TW" sz="1800" b="1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itchFamily="18" charset="0"/>
                        </a:rPr>
                        <a:t>)</a:t>
                      </a:r>
                      <a:endParaRPr lang="zh-TW" altLang="en-US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6229">
                <a:tc>
                  <a:txBody>
                    <a:bodyPr/>
                    <a:lstStyle/>
                    <a:p>
                      <a:pPr marL="361950" indent="-361950" algn="just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一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本須知自公布日起即受理申請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，若本計畫年度預算用罄，即停止受理申請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en-US" altLang="zh-TW" sz="1400" b="1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361950" indent="-361950" algn="just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二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每個案受輔導業者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自籌款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至少占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個案總經費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50%(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以上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；政府輔導經費以個案總經費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為限，每個案輔導計畫之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政府輔導經費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上限為新臺幣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100</a:t>
                      </a: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；提案輔導計畫中規劃達成流程數位化或可預測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以上之智慧化程度，經審查委員同意實施之項目得以提高評分，實際政府輔導經費由審查委員審定。</a:t>
                      </a:r>
                    </a:p>
                    <a:p>
                      <a:pPr marL="276225" indent="-276225" algn="just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每個案計畫由 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輔導單位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針對 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受輔導業者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進行輔導。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6225" lvl="1" indent="-276225" algn="just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四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每個案計畫執行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期程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以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2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至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6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個月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為原則，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結案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日期以本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(112)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年度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10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15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日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為限；實際計畫執行期程由</a:t>
                      </a:r>
                      <a:r>
                        <a:rPr lang="zh-TW" altLang="zh-TW" sz="1400" b="0" kern="1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審查委員會審定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</a:p>
                    <a:p>
                      <a:pPr marL="276225" lvl="1" indent="-276225" algn="just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五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本計畫輔導單位須於系統導入前提供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第三方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需為工業局技術服務能量登錄合格機構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資訊安全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IS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類之廠商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資安檢測相關文件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；資安檢測報告內容應包含導入之功能模組、檢測之資安弱點項目及資安業者提供之改善建議，若輔導單位本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(112)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年度經審查核定並簽約執行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案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以上之輔導計畫，所提供之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資安檢測須提升為源碼掃描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zh-TW" sz="1400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950" indent="-361950" algn="just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	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本須知自公布日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起即受理申請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若本計畫年度預算用罄，即公布停止受理申請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r>
                        <a:rPr lang="zh-TW" altLang="zh-TW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zh-TW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61950" marR="0" lvl="0" indent="-361950" algn="just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每個案受輔導業者自籌款至少占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個案總經費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50%(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以上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；政府輔導經費以個案總經費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50%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為限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，每個案輔導計畫之政府輔導經費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上限為新臺幣</a:t>
                      </a:r>
                      <a:r>
                        <a:rPr lang="en-US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40</a:t>
                      </a:r>
                      <a:r>
                        <a:rPr lang="zh-TW" altLang="zh-TW" sz="1800" b="1" kern="1200" dirty="0" smtClean="0">
                          <a:solidFill>
                            <a:srgbClr val="C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萬元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惟實際輔導計畫總經費及政府輔導經費由審查委員依設備聯網比例、導入之功能模組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(6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項基本功能為必要功能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及計畫效益審定。</a:t>
                      </a:r>
                    </a:p>
                    <a:p>
                      <a:pPr marL="361950" indent="-361950" algn="just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1950" indent="-361950" algn="just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三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每個案計畫由 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輔導單位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針對 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 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家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受輔導業者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進行輔導。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61950" indent="-361950" algn="just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四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	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個案計畫執行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期程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至</a:t>
                      </a: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個月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為原則，但每一個案計畫之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結案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日期以本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(112)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年度</a:t>
                      </a: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r>
                        <a:rPr lang="zh-TW" altLang="en-US" sz="1400" b="1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為限；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實際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計畫執行期程由</a:t>
                      </a:r>
                      <a:r>
                        <a:rPr lang="zh-TW" altLang="en-US" sz="1400" b="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審查委員會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審定。</a:t>
                      </a:r>
                      <a:endParaRPr lang="en-US" altLang="zh-TW" sz="1400" dirty="0" smtClean="0">
                        <a:latin typeface="微軟正黑體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6225" lvl="1" indent="-276225" algn="just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</a:pP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五</a:t>
                      </a:r>
                      <a:r>
                        <a:rPr lang="en-US" altLang="zh-TW" sz="1400" dirty="0" smtClean="0">
                          <a:latin typeface="微軟正黑體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本計畫輔導單位須於系統導入前提供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第三方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需為工業局技術服務能量登錄合格機構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-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資訊安全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IS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類之廠商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資安檢測相關文件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；資安檢測報告內容應包含導入之功能模組、檢測之資安弱點項目及資安業者提供之改善建議，若輔導單位本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(112)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年度經審查核定並簽約執行</a:t>
                      </a:r>
                      <a:r>
                        <a:rPr lang="en-US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案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含</a:t>
                      </a:r>
                      <a:r>
                        <a:rPr lang="en-US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r>
                        <a:rPr lang="zh-TW" altLang="zh-TW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以上之輔導計畫，所提供之</a:t>
                      </a:r>
                      <a:r>
                        <a:rPr lang="zh-TW" altLang="zh-TW" sz="1400" b="1" kern="1200" dirty="0" smtClean="0">
                          <a:solidFill>
                            <a:srgbClr val="C00000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資安檢測須提升為源碼掃描</a:t>
                      </a:r>
                      <a:r>
                        <a:rPr lang="zh-TW" altLang="en-US" sz="1400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zh-TW" sz="1400" kern="1200" dirty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164288" y="1066109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依實際公告為主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、持續協助產業數位化</a:t>
            </a:r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、數位升級</a:t>
            </a:r>
            <a:endParaRPr lang="zh-TW" altLang="en-US" sz="36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18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42049492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074"/>
            <a:ext cx="8229600" cy="782638"/>
          </a:xfrm>
        </p:spPr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  綱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91474" y="1340768"/>
            <a:ext cx="76953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壹、國際產業發展趨勢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貳、國內產業現況與挑戰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32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推動產業</a:t>
            </a:r>
            <a:r>
              <a:rPr lang="zh-TW" altLang="en-US" sz="32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肆、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中小企業數位化、數位升級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伍、聯絡窗口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附件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、輔導計畫資安推動作法補充說明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1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12603175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755576" y="292894"/>
            <a:ext cx="7864475" cy="543818"/>
          </a:xfrm>
        </p:spPr>
        <p:txBody>
          <a:bodyPr/>
          <a:lstStyle/>
          <a:p>
            <a:pPr lvl="0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、輔導計畫聯絡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窗口</a:t>
            </a:r>
          </a:p>
        </p:txBody>
      </p:sp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467544" y="1268760"/>
            <a:ext cx="2304256" cy="2088232"/>
            <a:chOff x="1215" y="1680"/>
            <a:chExt cx="919" cy="828"/>
          </a:xfrm>
        </p:grpSpPr>
        <p:sp>
          <p:nvSpPr>
            <p:cNvPr id="27" name="AutoShape 4"/>
            <p:cNvSpPr>
              <a:spLocks noChangeArrowheads="1"/>
            </p:cNvSpPr>
            <p:nvPr/>
          </p:nvSpPr>
          <p:spPr bwMode="gray">
            <a:xfrm>
              <a:off x="1215" y="1680"/>
              <a:ext cx="919" cy="828"/>
            </a:xfrm>
            <a:prstGeom prst="roundRect">
              <a:avLst>
                <a:gd name="adj" fmla="val 11921"/>
              </a:avLst>
            </a:prstGeom>
            <a:solidFill>
              <a:srgbClr val="EEAD38"/>
            </a:soli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07763" dir="2700000" algn="ctr" rotWithShape="0">
                <a:srgbClr val="003B76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en-US" kern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Freeform 5"/>
            <p:cNvSpPr>
              <a:spLocks/>
            </p:cNvSpPr>
            <p:nvPr/>
          </p:nvSpPr>
          <p:spPr bwMode="gray">
            <a:xfrm>
              <a:off x="1296" y="1728"/>
              <a:ext cx="431" cy="432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EEAD38">
                    <a:gamma/>
                    <a:tint val="36471"/>
                    <a:invGamma/>
                  </a:srgbClr>
                </a:gs>
                <a:gs pos="50000">
                  <a:srgbClr val="EEAD38"/>
                </a:gs>
                <a:gs pos="100000">
                  <a:srgbClr val="EEAD38">
                    <a:gamma/>
                    <a:tint val="36471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defRPr/>
              </a:pPr>
              <a:endParaRPr kumimoji="0" lang="zh-TW" altLang="en-US" kern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Text Box 6"/>
          <p:cNvSpPr txBox="1">
            <a:spLocks noChangeArrowheads="1"/>
          </p:cNvSpPr>
          <p:nvPr/>
        </p:nvSpPr>
        <p:spPr bwMode="gray">
          <a:xfrm>
            <a:off x="646156" y="1758878"/>
            <a:ext cx="187743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kumimoji="0"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協助製造業</a:t>
            </a:r>
            <a:endParaRPr kumimoji="0"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智慧應用</a:t>
            </a:r>
            <a:r>
              <a:rPr kumimoji="0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升級</a:t>
            </a:r>
            <a:endParaRPr kumimoji="0" lang="en-US" altLang="zh-TW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0" lang="zh-TW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輔導計畫</a:t>
            </a:r>
            <a:endParaRPr kumimoji="0"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0" name="Group 19"/>
          <p:cNvGrpSpPr>
            <a:grpSpLocks/>
          </p:cNvGrpSpPr>
          <p:nvPr/>
        </p:nvGrpSpPr>
        <p:grpSpPr bwMode="auto">
          <a:xfrm>
            <a:off x="2974895" y="1272178"/>
            <a:ext cx="5841701" cy="2084814"/>
            <a:chOff x="1752" y="1920"/>
            <a:chExt cx="3348" cy="836"/>
          </a:xfrm>
        </p:grpSpPr>
        <p:grpSp>
          <p:nvGrpSpPr>
            <p:cNvPr id="31" name="Group 20"/>
            <p:cNvGrpSpPr>
              <a:grpSpLocks/>
            </p:cNvGrpSpPr>
            <p:nvPr/>
          </p:nvGrpSpPr>
          <p:grpSpPr bwMode="auto">
            <a:xfrm>
              <a:off x="1752" y="1920"/>
              <a:ext cx="3264" cy="836"/>
              <a:chOff x="1752" y="1920"/>
              <a:chExt cx="3264" cy="836"/>
            </a:xfrm>
          </p:grpSpPr>
          <p:sp>
            <p:nvSpPr>
              <p:cNvPr id="33" name="AutoShape 21"/>
              <p:cNvSpPr>
                <a:spLocks noChangeArrowheads="1"/>
              </p:cNvSpPr>
              <p:nvPr/>
            </p:nvSpPr>
            <p:spPr bwMode="gray">
              <a:xfrm>
                <a:off x="1752" y="1920"/>
                <a:ext cx="3264" cy="836"/>
              </a:xfrm>
              <a:prstGeom prst="roundRect">
                <a:avLst>
                  <a:gd name="adj" fmla="val 10889"/>
                </a:avLst>
              </a:prstGeom>
              <a:gradFill rotWithShape="1">
                <a:gsLst>
                  <a:gs pos="0">
                    <a:srgbClr val="FBEBD1"/>
                  </a:gs>
                  <a:gs pos="50000">
                    <a:srgbClr val="FBEBD1">
                      <a:gamma/>
                      <a:tint val="0"/>
                      <a:invGamma/>
                    </a:srgbClr>
                  </a:gs>
                  <a:gs pos="100000">
                    <a:srgbClr val="FBEBD1"/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003B76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kumimoji="0" lang="zh-TW" altLang="en-US" kern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Freeform 22"/>
              <p:cNvSpPr>
                <a:spLocks/>
              </p:cNvSpPr>
              <p:nvPr/>
            </p:nvSpPr>
            <p:spPr bwMode="gray">
              <a:xfrm>
                <a:off x="1776" y="1968"/>
                <a:ext cx="431" cy="432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>
                  <a:defRPr/>
                </a:pPr>
                <a:endParaRPr kumimoji="0" lang="zh-TW" altLang="en-US" kern="0" smtClean="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32" name="Text Box 23"/>
            <p:cNvSpPr txBox="1">
              <a:spLocks noChangeArrowheads="1"/>
            </p:cNvSpPr>
            <p:nvPr/>
          </p:nvSpPr>
          <p:spPr bwMode="gray">
            <a:xfrm>
              <a:off x="1821" y="2153"/>
              <a:ext cx="3279" cy="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>
                <a:defRPr/>
              </a:pP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輔導計畫申請</a:t>
              </a:r>
              <a:r>
                <a:rPr kumimoji="0" lang="zh-TW" altLang="en-US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洽詢</a:t>
              </a:r>
              <a:r>
                <a:rPr kumimoji="0" lang="en-US" altLang="zh-TW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</a:t>
              </a:r>
              <a:endParaRPr kumimoji="0" lang="en-US" altLang="zh-TW" sz="16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財團法人精密機械研究發展中</a:t>
              </a:r>
              <a:r>
                <a:rPr kumimoji="0" lang="zh-TW" altLang="en-US" sz="1600" b="1" kern="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心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-</a:t>
              </a: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林先生</a:t>
              </a:r>
              <a:r>
                <a:rPr kumimoji="0" lang="zh-TW" altLang="en-US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、何先生</a:t>
              </a:r>
              <a:endParaRPr kumimoji="0" lang="en-US" altLang="zh-TW" sz="1600" b="1" kern="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defRPr/>
              </a:pP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TEL</a:t>
              </a: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：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04-23599009</a:t>
              </a:r>
              <a:r>
                <a:rPr kumimoji="0" lang="zh-TW" altLang="en-US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分機</a:t>
              </a:r>
              <a:r>
                <a:rPr kumimoji="0" lang="en-US" altLang="zh-TW" sz="1600" b="1" kern="0" dirty="0" smtClean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361</a:t>
              </a:r>
            </a:p>
            <a:p>
              <a:pPr>
                <a:defRPr/>
              </a:pPr>
              <a:r>
                <a:rPr kumimoji="0" lang="en-US" altLang="zh-TW" b="1" kern="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SMU@mail.pmc.org.tw</a:t>
              </a: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19</a:t>
            </a:fld>
            <a:endParaRPr lang="en-US" altLang="zh-TW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「plc controller png」的圖片搜尋結果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380" y="1368153"/>
            <a:ext cx="1108282" cy="1217572"/>
          </a:xfrm>
          <a:prstGeom prst="rect">
            <a:avLst/>
          </a:prstGeom>
          <a:noFill/>
        </p:spPr>
      </p:pic>
      <p:pic>
        <p:nvPicPr>
          <p:cNvPr id="27" name="Picture 20" descr="相關圖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1886" y="1296144"/>
            <a:ext cx="1639172" cy="1447853"/>
          </a:xfrm>
          <a:prstGeom prst="rect">
            <a:avLst/>
          </a:prstGeom>
          <a:noFill/>
        </p:spPr>
      </p:pic>
      <p:sp>
        <p:nvSpPr>
          <p:cNvPr id="28" name="文字方塊 27"/>
          <p:cNvSpPr txBox="1"/>
          <p:nvPr/>
        </p:nvSpPr>
        <p:spPr>
          <a:xfrm>
            <a:off x="1547665" y="2808314"/>
            <a:ext cx="20882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工控系統業者</a:t>
            </a:r>
            <a:endParaRPr kumimoji="0" lang="en-US" altLang="zh-TW" sz="2400" b="1" i="0" u="sng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銷售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CNC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PLC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en-US" altLang="zh-TW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iPC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SMB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等工業控制系統之業者，提供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智慧機械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產業發展所需之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硬體裝置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系統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85725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如何確保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硬體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或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作業系統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沒有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資安弱點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5725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怎麼確保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方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提供之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函式庫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沒有資安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弱點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4220797" y="2808314"/>
            <a:ext cx="22555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機械或</a:t>
            </a:r>
            <a:r>
              <a:rPr kumimoji="0" lang="en-US" altLang="zh-TW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SI</a:t>
            </a:r>
            <a:r>
              <a:rPr kumimoji="0" lang="zh-TW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業者</a:t>
            </a:r>
            <a:endParaRPr kumimoji="0" lang="en-US" altLang="zh-TW" sz="2400" b="1" i="0" u="sng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購入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工業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控制系統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，用以開發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客製化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智慧化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軟體，致力於將老師傅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經驗數位化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，發展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智慧機械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或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智慧製造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解決方案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85725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怎麼確保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方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開發的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軟體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沒有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資安弱點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5725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如何確保開發的軟體系統或功能模組沒有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資安弱點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6948265" y="2736304"/>
            <a:ext cx="2024514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加工應用業者</a:t>
            </a:r>
            <a:endParaRPr kumimoji="0" lang="en-US" altLang="zh-TW" sz="2400" b="1" i="0" u="sng" strike="noStrike" kern="1200" cap="none" spc="0" normalizeH="0" baseline="0" noProof="0" dirty="0" smtClean="0">
              <a:ln>
                <a:noFill/>
              </a:ln>
              <a:solidFill>
                <a:srgbClr val="F79646">
                  <a:lumMod val="50000"/>
                </a:srgb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購入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智慧機械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或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智慧製造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解決方案，導入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機聯網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、設備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稼動可視化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en-US" altLang="zh-TW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IoT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AI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、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5G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等技術，以提升訂單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準交率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，因應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少量多樣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市場趨勢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85725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如何確保</a:t>
            </a:r>
            <a:r>
              <a:rPr kumimoji="0" lang="en-US" altLang="zh-TW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OT/IT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層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硬體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與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軟體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沒有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資安弱點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85725" marR="0" lvl="0" indent="-85725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如何確保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全廠網路</a:t>
            </a:r>
            <a:r>
              <a:rPr kumimoji="0" lang="zh-TW" altLang="zh-TW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拓撲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沒有</a:t>
            </a:r>
            <a:r>
              <a:rPr kumimoji="0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資安弱點</a:t>
            </a:r>
            <a:r>
              <a:rPr kumimoji="0" lang="zh-TW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？</a:t>
            </a:r>
            <a:endParaRPr kumimoji="0" lang="en-US" altLang="zh-TW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pic>
        <p:nvPicPr>
          <p:cNvPr id="31" name="Picture 32" descr="「scada png」的圖片搜尋結果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32481" y="1199657"/>
            <a:ext cx="1580631" cy="1308162"/>
          </a:xfrm>
          <a:prstGeom prst="rect">
            <a:avLst/>
          </a:prstGeom>
          <a:noFill/>
        </p:spPr>
      </p:pic>
      <p:pic>
        <p:nvPicPr>
          <p:cNvPr id="32" name="Picture 2" descr="ãrouter pngãçåçæå°çµæ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451093" y="2088232"/>
            <a:ext cx="585418" cy="643147"/>
          </a:xfrm>
          <a:prstGeom prst="rect">
            <a:avLst/>
          </a:prstGeom>
          <a:noFill/>
        </p:spPr>
      </p:pic>
      <p:pic>
        <p:nvPicPr>
          <p:cNvPr id="33" name="Picture 36" descr="「wireless png」的圖片搜尋結果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6640" y="1872208"/>
            <a:ext cx="351250" cy="385888"/>
          </a:xfrm>
          <a:prstGeom prst="rect">
            <a:avLst/>
          </a:prstGeom>
          <a:noFill/>
        </p:spPr>
      </p:pic>
      <p:sp>
        <p:nvSpPr>
          <p:cNvPr id="34" name="向右箭號 33"/>
          <p:cNvSpPr/>
          <p:nvPr/>
        </p:nvSpPr>
        <p:spPr>
          <a:xfrm>
            <a:off x="3499806" y="2027265"/>
            <a:ext cx="520465" cy="4328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5" name="向右箭號 34"/>
          <p:cNvSpPr/>
          <p:nvPr/>
        </p:nvSpPr>
        <p:spPr>
          <a:xfrm>
            <a:off x="6476351" y="2016224"/>
            <a:ext cx="520465" cy="43285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547664" y="836712"/>
            <a:ext cx="7313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一、製造業發展智慧製造解決方案供應鏈</a:t>
            </a:r>
          </a:p>
        </p:txBody>
      </p:sp>
      <p:sp>
        <p:nvSpPr>
          <p:cNvPr id="37" name="橢圓 36"/>
          <p:cNvSpPr/>
          <p:nvPr/>
        </p:nvSpPr>
        <p:spPr>
          <a:xfrm>
            <a:off x="8874462" y="1152128"/>
            <a:ext cx="196633" cy="25725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IT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38" name="橢圓 37"/>
          <p:cNvSpPr/>
          <p:nvPr/>
        </p:nvSpPr>
        <p:spPr>
          <a:xfrm>
            <a:off x="8874462" y="2448272"/>
            <a:ext cx="196633" cy="25725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OT</a:t>
            </a:r>
            <a:endParaRPr kumimoji="0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cxnSp>
        <p:nvCxnSpPr>
          <p:cNvPr id="39" name="直線單箭頭接點 38"/>
          <p:cNvCxnSpPr>
            <a:stCxn id="37" idx="4"/>
            <a:endCxn id="38" idx="0"/>
          </p:cNvCxnSpPr>
          <p:nvPr/>
        </p:nvCxnSpPr>
        <p:spPr>
          <a:xfrm>
            <a:off x="8972779" y="1409387"/>
            <a:ext cx="0" cy="1038885"/>
          </a:xfrm>
          <a:prstGeom prst="straightConnector1">
            <a:avLst/>
          </a:prstGeom>
          <a:ln w="19050">
            <a:solidFill>
              <a:srgbClr val="7030A0"/>
            </a:solidFill>
            <a:prstDash val="sysDot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「information security png」的圖片搜尋結果"/>
          <p:cNvPicPr>
            <a:picLocks noChangeAspect="1" noChangeArrowheads="1"/>
          </p:cNvPicPr>
          <p:nvPr/>
        </p:nvPicPr>
        <p:blipFill>
          <a:blip r:embed="rId7" cstate="print"/>
          <a:srcRect l="10584" t="1676" r="18353" b="2777"/>
          <a:stretch>
            <a:fillRect/>
          </a:stretch>
        </p:blipFill>
        <p:spPr bwMode="auto">
          <a:xfrm>
            <a:off x="1861192" y="1512168"/>
            <a:ext cx="841154" cy="112071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1" name="Picture 2" descr="「information security png」的圖片搜尋結果"/>
          <p:cNvPicPr>
            <a:picLocks noChangeAspect="1" noChangeArrowheads="1"/>
          </p:cNvPicPr>
          <p:nvPr/>
        </p:nvPicPr>
        <p:blipFill>
          <a:blip r:embed="rId7" cstate="print"/>
          <a:srcRect l="10584" t="1676" r="18353" b="2777"/>
          <a:stretch>
            <a:fillRect/>
          </a:stretch>
        </p:blipFill>
        <p:spPr bwMode="auto">
          <a:xfrm>
            <a:off x="7891293" y="1440160"/>
            <a:ext cx="841154" cy="112071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2" name="Picture 2" descr="「information security png」的圖片搜尋結果"/>
          <p:cNvPicPr>
            <a:picLocks noChangeAspect="1" noChangeArrowheads="1"/>
          </p:cNvPicPr>
          <p:nvPr/>
        </p:nvPicPr>
        <p:blipFill>
          <a:blip r:embed="rId7" cstate="print"/>
          <a:srcRect l="10584" t="1676" r="18353" b="2777"/>
          <a:stretch>
            <a:fillRect/>
          </a:stretch>
        </p:blipFill>
        <p:spPr bwMode="auto">
          <a:xfrm>
            <a:off x="4745155" y="1512168"/>
            <a:ext cx="841154" cy="112071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3" name="矩形 42"/>
          <p:cNvSpPr/>
          <p:nvPr/>
        </p:nvSpPr>
        <p:spPr>
          <a:xfrm>
            <a:off x="1117328" y="4869160"/>
            <a:ext cx="430336" cy="19907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各節點資安挑戰</a:t>
            </a:r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cxnSp>
        <p:nvCxnSpPr>
          <p:cNvPr id="44" name="直線接點 43"/>
          <p:cNvCxnSpPr/>
          <p:nvPr/>
        </p:nvCxnSpPr>
        <p:spPr>
          <a:xfrm>
            <a:off x="1547664" y="4869160"/>
            <a:ext cx="7596336" cy="186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596336" cy="1052736"/>
          </a:xfrm>
        </p:spPr>
        <p:txBody>
          <a:bodyPr/>
          <a:lstStyle/>
          <a:p>
            <a:r>
              <a:rPr kumimoji="1" lang="zh-TW" altLang="en-US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附件</a:t>
            </a:r>
            <a:r>
              <a:rPr kumimoji="1" lang="zh-TW" altLang="en-US" sz="3200" kern="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、本輔導計畫資安推動作法說明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20271" y="1296144"/>
            <a:ext cx="2532929" cy="5425331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14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475656" y="791006"/>
            <a:ext cx="8856984" cy="621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zh-TW" altLang="en-US" sz="210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二、資安推動長期目標：將資訊安全融入軟體系統發展生命週期</a:t>
            </a:r>
            <a:endParaRPr kumimoji="1" lang="zh-TW" altLang="en-US" sz="210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1" t="25700" r="16336" b="16433"/>
          <a:stretch/>
        </p:blipFill>
        <p:spPr bwMode="auto">
          <a:xfrm>
            <a:off x="1658936" y="1622244"/>
            <a:ext cx="7161536" cy="468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5466288" y="6237312"/>
            <a:ext cx="35702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華康隸書體" charset="-120"/>
                <a:cs typeface="+mn-cs"/>
              </a:rPr>
              <a:t>資料來源：行政院國家資通安全會報技術服務中心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47664" y="-99392"/>
            <a:ext cx="759633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TW" altLang="en-US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附件、本輔導計畫資安推動作法說明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20271" y="3356991"/>
            <a:ext cx="2639961" cy="201622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95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836712"/>
            <a:ext cx="7128792" cy="5400600"/>
          </a:xfrm>
        </p:spPr>
        <p:txBody>
          <a:bodyPr>
            <a:normAutofit lnSpcReduction="10000"/>
          </a:bodyPr>
          <a:lstStyle/>
          <a:p>
            <a:pPr marL="441325" lvl="0" indent="-4413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、個案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kumimoji="1" lang="zh-TW" altLang="en-US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輔導單位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須於系統</a:t>
            </a:r>
            <a:r>
              <a:rPr kumimoji="1" lang="zh-TW" altLang="en-US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導入前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kumimoji="1" lang="zh-TW" altLang="en-US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需為經濟部工業局技術服務能量登錄合格機構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資訊安全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IS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類之廠商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kumimoji="1" lang="zh-TW" altLang="en-US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資安檢測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相關文件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2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0" indent="-5429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endParaRPr kumimoji="1" lang="en-US" altLang="zh-TW" sz="26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0" indent="-5429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四、第三方</a:t>
            </a:r>
            <a:r>
              <a:rPr kumimoji="1" lang="zh-TW" altLang="en-US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資安檢測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相關文件至少應包含下列內容：</a:t>
            </a:r>
            <a:endParaRPr kumimoji="1" lang="en-US" altLang="zh-TW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第三方資安檢測單位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</a:t>
            </a:r>
            <a:endParaRPr kumimoji="1" lang="en-US" altLang="zh-TW" sz="22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檢測日期</a:t>
            </a:r>
            <a:endParaRPr kumimoji="1" lang="en-US" altLang="zh-TW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掃描工具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使用商業級掃描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  <a:r>
              <a:rPr kumimoji="1" lang="en-US" altLang="zh-TW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36575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掃描系統之環境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OS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Database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等軟體名稱版次等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36575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檢測範疇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功能模組種類</a:t>
            </a:r>
            <a:r>
              <a:rPr kumimoji="1" lang="en-US" altLang="zh-TW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536575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測試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項目</a:t>
            </a:r>
            <a:r>
              <a:rPr kumimoji="1" lang="en-US" altLang="zh-TW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(OWASP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en-US" altLang="zh-TW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TOP10)</a:t>
            </a:r>
            <a:endParaRPr kumimoji="1" lang="en-US" altLang="zh-TW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弱點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統計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kumimoji="1" lang="en-US" altLang="zh-TW" sz="22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等級、弱點名稱、弱點說明、修補方式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說明等</a:t>
            </a:r>
            <a:endParaRPr kumimoji="1" lang="en-US" altLang="zh-TW" sz="22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7" lvl="0" indent="0" defTabSz="762000" eaLnBrk="0" fontAlgn="base" latinLnBrk="0" hangingPunct="0">
              <a:spcAft>
                <a:spcPct val="0"/>
              </a:spcAft>
              <a:buNone/>
            </a:pPr>
            <a:endParaRPr kumimoji="1" lang="en-US" altLang="zh-TW" sz="29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2437" lvl="0" indent="0" defTabSz="762000" eaLnBrk="0" fontAlgn="base" latinLnBrk="0" hangingPunct="0">
              <a:spcAft>
                <a:spcPct val="0"/>
              </a:spcAft>
              <a:buNone/>
            </a:pPr>
            <a:endParaRPr kumimoji="1" lang="en-US" altLang="zh-TW" sz="24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indent="-4413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endParaRPr kumimoji="1" lang="en-US" altLang="zh-TW" sz="24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2925" lvl="0" indent="-5429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endParaRPr kumimoji="1" lang="en-US" altLang="zh-TW" sz="24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-99392"/>
            <a:ext cx="759633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TW" altLang="en-US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附件、本輔導計畫資安推動作法說明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9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836712"/>
            <a:ext cx="7139136" cy="6264696"/>
          </a:xfrm>
        </p:spPr>
        <p:txBody>
          <a:bodyPr>
            <a:noAutofit/>
          </a:bodyPr>
          <a:lstStyle/>
          <a:p>
            <a:pPr marL="536575" lvl="0" indent="-53657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五、第三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方資安檢測相關文件基本應包含</a:t>
            </a:r>
            <a:r>
              <a:rPr kumimoji="1" lang="en-US" altLang="zh-TW" sz="22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OWASP TOP 10</a:t>
            </a:r>
            <a:r>
              <a:rPr kumimoji="1" lang="zh-TW" altLang="en-US" sz="22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最新版之測試項目</a:t>
            </a:r>
            <a:r>
              <a:rPr kumimoji="1" lang="zh-TW" altLang="en-US" sz="22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kumimoji="1" lang="en-US" altLang="zh-TW" sz="22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1.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注入攻擊（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Injection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 </a:t>
            </a: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2.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身分鑑別相關功能缺陷（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Broken Authentication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 </a:t>
            </a: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3.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敏感資料暴露（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Sensitive Data Exposure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endParaRPr kumimoji="1" lang="en-US" altLang="zh-TW" sz="2200" kern="0" dirty="0">
              <a:solidFill>
                <a:srgbClr val="0000CC"/>
              </a:solidFill>
              <a:latin typeface="Times New Roman"/>
              <a:ea typeface="微軟正黑體" panose="020B0604030504040204" pitchFamily="34" charset="-120"/>
            </a:endParaRP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4.XML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外部實體（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XML External Entities (XXE)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 </a:t>
            </a: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5.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存取控制相關功能缺陷（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Broken Access Control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 </a:t>
            </a: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6.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不當的安全組態設定（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Security Misconfiguration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endParaRPr kumimoji="1" lang="en-US" altLang="zh-TW" sz="2200" kern="0" dirty="0">
              <a:solidFill>
                <a:srgbClr val="0000CC"/>
              </a:solidFill>
              <a:latin typeface="Times New Roman"/>
              <a:ea typeface="微軟正黑體" panose="020B0604030504040204" pitchFamily="34" charset="-120"/>
            </a:endParaRP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7.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跨站腳本攻擊（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Cross-Site Scripting (XSS)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endParaRPr kumimoji="1" lang="en-US" altLang="zh-TW" sz="2200" kern="0" dirty="0">
              <a:solidFill>
                <a:srgbClr val="0000CC"/>
              </a:solidFill>
              <a:latin typeface="Times New Roman"/>
              <a:ea typeface="微軟正黑體" panose="020B0604030504040204" pitchFamily="34" charset="-120"/>
            </a:endParaRP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8.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不安全的反序列化（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Insecure Deserialization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 </a:t>
            </a:r>
          </a:p>
          <a:p>
            <a:pPr marL="630238" lvl="0" indent="-268288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9.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使用具有已知弱點的原件（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Using Components with Known Vulnerabilities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 </a:t>
            </a:r>
          </a:p>
          <a:p>
            <a:pPr marL="0" lvl="0" indent="361950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10.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紀錄與監控不足（</a:t>
            </a:r>
            <a:r>
              <a:rPr kumimoji="1" lang="en-US" altLang="zh-TW" sz="2200" kern="0" dirty="0" err="1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InsufficientLogging&amp;Monitoring</a:t>
            </a:r>
            <a:r>
              <a:rPr kumimoji="1" lang="zh-TW" altLang="en-US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）</a:t>
            </a:r>
            <a:r>
              <a:rPr kumimoji="1" lang="en-US" altLang="zh-TW" sz="2200" kern="0" dirty="0">
                <a:solidFill>
                  <a:srgbClr val="0000CC"/>
                </a:solidFill>
                <a:latin typeface="Times New Roman"/>
                <a:ea typeface="微軟正黑體" panose="020B0604030504040204" pitchFamily="34" charset="-120"/>
              </a:rPr>
              <a:t> </a:t>
            </a:r>
            <a:endParaRPr kumimoji="1" lang="zh-TW" altLang="en-US" sz="2200" kern="0" dirty="0">
              <a:solidFill>
                <a:srgbClr val="0000CC"/>
              </a:solidFill>
              <a:latin typeface="Arial"/>
              <a:ea typeface="標楷體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-99392"/>
            <a:ext cx="7596336" cy="10527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TW" altLang="en-US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附件、本輔導計畫資安推動作法說明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335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052736"/>
            <a:ext cx="7452320" cy="5949280"/>
          </a:xfrm>
        </p:spPr>
        <p:txBody>
          <a:bodyPr>
            <a:noAutofit/>
          </a:bodyPr>
          <a:lstStyle/>
          <a:p>
            <a:pPr marL="441325" lvl="0" indent="-4413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六、依據審查委員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會決議「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為使資安檢測能務實協助輔導單位逐步強化資安，有關資安檢測報告，其內容應明列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導入之功能模組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，檢測之資安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弱點項目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等，並應包含資安業者初步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改善建議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kumimoji="1" lang="en-US" altLang="zh-TW" sz="21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lvl="0" indent="-441325" defTabSz="762000" eaLnBrk="0" fontAlgn="base" latinLnBrk="0" hangingPunct="0">
              <a:spcAft>
                <a:spcPct val="0"/>
              </a:spcAft>
              <a:buNone/>
            </a:pP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七、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下列</a:t>
            </a:r>
            <a:r>
              <a:rPr kumimoji="1" lang="zh-TW" altLang="en-US" sz="21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任一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情形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發生時，輔導單位須再重測第三方資安檢測相關文件：</a:t>
            </a:r>
            <a:endParaRPr kumimoji="1" lang="en-US" altLang="zh-TW" sz="21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檢測日期超過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1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6575" lvl="0" indent="-174625" defTabSz="762000" eaLnBrk="0" fontAlgn="base" latinLnBrk="0" hangingPunct="0">
              <a:spcAft>
                <a:spcPct val="0"/>
              </a:spcAft>
              <a:buFont typeface="+mj-lt"/>
              <a:buAutoNum type="arabicPeriod"/>
            </a:pP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個案計畫所導入之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功能模組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未載明於第三方資安檢測相關文件之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檢測範疇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內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kumimoji="1" lang="en-US" altLang="zh-TW" sz="21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1950" lvl="0" indent="0" defTabSz="762000" eaLnBrk="0" fontAlgn="base" latinLnBrk="0" hangingPunct="0">
              <a:spcAft>
                <a:spcPct val="0"/>
              </a:spcAft>
              <a:buNone/>
            </a:pPr>
            <a:r>
              <a:rPr kumimoji="1" lang="en-US" altLang="zh-TW" sz="2100" u="sng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1" lang="zh-TW" altLang="en-US" sz="2100" u="sng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建議將今年預計提案之軟體，或公司</a:t>
            </a:r>
            <a:r>
              <a:rPr kumimoji="1" lang="zh-TW" altLang="en-US" sz="2100" u="sng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</a:t>
            </a:r>
            <a:r>
              <a:rPr kumimoji="1" lang="zh-TW" altLang="en-US" sz="2100" u="sng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智慧化軟體先行弱掃一次，則弱掃報告</a:t>
            </a:r>
            <a:r>
              <a:rPr kumimoji="1" lang="zh-TW" altLang="en-US" sz="2100" u="sng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一年內</a:t>
            </a:r>
            <a:r>
              <a:rPr kumimoji="1" lang="zh-TW" altLang="en-US" sz="2100" u="sng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皆可被計畫辦公室認可。</a:t>
            </a:r>
            <a:r>
              <a:rPr kumimoji="1" lang="en-US" altLang="zh-TW" sz="2100" u="sng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kumimoji="1" lang="en-US" altLang="zh-TW" sz="2100" u="sng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indent="-4413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八、若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第三方資安檢測相關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文件所需之經費於計畫內</a:t>
            </a:r>
            <a:r>
              <a:rPr kumimoji="1" lang="zh-TW" altLang="en-US" sz="21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核支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時，則相關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第三方資安檢測相關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文件須</a:t>
            </a:r>
            <a:r>
              <a:rPr kumimoji="1" lang="zh-TW" altLang="en-US" sz="2100" kern="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受輔導業者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簽章。</a:t>
            </a:r>
            <a:endParaRPr kumimoji="1" lang="en-US" altLang="zh-TW" sz="2100" kern="0" dirty="0" smtClean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1325" lvl="0" indent="-441325" defTabSz="762000" eaLnBrk="0" fontAlgn="base" latinLnBrk="0" hangingPunct="0">
              <a:spcAft>
                <a:spcPct val="0"/>
              </a:spcAft>
              <a:buClr>
                <a:srgbClr val="FF3300"/>
              </a:buClr>
              <a:buNone/>
            </a:pP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九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、輔導單位執行</a:t>
            </a:r>
            <a:r>
              <a:rPr kumimoji="1" lang="en-US" altLang="zh-TW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須進行源碼掃描，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高度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風險為</a:t>
            </a:r>
            <a:r>
              <a:rPr kumimoji="1" lang="en-US" altLang="zh-TW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，未能解決之</a:t>
            </a:r>
            <a:r>
              <a:rPr kumimoji="1" lang="zh-TW" altLang="en-US" sz="2100" kern="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中度</a:t>
            </a:r>
            <a:r>
              <a:rPr kumimoji="1" lang="zh-TW" altLang="en-US" sz="2100" kern="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風險項目應列舉並告知受輔導業者合理處置</a:t>
            </a:r>
            <a:r>
              <a:rPr kumimoji="1" lang="zh-TW" altLang="en-US" sz="2100" kern="0" dirty="0" smtClean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措施。</a:t>
            </a:r>
            <a:endParaRPr kumimoji="1" lang="en-US" altLang="zh-TW" sz="2100" kern="0" dirty="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47664" y="0"/>
            <a:ext cx="7596336" cy="953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 fontAlgn="auto">
              <a:spcAft>
                <a:spcPts val="0"/>
              </a:spcAft>
              <a:defRPr/>
            </a:pPr>
            <a:r>
              <a:rPr lang="zh-TW" altLang="en-US" sz="3200" kern="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附件、本輔導計畫資安推動作法說明</a:t>
            </a:r>
            <a:endParaRPr kumimoji="0" lang="ko-KR" altLang="en-US" dirty="0">
              <a:solidFill>
                <a:prstClr val="black">
                  <a:lumMod val="75000"/>
                  <a:lumOff val="25000"/>
                </a:prstClr>
              </a:solidFill>
              <a:ea typeface="Arial Unicode MS" pitchFamily="50" charset="-127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36296" y="692696"/>
            <a:ext cx="1656184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依實際公告為主</a:t>
            </a:r>
            <a:endParaRPr kumimoji="1" lang="zh-TW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4B9519-C8B1-4E82-966F-744A36AA8BB2}" type="slidenum">
              <a:rPr kumimoji="1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358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104456" cy="575781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81134"/>
            <a:ext cx="4104456" cy="5757818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54BEFCB-66BC-46BA-85B5-7B47B07355DD}" type="slidenum">
              <a:rPr lang="en-US" altLang="zh-TW" b="1" smtClean="0"/>
              <a:pPr>
                <a:defRPr/>
              </a:pPr>
              <a:t>25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15561390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矩形 22"/>
          <p:cNvSpPr/>
          <p:nvPr/>
        </p:nvSpPr>
        <p:spPr>
          <a:xfrm>
            <a:off x="1089279" y="5537309"/>
            <a:ext cx="1080000" cy="3600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kumimoji="0" lang="zh-TW" altLang="zh-TW" sz="8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Computerization</a:t>
            </a:r>
          </a:p>
        </p:txBody>
      </p:sp>
      <p:sp>
        <p:nvSpPr>
          <p:cNvPr id="25" name="圓角矩形 24"/>
          <p:cNvSpPr/>
          <p:nvPr/>
        </p:nvSpPr>
        <p:spPr>
          <a:xfrm>
            <a:off x="2354181" y="5447523"/>
            <a:ext cx="1080000" cy="4504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 algn="ctr"/>
            <a:r>
              <a:rPr lang="zh-TW" altLang="zh-TW" sz="1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Connectivity</a:t>
            </a:r>
            <a:endParaRPr lang="zh-TW" altLang="zh-TW" sz="14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3693752" y="4849657"/>
            <a:ext cx="1080000" cy="1048956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可視化</a:t>
            </a:r>
            <a:endParaRPr lang="en-US" altLang="zh-TW" sz="16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0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Visibility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4990470" y="4488949"/>
            <a:ext cx="1080000" cy="1409664"/>
          </a:xfrm>
          <a:prstGeom prst="round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透明化</a:t>
            </a:r>
            <a:endParaRPr lang="en-US" altLang="zh-TW" sz="16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000" b="1" kern="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Transparency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8" name="圓角矩形 27"/>
          <p:cNvSpPr/>
          <p:nvPr/>
        </p:nvSpPr>
        <p:spPr>
          <a:xfrm>
            <a:off x="6308450" y="3495569"/>
            <a:ext cx="1080000" cy="2403044"/>
          </a:xfrm>
          <a:prstGeom prst="roundRect">
            <a:avLst/>
          </a:prstGeom>
          <a:ln w="190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可預測</a:t>
            </a:r>
            <a:endParaRPr lang="en-US" altLang="zh-TW" sz="16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Predictability</a:t>
            </a:r>
            <a:endParaRPr lang="zh-TW" altLang="zh-TW" sz="10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9" name="圓角矩形 28"/>
          <p:cNvSpPr/>
          <p:nvPr/>
        </p:nvSpPr>
        <p:spPr>
          <a:xfrm>
            <a:off x="7590096" y="2764674"/>
            <a:ext cx="1080000" cy="3133939"/>
          </a:xfrm>
          <a:prstGeom prst="roundRect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自適</a:t>
            </a:r>
            <a:r>
              <a:rPr lang="zh-TW" altLang="zh-TW" sz="16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化</a:t>
            </a:r>
            <a:endParaRPr lang="en-US" altLang="zh-TW" sz="160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00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Adaptability</a:t>
            </a:r>
            <a:endParaRPr lang="zh-TW" altLang="zh-TW" sz="10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0" name="Freeform 167"/>
          <p:cNvSpPr>
            <a:spLocks noEditPoints="1"/>
          </p:cNvSpPr>
          <p:nvPr/>
        </p:nvSpPr>
        <p:spPr bwMode="auto">
          <a:xfrm>
            <a:off x="1046715" y="5877685"/>
            <a:ext cx="7776000" cy="88547"/>
          </a:xfrm>
          <a:custGeom>
            <a:avLst/>
            <a:gdLst>
              <a:gd name="T0" fmla="*/ 0 w 4886"/>
              <a:gd name="T1" fmla="*/ 34 h 82"/>
              <a:gd name="T2" fmla="*/ 4867 w 4886"/>
              <a:gd name="T3" fmla="*/ 34 h 82"/>
              <a:gd name="T4" fmla="*/ 4867 w 4886"/>
              <a:gd name="T5" fmla="*/ 52 h 82"/>
              <a:gd name="T6" fmla="*/ 0 w 4886"/>
              <a:gd name="T7" fmla="*/ 52 h 82"/>
              <a:gd name="T8" fmla="*/ 0 w 4886"/>
              <a:gd name="T9" fmla="*/ 34 h 82"/>
              <a:gd name="T10" fmla="*/ 4819 w 4886"/>
              <a:gd name="T11" fmla="*/ 0 h 82"/>
              <a:gd name="T12" fmla="*/ 4886 w 4886"/>
              <a:gd name="T13" fmla="*/ 41 h 82"/>
              <a:gd name="T14" fmla="*/ 4819 w 4886"/>
              <a:gd name="T15" fmla="*/ 82 h 82"/>
              <a:gd name="T16" fmla="*/ 4811 w 4886"/>
              <a:gd name="T17" fmla="*/ 82 h 82"/>
              <a:gd name="T18" fmla="*/ 4804 w 4886"/>
              <a:gd name="T19" fmla="*/ 78 h 82"/>
              <a:gd name="T20" fmla="*/ 4804 w 4886"/>
              <a:gd name="T21" fmla="*/ 71 h 82"/>
              <a:gd name="T22" fmla="*/ 4807 w 4886"/>
              <a:gd name="T23" fmla="*/ 67 h 82"/>
              <a:gd name="T24" fmla="*/ 4863 w 4886"/>
              <a:gd name="T25" fmla="*/ 34 h 82"/>
              <a:gd name="T26" fmla="*/ 4863 w 4886"/>
              <a:gd name="T27" fmla="*/ 49 h 82"/>
              <a:gd name="T28" fmla="*/ 4807 w 4886"/>
              <a:gd name="T29" fmla="*/ 15 h 82"/>
              <a:gd name="T30" fmla="*/ 4804 w 4886"/>
              <a:gd name="T31" fmla="*/ 11 h 82"/>
              <a:gd name="T32" fmla="*/ 4804 w 4886"/>
              <a:gd name="T33" fmla="*/ 4 h 82"/>
              <a:gd name="T34" fmla="*/ 4811 w 4886"/>
              <a:gd name="T35" fmla="*/ 0 h 82"/>
              <a:gd name="T36" fmla="*/ 4819 w 4886"/>
              <a:gd name="T37" fmla="*/ 0 h 82"/>
              <a:gd name="T38" fmla="*/ 4819 w 4886"/>
              <a:gd name="T39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86" h="82">
                <a:moveTo>
                  <a:pt x="0" y="34"/>
                </a:moveTo>
                <a:lnTo>
                  <a:pt x="4867" y="34"/>
                </a:lnTo>
                <a:lnTo>
                  <a:pt x="4867" y="52"/>
                </a:lnTo>
                <a:lnTo>
                  <a:pt x="0" y="52"/>
                </a:lnTo>
                <a:lnTo>
                  <a:pt x="0" y="34"/>
                </a:lnTo>
                <a:close/>
                <a:moveTo>
                  <a:pt x="4819" y="0"/>
                </a:moveTo>
                <a:lnTo>
                  <a:pt x="4886" y="41"/>
                </a:lnTo>
                <a:lnTo>
                  <a:pt x="4819" y="82"/>
                </a:lnTo>
                <a:lnTo>
                  <a:pt x="4811" y="82"/>
                </a:lnTo>
                <a:lnTo>
                  <a:pt x="4804" y="78"/>
                </a:lnTo>
                <a:lnTo>
                  <a:pt x="4804" y="71"/>
                </a:lnTo>
                <a:lnTo>
                  <a:pt x="4807" y="67"/>
                </a:lnTo>
                <a:lnTo>
                  <a:pt x="4863" y="34"/>
                </a:lnTo>
                <a:lnTo>
                  <a:pt x="4863" y="49"/>
                </a:lnTo>
                <a:lnTo>
                  <a:pt x="4807" y="15"/>
                </a:lnTo>
                <a:lnTo>
                  <a:pt x="4804" y="11"/>
                </a:lnTo>
                <a:lnTo>
                  <a:pt x="4804" y="4"/>
                </a:lnTo>
                <a:lnTo>
                  <a:pt x="4811" y="0"/>
                </a:lnTo>
                <a:lnTo>
                  <a:pt x="4819" y="0"/>
                </a:lnTo>
                <a:lnTo>
                  <a:pt x="4819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1400" kern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1" name="Rectangle 219"/>
          <p:cNvSpPr>
            <a:spLocks noChangeArrowheads="1"/>
          </p:cNvSpPr>
          <p:nvPr/>
        </p:nvSpPr>
        <p:spPr bwMode="auto">
          <a:xfrm>
            <a:off x="1742758" y="5989100"/>
            <a:ext cx="11565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1400" b="1" kern="0" dirty="0" err="1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Digitalisation</a:t>
            </a:r>
            <a:endParaRPr lang="zh-TW" altLang="zh-TW" sz="1600" b="1" kern="0" dirty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Rectangle 218"/>
          <p:cNvSpPr>
            <a:spLocks noChangeArrowheads="1"/>
          </p:cNvSpPr>
          <p:nvPr/>
        </p:nvSpPr>
        <p:spPr bwMode="auto">
          <a:xfrm>
            <a:off x="5127177" y="5993792"/>
            <a:ext cx="199999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>
              <a:defRPr/>
            </a:pPr>
            <a:r>
              <a:rPr lang="en-US" altLang="zh-TW" sz="1400" b="1" kern="0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The way of </a:t>
            </a:r>
            <a:r>
              <a:rPr lang="zh-TW" altLang="zh-TW" sz="1400" b="1" kern="0" dirty="0">
                <a:solidFill>
                  <a:srgbClr val="800000"/>
                </a:solidFill>
                <a:latin typeface="微軟正黑體" pitchFamily="34" charset="-120"/>
                <a:ea typeface="微軟正黑體" pitchFamily="34" charset="-120"/>
              </a:rPr>
              <a:t>Industry 4.0</a:t>
            </a:r>
            <a:endParaRPr lang="zh-TW" altLang="zh-TW" sz="1600" b="1" kern="0" dirty="0">
              <a:solidFill>
                <a:srgbClr val="8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3" name="Rectangle 295"/>
          <p:cNvSpPr>
            <a:spLocks noChangeArrowheads="1"/>
          </p:cNvSpPr>
          <p:nvPr/>
        </p:nvSpPr>
        <p:spPr bwMode="auto">
          <a:xfrm>
            <a:off x="3656867" y="3771596"/>
            <a:ext cx="11834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r>
              <a:rPr lang="zh-TW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發生</a:t>
            </a:r>
            <a:r>
              <a:rPr lang="zh-TW" altLang="zh-TW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了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什麼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事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?</a:t>
            </a:r>
            <a:endParaRPr lang="zh-TW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4" name="Rectangle 299"/>
          <p:cNvSpPr>
            <a:spLocks noChangeArrowheads="1"/>
          </p:cNvSpPr>
          <p:nvPr/>
        </p:nvSpPr>
        <p:spPr bwMode="auto">
          <a:xfrm>
            <a:off x="4764066" y="3268410"/>
            <a:ext cx="15328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zh-TW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為什麼發生</a:t>
            </a: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這些事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?</a:t>
            </a:r>
            <a:endParaRPr lang="zh-TW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35" name="Rectangle 304"/>
          <p:cNvSpPr>
            <a:spLocks noChangeArrowheads="1"/>
          </p:cNvSpPr>
          <p:nvPr/>
        </p:nvSpPr>
        <p:spPr bwMode="auto">
          <a:xfrm>
            <a:off x="6151156" y="2331167"/>
            <a:ext cx="143292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哪些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事</a:t>
            </a:r>
            <a:r>
              <a:rPr lang="zh-TW" altLang="zh-TW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要</a:t>
            </a:r>
            <a:r>
              <a:rPr lang="zh-TW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發生了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?</a:t>
            </a:r>
            <a:endParaRPr lang="zh-TW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36" name="Rectangle 307"/>
          <p:cNvSpPr>
            <a:spLocks noChangeArrowheads="1"/>
          </p:cNvSpPr>
          <p:nvPr/>
        </p:nvSpPr>
        <p:spPr bwMode="auto">
          <a:xfrm>
            <a:off x="7560079" y="1700808"/>
            <a:ext cx="11742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TW" altLang="zh-TW" sz="1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如何自動</a:t>
            </a:r>
            <a:r>
              <a:rPr lang="zh-TW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反應</a:t>
            </a:r>
            <a:r>
              <a:rPr lang="en-US" altLang="zh-TW" sz="1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新細明體" pitchFamily="18" charset="-120"/>
              </a:rPr>
              <a:t>?</a:t>
            </a:r>
            <a:endParaRPr lang="zh-TW" altLang="zh-TW" sz="14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cs typeface="新細明體" pitchFamily="18" charset="-120"/>
            </a:endParaRPr>
          </a:p>
        </p:txBody>
      </p:sp>
      <p:sp>
        <p:nvSpPr>
          <p:cNvPr id="37" name="Rectangle 259"/>
          <p:cNvSpPr>
            <a:spLocks noChangeArrowheads="1"/>
          </p:cNvSpPr>
          <p:nvPr/>
        </p:nvSpPr>
        <p:spPr bwMode="auto">
          <a:xfrm>
            <a:off x="1189755" y="4741069"/>
            <a:ext cx="10081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數位處理</a:t>
            </a:r>
            <a:endParaRPr lang="en-US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以電腦處理資料取代純人工作業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Rectangle 264"/>
          <p:cNvSpPr>
            <a:spLocks noChangeArrowheads="1"/>
          </p:cNvSpPr>
          <p:nvPr/>
        </p:nvSpPr>
        <p:spPr bwMode="auto">
          <a:xfrm>
            <a:off x="2454450" y="4390711"/>
            <a:ext cx="101815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 eaLnBrk="1" hangingPunct="1">
              <a:defRPr/>
            </a:pPr>
            <a:r>
              <a:rPr lang="zh-TW" altLang="en-US" sz="14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資料傳遞</a:t>
            </a:r>
            <a:endParaRPr lang="en-US" altLang="zh-TW" sz="1400" b="1" u="sng" kern="0" dirty="0" smtClean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 eaLnBrk="1" hangingPunct="1">
              <a:defRPr/>
            </a:pP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設備</a:t>
            </a:r>
            <a:r>
              <a:rPr lang="en-US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互聯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，將數據處理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模式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結構化並轉為資訊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9" name="Rectangle 273"/>
          <p:cNvSpPr>
            <a:spLocks noChangeArrowheads="1"/>
          </p:cNvSpPr>
          <p:nvPr/>
        </p:nvSpPr>
        <p:spPr bwMode="auto">
          <a:xfrm>
            <a:off x="3689382" y="3997661"/>
            <a:ext cx="11183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看見問題</a:t>
            </a:r>
            <a:endParaRPr lang="en-US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能透過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可視化</a:t>
            </a: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資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訊了解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正在發生的事件，並依據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數據輔助決策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0" name="Rectangle 279"/>
          <p:cNvSpPr>
            <a:spLocks noChangeArrowheads="1"/>
          </p:cNvSpPr>
          <p:nvPr/>
        </p:nvSpPr>
        <p:spPr bwMode="auto">
          <a:xfrm>
            <a:off x="4937086" y="3514796"/>
            <a:ext cx="12561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了解問題</a:t>
            </a:r>
            <a:endParaRPr lang="en-US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能透過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跨系統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的多維度資訊了解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各事件發生的原</a:t>
            </a:r>
            <a:r>
              <a:rPr lang="zh-TW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因</a:t>
            </a: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，且</a:t>
            </a:r>
            <a:r>
              <a:rPr lang="zh-TW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累積</a:t>
            </a: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處理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事件知識於系統中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1" name="Rectangle 285"/>
          <p:cNvSpPr>
            <a:spLocks noChangeArrowheads="1"/>
          </p:cNvSpPr>
          <p:nvPr/>
        </p:nvSpPr>
        <p:spPr bwMode="auto">
          <a:xfrm>
            <a:off x="6166155" y="2574171"/>
            <a:ext cx="143292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準備好</a:t>
            </a:r>
            <a:r>
              <a:rPr lang="en-US" altLang="zh-TW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解決方案</a:t>
            </a:r>
            <a:r>
              <a:rPr lang="en-US" altLang="zh-TW" sz="1400" b="1" u="sng" kern="0" dirty="0" smtClean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能透過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多維度</a:t>
            </a: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推估</a:t>
            </a:r>
            <a:endParaRPr lang="en-US" altLang="zh-TW" sz="10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可能且即將發生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的事件，</a:t>
            </a:r>
            <a:endParaRPr lang="en-US" altLang="zh-TW" sz="1000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並提供建議處置措施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2" name="Rectangle 291"/>
          <p:cNvSpPr>
            <a:spLocks noChangeArrowheads="1"/>
          </p:cNvSpPr>
          <p:nvPr/>
        </p:nvSpPr>
        <p:spPr bwMode="auto">
          <a:xfrm>
            <a:off x="7599082" y="1981646"/>
            <a:ext cx="121517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just">
              <a:defRPr/>
            </a:pPr>
            <a:r>
              <a:rPr lang="zh-TW" altLang="en-US" sz="1400" b="1" u="sng" kern="0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最佳化</a:t>
            </a:r>
            <a:endParaRPr lang="zh-TW" altLang="zh-TW" sz="1400" b="1" u="sng" kern="0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defRPr/>
            </a:pP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能夠</a:t>
            </a:r>
            <a:r>
              <a:rPr lang="zh-TW" altLang="zh-TW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依據</a:t>
            </a:r>
            <a:r>
              <a:rPr lang="zh-TW" altLang="zh-TW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發生的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事件自動</a:t>
            </a:r>
            <a:r>
              <a:rPr lang="zh-TW" altLang="en-US" sz="1000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進行最</a:t>
            </a:r>
            <a:r>
              <a:rPr lang="zh-TW" altLang="en-US" sz="1000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有利的策略回應</a:t>
            </a:r>
            <a:endParaRPr lang="zh-TW" altLang="zh-TW" sz="1000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1059212" y="1927114"/>
            <a:ext cx="2867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>
                <a:latin typeface="微軟正黑體" pitchFamily="34" charset="-120"/>
                <a:ea typeface="微軟正黑體" pitchFamily="34" charset="-120"/>
              </a:rPr>
              <a:t>參考資料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Industry 4.0 Maturity Index,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en-US" altLang="zh-TW" sz="1400" dirty="0" err="1" smtClean="0">
                <a:latin typeface="微軟正黑體" pitchFamily="34" charset="-120"/>
                <a:ea typeface="微軟正黑體" pitchFamily="34" charset="-120"/>
              </a:rPr>
              <a:t>acatech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, 2017/PMC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整理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4" name="直線接點 43"/>
          <p:cNvCxnSpPr/>
          <p:nvPr/>
        </p:nvCxnSpPr>
        <p:spPr>
          <a:xfrm flipH="1">
            <a:off x="3599675" y="2776413"/>
            <a:ext cx="17085" cy="3744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直線單箭頭接點 44"/>
          <p:cNvCxnSpPr/>
          <p:nvPr/>
        </p:nvCxnSpPr>
        <p:spPr>
          <a:xfrm flipH="1" flipV="1">
            <a:off x="1034578" y="1792628"/>
            <a:ext cx="12137" cy="4140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7" name="矩形 46"/>
          <p:cNvSpPr/>
          <p:nvPr/>
        </p:nvSpPr>
        <p:spPr>
          <a:xfrm>
            <a:off x="526129" y="1945416"/>
            <a:ext cx="298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價值</a:t>
            </a:r>
          </a:p>
        </p:txBody>
      </p:sp>
      <p:sp>
        <p:nvSpPr>
          <p:cNvPr id="48" name="矩形 47"/>
          <p:cNvSpPr/>
          <p:nvPr/>
        </p:nvSpPr>
        <p:spPr>
          <a:xfrm>
            <a:off x="7140415" y="6110038"/>
            <a:ext cx="1896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智慧化程度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4" name="文字方塊 73"/>
          <p:cNvSpPr txBox="1"/>
          <p:nvPr/>
        </p:nvSpPr>
        <p:spPr>
          <a:xfrm>
            <a:off x="452610" y="1073181"/>
            <a:ext cx="806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邁入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lang="en-US" altLang="zh-TW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智慧製造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智慧機械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導入可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分階段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達成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99309" y="5232433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電腦化</a:t>
            </a:r>
            <a:endParaRPr lang="en-US" altLang="zh-TW" sz="16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452743" y="5134198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kern="0" dirty="0" smtClean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聯網化</a:t>
            </a:r>
            <a:endParaRPr lang="en-US" altLang="zh-TW" sz="1600" b="1" kern="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9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8054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壹、國際產業發展趨勢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5496" y="6258798"/>
            <a:ext cx="1019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1910811" y="6258798"/>
            <a:ext cx="1019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3.0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252438" y="6258798"/>
            <a:ext cx="1019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lang="en-US" altLang="zh-TW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向右箭號 3"/>
          <p:cNvSpPr/>
          <p:nvPr/>
        </p:nvSpPr>
        <p:spPr bwMode="auto">
          <a:xfrm>
            <a:off x="899592" y="6320914"/>
            <a:ext cx="576064" cy="214323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52" name="向右箭號 51"/>
          <p:cNvSpPr/>
          <p:nvPr/>
        </p:nvSpPr>
        <p:spPr bwMode="auto">
          <a:xfrm>
            <a:off x="3350971" y="6320914"/>
            <a:ext cx="576064" cy="214323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cxnSp>
        <p:nvCxnSpPr>
          <p:cNvPr id="53" name="直線接點 52"/>
          <p:cNvCxnSpPr/>
          <p:nvPr/>
        </p:nvCxnSpPr>
        <p:spPr>
          <a:xfrm flipH="1">
            <a:off x="1029630" y="5877648"/>
            <a:ext cx="17085" cy="684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CC982FF4-071F-40AF-A49D-0780379215B7}" type="slidenum">
              <a:rPr lang="en-US" altLang="zh-TW" b="1" smtClean="0"/>
              <a:pPr>
                <a:defRPr/>
              </a:pPr>
              <a:t>2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12958909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橢圓 39"/>
          <p:cNvSpPr/>
          <p:nvPr/>
        </p:nvSpPr>
        <p:spPr>
          <a:xfrm>
            <a:off x="3980928" y="3491344"/>
            <a:ext cx="873760" cy="873760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zh-TW" altLang="en-US" sz="16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88293" y="910771"/>
            <a:ext cx="5975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化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技術可加速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現場管理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速度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00392" y="4939070"/>
            <a:ext cx="2754068" cy="10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ysClr val="windowText" lastClr="00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399273" y="5145259"/>
            <a:ext cx="2217072" cy="28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專案改善</a:t>
            </a:r>
            <a:endParaRPr lang="zh-TW" altLang="en-US" sz="14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9807" y="1662307"/>
            <a:ext cx="3779465" cy="17365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zh-TW" alt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因數位化產生的機會</a:t>
            </a:r>
            <a:endParaRPr lang="en-US" altLang="zh-TW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1125" indent="-111125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不需要等待</a:t>
            </a: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尋找</a:t>
            </a: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就能獲得動態的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1125" indent="-111125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</a:t>
            </a: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資訊的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複雜度</a:t>
            </a: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並支援決策</a:t>
            </a:r>
            <a:endParaRPr lang="en-US" altLang="zh-TW" sz="1600" b="1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11125" indent="-111125">
              <a:lnSpc>
                <a:spcPts val="22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產品或製程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460249" y="1583287"/>
            <a:ext cx="3207322" cy="1809357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ts val="2800"/>
              </a:lnSpc>
            </a:pP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效益</a:t>
            </a:r>
            <a:endParaRPr lang="en-US" altLang="zh-TW" sz="1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快速的資訊加速判斷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正確的資訊減少失誤與誤判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主動資訊支援決策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8900" indent="-88900">
              <a:lnSpc>
                <a:spcPts val="26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長期資訊紀錄創造價值</a:t>
            </a:r>
            <a:endParaRPr lang="en-US" alt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4505715" y="2007445"/>
            <a:ext cx="792738" cy="58928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支援</a:t>
            </a:r>
            <a:endParaRPr lang="zh-TW" altLang="en-US" sz="18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597392" y="4333721"/>
            <a:ext cx="0" cy="2016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 flipV="1">
            <a:off x="597392" y="6330833"/>
            <a:ext cx="8093384" cy="12059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60077" y="4249310"/>
            <a:ext cx="492443" cy="9656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價值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135872" y="6086482"/>
            <a:ext cx="1872000" cy="1727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ysClr val="windowText" lastClr="000000"/>
              </a:solidFill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52520" y="6023268"/>
            <a:ext cx="642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現狀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460919" y="5916588"/>
            <a:ext cx="2196000" cy="10668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ysClr val="windowText" lastClr="00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61715" y="5542635"/>
            <a:ext cx="1944000" cy="28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TW" altLang="en-US" sz="14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專案改善</a:t>
            </a:r>
            <a:endParaRPr lang="zh-TW" altLang="en-US" sz="14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730348" y="3424304"/>
            <a:ext cx="3006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傳統的管理方法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耗人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耗時</a:t>
            </a:r>
            <a:r>
              <a:rPr lang="en-US" altLang="zh-TW" sz="16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61962" indent="-285750">
              <a:buFont typeface="Wingdings" panose="05000000000000000000" pitchFamily="2" charset="2"/>
              <a:buChar char="Ø"/>
            </a:pP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自主維護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定時維護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61962" indent="-285750">
              <a:buFont typeface="Wingdings" panose="05000000000000000000" pitchFamily="2" charset="2"/>
              <a:buChar char="Ø"/>
            </a:pP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生產工廠管理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人工收集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檢視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61962" indent="-285750">
              <a:buFont typeface="Wingdings" panose="05000000000000000000" pitchFamily="2" charset="2"/>
              <a:buChar char="Ø"/>
            </a:pP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標準作業流程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紙本傳遞</a:t>
            </a:r>
            <a:r>
              <a:rPr lang="en-US" altLang="zh-TW" sz="14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4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4985785" y="3435139"/>
            <a:ext cx="396353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數位化輔助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自動處理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省時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正確資訊</a:t>
            </a:r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103188" indent="-103188">
              <a:buFont typeface="Arial" panose="020B0604020202020204" pitchFamily="34" charset="0"/>
              <a:buChar char="•"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剩餘可用時間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提早處理</a:t>
            </a:r>
            <a:r>
              <a:rPr lang="en-US" altLang="zh-TW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並行處理</a:t>
            </a:r>
            <a:endParaRPr lang="en-US" altLang="zh-TW" sz="1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3188" indent="-103188">
              <a:buFont typeface="Arial" panose="020B0604020202020204" pitchFamily="34" charset="0"/>
              <a:buChar char="•"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數位化的生產工廠管理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減少人工</a:t>
            </a:r>
            <a:endParaRPr lang="en-US" altLang="zh-TW" sz="14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03188" indent="-103188">
              <a:buFont typeface="Arial" panose="020B0604020202020204" pitchFamily="34" charset="0"/>
              <a:buChar char="•"/>
            </a:pP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依製品引出專屬標準作業文件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en-US" altLang="zh-TW" sz="1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zh-TW" altLang="en-US" sz="1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減少錯誤</a:t>
            </a:r>
            <a:endParaRPr lang="zh-TW" altLang="en-US" sz="1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556099" y="6385387"/>
            <a:ext cx="919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文字方塊 40"/>
          <p:cNvSpPr txBox="1"/>
          <p:nvPr/>
        </p:nvSpPr>
        <p:spPr>
          <a:xfrm>
            <a:off x="4425644" y="3597730"/>
            <a:ext cx="314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4426372" y="3947894"/>
            <a:ext cx="314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文字方塊 42"/>
          <p:cNvSpPr txBox="1"/>
          <p:nvPr/>
        </p:nvSpPr>
        <p:spPr>
          <a:xfrm>
            <a:off x="4093635" y="3959562"/>
            <a:ext cx="314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</a:t>
            </a:r>
            <a:endPara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45" name="直線接點 44"/>
          <p:cNvCxnSpPr/>
          <p:nvPr/>
        </p:nvCxnSpPr>
        <p:spPr>
          <a:xfrm>
            <a:off x="3971715" y="3940181"/>
            <a:ext cx="87376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4417808" y="3491148"/>
            <a:ext cx="0" cy="87376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文字方塊 46"/>
          <p:cNvSpPr txBox="1"/>
          <p:nvPr/>
        </p:nvSpPr>
        <p:spPr>
          <a:xfrm>
            <a:off x="4097393" y="3597730"/>
            <a:ext cx="316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endParaRPr lang="zh-TW" altLang="en-US" sz="1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180461" y="4578878"/>
            <a:ext cx="3295629" cy="28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專案改善</a:t>
            </a:r>
            <a:endParaRPr lang="zh-TW" altLang="en-US" sz="14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手繪多邊形 50"/>
          <p:cNvSpPr/>
          <p:nvPr/>
        </p:nvSpPr>
        <p:spPr>
          <a:xfrm>
            <a:off x="1236312" y="4450358"/>
            <a:ext cx="3419208" cy="1534194"/>
          </a:xfrm>
          <a:custGeom>
            <a:avLst/>
            <a:gdLst>
              <a:gd name="connsiteX0" fmla="*/ 0 w 3391786"/>
              <a:gd name="connsiteY0" fmla="*/ 1520456 h 1520456"/>
              <a:gd name="connsiteX1" fmla="*/ 116958 w 3391786"/>
              <a:gd name="connsiteY1" fmla="*/ 1499191 h 1520456"/>
              <a:gd name="connsiteX2" fmla="*/ 2062716 w 3391786"/>
              <a:gd name="connsiteY2" fmla="*/ 1031359 h 1520456"/>
              <a:gd name="connsiteX3" fmla="*/ 3391786 w 3391786"/>
              <a:gd name="connsiteY3" fmla="*/ 0 h 1520456"/>
              <a:gd name="connsiteX4" fmla="*/ 3391786 w 3391786"/>
              <a:gd name="connsiteY4" fmla="*/ 0 h 1520456"/>
              <a:gd name="connsiteX0" fmla="*/ 95299 w 3487085"/>
              <a:gd name="connsiteY0" fmla="*/ 1520456 h 1520456"/>
              <a:gd name="connsiteX1" fmla="*/ 212257 w 3487085"/>
              <a:gd name="connsiteY1" fmla="*/ 1499191 h 1520456"/>
              <a:gd name="connsiteX2" fmla="*/ 2625847 w 3487085"/>
              <a:gd name="connsiteY2" fmla="*/ 1307806 h 1520456"/>
              <a:gd name="connsiteX3" fmla="*/ 3487085 w 3487085"/>
              <a:gd name="connsiteY3" fmla="*/ 0 h 1520456"/>
              <a:gd name="connsiteX4" fmla="*/ 3487085 w 3487085"/>
              <a:gd name="connsiteY4" fmla="*/ 0 h 1520456"/>
              <a:gd name="connsiteX0" fmla="*/ 91837 w 3483623"/>
              <a:gd name="connsiteY0" fmla="*/ 1520456 h 1530831"/>
              <a:gd name="connsiteX1" fmla="*/ 208795 w 3483623"/>
              <a:gd name="connsiteY1" fmla="*/ 1499191 h 1530831"/>
              <a:gd name="connsiteX2" fmla="*/ 2574678 w 3483623"/>
              <a:gd name="connsiteY2" fmla="*/ 1156731 h 1530831"/>
              <a:gd name="connsiteX3" fmla="*/ 3483623 w 3483623"/>
              <a:gd name="connsiteY3" fmla="*/ 0 h 1530831"/>
              <a:gd name="connsiteX4" fmla="*/ 3483623 w 3483623"/>
              <a:gd name="connsiteY4" fmla="*/ 0 h 1530831"/>
              <a:gd name="connsiteX0" fmla="*/ 0 w 3391786"/>
              <a:gd name="connsiteY0" fmla="*/ 1520456 h 1522028"/>
              <a:gd name="connsiteX1" fmla="*/ 331644 w 3391786"/>
              <a:gd name="connsiteY1" fmla="*/ 1483289 h 1522028"/>
              <a:gd name="connsiteX2" fmla="*/ 2482841 w 3391786"/>
              <a:gd name="connsiteY2" fmla="*/ 1156731 h 1522028"/>
              <a:gd name="connsiteX3" fmla="*/ 3391786 w 3391786"/>
              <a:gd name="connsiteY3" fmla="*/ 0 h 1522028"/>
              <a:gd name="connsiteX4" fmla="*/ 3391786 w 3391786"/>
              <a:gd name="connsiteY4" fmla="*/ 0 h 1522028"/>
              <a:gd name="connsiteX0" fmla="*/ 0 w 3391786"/>
              <a:gd name="connsiteY0" fmla="*/ 1520456 h 1527496"/>
              <a:gd name="connsiteX1" fmla="*/ 331644 w 3391786"/>
              <a:gd name="connsiteY1" fmla="*/ 1483289 h 1527496"/>
              <a:gd name="connsiteX2" fmla="*/ 2371522 w 3391786"/>
              <a:gd name="connsiteY2" fmla="*/ 1069266 h 1527496"/>
              <a:gd name="connsiteX3" fmla="*/ 3391786 w 3391786"/>
              <a:gd name="connsiteY3" fmla="*/ 0 h 1527496"/>
              <a:gd name="connsiteX4" fmla="*/ 3391786 w 3391786"/>
              <a:gd name="connsiteY4" fmla="*/ 0 h 1527496"/>
              <a:gd name="connsiteX0" fmla="*/ 15888 w 3407674"/>
              <a:gd name="connsiteY0" fmla="*/ 1520456 h 1548330"/>
              <a:gd name="connsiteX1" fmla="*/ 252117 w 3407674"/>
              <a:gd name="connsiteY1" fmla="*/ 1515094 h 1548330"/>
              <a:gd name="connsiteX2" fmla="*/ 2387410 w 3407674"/>
              <a:gd name="connsiteY2" fmla="*/ 1069266 h 1548330"/>
              <a:gd name="connsiteX3" fmla="*/ 3407674 w 3407674"/>
              <a:gd name="connsiteY3" fmla="*/ 0 h 1548330"/>
              <a:gd name="connsiteX4" fmla="*/ 3407674 w 3407674"/>
              <a:gd name="connsiteY4" fmla="*/ 0 h 1548330"/>
              <a:gd name="connsiteX0" fmla="*/ 24482 w 3416268"/>
              <a:gd name="connsiteY0" fmla="*/ 1520456 h 1544796"/>
              <a:gd name="connsiteX1" fmla="*/ 260711 w 3416268"/>
              <a:gd name="connsiteY1" fmla="*/ 1515094 h 1544796"/>
              <a:gd name="connsiteX2" fmla="*/ 2396004 w 3416268"/>
              <a:gd name="connsiteY2" fmla="*/ 1069266 h 1544796"/>
              <a:gd name="connsiteX3" fmla="*/ 3416268 w 3416268"/>
              <a:gd name="connsiteY3" fmla="*/ 0 h 1544796"/>
              <a:gd name="connsiteX4" fmla="*/ 3416268 w 3416268"/>
              <a:gd name="connsiteY4" fmla="*/ 0 h 1544796"/>
              <a:gd name="connsiteX0" fmla="*/ 27422 w 3419208"/>
              <a:gd name="connsiteY0" fmla="*/ 1520456 h 1534194"/>
              <a:gd name="connsiteX1" fmla="*/ 263651 w 3419208"/>
              <a:gd name="connsiteY1" fmla="*/ 1515094 h 1534194"/>
              <a:gd name="connsiteX2" fmla="*/ 2398944 w 3419208"/>
              <a:gd name="connsiteY2" fmla="*/ 1069266 h 1534194"/>
              <a:gd name="connsiteX3" fmla="*/ 3419208 w 3419208"/>
              <a:gd name="connsiteY3" fmla="*/ 0 h 1534194"/>
              <a:gd name="connsiteX4" fmla="*/ 3419208 w 3419208"/>
              <a:gd name="connsiteY4" fmla="*/ 0 h 1534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19208" h="1534194">
                <a:moveTo>
                  <a:pt x="27422" y="1520456"/>
                </a:moveTo>
                <a:cubicBezTo>
                  <a:pt x="66408" y="1513368"/>
                  <a:pt x="-163408" y="1558487"/>
                  <a:pt x="263651" y="1515094"/>
                </a:cubicBezTo>
                <a:cubicBezTo>
                  <a:pt x="690710" y="1471701"/>
                  <a:pt x="1873018" y="1321782"/>
                  <a:pt x="2398944" y="1069266"/>
                </a:cubicBezTo>
                <a:cubicBezTo>
                  <a:pt x="2924870" y="816750"/>
                  <a:pt x="3275668" y="217968"/>
                  <a:pt x="3419208" y="0"/>
                </a:cubicBezTo>
                <a:lnTo>
                  <a:pt x="3419208" y="0"/>
                </a:lnTo>
              </a:path>
            </a:pathLst>
          </a:custGeom>
          <a:noFill/>
          <a:ln w="38100">
            <a:solidFill>
              <a:srgbClr val="00B05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2" name="手繪多邊形 51"/>
          <p:cNvSpPr/>
          <p:nvPr/>
        </p:nvSpPr>
        <p:spPr>
          <a:xfrm>
            <a:off x="1248940" y="4482878"/>
            <a:ext cx="7441836" cy="1520456"/>
          </a:xfrm>
          <a:custGeom>
            <a:avLst/>
            <a:gdLst>
              <a:gd name="connsiteX0" fmla="*/ 0 w 3391786"/>
              <a:gd name="connsiteY0" fmla="*/ 1520456 h 1520456"/>
              <a:gd name="connsiteX1" fmla="*/ 116958 w 3391786"/>
              <a:gd name="connsiteY1" fmla="*/ 1499191 h 1520456"/>
              <a:gd name="connsiteX2" fmla="*/ 2062716 w 3391786"/>
              <a:gd name="connsiteY2" fmla="*/ 1031359 h 1520456"/>
              <a:gd name="connsiteX3" fmla="*/ 3391786 w 3391786"/>
              <a:gd name="connsiteY3" fmla="*/ 0 h 1520456"/>
              <a:gd name="connsiteX4" fmla="*/ 3391786 w 3391786"/>
              <a:gd name="connsiteY4" fmla="*/ 0 h 1520456"/>
              <a:gd name="connsiteX0" fmla="*/ 0 w 3391786"/>
              <a:gd name="connsiteY0" fmla="*/ 1520456 h 1520456"/>
              <a:gd name="connsiteX1" fmla="*/ 116958 w 3391786"/>
              <a:gd name="connsiteY1" fmla="*/ 1499191 h 1520456"/>
              <a:gd name="connsiteX2" fmla="*/ 1910925 w 3391786"/>
              <a:gd name="connsiteY2" fmla="*/ 1180215 h 1520456"/>
              <a:gd name="connsiteX3" fmla="*/ 3391786 w 3391786"/>
              <a:gd name="connsiteY3" fmla="*/ 0 h 1520456"/>
              <a:gd name="connsiteX4" fmla="*/ 3391786 w 3391786"/>
              <a:gd name="connsiteY4" fmla="*/ 0 h 1520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1786" h="1520456">
                <a:moveTo>
                  <a:pt x="0" y="1520456"/>
                </a:moveTo>
                <a:lnTo>
                  <a:pt x="116958" y="1499191"/>
                </a:lnTo>
                <a:cubicBezTo>
                  <a:pt x="435445" y="1442484"/>
                  <a:pt x="1365120" y="1430080"/>
                  <a:pt x="1910925" y="1180215"/>
                </a:cubicBezTo>
                <a:cubicBezTo>
                  <a:pt x="2456730" y="930350"/>
                  <a:pt x="3144976" y="196702"/>
                  <a:pt x="3391786" y="0"/>
                </a:cubicBezTo>
                <a:lnTo>
                  <a:pt x="3391786" y="0"/>
                </a:lnTo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3" name="文字方塊 52"/>
          <p:cNvSpPr txBox="1"/>
          <p:nvPr/>
        </p:nvSpPr>
        <p:spPr>
          <a:xfrm>
            <a:off x="503014" y="6428267"/>
            <a:ext cx="380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Industry 4.0 meet lean, VDMA/PMC</a:t>
            </a:r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545693" y="5534337"/>
            <a:ext cx="930303" cy="2880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</a:t>
            </a:r>
            <a:r>
              <a:rPr lang="zh-TW" altLang="en-US" sz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</a:p>
        </p:txBody>
      </p:sp>
      <p:sp>
        <p:nvSpPr>
          <p:cNvPr id="25" name="矩形 24"/>
          <p:cNvSpPr/>
          <p:nvPr/>
        </p:nvSpPr>
        <p:spPr>
          <a:xfrm>
            <a:off x="3497637" y="5145259"/>
            <a:ext cx="1144285" cy="2880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改善時間縮短</a:t>
            </a:r>
            <a:endParaRPr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79538" y="4939070"/>
            <a:ext cx="1290320" cy="1080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0" name="矩形 49"/>
          <p:cNvSpPr/>
          <p:nvPr/>
        </p:nvSpPr>
        <p:spPr>
          <a:xfrm>
            <a:off x="4259468" y="4578878"/>
            <a:ext cx="1290320" cy="288000"/>
          </a:xfrm>
          <a:prstGeom prst="rect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2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改善時間縮短</a:t>
            </a:r>
            <a:endParaRPr lang="zh-TW" altLang="en-US" sz="12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CC982FF4-071F-40AF-A49D-0780379215B7}" type="slidenum">
              <a:rPr lang="en-US" altLang="zh-TW" b="1" smtClean="0"/>
              <a:pPr>
                <a:defRPr/>
              </a:pPr>
              <a:t>3</a:t>
            </a:fld>
            <a:endParaRPr lang="en-US" altLang="zh-TW" b="1"/>
          </a:p>
        </p:txBody>
      </p:sp>
      <p:sp>
        <p:nvSpPr>
          <p:cNvPr id="4" name="弧形 3"/>
          <p:cNvSpPr/>
          <p:nvPr/>
        </p:nvSpPr>
        <p:spPr bwMode="auto">
          <a:xfrm>
            <a:off x="4230141" y="3424948"/>
            <a:ext cx="674746" cy="674746"/>
          </a:xfrm>
          <a:prstGeom prst="arc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華康隸書體" pitchFamily="49" charset="-120"/>
            </a:endParaRPr>
          </a:p>
        </p:txBody>
      </p:sp>
      <p:sp>
        <p:nvSpPr>
          <p:cNvPr id="44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38054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壹、國際產業發展趨勢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59246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08000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貳、國內產業現況與挑戰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5" y="1052736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我國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製造業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導入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智慧製造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之軟體功能或技術需求中，「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各來源資料之數據整合技術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」、「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廠內生產設備數據蒐集技術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」、「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執行製造系統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」是產業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需求的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個項目。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45" y="6381320"/>
            <a:ext cx="33377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dirty="0" smtClean="0">
                <a:latin typeface="微軟正黑體" pitchFamily="34" charset="-120"/>
                <a:ea typeface="微軟正黑體" pitchFamily="34" charset="-120"/>
              </a:rPr>
              <a:t>資料來源：工業局</a:t>
            </a:r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800" dirty="0" smtClean="0">
                <a:latin typeface="微軟正黑體" pitchFamily="34" charset="-120"/>
                <a:ea typeface="微軟正黑體" pitchFamily="34" charset="-120"/>
              </a:rPr>
              <a:t>年產業智慧製造現況及需求盤點之執行分析報告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7" name="圖表 6"/>
          <p:cNvGraphicFramePr/>
          <p:nvPr>
            <p:extLst>
              <p:ext uri="{D42A27DB-BD31-4B8C-83A1-F6EECF244321}">
                <p14:modId xmlns:p14="http://schemas.microsoft.com/office/powerpoint/2010/main" val="1075262464"/>
              </p:ext>
            </p:extLst>
          </p:nvPr>
        </p:nvGraphicFramePr>
        <p:xfrm>
          <a:off x="539553" y="2204864"/>
          <a:ext cx="8136904" cy="4094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 7"/>
          <p:cNvSpPr/>
          <p:nvPr/>
        </p:nvSpPr>
        <p:spPr bwMode="auto">
          <a:xfrm>
            <a:off x="899593" y="2780920"/>
            <a:ext cx="7776864" cy="10801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TW" alt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4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7874576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008000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貳、國內產業現況與挑戰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95536" y="955856"/>
            <a:ext cx="835292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 algn="just">
              <a:lnSpc>
                <a:spcPts val="2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我國</a:t>
            </a:r>
            <a:r>
              <a:rPr lang="zh-TW" altLang="en-US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製造業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數位轉型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升級目的</a:t>
            </a:r>
            <a:r>
              <a:rPr lang="en-US" altLang="zh-TW" sz="2400" b="1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以金屬製品製造業為例</a:t>
            </a:r>
            <a:endParaRPr lang="en-US" altLang="zh-TW" sz="2400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630238" lvl="2" indent="-342900" algn="just">
              <a:lnSpc>
                <a:spcPts val="2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TW" sz="24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成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以上廠商目的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降低營運成本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改善人力資源管理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改善營運效率等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marL="630238" lvl="2" indent="-342900" algn="just">
              <a:lnSpc>
                <a:spcPts val="28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altLang="zh-TW" sz="2400" b="1" dirty="0">
                <a:latin typeface="微軟正黑體" pitchFamily="34" charset="-120"/>
                <a:ea typeface="微軟正黑體" pitchFamily="34" charset="-120"/>
              </a:rPr>
              <a:t>SMU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計畫可協助導入之數位工具有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品質管理系統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自動化後勤及配送管理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數據分析平台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智慧製造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整合服務系統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t="4802" r="1936" b="4395"/>
          <a:stretch/>
        </p:blipFill>
        <p:spPr>
          <a:xfrm>
            <a:off x="4667757" y="3412397"/>
            <a:ext cx="4490776" cy="28802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5312" t="6499" r="2315" b="3904"/>
          <a:stretch/>
        </p:blipFill>
        <p:spPr>
          <a:xfrm>
            <a:off x="-61479" y="3464121"/>
            <a:ext cx="4758331" cy="280470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67545" y="6308853"/>
            <a:ext cx="23358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800" dirty="0" smtClean="0">
                <a:latin typeface="微軟正黑體" pitchFamily="34" charset="-120"/>
                <a:ea typeface="微軟正黑體" pitchFamily="34" charset="-120"/>
              </a:rPr>
              <a:t>資料來源：</a:t>
            </a:r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2022</a:t>
            </a:r>
            <a:r>
              <a:rPr lang="zh-TW" altLang="en-US" sz="800" dirty="0" smtClean="0">
                <a:latin typeface="微軟正黑體" pitchFamily="34" charset="-120"/>
                <a:ea typeface="微軟正黑體" pitchFamily="34" charset="-120"/>
              </a:rPr>
              <a:t>台灣中小企業白皮書</a:t>
            </a:r>
            <a:r>
              <a:rPr lang="en-US" altLang="zh-TW" sz="800" dirty="0" smtClean="0">
                <a:latin typeface="微軟正黑體" pitchFamily="34" charset="-120"/>
                <a:ea typeface="微軟正黑體" pitchFamily="34" charset="-120"/>
              </a:rPr>
              <a:t>/PMC</a:t>
            </a:r>
            <a:r>
              <a:rPr lang="zh-TW" altLang="en-US" sz="800" dirty="0" smtClean="0">
                <a:latin typeface="微軟正黑體" pitchFamily="34" charset="-120"/>
                <a:ea typeface="微軟正黑體" pitchFamily="34" charset="-120"/>
              </a:rPr>
              <a:t>長李</a:t>
            </a:r>
            <a:endParaRPr lang="zh-TW" altLang="en-US" sz="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5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14946009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12" y="44624"/>
            <a:ext cx="9144000" cy="1008000"/>
          </a:xfrm>
        </p:spPr>
        <p:txBody>
          <a:bodyPr/>
          <a:lstStyle/>
          <a:p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貳、國內產業現況與挑戰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74154" y="1053885"/>
            <a:ext cx="766871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傳統產業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數位化能力不足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，生產管理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如，人、機、料、法、環、測等領域</a:t>
            </a: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紙本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記錄，仰賴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人工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操作，難以提升智慧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程度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，無法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迎接數位化時代。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3525" indent="-263525" algn="just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l"/>
            </a:pP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機械產業規模高度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分散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，有大型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、也有許多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中小型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廠商，廠商遭遇問題與需求均有差異，在推動上應力求兼顧各種規模的廠商，也就是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兼顧「高度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廣度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圓角化對角線角落矩形 10"/>
          <p:cNvSpPr/>
          <p:nvPr/>
        </p:nvSpPr>
        <p:spPr>
          <a:xfrm flipH="1">
            <a:off x="590946" y="4005064"/>
            <a:ext cx="8049998" cy="1944216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96619" y="4722981"/>
            <a:ext cx="77048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spcBef>
                <a:spcPts val="0"/>
              </a:spcBef>
            </a:pP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中小型製造業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來說，只要在</a:t>
            </a:r>
            <a:r>
              <a:rPr lang="zh-TW" altLang="en-US" sz="2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瓶頸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製程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數位化，就可以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顯著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提升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效能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，就可以提高業者競爭力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  <a:r>
              <a:rPr lang="zh-TW" altLang="en-US" sz="2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帶動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產業升級。</a:t>
            </a:r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26523" y="4164176"/>
            <a:ext cx="7517885" cy="509688"/>
          </a:xfrm>
          <a:prstGeom prst="rect">
            <a:avLst/>
          </a:prstGeom>
          <a:solidFill>
            <a:schemeClr val="bg1"/>
          </a:solidFill>
          <a:ln/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616075"/>
            <a:r>
              <a:rPr lang="zh-TW" altLang="en-US" sz="20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提高中小企業跨越門檻能力 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工業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2.0→3.0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3.5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五邊形 13"/>
          <p:cNvSpPr/>
          <p:nvPr/>
        </p:nvSpPr>
        <p:spPr>
          <a:xfrm>
            <a:off x="724611" y="4164176"/>
            <a:ext cx="1312803" cy="509688"/>
          </a:xfrm>
          <a:prstGeom prst="homePlate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廣度</a:t>
            </a:r>
            <a:endParaRPr lang="zh-TW" altLang="en-US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292563" y="4011038"/>
            <a:ext cx="755576" cy="79240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1CB5F36-9976-4ADA-991D-41FF0EF969CC}" type="slidenum">
              <a:rPr lang="en-US" altLang="zh-TW" b="1" smtClean="0"/>
              <a:pPr>
                <a:defRPr/>
              </a:pPr>
              <a:t>6</a:t>
            </a:fld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19306395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95535" y="916385"/>
            <a:ext cx="8066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第一階段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(SMU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Phase I)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機聯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網輔導強化產業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數位化基礎</a:t>
            </a:r>
            <a:endParaRPr lang="zh-TW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24838" y="2608159"/>
            <a:ext cx="1720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32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10,466</a:t>
            </a:r>
            <a:r>
              <a:rPr kumimoji="0" lang="zh-TW" altLang="en-US" sz="16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台</a:t>
            </a:r>
            <a:endParaRPr kumimoji="0" lang="en-US" altLang="zh-TW" sz="1600" b="1" dirty="0" smtClean="0">
              <a:latin typeface="微軟正黑體" panose="020B0604030504040204" pitchFamily="34" charset="-120"/>
              <a:ea typeface="微軟正黑體" panose="020B0604030504040204" pitchFamily="34" charset="-120"/>
              <a:sym typeface="Calibri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216899" y="2236136"/>
            <a:ext cx="15362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Calibri"/>
              </a:rPr>
              <a:t>設備聯網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581193" y="1333919"/>
            <a:ext cx="8239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77825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zh-TW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en-US" altLang="zh-TW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451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案</a:t>
            </a:r>
            <a:r>
              <a:rPr lang="en-US" altLang="zh-TW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(399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家業者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r>
              <a:rPr lang="en-US" altLang="zh-TW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</a:t>
            </a:r>
            <a:r>
              <a:rPr lang="en-US" altLang="zh-TW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SMB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機聯網輔導，金屬、塑膠、機械設備製造業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</a:t>
            </a:r>
            <a:r>
              <a:rPr lang="zh-TW" altLang="en-US" sz="1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設備聯網數排名前三。</a:t>
            </a:r>
            <a:endParaRPr lang="en-US" altLang="zh-TW" sz="18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叁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、推動產業</a:t>
            </a:r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數位化輔導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54BEFCB-66BC-46BA-85B5-7B47B07355DD}" type="slidenum">
              <a:rPr lang="en-US" altLang="zh-TW" b="1" smtClean="0"/>
              <a:pPr>
                <a:defRPr/>
              </a:pPr>
              <a:t>7</a:t>
            </a:fld>
            <a:endParaRPr lang="en-US" altLang="zh-TW" b="1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477" y="1902538"/>
            <a:ext cx="6005937" cy="48777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7204988" y="3389124"/>
            <a:ext cx="156004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2075" algn="ctr">
              <a:buClr>
                <a:schemeClr val="tx1"/>
              </a:buClr>
            </a:pPr>
            <a:r>
              <a:rPr kumimoji="0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平均提升</a:t>
            </a:r>
            <a:endParaRPr kumimoji="0"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2075" algn="ctr">
              <a:buClr>
                <a:schemeClr val="tx1"/>
              </a:buClr>
            </a:pPr>
            <a:r>
              <a:rPr kumimoji="0" lang="en-US" altLang="zh-TW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7.6%</a:t>
            </a:r>
          </a:p>
          <a:p>
            <a:pPr marL="92075" algn="ctr">
              <a:buClr>
                <a:schemeClr val="tx1"/>
              </a:buClr>
            </a:pPr>
            <a:r>
              <a:rPr kumimoji="0"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設備稼動率</a:t>
            </a:r>
            <a:endParaRPr kumimoji="0"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602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65548"/>
            <a:ext cx="8376256" cy="4867435"/>
          </a:xfrm>
          <a:prstGeom prst="rect">
            <a:avLst/>
          </a:prstGeom>
        </p:spPr>
      </p:pic>
      <p:sp>
        <p:nvSpPr>
          <p:cNvPr id="19" name="標題 1"/>
          <p:cNvSpPr txBox="1">
            <a:spLocks/>
          </p:cNvSpPr>
          <p:nvPr/>
        </p:nvSpPr>
        <p:spPr bwMode="auto">
          <a:xfrm>
            <a:off x="878904" y="44624"/>
            <a:ext cx="822960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2pPr>
            <a:lvl3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3pPr>
            <a:lvl4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4pPr>
            <a:lvl5pPr algn="ctr" defTabSz="762000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5pPr>
            <a:lvl6pPr marL="4572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6pPr>
            <a:lvl7pPr marL="9144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7pPr>
            <a:lvl8pPr marL="13716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8pPr>
            <a:lvl9pPr marL="1828800" algn="ctr" defTabSz="762000" rtl="0" fontAlgn="base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itchFamily="65" charset="-120"/>
              </a:defRPr>
            </a:lvl9pPr>
          </a:lstStyle>
          <a:p>
            <a:r>
              <a:rPr lang="zh-TW" altLang="en-US" sz="3600" kern="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叁、推動產業數位化輔導</a:t>
            </a:r>
            <a:r>
              <a:rPr lang="zh-TW" altLang="en-US" sz="36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9140994"/>
              </p:ext>
            </p:extLst>
          </p:nvPr>
        </p:nvGraphicFramePr>
        <p:xfrm>
          <a:off x="10188624" y="1763125"/>
          <a:ext cx="9069237" cy="523503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94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3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60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13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排序</a:t>
                      </a:r>
                      <a:endParaRPr lang="zh-TW" sz="12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產業別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輔導單位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金屬製品製造業</a:t>
                      </a:r>
                      <a:endParaRPr lang="en-US" altLang="zh-TW" sz="1100" b="1" kern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5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大碩、銳</a:t>
                      </a:r>
                      <a:r>
                        <a:rPr lang="zh-TW" alt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鼎、凱柏、誼卡、采威、新代、科智、泰睿思、翔程、大綜、三泰、精誠、中正大學、勤益科大、金屬中心、精機中心、工研院、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天擎、洋銘、誠睿、眾達、崇洋、彰藝、富鴻網、鐿叡</a:t>
                      </a:r>
                      <a:r>
                        <a:rPr lang="zh-TW" altLang="en-US" sz="10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、捷斯克、網聯</a:t>
                      </a:r>
                      <a:endParaRPr lang="zh-TW" altLang="en-US" sz="105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5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機械設備製造業</a:t>
                      </a:r>
                      <a:endParaRPr lang="zh-TW" sz="1100" b="1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采威、凱柏、詮源、寶元、誼卡、科智、翔程、發得、虎科大、精機中心、明新科大、新漢、群錄、未來電商</a:t>
                      </a:r>
                      <a:endParaRPr lang="zh-TW" sz="105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1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塑膠製品製造業</a:t>
                      </a:r>
                      <a:endParaRPr lang="en-US" altLang="zh-TW" sz="1100" b="1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漢翔、銳鼎、日威、型創、精機中心、金屬中心、亞頌、富強鑫、群錄、長新、冠</a:t>
                      </a:r>
                      <a:r>
                        <a:rPr lang="zh-TW" altLang="en-US" sz="105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理、塑膠中心</a:t>
                      </a:r>
                      <a:endParaRPr lang="zh-TW" sz="105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672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其他運輸工具及零件製造業</a:t>
                      </a:r>
                      <a:endParaRPr lang="en-US" altLang="zh-TW" sz="1100" b="1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采威、精機中心、三惟、耀群、華致、虎科大、思納捷、三泰、工研院</a:t>
                      </a:r>
                      <a:endParaRPr lang="zh-TW" sz="105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2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汽車及其零件製造業</a:t>
                      </a:r>
                      <a:endParaRPr lang="en-US" altLang="zh-TW" sz="1100" b="1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50" kern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大碩、采</a:t>
                      </a:r>
                      <a:r>
                        <a:rPr lang="zh-TW" alt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威、銳鼎</a:t>
                      </a:r>
                      <a:r>
                        <a:rPr lang="zh-TW" altLang="en-US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日威、型創、科智、精機中心、新代、凱柏、金屬中心、中正大學、川海、冠理</a:t>
                      </a:r>
                      <a:endParaRPr lang="en-US" altLang="zh-TW" sz="1050" kern="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紡織業</a:t>
                      </a:r>
                      <a:endParaRPr lang="en-US" altLang="zh-TW" sz="1100" b="1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采威、萬鋒、大康、紡織所、流亞</a:t>
                      </a:r>
                      <a:endParaRPr lang="zh-TW" sz="105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電子零組件製造業</a:t>
                      </a:r>
                      <a:endParaRPr lang="en-US" altLang="zh-TW" sz="1100" b="1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川海、三惟、泰睿思、型創、日威、精機中心、工研院、先知、建佳、大碩、金屬中心、群錄、崇洋科技</a:t>
                      </a:r>
                      <a:endParaRPr lang="zh-TW" sz="105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8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其他製造業</a:t>
                      </a:r>
                      <a:endParaRPr lang="zh-TW" sz="1100" b="1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漢翔、采威、銳鼎、金屬中心、威友、發得、曜群、瑞精工、亞頌、工研院、富鴻</a:t>
                      </a: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網、合邦電子</a:t>
                      </a:r>
                      <a:endParaRPr lang="en-US" altLang="zh-TW" sz="105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電腦、電子產品及光學製品製造業</a:t>
                      </a:r>
                      <a:endParaRPr lang="zh-TW" sz="1100" b="1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日威、精機中心、泰</a:t>
                      </a: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睿</a:t>
                      </a:r>
                      <a:r>
                        <a:rPr lang="zh-TW" altLang="en-US" sz="1050" kern="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思、建佳</a:t>
                      </a:r>
                      <a:endParaRPr lang="zh-TW" sz="105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4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基本金屬製造業</a:t>
                      </a:r>
                      <a:endParaRPr lang="zh-TW" sz="1100" b="1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川海、工研院、三泰</a:t>
                      </a:r>
                      <a:endParaRPr lang="zh-TW" sz="105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4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食品及飼品</a:t>
                      </a:r>
                      <a:r>
                        <a:rPr lang="zh-TW" altLang="en-US" sz="1100" b="1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製造業</a:t>
                      </a:r>
                      <a:endParaRPr lang="zh-TW" sz="1100" b="1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東典、銳鼎</a:t>
                      </a:r>
                      <a:endParaRPr lang="en-US" altLang="zh-TW" sz="105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20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非金屬礦物製品製造業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耀</a:t>
                      </a:r>
                      <a:r>
                        <a:rPr lang="zh-TW" altLang="en-US" sz="10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群科技</a:t>
                      </a:r>
                      <a:endParaRPr lang="en-US" altLang="zh-TW" sz="105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050194"/>
                  </a:ext>
                </a:extLst>
              </a:tr>
              <a:tr h="1716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紙漿、紙及紙製品製造業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紡織所</a:t>
                      </a:r>
                      <a:endParaRPr lang="zh-TW" altLang="en-US" sz="105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584552"/>
                  </a:ext>
                </a:extLst>
              </a:tr>
              <a:tr h="224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  <a:sym typeface="Wingdings" panose="05000000000000000000" pitchFamily="2" charset="2"/>
                        </a:rPr>
                        <a:t>橡膠製品製造業</a:t>
                      </a:r>
                      <a:endParaRPr lang="zh-TW" altLang="en-US" sz="1100" b="1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日威、金屬中心、</a:t>
                      </a:r>
                      <a:r>
                        <a:rPr lang="zh-TW" altLang="en-US" sz="105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冠理</a:t>
                      </a:r>
                      <a:endParaRPr lang="en-US" altLang="zh-TW" sz="105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426338"/>
                  </a:ext>
                </a:extLst>
              </a:tr>
              <a:tr h="224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其他化學製品製造業</a:t>
                      </a:r>
                      <a:endParaRPr lang="zh-TW" altLang="en-US" sz="1100" b="1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富鴻網、漢翔航空</a:t>
                      </a:r>
                      <a:endParaRPr lang="en-US" altLang="zh-TW" sz="105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4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電力設備及配備製造業</a:t>
                      </a:r>
                      <a:endParaRPr lang="zh-TW" altLang="en-US" sz="1100" b="1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日威、三惟科技</a:t>
                      </a:r>
                      <a:endParaRPr lang="en-US" altLang="zh-TW" sz="105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392991"/>
                  </a:ext>
                </a:extLst>
              </a:tr>
              <a:tr h="2245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</a:t>
                      </a: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indent="0" algn="l" defTabSz="914400" rtl="0" eaLnBrk="1" fontAlgn="ctr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100" b="1" kern="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家具製造業</a:t>
                      </a:r>
                      <a:endParaRPr lang="zh-TW" altLang="en-US" sz="1100" b="1" kern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05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金屬中心、三泰科技</a:t>
                      </a:r>
                      <a:endParaRPr lang="en-US" altLang="zh-TW" sz="1050" kern="100" dirty="0">
                        <a:solidFill>
                          <a:sysClr val="windowText" lastClr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1616" marR="416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883570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 </a:t>
            </a:r>
            <a:fld id="{354BEFCB-66BC-46BA-85B5-7B47B07355DD}" type="slidenum">
              <a:rPr lang="en-US" altLang="zh-TW" b="1" smtClean="0"/>
              <a:pPr>
                <a:defRPr/>
              </a:pPr>
              <a:t>8</a:t>
            </a:fld>
            <a:endParaRPr lang="en-US" altLang="zh-TW" b="1"/>
          </a:p>
        </p:txBody>
      </p:sp>
      <p:sp>
        <p:nvSpPr>
          <p:cNvPr id="7" name="文字方塊 6"/>
          <p:cNvSpPr txBox="1"/>
          <p:nvPr/>
        </p:nvSpPr>
        <p:spPr>
          <a:xfrm>
            <a:off x="611560" y="1275674"/>
            <a:ext cx="8088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帶動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63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家</a:t>
            </a:r>
            <a:r>
              <a:rPr lang="en-US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SI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提供</a:t>
            </a:r>
            <a:r>
              <a:rPr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17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個產業機聯網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升級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服務，並藉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由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國內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場域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練兵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厚實我國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系統整合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技術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能量。</a:t>
            </a:r>
            <a:endParaRPr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95535" y="916385"/>
            <a:ext cx="5763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階段輔導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強化產業</a:t>
            </a:r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數位化</a:t>
            </a:r>
            <a:r>
              <a:rPr lang="zh-TW" altLang="en-US" sz="2400" b="1" dirty="0">
                <a:latin typeface="微軟正黑體" pitchFamily="34" charset="-120"/>
                <a:ea typeface="微軟正黑體" pitchFamily="34" charset="-120"/>
              </a:rPr>
              <a:t>服務量能</a:t>
            </a:r>
          </a:p>
        </p:txBody>
      </p:sp>
    </p:spTree>
    <p:extLst>
      <p:ext uri="{BB962C8B-B14F-4D97-AF65-F5344CB8AC3E}">
        <p14:creationId xmlns:p14="http://schemas.microsoft.com/office/powerpoint/2010/main" val="229993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B簡報格式">
  <a:themeElements>
    <a:clrScheme name="綠黃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DB簡報格式">
      <a:majorFont>
        <a:latin typeface="Times New Roman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華康隸書體" pitchFamily="49" charset="-120"/>
          </a:defRPr>
        </a:defPPr>
      </a:lstStyle>
    </a:lnDef>
  </a:objectDefaults>
  <a:extraClrSchemeLst>
    <a:extraClrScheme>
      <a:clrScheme name="IDB簡報格式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B簡報格式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B簡報格式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經濟部工業局</Template>
  <TotalTime>6794</TotalTime>
  <Words>4775</Words>
  <Application>Microsoft Office PowerPoint</Application>
  <PresentationFormat>如螢幕大小 (4:3)</PresentationFormat>
  <Paragraphs>564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26</vt:i4>
      </vt:variant>
    </vt:vector>
  </HeadingPairs>
  <TitlesOfParts>
    <vt:vector size="40" baseType="lpstr">
      <vt:lpstr>Arial Unicode MS</vt:lpstr>
      <vt:lpstr>CG Times</vt:lpstr>
      <vt:lpstr>맑은 고딕</vt:lpstr>
      <vt:lpstr>華康隸書體</vt:lpstr>
      <vt:lpstr>微軟正黑體</vt:lpstr>
      <vt:lpstr>新細明體</vt:lpstr>
      <vt:lpstr>標楷體</vt:lpstr>
      <vt:lpstr>Arial</vt:lpstr>
      <vt:lpstr>Calibri</vt:lpstr>
      <vt:lpstr>Times New Roman</vt:lpstr>
      <vt:lpstr>Verdana</vt:lpstr>
      <vt:lpstr>Wingdings</vt:lpstr>
      <vt:lpstr>IDB簡報格式</vt:lpstr>
      <vt:lpstr>2_Office Theme</vt:lpstr>
      <vt:lpstr>PowerPoint 簡報</vt:lpstr>
      <vt:lpstr>大  綱</vt:lpstr>
      <vt:lpstr>壹、國際產業發展趨勢</vt:lpstr>
      <vt:lpstr>壹、國際產業發展趨勢</vt:lpstr>
      <vt:lpstr>貳、國內產業現況與挑戰</vt:lpstr>
      <vt:lpstr>貳、國內產業現況與挑戰</vt:lpstr>
      <vt:lpstr>貳、國內產業現況與挑戰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伍、輔導計畫聯絡窗口</vt:lpstr>
      <vt:lpstr>附件、本輔導計畫資安推動作法說明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iii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USER</dc:creator>
  <cp:lastModifiedBy>張乃文</cp:lastModifiedBy>
  <cp:revision>548</cp:revision>
  <cp:lastPrinted>2020-01-14T12:05:23Z</cp:lastPrinted>
  <dcterms:created xsi:type="dcterms:W3CDTF">2009-11-22T11:53:13Z</dcterms:created>
  <dcterms:modified xsi:type="dcterms:W3CDTF">2022-12-30T08:05:18Z</dcterms:modified>
</cp:coreProperties>
</file>