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4860" r:id="rId1"/>
    <p:sldMasterId id="2147483648" r:id="rId2"/>
    <p:sldMasterId id="2147484846" r:id="rId3"/>
  </p:sldMasterIdLst>
  <p:notesMasterIdLst>
    <p:notesMasterId r:id="rId50"/>
  </p:notesMasterIdLst>
  <p:handoutMasterIdLst>
    <p:handoutMasterId r:id="rId51"/>
  </p:handoutMasterIdLst>
  <p:sldIdLst>
    <p:sldId id="2094" r:id="rId4"/>
    <p:sldId id="2161" r:id="rId5"/>
    <p:sldId id="2093" r:id="rId6"/>
    <p:sldId id="2091" r:id="rId7"/>
    <p:sldId id="2119" r:id="rId8"/>
    <p:sldId id="2120" r:id="rId9"/>
    <p:sldId id="2095" r:id="rId10"/>
    <p:sldId id="2125" r:id="rId11"/>
    <p:sldId id="2154" r:id="rId12"/>
    <p:sldId id="2155" r:id="rId13"/>
    <p:sldId id="2158" r:id="rId14"/>
    <p:sldId id="2156" r:id="rId15"/>
    <p:sldId id="2159" r:id="rId16"/>
    <p:sldId id="2160" r:id="rId17"/>
    <p:sldId id="2129" r:id="rId18"/>
    <p:sldId id="2132" r:id="rId19"/>
    <p:sldId id="2126" r:id="rId20"/>
    <p:sldId id="2143" r:id="rId21"/>
    <p:sldId id="2135" r:id="rId22"/>
    <p:sldId id="2142" r:id="rId23"/>
    <p:sldId id="2146" r:id="rId24"/>
    <p:sldId id="2104" r:id="rId25"/>
    <p:sldId id="2108" r:id="rId26"/>
    <p:sldId id="2109" r:id="rId27"/>
    <p:sldId id="2147" r:id="rId28"/>
    <p:sldId id="2153" r:id="rId29"/>
    <p:sldId id="2141" r:id="rId30"/>
    <p:sldId id="2163" r:id="rId31"/>
    <p:sldId id="2149" r:id="rId32"/>
    <p:sldId id="2150" r:id="rId33"/>
    <p:sldId id="2151" r:id="rId34"/>
    <p:sldId id="2152" r:id="rId35"/>
    <p:sldId id="2101" r:id="rId36"/>
    <p:sldId id="2111" r:id="rId37"/>
    <p:sldId id="2112" r:id="rId38"/>
    <p:sldId id="2144" r:id="rId39"/>
    <p:sldId id="2113" r:id="rId40"/>
    <p:sldId id="2148" r:id="rId41"/>
    <p:sldId id="2116" r:id="rId42"/>
    <p:sldId id="2157" r:id="rId43"/>
    <p:sldId id="2145" r:id="rId44"/>
    <p:sldId id="2114" r:id="rId45"/>
    <p:sldId id="2115" r:id="rId46"/>
    <p:sldId id="2140" r:id="rId47"/>
    <p:sldId id="2133" r:id="rId48"/>
    <p:sldId id="2136" r:id="rId49"/>
  </p:sldIdLst>
  <p:sldSz cx="9144000" cy="6858000" type="screen4x3"/>
  <p:notesSz cx="6669088" cy="9926638"/>
  <p:defaultTextStyle>
    <a:defPPr>
      <a:defRPr lang="zh-TW"/>
    </a:defPPr>
    <a:lvl1pPr algn="l" rtl="0" eaLnBrk="0" fontAlgn="base" hangingPunct="0">
      <a:spcBef>
        <a:spcPct val="0"/>
      </a:spcBef>
      <a:spcAft>
        <a:spcPct val="0"/>
      </a:spcAft>
      <a:defRPr kumimoji="1" kern="1200">
        <a:solidFill>
          <a:schemeClr val="tx1"/>
        </a:solidFill>
        <a:latin typeface="Arial" charset="0"/>
        <a:ea typeface="新細明體" charset="-120"/>
        <a:cs typeface="+mn-cs"/>
      </a:defRPr>
    </a:lvl1pPr>
    <a:lvl2pPr marL="457200" algn="l" rtl="0" eaLnBrk="0" fontAlgn="base" hangingPunct="0">
      <a:spcBef>
        <a:spcPct val="0"/>
      </a:spcBef>
      <a:spcAft>
        <a:spcPct val="0"/>
      </a:spcAft>
      <a:defRPr kumimoji="1" kern="1200">
        <a:solidFill>
          <a:schemeClr val="tx1"/>
        </a:solidFill>
        <a:latin typeface="Arial" charset="0"/>
        <a:ea typeface="新細明體" charset="-120"/>
        <a:cs typeface="+mn-cs"/>
      </a:defRPr>
    </a:lvl2pPr>
    <a:lvl3pPr marL="914400" algn="l" rtl="0" eaLnBrk="0" fontAlgn="base" hangingPunct="0">
      <a:spcBef>
        <a:spcPct val="0"/>
      </a:spcBef>
      <a:spcAft>
        <a:spcPct val="0"/>
      </a:spcAft>
      <a:defRPr kumimoji="1" kern="1200">
        <a:solidFill>
          <a:schemeClr val="tx1"/>
        </a:solidFill>
        <a:latin typeface="Arial" charset="0"/>
        <a:ea typeface="新細明體" charset="-120"/>
        <a:cs typeface="+mn-cs"/>
      </a:defRPr>
    </a:lvl3pPr>
    <a:lvl4pPr marL="1371600" algn="l" rtl="0" eaLnBrk="0" fontAlgn="base" hangingPunct="0">
      <a:spcBef>
        <a:spcPct val="0"/>
      </a:spcBef>
      <a:spcAft>
        <a:spcPct val="0"/>
      </a:spcAft>
      <a:defRPr kumimoji="1" kern="1200">
        <a:solidFill>
          <a:schemeClr val="tx1"/>
        </a:solidFill>
        <a:latin typeface="Arial" charset="0"/>
        <a:ea typeface="新細明體" charset="-120"/>
        <a:cs typeface="+mn-cs"/>
      </a:defRPr>
    </a:lvl4pPr>
    <a:lvl5pPr marL="1828800" algn="l" rtl="0" eaLnBrk="0" fontAlgn="base" hangingPunct="0">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1">
          <p15:clr>
            <a:srgbClr val="A4A3A4"/>
          </p15:clr>
        </p15:guide>
        <p15:guide id="2" pos="2145">
          <p15:clr>
            <a:srgbClr val="A4A3A4"/>
          </p15:clr>
        </p15:guide>
        <p15:guide id="3" orient="horz" pos="3127">
          <p15:clr>
            <a:srgbClr val="A4A3A4"/>
          </p15:clr>
        </p15:guide>
        <p15:guide id="4" pos="21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CCFFFF"/>
    <a:srgbClr val="FFFFCC"/>
    <a:srgbClr val="FFFF99"/>
    <a:srgbClr val="0000FF"/>
    <a:srgbClr val="800000"/>
    <a:srgbClr val="F5A21D"/>
    <a:srgbClr val="ED6D1E"/>
    <a:srgbClr val="CCCCFF"/>
    <a:srgbClr val="CCFFCC"/>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淺色樣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49" autoAdjust="0"/>
    <p:restoredTop sz="83181" autoAdjust="0"/>
  </p:normalViewPr>
  <p:slideViewPr>
    <p:cSldViewPr>
      <p:cViewPr varScale="1">
        <p:scale>
          <a:sx n="65" d="100"/>
          <a:sy n="65" d="100"/>
        </p:scale>
        <p:origin x="1256" y="60"/>
      </p:cViewPr>
      <p:guideLst>
        <p:guide orient="horz" pos="2160"/>
        <p:guide pos="2880"/>
      </p:guideLst>
    </p:cSldViewPr>
  </p:slideViewPr>
  <p:notesTextViewPr>
    <p:cViewPr>
      <p:scale>
        <a:sx n="100" d="100"/>
        <a:sy n="100" d="100"/>
      </p:scale>
      <p:origin x="0" y="0"/>
    </p:cViewPr>
  </p:notesTextViewPr>
  <p:sorterViewPr>
    <p:cViewPr>
      <p:scale>
        <a:sx n="70" d="100"/>
        <a:sy n="70" d="100"/>
      </p:scale>
      <p:origin x="0" y="0"/>
    </p:cViewPr>
  </p:sorterViewPr>
  <p:notesViewPr>
    <p:cSldViewPr>
      <p:cViewPr varScale="1">
        <p:scale>
          <a:sx n="76" d="100"/>
          <a:sy n="76" d="100"/>
        </p:scale>
        <p:origin x="-3342" y="-84"/>
      </p:cViewPr>
      <p:guideLst>
        <p:guide orient="horz" pos="3131"/>
        <p:guide pos="2145"/>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viewProps" Target="viewProp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bwMode="auto">
          <a:xfrm>
            <a:off x="3" y="3"/>
            <a:ext cx="2891287" cy="496253"/>
          </a:xfrm>
          <a:prstGeom prst="rect">
            <a:avLst/>
          </a:prstGeom>
          <a:noFill/>
          <a:ln w="9525">
            <a:noFill/>
            <a:miter lim="800000"/>
            <a:headEnd/>
            <a:tailEnd/>
          </a:ln>
        </p:spPr>
        <p:txBody>
          <a:bodyPr vert="horz" wrap="square" lIns="91284" tIns="45641" rIns="91284" bIns="45641" numCol="1" anchor="t" anchorCtr="0" compatLnSpc="1">
            <a:prstTxWarp prst="textNoShape">
              <a:avLst/>
            </a:prstTxWarp>
          </a:bodyPr>
          <a:lstStyle>
            <a:lvl1pPr algn="l" defTabSz="912492" eaLnBrk="1" hangingPunct="1">
              <a:defRPr sz="1100">
                <a:latin typeface="Arial" charset="0"/>
                <a:ea typeface="新細明體" pitchFamily="18" charset="-120"/>
              </a:defRPr>
            </a:lvl1pPr>
          </a:lstStyle>
          <a:p>
            <a:pPr>
              <a:defRPr/>
            </a:pPr>
            <a:endParaRPr lang="zh-TW" altLang="en-US"/>
          </a:p>
        </p:txBody>
      </p:sp>
      <p:sp>
        <p:nvSpPr>
          <p:cNvPr id="3" name="日期版面配置區 2"/>
          <p:cNvSpPr>
            <a:spLocks noGrp="1"/>
          </p:cNvSpPr>
          <p:nvPr>
            <p:ph type="dt" sz="quarter" idx="1"/>
          </p:nvPr>
        </p:nvSpPr>
        <p:spPr bwMode="auto">
          <a:xfrm>
            <a:off x="3776248" y="3"/>
            <a:ext cx="2891287" cy="496253"/>
          </a:xfrm>
          <a:prstGeom prst="rect">
            <a:avLst/>
          </a:prstGeom>
          <a:noFill/>
          <a:ln w="9525">
            <a:noFill/>
            <a:miter lim="800000"/>
            <a:headEnd/>
            <a:tailEnd/>
          </a:ln>
        </p:spPr>
        <p:txBody>
          <a:bodyPr vert="horz" wrap="square" lIns="91284" tIns="45641" rIns="91284" bIns="45641" numCol="1" anchor="t" anchorCtr="0" compatLnSpc="1">
            <a:prstTxWarp prst="textNoShape">
              <a:avLst/>
            </a:prstTxWarp>
          </a:bodyPr>
          <a:lstStyle>
            <a:lvl1pPr algn="r" defTabSz="912492" eaLnBrk="1" hangingPunct="1">
              <a:defRPr sz="1100">
                <a:latin typeface="Arial" charset="0"/>
                <a:ea typeface="新細明體" pitchFamily="18" charset="-120"/>
              </a:defRPr>
            </a:lvl1pPr>
          </a:lstStyle>
          <a:p>
            <a:pPr>
              <a:defRPr/>
            </a:pPr>
            <a:fld id="{ACAE91F0-B41D-4677-8BFD-AA7913C4ACEC}" type="datetimeFigureOut">
              <a:rPr lang="zh-TW" altLang="en-US"/>
              <a:pPr>
                <a:defRPr/>
              </a:pPr>
              <a:t>2023/4/21</a:t>
            </a:fld>
            <a:endParaRPr lang="en-US" altLang="zh-TW"/>
          </a:p>
        </p:txBody>
      </p:sp>
      <p:sp>
        <p:nvSpPr>
          <p:cNvPr id="4" name="頁尾版面配置區 3"/>
          <p:cNvSpPr>
            <a:spLocks noGrp="1"/>
          </p:cNvSpPr>
          <p:nvPr>
            <p:ph type="ftr" sz="quarter" idx="2"/>
          </p:nvPr>
        </p:nvSpPr>
        <p:spPr bwMode="auto">
          <a:xfrm>
            <a:off x="3" y="9428800"/>
            <a:ext cx="2891287" cy="496252"/>
          </a:xfrm>
          <a:prstGeom prst="rect">
            <a:avLst/>
          </a:prstGeom>
          <a:noFill/>
          <a:ln w="9525">
            <a:noFill/>
            <a:miter lim="800000"/>
            <a:headEnd/>
            <a:tailEnd/>
          </a:ln>
        </p:spPr>
        <p:txBody>
          <a:bodyPr vert="horz" wrap="square" lIns="91284" tIns="45641" rIns="91284" bIns="45641" numCol="1" anchor="b" anchorCtr="0" compatLnSpc="1">
            <a:prstTxWarp prst="textNoShape">
              <a:avLst/>
            </a:prstTxWarp>
          </a:bodyPr>
          <a:lstStyle>
            <a:lvl1pPr algn="l" defTabSz="912492" eaLnBrk="1" hangingPunct="1">
              <a:defRPr sz="1100">
                <a:latin typeface="Arial" charset="0"/>
                <a:ea typeface="新細明體" pitchFamily="18" charset="-120"/>
              </a:defRPr>
            </a:lvl1pPr>
          </a:lstStyle>
          <a:p>
            <a:pPr>
              <a:defRPr/>
            </a:pPr>
            <a:endParaRPr lang="zh-TW" altLang="en-US"/>
          </a:p>
        </p:txBody>
      </p:sp>
      <p:sp>
        <p:nvSpPr>
          <p:cNvPr id="5" name="投影片編號版面配置區 4"/>
          <p:cNvSpPr>
            <a:spLocks noGrp="1"/>
          </p:cNvSpPr>
          <p:nvPr>
            <p:ph type="sldNum" sz="quarter" idx="3"/>
          </p:nvPr>
        </p:nvSpPr>
        <p:spPr bwMode="auto">
          <a:xfrm>
            <a:off x="3776248" y="9428800"/>
            <a:ext cx="2891287" cy="496252"/>
          </a:xfrm>
          <a:prstGeom prst="rect">
            <a:avLst/>
          </a:prstGeom>
          <a:noFill/>
          <a:ln w="9525">
            <a:noFill/>
            <a:miter lim="800000"/>
            <a:headEnd/>
            <a:tailEnd/>
          </a:ln>
        </p:spPr>
        <p:txBody>
          <a:bodyPr vert="horz" wrap="square" lIns="91284" tIns="45641" rIns="91284" bIns="45641" numCol="1" anchor="b" anchorCtr="0" compatLnSpc="1">
            <a:prstTxWarp prst="textNoShape">
              <a:avLst/>
            </a:prstTxWarp>
          </a:bodyPr>
          <a:lstStyle>
            <a:lvl1pPr algn="r" defTabSz="912156" eaLnBrk="1" hangingPunct="1">
              <a:defRPr sz="1100"/>
            </a:lvl1pPr>
          </a:lstStyle>
          <a:p>
            <a:fld id="{A465DC0F-8BB6-4D6B-8AC8-C737B82411C7}" type="slidenum">
              <a:rPr lang="zh-TW" altLang="en-US"/>
              <a:pPr/>
              <a:t>‹#›</a:t>
            </a:fld>
            <a:endParaRPr lang="en-US" altLang="zh-TW"/>
          </a:p>
        </p:txBody>
      </p:sp>
    </p:spTree>
    <p:extLst>
      <p:ext uri="{BB962C8B-B14F-4D97-AF65-F5344CB8AC3E}">
        <p14:creationId xmlns:p14="http://schemas.microsoft.com/office/powerpoint/2010/main" val="15170627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bwMode="auto">
          <a:xfrm>
            <a:off x="3" y="3"/>
            <a:ext cx="2889731" cy="496253"/>
          </a:xfrm>
          <a:prstGeom prst="rect">
            <a:avLst/>
          </a:prstGeom>
          <a:noFill/>
          <a:ln w="9525">
            <a:noFill/>
            <a:miter lim="800000"/>
            <a:headEnd/>
            <a:tailEnd/>
          </a:ln>
        </p:spPr>
        <p:txBody>
          <a:bodyPr vert="horz" wrap="square" lIns="90417" tIns="45210" rIns="90417" bIns="45210" numCol="1" anchor="t" anchorCtr="0" compatLnSpc="1">
            <a:prstTxWarp prst="textNoShape">
              <a:avLst/>
            </a:prstTxWarp>
          </a:bodyPr>
          <a:lstStyle>
            <a:lvl1pPr algn="l" defTabSz="912492" eaLnBrk="1" hangingPunct="1">
              <a:defRPr kumimoji="0" sz="1100">
                <a:latin typeface="Calibri" pitchFamily="34" charset="0"/>
                <a:ea typeface="新細明體" pitchFamily="18" charset="-120"/>
              </a:defRPr>
            </a:lvl1pPr>
          </a:lstStyle>
          <a:p>
            <a:pPr>
              <a:defRPr/>
            </a:pPr>
            <a:endParaRPr lang="zh-TW" altLang="en-US"/>
          </a:p>
        </p:txBody>
      </p:sp>
      <p:sp>
        <p:nvSpPr>
          <p:cNvPr id="3" name="日期版面配置區 2"/>
          <p:cNvSpPr>
            <a:spLocks noGrp="1"/>
          </p:cNvSpPr>
          <p:nvPr>
            <p:ph type="dt" idx="1"/>
          </p:nvPr>
        </p:nvSpPr>
        <p:spPr bwMode="auto">
          <a:xfrm>
            <a:off x="3777806" y="3"/>
            <a:ext cx="2889731" cy="496253"/>
          </a:xfrm>
          <a:prstGeom prst="rect">
            <a:avLst/>
          </a:prstGeom>
          <a:noFill/>
          <a:ln w="9525">
            <a:noFill/>
            <a:miter lim="800000"/>
            <a:headEnd/>
            <a:tailEnd/>
          </a:ln>
        </p:spPr>
        <p:txBody>
          <a:bodyPr vert="horz" wrap="square" lIns="90417" tIns="45210" rIns="90417" bIns="45210" numCol="1" anchor="t" anchorCtr="0" compatLnSpc="1">
            <a:prstTxWarp prst="textNoShape">
              <a:avLst/>
            </a:prstTxWarp>
          </a:bodyPr>
          <a:lstStyle>
            <a:lvl1pPr algn="r" defTabSz="912492" eaLnBrk="1" hangingPunct="1">
              <a:defRPr kumimoji="0" sz="1100">
                <a:latin typeface="Calibri" pitchFamily="34" charset="0"/>
                <a:ea typeface="新細明體" pitchFamily="18" charset="-120"/>
              </a:defRPr>
            </a:lvl1pPr>
          </a:lstStyle>
          <a:p>
            <a:pPr>
              <a:defRPr/>
            </a:pPr>
            <a:fld id="{4B7B8126-2D3D-4917-8E8D-D58EF7AD81A3}" type="datetimeFigureOut">
              <a:rPr lang="zh-TW" altLang="en-US"/>
              <a:pPr>
                <a:defRPr/>
              </a:pPr>
              <a:t>2023/4/21</a:t>
            </a:fld>
            <a:endParaRPr lang="en-US" altLang="zh-TW"/>
          </a:p>
        </p:txBody>
      </p:sp>
      <p:sp>
        <p:nvSpPr>
          <p:cNvPr id="4" name="投影片圖像版面配置區 3"/>
          <p:cNvSpPr>
            <a:spLocks noGrp="1" noRot="1" noChangeAspect="1"/>
          </p:cNvSpPr>
          <p:nvPr>
            <p:ph type="sldImg" idx="2"/>
          </p:nvPr>
        </p:nvSpPr>
        <p:spPr>
          <a:xfrm>
            <a:off x="850900" y="742950"/>
            <a:ext cx="4965700" cy="3724275"/>
          </a:xfrm>
          <a:prstGeom prst="rect">
            <a:avLst/>
          </a:prstGeom>
          <a:noFill/>
          <a:ln w="12700">
            <a:solidFill>
              <a:prstClr val="black"/>
            </a:solidFill>
          </a:ln>
        </p:spPr>
        <p:txBody>
          <a:bodyPr vert="horz" lIns="89603" tIns="44800" rIns="89603" bIns="44800" rtlCol="0" anchor="ctr"/>
          <a:lstStyle/>
          <a:p>
            <a:pPr lvl="0"/>
            <a:endParaRPr lang="zh-TW" altLang="en-US" noProof="0"/>
          </a:p>
        </p:txBody>
      </p:sp>
      <p:sp>
        <p:nvSpPr>
          <p:cNvPr id="5" name="備忘稿版面配置區 4"/>
          <p:cNvSpPr>
            <a:spLocks noGrp="1"/>
          </p:cNvSpPr>
          <p:nvPr>
            <p:ph type="body" sz="quarter" idx="3"/>
          </p:nvPr>
        </p:nvSpPr>
        <p:spPr bwMode="auto">
          <a:xfrm>
            <a:off x="667221" y="4716782"/>
            <a:ext cx="5334648" cy="4466273"/>
          </a:xfrm>
          <a:prstGeom prst="rect">
            <a:avLst/>
          </a:prstGeom>
          <a:noFill/>
          <a:ln w="9525">
            <a:noFill/>
            <a:miter lim="800000"/>
            <a:headEnd/>
            <a:tailEnd/>
          </a:ln>
        </p:spPr>
        <p:txBody>
          <a:bodyPr vert="horz" wrap="square" lIns="90417" tIns="45210" rIns="90417" bIns="45210" numCol="1" anchor="t" anchorCtr="0" compatLnSpc="1">
            <a:prstTxWarp prst="textNoShape">
              <a:avLst/>
            </a:prstTxWarp>
          </a:body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endParaRPr lang="zh-TW" altLang="en-US" noProof="0"/>
          </a:p>
        </p:txBody>
      </p:sp>
      <p:sp>
        <p:nvSpPr>
          <p:cNvPr id="6" name="頁尾版面配置區 5"/>
          <p:cNvSpPr>
            <a:spLocks noGrp="1"/>
          </p:cNvSpPr>
          <p:nvPr>
            <p:ph type="ftr" sz="quarter" idx="4"/>
          </p:nvPr>
        </p:nvSpPr>
        <p:spPr bwMode="auto">
          <a:xfrm>
            <a:off x="3" y="9428800"/>
            <a:ext cx="2889731" cy="496252"/>
          </a:xfrm>
          <a:prstGeom prst="rect">
            <a:avLst/>
          </a:prstGeom>
          <a:noFill/>
          <a:ln w="9525">
            <a:noFill/>
            <a:miter lim="800000"/>
            <a:headEnd/>
            <a:tailEnd/>
          </a:ln>
        </p:spPr>
        <p:txBody>
          <a:bodyPr vert="horz" wrap="square" lIns="90417" tIns="45210" rIns="90417" bIns="45210" numCol="1" anchor="b" anchorCtr="0" compatLnSpc="1">
            <a:prstTxWarp prst="textNoShape">
              <a:avLst/>
            </a:prstTxWarp>
          </a:bodyPr>
          <a:lstStyle>
            <a:lvl1pPr algn="l" defTabSz="912492" eaLnBrk="1" hangingPunct="1">
              <a:defRPr kumimoji="0" sz="1100">
                <a:latin typeface="Calibri" pitchFamily="34" charset="0"/>
                <a:ea typeface="新細明體" pitchFamily="18" charset="-120"/>
              </a:defRPr>
            </a:lvl1pPr>
          </a:lstStyle>
          <a:p>
            <a:pPr>
              <a:defRPr/>
            </a:pPr>
            <a:endParaRPr lang="zh-TW" altLang="en-US"/>
          </a:p>
        </p:txBody>
      </p:sp>
      <p:sp>
        <p:nvSpPr>
          <p:cNvPr id="7" name="投影片編號版面配置區 6"/>
          <p:cNvSpPr>
            <a:spLocks noGrp="1"/>
          </p:cNvSpPr>
          <p:nvPr>
            <p:ph type="sldNum" sz="quarter" idx="5"/>
          </p:nvPr>
        </p:nvSpPr>
        <p:spPr bwMode="auto">
          <a:xfrm>
            <a:off x="3777806" y="9428800"/>
            <a:ext cx="2889731" cy="496252"/>
          </a:xfrm>
          <a:prstGeom prst="rect">
            <a:avLst/>
          </a:prstGeom>
          <a:noFill/>
          <a:ln w="9525">
            <a:noFill/>
            <a:miter lim="800000"/>
            <a:headEnd/>
            <a:tailEnd/>
          </a:ln>
        </p:spPr>
        <p:txBody>
          <a:bodyPr vert="horz" wrap="square" lIns="90417" tIns="45210" rIns="90417" bIns="45210" numCol="1" anchor="b" anchorCtr="0" compatLnSpc="1">
            <a:prstTxWarp prst="textNoShape">
              <a:avLst/>
            </a:prstTxWarp>
          </a:bodyPr>
          <a:lstStyle>
            <a:lvl1pPr algn="r" defTabSz="912156" eaLnBrk="1" hangingPunct="1">
              <a:defRPr kumimoji="0" sz="1100">
                <a:latin typeface="Calibri" pitchFamily="34" charset="0"/>
              </a:defRPr>
            </a:lvl1pPr>
          </a:lstStyle>
          <a:p>
            <a:fld id="{552339A2-EFAE-42E9-BA1C-75E70A6BF955}" type="slidenum">
              <a:rPr lang="zh-TW" altLang="en-US"/>
              <a:pPr/>
              <a:t>‹#›</a:t>
            </a:fld>
            <a:endParaRPr lang="en-US" altLang="zh-TW"/>
          </a:p>
        </p:txBody>
      </p:sp>
    </p:spTree>
    <p:extLst>
      <p:ext uri="{BB962C8B-B14F-4D97-AF65-F5344CB8AC3E}">
        <p14:creationId xmlns:p14="http://schemas.microsoft.com/office/powerpoint/2010/main" val="30807244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投影片圖像版面配置區 1"/>
          <p:cNvSpPr>
            <a:spLocks noGrp="1" noRot="1" noChangeAspect="1" noTextEdit="1"/>
          </p:cNvSpPr>
          <p:nvPr>
            <p:ph type="sldImg"/>
          </p:nvPr>
        </p:nvSpPr>
        <p:spPr>
          <a:ln/>
        </p:spPr>
      </p:sp>
      <p:sp>
        <p:nvSpPr>
          <p:cNvPr id="3" name="備忘稿版面配置區 2"/>
          <p:cNvSpPr>
            <a:spLocks noGrp="1"/>
          </p:cNvSpPr>
          <p:nvPr>
            <p:ph type="body" idx="1"/>
          </p:nvPr>
        </p:nvSpPr>
        <p:spPr/>
        <p:txBody>
          <a:bodyPr>
            <a:normAutofit/>
          </a:bodyPr>
          <a:lstStyle/>
          <a:p>
            <a:pPr marL="342900" indent="-342900" algn="just">
              <a:lnSpc>
                <a:spcPts val="1800"/>
              </a:lnSpc>
              <a:spcAft>
                <a:spcPts val="0"/>
              </a:spcAft>
              <a:buFont typeface="Wingdings" panose="05000000000000000000" pitchFamily="2" charset="2"/>
              <a:buChar char=""/>
              <a:defRPr/>
            </a:pPr>
            <a:endParaRPr lang="zh-TW" altLang="zh-TW" kern="100" dirty="0" smtClean="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5364"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kumimoji="1" sz="2400">
                <a:solidFill>
                  <a:schemeClr val="tx1"/>
                </a:solidFill>
                <a:latin typeface="Times New Roman" panose="02020603050405020304" pitchFamily="18" charset="0"/>
                <a:ea typeface="新細明體" panose="02020500000000000000" pitchFamily="18" charset="-120"/>
              </a:defRPr>
            </a:lvl1pPr>
            <a:lvl2pPr marL="742950" indent="-285750" defTabSz="903288">
              <a:defRPr kumimoji="1" sz="2400">
                <a:solidFill>
                  <a:schemeClr val="tx1"/>
                </a:solidFill>
                <a:latin typeface="Times New Roman" panose="02020603050405020304" pitchFamily="18" charset="0"/>
                <a:ea typeface="新細明體" panose="02020500000000000000" pitchFamily="18" charset="-120"/>
              </a:defRPr>
            </a:lvl2pPr>
            <a:lvl3pPr marL="1143000" indent="-228600" defTabSz="903288">
              <a:defRPr kumimoji="1" sz="2400">
                <a:solidFill>
                  <a:schemeClr val="tx1"/>
                </a:solidFill>
                <a:latin typeface="Times New Roman" panose="02020603050405020304" pitchFamily="18" charset="0"/>
                <a:ea typeface="新細明體" panose="02020500000000000000" pitchFamily="18" charset="-120"/>
              </a:defRPr>
            </a:lvl3pPr>
            <a:lvl4pPr marL="1600200" indent="-228600" defTabSz="903288">
              <a:defRPr kumimoji="1" sz="2400">
                <a:solidFill>
                  <a:schemeClr val="tx1"/>
                </a:solidFill>
                <a:latin typeface="Times New Roman" panose="02020603050405020304" pitchFamily="18" charset="0"/>
                <a:ea typeface="新細明體" panose="02020500000000000000" pitchFamily="18" charset="-120"/>
              </a:defRPr>
            </a:lvl4pPr>
            <a:lvl5pPr marL="2057400" indent="-228600" defTabSz="903288">
              <a:defRPr kumimoji="1" sz="2400">
                <a:solidFill>
                  <a:schemeClr val="tx1"/>
                </a:solidFill>
                <a:latin typeface="Times New Roman" panose="02020603050405020304" pitchFamily="18" charset="0"/>
                <a:ea typeface="新細明體" panose="02020500000000000000" pitchFamily="18" charset="-120"/>
              </a:defRPr>
            </a:lvl5pPr>
            <a:lvl6pPr marL="2514600" indent="-228600" defTabSz="903288"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defTabSz="903288"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defTabSz="903288"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defTabSz="903288"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59346B13-07F9-406A-9688-1A460F157DF4}" type="slidenum">
              <a:rPr lang="en-US" altLang="zh-TW" sz="1200"/>
              <a:pPr/>
              <a:t>10</a:t>
            </a:fld>
            <a:endParaRPr lang="en-US" altLang="zh-TW" sz="1200"/>
          </a:p>
        </p:txBody>
      </p:sp>
    </p:spTree>
    <p:extLst>
      <p:ext uri="{BB962C8B-B14F-4D97-AF65-F5344CB8AC3E}">
        <p14:creationId xmlns:p14="http://schemas.microsoft.com/office/powerpoint/2010/main" val="223857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投影片圖像版面配置區 1"/>
          <p:cNvSpPr>
            <a:spLocks noGrp="1" noRot="1" noChangeAspect="1" noTextEdit="1"/>
          </p:cNvSpPr>
          <p:nvPr>
            <p:ph type="sldImg"/>
          </p:nvPr>
        </p:nvSpPr>
        <p:spPr>
          <a:ln/>
        </p:spPr>
      </p:sp>
      <p:sp>
        <p:nvSpPr>
          <p:cNvPr id="21507"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p>
        </p:txBody>
      </p:sp>
      <p:sp>
        <p:nvSpPr>
          <p:cNvPr id="21508"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kumimoji="1" sz="2400">
                <a:solidFill>
                  <a:schemeClr val="tx1"/>
                </a:solidFill>
                <a:latin typeface="Times New Roman" panose="02020603050405020304" pitchFamily="18" charset="0"/>
                <a:ea typeface="新細明體" panose="02020500000000000000" pitchFamily="18" charset="-120"/>
              </a:defRPr>
            </a:lvl1pPr>
            <a:lvl2pPr marL="742950" indent="-285750" defTabSz="903288">
              <a:defRPr kumimoji="1" sz="2400">
                <a:solidFill>
                  <a:schemeClr val="tx1"/>
                </a:solidFill>
                <a:latin typeface="Times New Roman" panose="02020603050405020304" pitchFamily="18" charset="0"/>
                <a:ea typeface="新細明體" panose="02020500000000000000" pitchFamily="18" charset="-120"/>
              </a:defRPr>
            </a:lvl2pPr>
            <a:lvl3pPr marL="1143000" indent="-228600" defTabSz="903288">
              <a:defRPr kumimoji="1" sz="2400">
                <a:solidFill>
                  <a:schemeClr val="tx1"/>
                </a:solidFill>
                <a:latin typeface="Times New Roman" panose="02020603050405020304" pitchFamily="18" charset="0"/>
                <a:ea typeface="新細明體" panose="02020500000000000000" pitchFamily="18" charset="-120"/>
              </a:defRPr>
            </a:lvl3pPr>
            <a:lvl4pPr marL="1600200" indent="-228600" defTabSz="903288">
              <a:defRPr kumimoji="1" sz="2400">
                <a:solidFill>
                  <a:schemeClr val="tx1"/>
                </a:solidFill>
                <a:latin typeface="Times New Roman" panose="02020603050405020304" pitchFamily="18" charset="0"/>
                <a:ea typeface="新細明體" panose="02020500000000000000" pitchFamily="18" charset="-120"/>
              </a:defRPr>
            </a:lvl4pPr>
            <a:lvl5pPr marL="2057400" indent="-228600" defTabSz="903288">
              <a:defRPr kumimoji="1" sz="2400">
                <a:solidFill>
                  <a:schemeClr val="tx1"/>
                </a:solidFill>
                <a:latin typeface="Times New Roman" panose="02020603050405020304" pitchFamily="18" charset="0"/>
                <a:ea typeface="新細明體" panose="02020500000000000000" pitchFamily="18" charset="-120"/>
              </a:defRPr>
            </a:lvl5pPr>
            <a:lvl6pPr marL="2514600" indent="-228600" defTabSz="903288"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defTabSz="903288"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defTabSz="903288"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defTabSz="903288"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B803EAE8-6A29-46A0-A36A-866621FD78FB}" type="slidenum">
              <a:rPr lang="en-US" altLang="zh-TW" sz="1200"/>
              <a:pPr/>
              <a:t>13</a:t>
            </a:fld>
            <a:endParaRPr lang="en-US" altLang="zh-TW" sz="1200"/>
          </a:p>
        </p:txBody>
      </p:sp>
    </p:spTree>
    <p:extLst>
      <p:ext uri="{BB962C8B-B14F-4D97-AF65-F5344CB8AC3E}">
        <p14:creationId xmlns:p14="http://schemas.microsoft.com/office/powerpoint/2010/main" val="2534726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投影片圖像版面配置區 1"/>
          <p:cNvSpPr>
            <a:spLocks noGrp="1" noRot="1" noChangeAspect="1" noTextEdit="1"/>
          </p:cNvSpPr>
          <p:nvPr>
            <p:ph type="sldImg"/>
          </p:nvPr>
        </p:nvSpPr>
        <p:spPr>
          <a:ln/>
        </p:spPr>
      </p:sp>
      <p:sp>
        <p:nvSpPr>
          <p:cNvPr id="40963"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smtClean="0"/>
              <a:t>身份證字號欄是否刪除</a:t>
            </a:r>
            <a:r>
              <a:rPr lang="en-US" altLang="zh-TW" smtClean="0"/>
              <a:t>??</a:t>
            </a:r>
            <a:endParaRPr lang="zh-TW" altLang="en-US" smtClean="0"/>
          </a:p>
        </p:txBody>
      </p:sp>
      <p:sp>
        <p:nvSpPr>
          <p:cNvPr id="40964"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kumimoji="1" sz="2400">
                <a:solidFill>
                  <a:schemeClr val="tx1"/>
                </a:solidFill>
                <a:latin typeface="Times New Roman" panose="02020603050405020304" pitchFamily="18" charset="0"/>
                <a:ea typeface="新細明體" panose="02020500000000000000" pitchFamily="18" charset="-120"/>
              </a:defRPr>
            </a:lvl1pPr>
            <a:lvl2pPr marL="742950" indent="-285750" defTabSz="903288">
              <a:defRPr kumimoji="1" sz="2400">
                <a:solidFill>
                  <a:schemeClr val="tx1"/>
                </a:solidFill>
                <a:latin typeface="Times New Roman" panose="02020603050405020304" pitchFamily="18" charset="0"/>
                <a:ea typeface="新細明體" panose="02020500000000000000" pitchFamily="18" charset="-120"/>
              </a:defRPr>
            </a:lvl2pPr>
            <a:lvl3pPr marL="1143000" indent="-228600" defTabSz="903288">
              <a:defRPr kumimoji="1" sz="2400">
                <a:solidFill>
                  <a:schemeClr val="tx1"/>
                </a:solidFill>
                <a:latin typeface="Times New Roman" panose="02020603050405020304" pitchFamily="18" charset="0"/>
                <a:ea typeface="新細明體" panose="02020500000000000000" pitchFamily="18" charset="-120"/>
              </a:defRPr>
            </a:lvl3pPr>
            <a:lvl4pPr marL="1600200" indent="-228600" defTabSz="903288">
              <a:defRPr kumimoji="1" sz="2400">
                <a:solidFill>
                  <a:schemeClr val="tx1"/>
                </a:solidFill>
                <a:latin typeface="Times New Roman" panose="02020603050405020304" pitchFamily="18" charset="0"/>
                <a:ea typeface="新細明體" panose="02020500000000000000" pitchFamily="18" charset="-120"/>
              </a:defRPr>
            </a:lvl4pPr>
            <a:lvl5pPr marL="2057400" indent="-228600" defTabSz="903288">
              <a:defRPr kumimoji="1" sz="2400">
                <a:solidFill>
                  <a:schemeClr val="tx1"/>
                </a:solidFill>
                <a:latin typeface="Times New Roman" panose="02020603050405020304" pitchFamily="18" charset="0"/>
                <a:ea typeface="新細明體" panose="02020500000000000000" pitchFamily="18" charset="-120"/>
              </a:defRPr>
            </a:lvl5pPr>
            <a:lvl6pPr marL="2514600" indent="-228600" defTabSz="903288"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defTabSz="903288"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defTabSz="903288"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defTabSz="903288"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B6619B4B-4630-4671-A216-411F76F94BFC}" type="slidenum">
              <a:rPr lang="en-US" altLang="zh-TW" sz="1200"/>
              <a:pPr/>
              <a:t>33</a:t>
            </a:fld>
            <a:endParaRPr lang="en-US" altLang="zh-TW" sz="1200"/>
          </a:p>
        </p:txBody>
      </p:sp>
    </p:spTree>
    <p:extLst>
      <p:ext uri="{BB962C8B-B14F-4D97-AF65-F5344CB8AC3E}">
        <p14:creationId xmlns:p14="http://schemas.microsoft.com/office/powerpoint/2010/main" val="1959184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投影片圖像版面配置區 1"/>
          <p:cNvSpPr>
            <a:spLocks noGrp="1" noRot="1" noChangeAspect="1" noTextEdit="1"/>
          </p:cNvSpPr>
          <p:nvPr>
            <p:ph type="sldImg"/>
          </p:nvPr>
        </p:nvSpPr>
        <p:spPr>
          <a:ln/>
        </p:spPr>
      </p:sp>
      <p:sp>
        <p:nvSpPr>
          <p:cNvPr id="41987"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smtClean="0"/>
              <a:t>建議量化？</a:t>
            </a:r>
          </a:p>
        </p:txBody>
      </p:sp>
      <p:sp>
        <p:nvSpPr>
          <p:cNvPr id="41988"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kumimoji="1" sz="2400">
                <a:solidFill>
                  <a:schemeClr val="tx1"/>
                </a:solidFill>
                <a:latin typeface="Times New Roman" panose="02020603050405020304" pitchFamily="18" charset="0"/>
                <a:ea typeface="新細明體" panose="02020500000000000000" pitchFamily="18" charset="-120"/>
              </a:defRPr>
            </a:lvl1pPr>
            <a:lvl2pPr marL="742950" indent="-285750" defTabSz="903288">
              <a:defRPr kumimoji="1" sz="2400">
                <a:solidFill>
                  <a:schemeClr val="tx1"/>
                </a:solidFill>
                <a:latin typeface="Times New Roman" panose="02020603050405020304" pitchFamily="18" charset="0"/>
                <a:ea typeface="新細明體" panose="02020500000000000000" pitchFamily="18" charset="-120"/>
              </a:defRPr>
            </a:lvl2pPr>
            <a:lvl3pPr marL="1143000" indent="-228600" defTabSz="903288">
              <a:defRPr kumimoji="1" sz="2400">
                <a:solidFill>
                  <a:schemeClr val="tx1"/>
                </a:solidFill>
                <a:latin typeface="Times New Roman" panose="02020603050405020304" pitchFamily="18" charset="0"/>
                <a:ea typeface="新細明體" panose="02020500000000000000" pitchFamily="18" charset="-120"/>
              </a:defRPr>
            </a:lvl3pPr>
            <a:lvl4pPr marL="1600200" indent="-228600" defTabSz="903288">
              <a:defRPr kumimoji="1" sz="2400">
                <a:solidFill>
                  <a:schemeClr val="tx1"/>
                </a:solidFill>
                <a:latin typeface="Times New Roman" panose="02020603050405020304" pitchFamily="18" charset="0"/>
                <a:ea typeface="新細明體" panose="02020500000000000000" pitchFamily="18" charset="-120"/>
              </a:defRPr>
            </a:lvl4pPr>
            <a:lvl5pPr marL="2057400" indent="-228600" defTabSz="903288">
              <a:defRPr kumimoji="1" sz="2400">
                <a:solidFill>
                  <a:schemeClr val="tx1"/>
                </a:solidFill>
                <a:latin typeface="Times New Roman" panose="02020603050405020304" pitchFamily="18" charset="0"/>
                <a:ea typeface="新細明體" panose="02020500000000000000" pitchFamily="18" charset="-120"/>
              </a:defRPr>
            </a:lvl5pPr>
            <a:lvl6pPr marL="2514600" indent="-228600" defTabSz="903288"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defTabSz="903288"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defTabSz="903288"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defTabSz="903288"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94F1A70B-2030-44EB-8DD2-CCEECAEEA1E0}" type="slidenum">
              <a:rPr lang="en-US" altLang="zh-TW" sz="1200"/>
              <a:pPr/>
              <a:t>38</a:t>
            </a:fld>
            <a:endParaRPr lang="en-US" altLang="zh-TW" sz="1200"/>
          </a:p>
        </p:txBody>
      </p:sp>
    </p:spTree>
    <p:extLst>
      <p:ext uri="{BB962C8B-B14F-4D97-AF65-F5344CB8AC3E}">
        <p14:creationId xmlns:p14="http://schemas.microsoft.com/office/powerpoint/2010/main" val="3776186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投影片圖像版面配置區 1"/>
          <p:cNvSpPr>
            <a:spLocks noGrp="1" noRot="1" noChangeAspect="1" noTextEdit="1"/>
          </p:cNvSpPr>
          <p:nvPr>
            <p:ph type="sldImg"/>
          </p:nvPr>
        </p:nvSpPr>
        <p:spPr>
          <a:ln/>
        </p:spPr>
      </p:sp>
      <p:sp>
        <p:nvSpPr>
          <p:cNvPr id="40963"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smtClean="0"/>
              <a:t>建議量化？</a:t>
            </a:r>
          </a:p>
        </p:txBody>
      </p:sp>
      <p:sp>
        <p:nvSpPr>
          <p:cNvPr id="40964"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kumimoji="1" sz="2400">
                <a:solidFill>
                  <a:schemeClr val="tx1"/>
                </a:solidFill>
                <a:latin typeface="Times New Roman" panose="02020603050405020304" pitchFamily="18" charset="0"/>
                <a:ea typeface="新細明體" panose="02020500000000000000" pitchFamily="18" charset="-120"/>
              </a:defRPr>
            </a:lvl1pPr>
            <a:lvl2pPr marL="742950" indent="-285750" defTabSz="903288">
              <a:defRPr kumimoji="1" sz="2400">
                <a:solidFill>
                  <a:schemeClr val="tx1"/>
                </a:solidFill>
                <a:latin typeface="Times New Roman" panose="02020603050405020304" pitchFamily="18" charset="0"/>
                <a:ea typeface="新細明體" panose="02020500000000000000" pitchFamily="18" charset="-120"/>
              </a:defRPr>
            </a:lvl2pPr>
            <a:lvl3pPr marL="1143000" indent="-228600" defTabSz="903288">
              <a:defRPr kumimoji="1" sz="2400">
                <a:solidFill>
                  <a:schemeClr val="tx1"/>
                </a:solidFill>
                <a:latin typeface="Times New Roman" panose="02020603050405020304" pitchFamily="18" charset="0"/>
                <a:ea typeface="新細明體" panose="02020500000000000000" pitchFamily="18" charset="-120"/>
              </a:defRPr>
            </a:lvl3pPr>
            <a:lvl4pPr marL="1600200" indent="-228600" defTabSz="903288">
              <a:defRPr kumimoji="1" sz="2400">
                <a:solidFill>
                  <a:schemeClr val="tx1"/>
                </a:solidFill>
                <a:latin typeface="Times New Roman" panose="02020603050405020304" pitchFamily="18" charset="0"/>
                <a:ea typeface="新細明體" panose="02020500000000000000" pitchFamily="18" charset="-120"/>
              </a:defRPr>
            </a:lvl4pPr>
            <a:lvl5pPr marL="2057400" indent="-228600" defTabSz="903288">
              <a:defRPr kumimoji="1" sz="2400">
                <a:solidFill>
                  <a:schemeClr val="tx1"/>
                </a:solidFill>
                <a:latin typeface="Times New Roman" panose="02020603050405020304" pitchFamily="18" charset="0"/>
                <a:ea typeface="新細明體" panose="02020500000000000000" pitchFamily="18" charset="-120"/>
              </a:defRPr>
            </a:lvl5pPr>
            <a:lvl6pPr marL="2514600" indent="-228600" defTabSz="903288"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defTabSz="903288"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defTabSz="903288"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defTabSz="903288"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8A3E434F-D57B-459E-B11C-06F7E0EC54E3}" type="slidenum">
              <a:rPr lang="en-US" altLang="zh-TW" sz="1200"/>
              <a:pPr/>
              <a:t>39</a:t>
            </a:fld>
            <a:endParaRPr lang="en-US" altLang="zh-TW" sz="1200"/>
          </a:p>
        </p:txBody>
      </p:sp>
    </p:spTree>
    <p:extLst>
      <p:ext uri="{BB962C8B-B14F-4D97-AF65-F5344CB8AC3E}">
        <p14:creationId xmlns:p14="http://schemas.microsoft.com/office/powerpoint/2010/main" val="11237941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pic>
        <p:nvPicPr>
          <p:cNvPr id="4" name="圖片 6"/>
          <p:cNvPicPr>
            <a:picLocks noChangeAspect="1"/>
          </p:cNvPicPr>
          <p:nvPr userDrawn="1"/>
        </p:nvPicPr>
        <p:blipFill>
          <a:blip r:embed="rId2" cstate="print"/>
          <a:srcRect/>
          <a:stretch>
            <a:fillRect/>
          </a:stretch>
        </p:blipFill>
        <p:spPr bwMode="auto">
          <a:xfrm>
            <a:off x="328165" y="260648"/>
            <a:ext cx="2947691" cy="798149"/>
          </a:xfrm>
          <a:prstGeom prst="rect">
            <a:avLst/>
          </a:prstGeom>
          <a:noFill/>
          <a:ln w="9525">
            <a:noFill/>
            <a:miter lim="800000"/>
            <a:headEnd/>
            <a:tailEnd/>
          </a:ln>
        </p:spPr>
      </p:pic>
      <p:sp>
        <p:nvSpPr>
          <p:cNvPr id="2" name="標題 1"/>
          <p:cNvSpPr>
            <a:spLocks noGrp="1"/>
          </p:cNvSpPr>
          <p:nvPr>
            <p:ph type="ctrTitle"/>
          </p:nvPr>
        </p:nvSpPr>
        <p:spPr>
          <a:xfrm>
            <a:off x="685800" y="1988840"/>
            <a:ext cx="7772400" cy="1470025"/>
          </a:xfrm>
        </p:spPr>
        <p:txBody>
          <a:bodyPr>
            <a:normAutofit/>
          </a:bodyPr>
          <a:lstStyle>
            <a:lvl1pPr algn="ctr">
              <a:defRPr sz="4800"/>
            </a:lvl1pPr>
          </a:lstStyle>
          <a:p>
            <a:r>
              <a:rPr lang="zh-TW" altLang="en-US" dirty="0" smtClean="0"/>
              <a:t>按一下以編輯母片標題樣式</a:t>
            </a:r>
            <a:endParaRPr lang="zh-TW" altLang="en-US" dirty="0"/>
          </a:p>
        </p:txBody>
      </p:sp>
      <p:sp>
        <p:nvSpPr>
          <p:cNvPr id="3" name="副標題 2"/>
          <p:cNvSpPr>
            <a:spLocks noGrp="1"/>
          </p:cNvSpPr>
          <p:nvPr>
            <p:ph type="subTitle" idx="1"/>
          </p:nvPr>
        </p:nvSpPr>
        <p:spPr>
          <a:xfrm>
            <a:off x="1371600" y="3645024"/>
            <a:ext cx="6400800" cy="1752600"/>
          </a:xfrm>
        </p:spPr>
        <p:txBody>
          <a:bodyPr>
            <a:normAutofit/>
          </a:bodyPr>
          <a:lstStyle>
            <a:lvl1pPr marL="0" indent="0" algn="ctr">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smtClean="0"/>
              <a:t>按一下以編輯母片副標題樣式</a:t>
            </a:r>
          </a:p>
          <a:p>
            <a:r>
              <a:rPr lang="zh-TW" altLang="en-US" dirty="0" smtClean="0"/>
              <a:t>簡報人姓名、日期</a:t>
            </a:r>
            <a:endParaRPr lang="zh-TW" altLang="en-US" dirty="0"/>
          </a:p>
        </p:txBody>
      </p:sp>
      <p:sp>
        <p:nvSpPr>
          <p:cNvPr id="5" name="頁尾版面配置區 4"/>
          <p:cNvSpPr>
            <a:spLocks noGrp="1"/>
          </p:cNvSpPr>
          <p:nvPr>
            <p:ph type="ftr" sz="quarter" idx="10"/>
          </p:nvPr>
        </p:nvSpPr>
        <p:spPr>
          <a:xfrm>
            <a:off x="1835150" y="6564313"/>
            <a:ext cx="5364163" cy="293687"/>
          </a:xfrm>
        </p:spPr>
        <p:txBody>
          <a:bodyPr/>
          <a:lstStyle>
            <a:lvl1pPr algn="ctr">
              <a:defRPr/>
            </a:lvl1pPr>
          </a:lstStyle>
          <a:p>
            <a:pPr>
              <a:defRPr/>
            </a:pPr>
            <a:endParaRPr lang="zh-TW" altLang="en-US"/>
          </a:p>
        </p:txBody>
      </p:sp>
      <p:sp>
        <p:nvSpPr>
          <p:cNvPr id="6" name="投影片編號版面配置區 5"/>
          <p:cNvSpPr>
            <a:spLocks noGrp="1"/>
          </p:cNvSpPr>
          <p:nvPr>
            <p:ph type="sldNum" sz="quarter" idx="11"/>
          </p:nvPr>
        </p:nvSpPr>
        <p:spPr>
          <a:xfrm>
            <a:off x="8675688" y="6634163"/>
            <a:ext cx="468312" cy="225425"/>
          </a:xfrm>
        </p:spPr>
        <p:txBody>
          <a:bodyPr wrap="none"/>
          <a:lstStyle>
            <a:lvl1pPr>
              <a:defRPr>
                <a:solidFill>
                  <a:schemeClr val="tx1"/>
                </a:solidFill>
              </a:defRPr>
            </a:lvl1pPr>
          </a:lstStyle>
          <a:p>
            <a:fld id="{0D3BF16B-E027-46F5-B1A3-0E93D1913028}" type="slidenum">
              <a:rPr lang="zh-TW" altLang="en-US"/>
              <a:pPr/>
              <a:t>‹#›</a:t>
            </a:fld>
            <a:endParaRPr lang="zh-TW" altLang="en-US"/>
          </a:p>
        </p:txBody>
      </p:sp>
      <p:sp>
        <p:nvSpPr>
          <p:cNvPr id="7" name="矩形 6"/>
          <p:cNvSpPr/>
          <p:nvPr userDrawn="1"/>
        </p:nvSpPr>
        <p:spPr>
          <a:xfrm>
            <a:off x="539552" y="3503447"/>
            <a:ext cx="4032448" cy="72000"/>
          </a:xfrm>
          <a:prstGeom prst="rect">
            <a:avLst/>
          </a:prstGeom>
          <a:solidFill>
            <a:srgbClr val="ED6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userDrawn="1"/>
        </p:nvSpPr>
        <p:spPr>
          <a:xfrm>
            <a:off x="4572000" y="3503447"/>
            <a:ext cx="4032448" cy="72000"/>
          </a:xfrm>
          <a:prstGeom prst="rect">
            <a:avLst/>
          </a:prstGeom>
          <a:solidFill>
            <a:srgbClr val="F5A2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fld id="{991013FD-36CF-40E7-A28D-6DFD9B71EC7E}" type="slidenum">
              <a:rPr lang="zh-TW" altLang="en-US"/>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fld id="{D1C8B1F2-DA38-4C98-9972-0BF0E16E4177}" type="slidenum">
              <a:rPr lang="zh-TW" altLang="en-US"/>
              <a:pPr/>
              <a:t>‹#›</a:t>
            </a:fld>
            <a:endParaRPr lang="zh-TW"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6106690"/>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610669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fld id="{2176EC16-3DFD-446B-9D29-951ACD416C1C}" type="slidenum">
              <a:rPr lang="zh-TW" altLang="en-US"/>
              <a:pPr/>
              <a:t>‹#›</a:t>
            </a:fld>
            <a:endParaRPr lang="zh-TW"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fld id="{BA78060B-FBD4-4915-ACA7-D6842AD896FC}" type="slidenum">
              <a:rPr lang="zh-TW" altLang="en-US"/>
              <a:pPr/>
              <a:t>‹#›</a:t>
            </a:fld>
            <a:endParaRPr lang="zh-TW"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pic>
        <p:nvPicPr>
          <p:cNvPr id="29698" name="Picture 2" descr="「經濟部工業局 png」的圖片搜尋結果"/>
          <p:cNvPicPr>
            <a:picLocks noChangeAspect="1" noChangeArrowheads="1"/>
          </p:cNvPicPr>
          <p:nvPr userDrawn="1"/>
        </p:nvPicPr>
        <p:blipFill>
          <a:blip r:embed="rId2" cstate="print"/>
          <a:srcRect/>
          <a:stretch>
            <a:fillRect/>
          </a:stretch>
        </p:blipFill>
        <p:spPr bwMode="auto">
          <a:xfrm>
            <a:off x="0" y="0"/>
            <a:ext cx="2269339" cy="1628800"/>
          </a:xfrm>
          <a:prstGeom prst="rect">
            <a:avLst/>
          </a:prstGeom>
          <a:noFill/>
        </p:spPr>
      </p:pic>
      <p:sp>
        <p:nvSpPr>
          <p:cNvPr id="2" name="標題 1"/>
          <p:cNvSpPr>
            <a:spLocks noGrp="1"/>
          </p:cNvSpPr>
          <p:nvPr>
            <p:ph type="ctrTitle"/>
          </p:nvPr>
        </p:nvSpPr>
        <p:spPr>
          <a:xfrm>
            <a:off x="685800" y="1988840"/>
            <a:ext cx="7772400" cy="1470025"/>
          </a:xfrm>
        </p:spPr>
        <p:txBody>
          <a:bodyPr>
            <a:normAutofit/>
          </a:bodyPr>
          <a:lstStyle>
            <a:lvl1pPr algn="ctr">
              <a:defRPr sz="4800"/>
            </a:lvl1pPr>
          </a:lstStyle>
          <a:p>
            <a:r>
              <a:rPr lang="zh-TW" altLang="en-US" dirty="0" smtClean="0"/>
              <a:t>按一下以編輯母片標題樣式</a:t>
            </a:r>
            <a:endParaRPr lang="zh-TW" altLang="en-US" dirty="0"/>
          </a:p>
        </p:txBody>
      </p:sp>
      <p:sp>
        <p:nvSpPr>
          <p:cNvPr id="3" name="副標題 2"/>
          <p:cNvSpPr>
            <a:spLocks noGrp="1"/>
          </p:cNvSpPr>
          <p:nvPr>
            <p:ph type="subTitle" idx="1"/>
          </p:nvPr>
        </p:nvSpPr>
        <p:spPr>
          <a:xfrm>
            <a:off x="1371600" y="3645024"/>
            <a:ext cx="6400800" cy="1752600"/>
          </a:xfrm>
        </p:spPr>
        <p:txBody>
          <a:bodyPr>
            <a:normAutofit/>
          </a:bodyPr>
          <a:lstStyle>
            <a:lvl1pPr marL="0" indent="0" algn="ctr">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smtClean="0"/>
              <a:t>按一下以編輯母片副標題樣式</a:t>
            </a:r>
          </a:p>
          <a:p>
            <a:r>
              <a:rPr lang="zh-TW" altLang="en-US" dirty="0" smtClean="0"/>
              <a:t>簡報人姓名、日期</a:t>
            </a:r>
            <a:endParaRPr lang="zh-TW" altLang="en-US" dirty="0"/>
          </a:p>
        </p:txBody>
      </p:sp>
      <p:sp>
        <p:nvSpPr>
          <p:cNvPr id="5" name="頁尾版面配置區 4"/>
          <p:cNvSpPr>
            <a:spLocks noGrp="1"/>
          </p:cNvSpPr>
          <p:nvPr>
            <p:ph type="ftr" sz="quarter" idx="10"/>
          </p:nvPr>
        </p:nvSpPr>
        <p:spPr>
          <a:xfrm>
            <a:off x="1835150" y="6564313"/>
            <a:ext cx="5364163" cy="293687"/>
          </a:xfrm>
        </p:spPr>
        <p:txBody>
          <a:bodyPr/>
          <a:lstStyle>
            <a:lvl1pPr algn="ctr">
              <a:defRPr/>
            </a:lvl1pPr>
          </a:lstStyle>
          <a:p>
            <a:pPr>
              <a:defRPr/>
            </a:pPr>
            <a:endParaRPr lang="zh-TW" altLang="en-US"/>
          </a:p>
        </p:txBody>
      </p:sp>
      <p:sp>
        <p:nvSpPr>
          <p:cNvPr id="6" name="投影片編號版面配置區 5"/>
          <p:cNvSpPr>
            <a:spLocks noGrp="1"/>
          </p:cNvSpPr>
          <p:nvPr>
            <p:ph type="sldNum" sz="quarter" idx="11"/>
          </p:nvPr>
        </p:nvSpPr>
        <p:spPr>
          <a:xfrm>
            <a:off x="8675688" y="6634163"/>
            <a:ext cx="468312" cy="225425"/>
          </a:xfrm>
        </p:spPr>
        <p:txBody>
          <a:bodyPr wrap="none"/>
          <a:lstStyle>
            <a:lvl1pPr>
              <a:defRPr>
                <a:solidFill>
                  <a:schemeClr val="tx1"/>
                </a:solidFill>
              </a:defRPr>
            </a:lvl1pPr>
          </a:lstStyle>
          <a:p>
            <a:fld id="{0D3BF16B-E027-46F5-B1A3-0E93D1913028}" type="slidenum">
              <a:rPr lang="zh-TW" altLang="en-US"/>
              <a:pPr/>
              <a:t>‹#›</a:t>
            </a:fld>
            <a:endParaRPr lang="zh-TW"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a:xfrm>
            <a:off x="457200" y="1124744"/>
            <a:ext cx="8229600" cy="5257006"/>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fld id="{03293E9E-AFF9-4034-8BF6-5754B3EA07C7}" type="slidenum">
              <a:rPr lang="zh-TW" altLang="en-US"/>
              <a:pPr/>
              <a:t>‹#›</a:t>
            </a:fld>
            <a:endParaRPr lang="zh-TW"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7" name="文字版面配置區 2"/>
          <p:cNvSpPr>
            <a:spLocks noGrp="1"/>
          </p:cNvSpPr>
          <p:nvPr>
            <p:ph type="body" idx="13"/>
          </p:nvPr>
        </p:nvSpPr>
        <p:spPr>
          <a:xfrm>
            <a:off x="466527" y="1124744"/>
            <a:ext cx="8220273" cy="523220"/>
          </a:xfrm>
        </p:spPr>
        <p:txBody>
          <a:bodyPr anchor="ctr">
            <a:spAutoFit/>
          </a:bodyPr>
          <a:lstStyle>
            <a:lvl1pPr marL="0" indent="0">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smtClean="0"/>
              <a:t>按一下以編輯母片文字樣式</a:t>
            </a:r>
          </a:p>
        </p:txBody>
      </p:sp>
      <p:sp>
        <p:nvSpPr>
          <p:cNvPr id="5" name="日期版面配置區 3"/>
          <p:cNvSpPr>
            <a:spLocks noGrp="1"/>
          </p:cNvSpPr>
          <p:nvPr>
            <p:ph type="dt" sz="half" idx="14"/>
          </p:nvPr>
        </p:nvSpPr>
        <p:spPr/>
        <p:txBody>
          <a:bodyPr/>
          <a:lstStyle>
            <a:lvl1pPr>
              <a:defRPr/>
            </a:lvl1pPr>
          </a:lstStyle>
          <a:p>
            <a:pPr>
              <a:defRPr/>
            </a:pPr>
            <a:endParaRPr lang="zh-TW" altLang="en-US"/>
          </a:p>
        </p:txBody>
      </p:sp>
      <p:sp>
        <p:nvSpPr>
          <p:cNvPr id="6" name="頁尾版面配置區 4"/>
          <p:cNvSpPr>
            <a:spLocks noGrp="1"/>
          </p:cNvSpPr>
          <p:nvPr>
            <p:ph type="ftr" sz="quarter" idx="15"/>
          </p:nvPr>
        </p:nvSpPr>
        <p:spPr/>
        <p:txBody>
          <a:bodyPr/>
          <a:lstStyle>
            <a:lvl1pPr>
              <a:defRPr/>
            </a:lvl1pPr>
          </a:lstStyle>
          <a:p>
            <a:pPr>
              <a:defRPr/>
            </a:pPr>
            <a:endParaRPr lang="zh-TW" altLang="en-US"/>
          </a:p>
        </p:txBody>
      </p:sp>
      <p:sp>
        <p:nvSpPr>
          <p:cNvPr id="8" name="投影片編號版面配置區 5"/>
          <p:cNvSpPr>
            <a:spLocks noGrp="1"/>
          </p:cNvSpPr>
          <p:nvPr>
            <p:ph type="sldNum" sz="quarter" idx="16"/>
          </p:nvPr>
        </p:nvSpPr>
        <p:spPr/>
        <p:txBody>
          <a:bodyPr/>
          <a:lstStyle>
            <a:lvl1pPr>
              <a:defRPr/>
            </a:lvl1pPr>
          </a:lstStyle>
          <a:p>
            <a:fld id="{09114C5B-5A58-4B11-AF5C-3715102E605B}" type="slidenum">
              <a:rPr lang="zh-TW" altLang="en-US"/>
              <a:pPr/>
              <a:t>‹#›</a:t>
            </a:fld>
            <a:endParaRPr lang="zh-TW"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區段標題">
    <p:spTree>
      <p:nvGrpSpPr>
        <p:cNvPr id="1" name=""/>
        <p:cNvGrpSpPr/>
        <p:nvPr/>
      </p:nvGrpSpPr>
      <p:grpSpPr>
        <a:xfrm>
          <a:off x="0" y="0"/>
          <a:ext cx="0" cy="0"/>
          <a:chOff x="0" y="0"/>
          <a:chExt cx="0" cy="0"/>
        </a:xfrm>
      </p:grpSpPr>
      <p:grpSp>
        <p:nvGrpSpPr>
          <p:cNvPr id="11" name="Group 12"/>
          <p:cNvGrpSpPr>
            <a:grpSpLocks/>
          </p:cNvGrpSpPr>
          <p:nvPr userDrawn="1"/>
        </p:nvGrpSpPr>
        <p:grpSpPr bwMode="auto">
          <a:xfrm>
            <a:off x="265113" y="3263212"/>
            <a:ext cx="8626475" cy="71438"/>
            <a:chOff x="611" y="384"/>
            <a:chExt cx="4450" cy="106"/>
          </a:xfrm>
        </p:grpSpPr>
        <p:sp>
          <p:nvSpPr>
            <p:cNvPr id="12" name="Rectangle 13"/>
            <p:cNvSpPr>
              <a:spLocks noChangeArrowheads="1"/>
            </p:cNvSpPr>
            <p:nvPr userDrawn="1"/>
          </p:nvSpPr>
          <p:spPr bwMode="auto">
            <a:xfrm>
              <a:off x="611" y="384"/>
              <a:ext cx="2197" cy="106"/>
            </a:xfrm>
            <a:prstGeom prst="rect">
              <a:avLst/>
            </a:prstGeom>
            <a:gradFill rotWithShape="0">
              <a:gsLst>
                <a:gs pos="0">
                  <a:srgbClr val="FFFFFF"/>
                </a:gs>
                <a:gs pos="100000">
                  <a:srgbClr val="800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1600">
                  <a:solidFill>
                    <a:schemeClr val="tx1"/>
                  </a:solidFill>
                  <a:latin typeface="Times New Roman" panose="02020603050405020304" pitchFamily="18" charset="0"/>
                  <a:ea typeface="華康隸書體" charset="-120"/>
                </a:defRPr>
              </a:lvl1pPr>
              <a:lvl2pPr marL="742950" indent="-285750">
                <a:defRPr kumimoji="1" sz="1600">
                  <a:solidFill>
                    <a:schemeClr val="tx1"/>
                  </a:solidFill>
                  <a:latin typeface="Times New Roman" panose="02020603050405020304" pitchFamily="18" charset="0"/>
                  <a:ea typeface="華康隸書體" charset="-120"/>
                </a:defRPr>
              </a:lvl2pPr>
              <a:lvl3pPr marL="1143000" indent="-228600">
                <a:defRPr kumimoji="1" sz="1600">
                  <a:solidFill>
                    <a:schemeClr val="tx1"/>
                  </a:solidFill>
                  <a:latin typeface="Times New Roman" panose="02020603050405020304" pitchFamily="18" charset="0"/>
                  <a:ea typeface="華康隸書體" charset="-120"/>
                </a:defRPr>
              </a:lvl3pPr>
              <a:lvl4pPr marL="1600200" indent="-228600">
                <a:defRPr kumimoji="1" sz="1600">
                  <a:solidFill>
                    <a:schemeClr val="tx1"/>
                  </a:solidFill>
                  <a:latin typeface="Times New Roman" panose="02020603050405020304" pitchFamily="18" charset="0"/>
                  <a:ea typeface="華康隸書體" charset="-120"/>
                </a:defRPr>
              </a:lvl4pPr>
              <a:lvl5pPr marL="2057400" indent="-228600">
                <a:defRPr kumimoji="1" sz="1600">
                  <a:solidFill>
                    <a:schemeClr val="tx1"/>
                  </a:solidFill>
                  <a:latin typeface="Times New Roman" panose="02020603050405020304" pitchFamily="18" charset="0"/>
                  <a:ea typeface="華康隸書體" charset="-120"/>
                </a:defRPr>
              </a:lvl5pPr>
              <a:lvl6pPr marL="25146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6pPr>
              <a:lvl7pPr marL="29718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7pPr>
              <a:lvl8pPr marL="34290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8pPr>
              <a:lvl9pPr marL="38862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9pPr>
            </a:lstStyle>
            <a:p>
              <a:pPr eaLnBrk="1" hangingPunct="1"/>
              <a:endParaRPr lang="zh-TW" altLang="en-US"/>
            </a:p>
          </p:txBody>
        </p:sp>
        <p:sp>
          <p:nvSpPr>
            <p:cNvPr id="13" name="Rectangle 14"/>
            <p:cNvSpPr>
              <a:spLocks noChangeArrowheads="1"/>
            </p:cNvSpPr>
            <p:nvPr userDrawn="1"/>
          </p:nvSpPr>
          <p:spPr bwMode="auto">
            <a:xfrm>
              <a:off x="2808" y="384"/>
              <a:ext cx="2253" cy="106"/>
            </a:xfrm>
            <a:prstGeom prst="rect">
              <a:avLst/>
            </a:prstGeom>
            <a:gradFill rotWithShape="0">
              <a:gsLst>
                <a:gs pos="0">
                  <a:srgbClr val="314659"/>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1600">
                  <a:solidFill>
                    <a:schemeClr val="tx1"/>
                  </a:solidFill>
                  <a:latin typeface="Times New Roman" panose="02020603050405020304" pitchFamily="18" charset="0"/>
                  <a:ea typeface="華康隸書體" charset="-120"/>
                </a:defRPr>
              </a:lvl1pPr>
              <a:lvl2pPr marL="742950" indent="-285750">
                <a:defRPr kumimoji="1" sz="1600">
                  <a:solidFill>
                    <a:schemeClr val="tx1"/>
                  </a:solidFill>
                  <a:latin typeface="Times New Roman" panose="02020603050405020304" pitchFamily="18" charset="0"/>
                  <a:ea typeface="華康隸書體" charset="-120"/>
                </a:defRPr>
              </a:lvl2pPr>
              <a:lvl3pPr marL="1143000" indent="-228600">
                <a:defRPr kumimoji="1" sz="1600">
                  <a:solidFill>
                    <a:schemeClr val="tx1"/>
                  </a:solidFill>
                  <a:latin typeface="Times New Roman" panose="02020603050405020304" pitchFamily="18" charset="0"/>
                  <a:ea typeface="華康隸書體" charset="-120"/>
                </a:defRPr>
              </a:lvl3pPr>
              <a:lvl4pPr marL="1600200" indent="-228600">
                <a:defRPr kumimoji="1" sz="1600">
                  <a:solidFill>
                    <a:schemeClr val="tx1"/>
                  </a:solidFill>
                  <a:latin typeface="Times New Roman" panose="02020603050405020304" pitchFamily="18" charset="0"/>
                  <a:ea typeface="華康隸書體" charset="-120"/>
                </a:defRPr>
              </a:lvl4pPr>
              <a:lvl5pPr marL="2057400" indent="-228600">
                <a:defRPr kumimoji="1" sz="1600">
                  <a:solidFill>
                    <a:schemeClr val="tx1"/>
                  </a:solidFill>
                  <a:latin typeface="Times New Roman" panose="02020603050405020304" pitchFamily="18" charset="0"/>
                  <a:ea typeface="華康隸書體" charset="-120"/>
                </a:defRPr>
              </a:lvl5pPr>
              <a:lvl6pPr marL="25146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6pPr>
              <a:lvl7pPr marL="29718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7pPr>
              <a:lvl8pPr marL="34290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8pPr>
              <a:lvl9pPr marL="38862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9pPr>
            </a:lstStyle>
            <a:p>
              <a:pPr eaLnBrk="1" hangingPunct="1"/>
              <a:endParaRPr lang="zh-TW" altLang="en-US"/>
            </a:p>
          </p:txBody>
        </p:sp>
      </p:grpSp>
      <p:sp>
        <p:nvSpPr>
          <p:cNvPr id="2" name="標題 1"/>
          <p:cNvSpPr>
            <a:spLocks noGrp="1"/>
          </p:cNvSpPr>
          <p:nvPr>
            <p:ph type="title"/>
          </p:nvPr>
        </p:nvSpPr>
        <p:spPr>
          <a:xfrm>
            <a:off x="722313" y="1916832"/>
            <a:ext cx="7772400" cy="1362075"/>
          </a:xfrm>
        </p:spPr>
        <p:txBody>
          <a:bodyPr/>
          <a:lstStyle>
            <a:lvl1pPr algn="ctr">
              <a:defRPr sz="4400" b="1" cap="all"/>
            </a:lvl1pPr>
          </a:lstStyle>
          <a:p>
            <a:r>
              <a:rPr lang="zh-TW" altLang="en-US" dirty="0" smtClean="0"/>
              <a:t>按一下以編輯母片標題樣式</a:t>
            </a:r>
            <a:endParaRPr lang="zh-TW" altLang="en-US" dirty="0"/>
          </a:p>
        </p:txBody>
      </p:sp>
      <p:sp>
        <p:nvSpPr>
          <p:cNvPr id="3" name="文字版面配置區 2"/>
          <p:cNvSpPr>
            <a:spLocks noGrp="1"/>
          </p:cNvSpPr>
          <p:nvPr>
            <p:ph type="body" idx="1"/>
          </p:nvPr>
        </p:nvSpPr>
        <p:spPr>
          <a:xfrm>
            <a:off x="722313" y="3284984"/>
            <a:ext cx="7772400" cy="1500187"/>
          </a:xfrm>
        </p:spPr>
        <p:txBody>
          <a:bodyPr/>
          <a:lstStyle>
            <a:lvl1pPr marL="0" indent="0" algn="ctr">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dirty="0" smtClean="0"/>
              <a:t>按一下以編輯母片文字樣式</a:t>
            </a:r>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fld id="{5663F9A9-B9C3-44E1-BAF8-5D76FD17068F}" type="slidenum">
              <a:rPr lang="zh-TW" altLang="en-US"/>
              <a:pPr/>
              <a:t>‹#›</a:t>
            </a:fld>
            <a:endParaRPr lang="zh-TW" altLang="en-US"/>
          </a:p>
        </p:txBody>
      </p:sp>
      <p:pic>
        <p:nvPicPr>
          <p:cNvPr id="10" name="Picture 2" descr="「經濟部工業局 png」的圖片搜尋結果"/>
          <p:cNvPicPr>
            <a:picLocks noChangeAspect="1" noChangeArrowheads="1"/>
          </p:cNvPicPr>
          <p:nvPr userDrawn="1"/>
        </p:nvPicPr>
        <p:blipFill>
          <a:blip r:embed="rId2" cstate="print"/>
          <a:srcRect/>
          <a:stretch>
            <a:fillRect/>
          </a:stretch>
        </p:blipFill>
        <p:spPr bwMode="auto">
          <a:xfrm>
            <a:off x="0" y="0"/>
            <a:ext cx="2269339" cy="1628800"/>
          </a:xfrm>
          <a:prstGeom prst="rect">
            <a:avLst/>
          </a:prstGeom>
          <a:noFill/>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908720"/>
            <a:ext cx="4038600" cy="54726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內容版面配置區 3"/>
          <p:cNvSpPr>
            <a:spLocks noGrp="1"/>
          </p:cNvSpPr>
          <p:nvPr>
            <p:ph sz="half" idx="2"/>
          </p:nvPr>
        </p:nvSpPr>
        <p:spPr>
          <a:xfrm>
            <a:off x="4648200" y="908720"/>
            <a:ext cx="4038600" cy="54726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3"/>
          <p:cNvSpPr>
            <a:spLocks noGrp="1"/>
          </p:cNvSpPr>
          <p:nvPr>
            <p:ph type="dt" sz="half" idx="10"/>
          </p:nvPr>
        </p:nvSpPr>
        <p:spPr/>
        <p:txBody>
          <a:bodyPr/>
          <a:lstStyle>
            <a:lvl1pPr>
              <a:defRPr/>
            </a:lvl1pPr>
          </a:lstStyle>
          <a:p>
            <a:pPr>
              <a:defRPr/>
            </a:pPr>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fld id="{9912E481-2D35-4217-A826-78956AF5A91F}" type="slidenum">
              <a:rPr lang="zh-TW" altLang="en-US"/>
              <a:pPr/>
              <a:t>‹#›</a:t>
            </a:fld>
            <a:endParaRPr lang="zh-TW"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6183" y="90872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smtClean="0"/>
              <a:t>按一下以編輯母片文字樣式</a:t>
            </a:r>
          </a:p>
        </p:txBody>
      </p:sp>
      <p:sp>
        <p:nvSpPr>
          <p:cNvPr id="4" name="內容版面配置區 3"/>
          <p:cNvSpPr>
            <a:spLocks noGrp="1"/>
          </p:cNvSpPr>
          <p:nvPr>
            <p:ph sz="half" idx="2"/>
          </p:nvPr>
        </p:nvSpPr>
        <p:spPr>
          <a:xfrm>
            <a:off x="457200" y="1628800"/>
            <a:ext cx="4040188" cy="47525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5" name="文字版面配置區 4"/>
          <p:cNvSpPr>
            <a:spLocks noGrp="1"/>
          </p:cNvSpPr>
          <p:nvPr>
            <p:ph type="body" sz="quarter" idx="3"/>
          </p:nvPr>
        </p:nvSpPr>
        <p:spPr>
          <a:xfrm>
            <a:off x="4644008" y="90872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1628800"/>
            <a:ext cx="4041775" cy="47525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7" name="日期版面配置區 3"/>
          <p:cNvSpPr>
            <a:spLocks noGrp="1"/>
          </p:cNvSpPr>
          <p:nvPr>
            <p:ph type="dt" sz="half" idx="10"/>
          </p:nvPr>
        </p:nvSpPr>
        <p:spPr/>
        <p:txBody>
          <a:bodyPr/>
          <a:lstStyle>
            <a:lvl1pPr>
              <a:defRPr/>
            </a:lvl1pPr>
          </a:lstStyle>
          <a:p>
            <a:pPr>
              <a:defRPr/>
            </a:pPr>
            <a:endParaRPr lang="zh-TW" altLang="en-US"/>
          </a:p>
        </p:txBody>
      </p:sp>
      <p:sp>
        <p:nvSpPr>
          <p:cNvPr id="8" name="頁尾版面配置區 4"/>
          <p:cNvSpPr>
            <a:spLocks noGrp="1"/>
          </p:cNvSpPr>
          <p:nvPr>
            <p:ph type="ftr" sz="quarter" idx="11"/>
          </p:nvPr>
        </p:nvSpPr>
        <p:spPr/>
        <p:txBody>
          <a:bodyPr/>
          <a:lstStyle>
            <a:lvl1pPr>
              <a:defRPr/>
            </a:lvl1pPr>
          </a:lstStyle>
          <a:p>
            <a:pPr>
              <a:defRPr/>
            </a:pPr>
            <a:endParaRPr lang="zh-TW" altLang="en-US"/>
          </a:p>
        </p:txBody>
      </p:sp>
      <p:sp>
        <p:nvSpPr>
          <p:cNvPr id="9" name="投影片編號版面配置區 5"/>
          <p:cNvSpPr>
            <a:spLocks noGrp="1"/>
          </p:cNvSpPr>
          <p:nvPr>
            <p:ph type="sldNum" sz="quarter" idx="12"/>
          </p:nvPr>
        </p:nvSpPr>
        <p:spPr/>
        <p:txBody>
          <a:bodyPr/>
          <a:lstStyle>
            <a:lvl1pPr>
              <a:defRPr/>
            </a:lvl1pPr>
          </a:lstStyle>
          <a:p>
            <a:fld id="{7A72E53D-3E82-4CFF-9165-33CA948FA57E}" type="slidenum">
              <a:rPr lang="zh-TW" altLang="en-US"/>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fld id="{03293E9E-AFF9-4034-8BF6-5754B3EA07C7}" type="slidenum">
              <a:rPr lang="zh-TW" altLang="en-US"/>
              <a:pPr/>
              <a:t>‹#›</a:t>
            </a:fld>
            <a:endParaRPr lang="zh-TW"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3"/>
          <p:cNvSpPr>
            <a:spLocks noGrp="1"/>
          </p:cNvSpPr>
          <p:nvPr>
            <p:ph type="dt" sz="half" idx="10"/>
          </p:nvPr>
        </p:nvSpPr>
        <p:spPr/>
        <p:txBody>
          <a:bodyPr/>
          <a:lstStyle>
            <a:lvl1pPr>
              <a:defRPr/>
            </a:lvl1pPr>
          </a:lstStyle>
          <a:p>
            <a:pPr>
              <a:defRPr/>
            </a:pPr>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p:cNvSpPr>
            <a:spLocks noGrp="1"/>
          </p:cNvSpPr>
          <p:nvPr>
            <p:ph type="sldNum" sz="quarter" idx="12"/>
          </p:nvPr>
        </p:nvSpPr>
        <p:spPr/>
        <p:txBody>
          <a:bodyPr/>
          <a:lstStyle>
            <a:lvl1pPr>
              <a:defRPr/>
            </a:lvl1pPr>
          </a:lstStyle>
          <a:p>
            <a:fld id="{75C21333-0A7A-4A09-A8CB-E629C3886772}" type="slidenum">
              <a:rPr lang="zh-TW" altLang="en-US"/>
              <a:pPr/>
              <a:t>‹#›</a:t>
            </a:fld>
            <a:endParaRPr lang="zh-TW"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endParaRPr lang="zh-TW" altLang="en-US"/>
          </a:p>
        </p:txBody>
      </p:sp>
      <p:sp>
        <p:nvSpPr>
          <p:cNvPr id="3" name="頁尾版面配置區 4"/>
          <p:cNvSpPr>
            <a:spLocks noGrp="1"/>
          </p:cNvSpPr>
          <p:nvPr>
            <p:ph type="ftr" sz="quarter" idx="11"/>
          </p:nvPr>
        </p:nvSpPr>
        <p:spPr/>
        <p:txBody>
          <a:bodyPr/>
          <a:lstStyle>
            <a:lvl1pPr>
              <a:defRPr/>
            </a:lvl1pPr>
          </a:lstStyle>
          <a:p>
            <a:pPr>
              <a:defRPr/>
            </a:pPr>
            <a:endParaRPr lang="zh-TW" altLang="en-US"/>
          </a:p>
        </p:txBody>
      </p:sp>
      <p:sp>
        <p:nvSpPr>
          <p:cNvPr id="4" name="投影片編號版面配置區 5"/>
          <p:cNvSpPr>
            <a:spLocks noGrp="1"/>
          </p:cNvSpPr>
          <p:nvPr>
            <p:ph type="sldNum" sz="quarter" idx="12"/>
          </p:nvPr>
        </p:nvSpPr>
        <p:spPr/>
        <p:txBody>
          <a:bodyPr/>
          <a:lstStyle>
            <a:lvl1pPr>
              <a:defRPr/>
            </a:lvl1pPr>
          </a:lstStyle>
          <a:p>
            <a:fld id="{E01EE68F-6AB3-49B6-8797-90C3F7522678}" type="slidenum">
              <a:rPr lang="zh-TW" altLang="en-US"/>
              <a:pPr/>
              <a:t>‹#›</a:t>
            </a:fld>
            <a:endParaRPr lang="zh-TW"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617148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94622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fld id="{8E125BB4-0102-4AE7-916A-4D003949A039}" type="slidenum">
              <a:rPr lang="zh-TW" altLang="en-US"/>
              <a:pPr/>
              <a:t>‹#›</a:t>
            </a:fld>
            <a:endParaRPr lang="zh-TW"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fld id="{991013FD-36CF-40E7-A28D-6DFD9B71EC7E}" type="slidenum">
              <a:rPr lang="zh-TW" altLang="en-US"/>
              <a:pPr/>
              <a:t>‹#›</a:t>
            </a:fld>
            <a:endParaRPr lang="zh-TW"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fld id="{D1C8B1F2-DA38-4C98-9972-0BF0E16E4177}" type="slidenum">
              <a:rPr lang="zh-TW" altLang="en-US"/>
              <a:pPr/>
              <a:t>‹#›</a:t>
            </a:fld>
            <a:endParaRPr lang="zh-TW"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6106690"/>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610669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fld id="{2176EC16-3DFD-446B-9D29-951ACD416C1C}" type="slidenum">
              <a:rPr lang="zh-TW" altLang="en-US"/>
              <a:pPr/>
              <a:t>‹#›</a:t>
            </a:fld>
            <a:endParaRPr lang="zh-TW"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1_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fld id="{BA78060B-FBD4-4915-ACA7-D6842AD896FC}" type="slidenum">
              <a:rPr lang="zh-TW" altLang="en-US"/>
              <a:pPr/>
              <a:t>‹#›</a:t>
            </a:fld>
            <a:endParaRPr lang="zh-TW"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R102初審簡報">
    <p:spTree>
      <p:nvGrpSpPr>
        <p:cNvPr id="1" name=""/>
        <p:cNvGrpSpPr/>
        <p:nvPr/>
      </p:nvGrpSpPr>
      <p:grpSpPr>
        <a:xfrm>
          <a:off x="0" y="0"/>
          <a:ext cx="0" cy="0"/>
          <a:chOff x="0" y="0"/>
          <a:chExt cx="0" cy="0"/>
        </a:xfrm>
      </p:grpSpPr>
      <p:sp>
        <p:nvSpPr>
          <p:cNvPr id="8" name="標題 7"/>
          <p:cNvSpPr>
            <a:spLocks noGrp="1"/>
          </p:cNvSpPr>
          <p:nvPr>
            <p:ph type="title"/>
          </p:nvPr>
        </p:nvSpPr>
        <p:spPr>
          <a:xfrm>
            <a:off x="1857356" y="0"/>
            <a:ext cx="5286412" cy="582594"/>
          </a:xfrm>
          <a:prstGeom prst="rect">
            <a:avLst/>
          </a:prstGeom>
        </p:spPr>
        <p:txBody>
          <a:bodyPr/>
          <a:lstStyle/>
          <a:p>
            <a:r>
              <a:rPr lang="zh-TW" altLang="en-US" dirty="0" smtClean="0"/>
              <a:t>按一下以編輯母片標題樣式</a:t>
            </a:r>
            <a:endParaRPr lang="zh-TW" altLang="en-US" dirty="0"/>
          </a:p>
        </p:txBody>
      </p:sp>
      <p:sp>
        <p:nvSpPr>
          <p:cNvPr id="3" name="Rectangle 13"/>
          <p:cNvSpPr>
            <a:spLocks noGrp="1" noChangeArrowheads="1"/>
          </p:cNvSpPr>
          <p:nvPr>
            <p:ph type="sldNum" sz="quarter" idx="10"/>
          </p:nvPr>
        </p:nvSpPr>
        <p:spPr>
          <a:xfrm>
            <a:off x="8358188" y="6500813"/>
            <a:ext cx="785812" cy="357187"/>
          </a:xfrm>
        </p:spPr>
        <p:txBody>
          <a:bodyPr/>
          <a:lstStyle>
            <a:lvl1pPr>
              <a:defRPr/>
            </a:lvl1pPr>
          </a:lstStyle>
          <a:p>
            <a:fld id="{5971744C-9344-4AB3-BF77-911763BD1A17}" type="slidenum">
              <a:rPr lang="en-US" altLang="zh-TW"/>
              <a:pPr/>
              <a:t>‹#›</a:t>
            </a:fld>
            <a:endParaRPr lang="en-US" altLang="zh-TW"/>
          </a:p>
        </p:txBody>
      </p:sp>
    </p:spTree>
    <p:extLst>
      <p:ext uri="{BB962C8B-B14F-4D97-AF65-F5344CB8AC3E}">
        <p14:creationId xmlns:p14="http://schemas.microsoft.com/office/powerpoint/2010/main" val="21471936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Text Box 2"/>
          <p:cNvSpPr txBox="1">
            <a:spLocks noChangeArrowheads="1"/>
          </p:cNvSpPr>
          <p:nvPr userDrawn="1"/>
        </p:nvSpPr>
        <p:spPr bwMode="auto">
          <a:xfrm>
            <a:off x="0" y="6624638"/>
            <a:ext cx="1554163" cy="184150"/>
          </a:xfrm>
          <a:prstGeom prst="rect">
            <a:avLst/>
          </a:prstGeom>
          <a:noFill/>
          <a:ln>
            <a:noFill/>
          </a:ln>
          <a:effectLst/>
          <a:extLst/>
        </p:spPr>
        <p:txBody>
          <a:bodyPr>
            <a:spAutoFit/>
          </a:bodyP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fontAlgn="auto" hangingPunct="1">
              <a:spcBef>
                <a:spcPct val="50000"/>
              </a:spcBef>
              <a:spcAft>
                <a:spcPts val="0"/>
              </a:spcAft>
              <a:defRPr/>
            </a:pPr>
            <a:r>
              <a:rPr lang="en-US" altLang="zh-TW" sz="600" dirty="0">
                <a:latin typeface="Arial" charset="0"/>
                <a:ea typeface="微軟正黑體" pitchFamily="34" charset="-120"/>
              </a:rPr>
              <a:t>© 2015 PMC (</a:t>
            </a:r>
            <a:r>
              <a:rPr lang="zh-TW" altLang="en-US" sz="600" dirty="0">
                <a:latin typeface="Arial" charset="0"/>
                <a:ea typeface="微軟正黑體" pitchFamily="34" charset="-120"/>
              </a:rPr>
              <a:t>財</a:t>
            </a:r>
            <a:r>
              <a:rPr lang="en-US" altLang="zh-TW" sz="600" dirty="0">
                <a:latin typeface="Arial" charset="0"/>
                <a:ea typeface="微軟正黑體" pitchFamily="34" charset="-120"/>
              </a:rPr>
              <a:t>)</a:t>
            </a:r>
            <a:r>
              <a:rPr lang="zh-TW" altLang="en-US" sz="600" dirty="0">
                <a:latin typeface="Arial" charset="0"/>
                <a:ea typeface="微軟正黑體" pitchFamily="34" charset="-120"/>
              </a:rPr>
              <a:t>精密機械研究發展中心</a:t>
            </a:r>
          </a:p>
        </p:txBody>
      </p:sp>
      <p:sp>
        <p:nvSpPr>
          <p:cNvPr id="2" name="標題 1"/>
          <p:cNvSpPr>
            <a:spLocks noGrp="1"/>
          </p:cNvSpPr>
          <p:nvPr>
            <p:ph type="ctrTitle"/>
          </p:nvPr>
        </p:nvSpPr>
        <p:spPr>
          <a:xfrm>
            <a:off x="685800" y="2130425"/>
            <a:ext cx="7772400" cy="1470025"/>
          </a:xfrm>
        </p:spPr>
        <p:txBody>
          <a:bodyPr>
            <a:normAutofit/>
          </a:bodyPr>
          <a:lstStyle>
            <a:lvl1pPr algn="ctr">
              <a:defRPr sz="4800"/>
            </a:lvl1pPr>
          </a:lstStyle>
          <a:p>
            <a:r>
              <a:rPr lang="zh-TW" altLang="en-US" dirty="0"/>
              <a:t>按一下以編輯母片標題樣式</a:t>
            </a:r>
          </a:p>
        </p:txBody>
      </p:sp>
      <p:sp>
        <p:nvSpPr>
          <p:cNvPr id="3" name="副標題 2"/>
          <p:cNvSpPr>
            <a:spLocks noGrp="1"/>
          </p:cNvSpPr>
          <p:nvPr>
            <p:ph type="subTitle" idx="1"/>
          </p:nvPr>
        </p:nvSpPr>
        <p:spPr>
          <a:xfrm>
            <a:off x="1371600" y="3886200"/>
            <a:ext cx="6400800" cy="1752600"/>
          </a:xfrm>
        </p:spPr>
        <p:txBody>
          <a:bodyPr>
            <a:normAutofit/>
          </a:bodyPr>
          <a:lstStyle>
            <a:lvl1pPr marL="0" indent="0" algn="ctr">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a:t>按一下以編輯母片副標題樣式</a:t>
            </a:r>
          </a:p>
          <a:p>
            <a:r>
              <a:rPr lang="zh-TW" altLang="en-US" dirty="0"/>
              <a:t>簡報人姓名、日期</a:t>
            </a:r>
          </a:p>
        </p:txBody>
      </p:sp>
      <p:sp>
        <p:nvSpPr>
          <p:cNvPr id="7" name="頁尾版面配置區 4"/>
          <p:cNvSpPr>
            <a:spLocks noGrp="1"/>
          </p:cNvSpPr>
          <p:nvPr>
            <p:ph type="ftr" sz="quarter" idx="10"/>
          </p:nvPr>
        </p:nvSpPr>
        <p:spPr>
          <a:xfrm>
            <a:off x="1835150" y="6564313"/>
            <a:ext cx="5364163" cy="293687"/>
          </a:xfrm>
        </p:spPr>
        <p:txBody>
          <a:bodyPr/>
          <a:lstStyle>
            <a:lvl1pPr algn="ctr">
              <a:defRPr/>
            </a:lvl1pPr>
          </a:lstStyle>
          <a:p>
            <a:pPr>
              <a:defRPr/>
            </a:pPr>
            <a:endParaRPr lang="zh-TW" altLang="en-US"/>
          </a:p>
        </p:txBody>
      </p:sp>
      <p:sp>
        <p:nvSpPr>
          <p:cNvPr id="8" name="投影片編號版面配置區 5"/>
          <p:cNvSpPr>
            <a:spLocks noGrp="1"/>
          </p:cNvSpPr>
          <p:nvPr>
            <p:ph type="sldNum" sz="quarter" idx="11"/>
          </p:nvPr>
        </p:nvSpPr>
        <p:spPr>
          <a:xfrm>
            <a:off x="8885238" y="6634163"/>
            <a:ext cx="258762" cy="225425"/>
          </a:xfrm>
          <a:noFill/>
        </p:spPr>
        <p:txBody>
          <a:bodyPr wrap="none"/>
          <a:lstStyle>
            <a:lvl1pPr>
              <a:defRPr>
                <a:solidFill>
                  <a:schemeClr val="tx1"/>
                </a:solidFill>
              </a:defRPr>
            </a:lvl1pPr>
          </a:lstStyle>
          <a:p>
            <a:pPr>
              <a:defRPr/>
            </a:pPr>
            <a:fld id="{E9832252-1F79-45BE-B30D-6DA0C2E00CCE}" type="slidenum">
              <a:rPr lang="zh-TW" altLang="en-US"/>
              <a:pPr>
                <a:defRPr/>
              </a:pPr>
              <a:t>‹#›</a:t>
            </a:fld>
            <a:endParaRPr lang="zh-TW" altLang="en-US" dirty="0"/>
          </a:p>
        </p:txBody>
      </p:sp>
      <p:pic>
        <p:nvPicPr>
          <p:cNvPr id="9" name="Picture 2" descr="C:\Users\kenghua\Dropbox\PMC簡報範本\logo1.png"/>
          <p:cNvPicPr>
            <a:picLocks noChangeAspect="1" noChangeArrowheads="1"/>
          </p:cNvPicPr>
          <p:nvPr userDrawn="1"/>
        </p:nvPicPr>
        <p:blipFill>
          <a:blip r:embed="rId2" cstate="print"/>
          <a:srcRect/>
          <a:stretch>
            <a:fillRect/>
          </a:stretch>
        </p:blipFill>
        <p:spPr bwMode="auto">
          <a:xfrm>
            <a:off x="425450" y="233363"/>
            <a:ext cx="1825625" cy="857250"/>
          </a:xfrm>
          <a:prstGeom prst="rect">
            <a:avLst/>
          </a:prstGeom>
          <a:noFill/>
          <a:ln w="9525">
            <a:noFill/>
            <a:miter lim="800000"/>
            <a:headEnd/>
            <a:tailEnd/>
          </a:ln>
        </p:spPr>
      </p:pic>
      <p:sp>
        <p:nvSpPr>
          <p:cNvPr id="10" name="文字方塊 9"/>
          <p:cNvSpPr txBox="1">
            <a:spLocks noChangeArrowheads="1"/>
          </p:cNvSpPr>
          <p:nvPr userDrawn="1"/>
        </p:nvSpPr>
        <p:spPr bwMode="auto">
          <a:xfrm>
            <a:off x="273050" y="1084263"/>
            <a:ext cx="2130425" cy="339725"/>
          </a:xfrm>
          <a:prstGeom prst="rect">
            <a:avLst/>
          </a:prstGeom>
          <a:noFill/>
          <a:ln>
            <a:noFill/>
          </a:ln>
          <a:extLst/>
        </p:spPr>
        <p:txBody>
          <a:bodyPr>
            <a:spAutoFit/>
          </a:bodyP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algn="ctr" eaLnBrk="1" hangingPunct="1">
              <a:defRPr/>
            </a:pPr>
            <a:r>
              <a:rPr lang="zh-TW" altLang="en-US" b="1" dirty="0">
                <a:solidFill>
                  <a:srgbClr val="595959"/>
                </a:solidFill>
                <a:latin typeface="微軟正黑體" pitchFamily="34" charset="-120"/>
                <a:ea typeface="微軟正黑體" pitchFamily="34" charset="-120"/>
              </a:rPr>
              <a:t>技術創新  服務貼心</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BE8CB184-0FF3-4331-B14F-1239F5FA3300}" type="slidenum">
              <a:rPr lang="zh-TW" altLang="en-US"/>
              <a:pPr>
                <a:defRPr/>
              </a:pPr>
              <a:t>‹#›</a:t>
            </a:fld>
            <a:endParaRPr lang="zh-TW"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a:xfrm>
            <a:off x="457200" y="1484784"/>
            <a:ext cx="8229600" cy="4968552"/>
          </a:xfrm>
        </p:spPr>
        <p:txBody>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7" name="文字版面配置區 2"/>
          <p:cNvSpPr>
            <a:spLocks noGrp="1"/>
          </p:cNvSpPr>
          <p:nvPr>
            <p:ph type="body" idx="13"/>
          </p:nvPr>
        </p:nvSpPr>
        <p:spPr>
          <a:xfrm>
            <a:off x="467544" y="899138"/>
            <a:ext cx="8220273" cy="523220"/>
          </a:xfrm>
        </p:spPr>
        <p:txBody>
          <a:bodyPr anchor="ctr">
            <a:spAutoFit/>
          </a:bodyPr>
          <a:lstStyle>
            <a:lvl1pPr marL="0" indent="0">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smtClean="0"/>
              <a:t>按一下以編輯母片文字樣式</a:t>
            </a:r>
          </a:p>
        </p:txBody>
      </p:sp>
      <p:sp>
        <p:nvSpPr>
          <p:cNvPr id="5" name="日期版面配置區 3"/>
          <p:cNvSpPr>
            <a:spLocks noGrp="1"/>
          </p:cNvSpPr>
          <p:nvPr>
            <p:ph type="dt" sz="half" idx="14"/>
          </p:nvPr>
        </p:nvSpPr>
        <p:spPr/>
        <p:txBody>
          <a:bodyPr/>
          <a:lstStyle>
            <a:lvl1pPr>
              <a:defRPr/>
            </a:lvl1pPr>
          </a:lstStyle>
          <a:p>
            <a:pPr>
              <a:defRPr/>
            </a:pPr>
            <a:endParaRPr lang="zh-TW" altLang="en-US"/>
          </a:p>
        </p:txBody>
      </p:sp>
      <p:sp>
        <p:nvSpPr>
          <p:cNvPr id="6" name="頁尾版面配置區 4"/>
          <p:cNvSpPr>
            <a:spLocks noGrp="1"/>
          </p:cNvSpPr>
          <p:nvPr>
            <p:ph type="ftr" sz="quarter" idx="15"/>
          </p:nvPr>
        </p:nvSpPr>
        <p:spPr/>
        <p:txBody>
          <a:bodyPr/>
          <a:lstStyle>
            <a:lvl1pPr>
              <a:defRPr/>
            </a:lvl1pPr>
          </a:lstStyle>
          <a:p>
            <a:pPr>
              <a:defRPr/>
            </a:pPr>
            <a:endParaRPr lang="zh-TW" altLang="en-US"/>
          </a:p>
        </p:txBody>
      </p:sp>
      <p:sp>
        <p:nvSpPr>
          <p:cNvPr id="8" name="投影片編號版面配置區 5"/>
          <p:cNvSpPr>
            <a:spLocks noGrp="1"/>
          </p:cNvSpPr>
          <p:nvPr>
            <p:ph type="sldNum" sz="quarter" idx="16"/>
          </p:nvPr>
        </p:nvSpPr>
        <p:spPr/>
        <p:txBody>
          <a:bodyPr/>
          <a:lstStyle>
            <a:lvl1pPr>
              <a:defRPr/>
            </a:lvl1pPr>
          </a:lstStyle>
          <a:p>
            <a:fld id="{09114C5B-5A58-4B11-AF5C-3715102E605B}" type="slidenum">
              <a:rPr lang="zh-TW" altLang="en-US"/>
              <a:pPr/>
              <a:t>‹#›</a:t>
            </a:fld>
            <a:endParaRPr lang="zh-TW"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a:xfrm>
            <a:off x="457200" y="1484784"/>
            <a:ext cx="8229600" cy="4641379"/>
          </a:xfrm>
        </p:spPr>
        <p:txBody>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7" name="文字版面配置區 2"/>
          <p:cNvSpPr>
            <a:spLocks noGrp="1"/>
          </p:cNvSpPr>
          <p:nvPr>
            <p:ph type="body" idx="13"/>
          </p:nvPr>
        </p:nvSpPr>
        <p:spPr>
          <a:xfrm>
            <a:off x="467544" y="899138"/>
            <a:ext cx="8220273" cy="523220"/>
          </a:xfrm>
        </p:spPr>
        <p:txBody>
          <a:bodyPr anchor="ctr">
            <a:spAutoFit/>
          </a:bodyPr>
          <a:lstStyle>
            <a:lvl1pPr marL="0" indent="0">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按一下以編輯母片文字樣式</a:t>
            </a:r>
          </a:p>
        </p:txBody>
      </p:sp>
      <p:sp>
        <p:nvSpPr>
          <p:cNvPr id="5" name="日期版面配置區 3"/>
          <p:cNvSpPr>
            <a:spLocks noGrp="1"/>
          </p:cNvSpPr>
          <p:nvPr>
            <p:ph type="dt" sz="half" idx="14"/>
          </p:nvPr>
        </p:nvSpPr>
        <p:spPr/>
        <p:txBody>
          <a:bodyPr/>
          <a:lstStyle>
            <a:lvl1pPr>
              <a:defRPr/>
            </a:lvl1pPr>
          </a:lstStyle>
          <a:p>
            <a:pPr>
              <a:defRPr/>
            </a:pPr>
            <a:endParaRPr lang="zh-TW" altLang="en-US"/>
          </a:p>
        </p:txBody>
      </p:sp>
      <p:sp>
        <p:nvSpPr>
          <p:cNvPr id="6" name="頁尾版面配置區 4"/>
          <p:cNvSpPr>
            <a:spLocks noGrp="1"/>
          </p:cNvSpPr>
          <p:nvPr>
            <p:ph type="ftr" sz="quarter" idx="15"/>
          </p:nvPr>
        </p:nvSpPr>
        <p:spPr/>
        <p:txBody>
          <a:bodyPr/>
          <a:lstStyle>
            <a:lvl1pPr>
              <a:defRPr/>
            </a:lvl1pPr>
          </a:lstStyle>
          <a:p>
            <a:pPr>
              <a:defRPr/>
            </a:pPr>
            <a:endParaRPr lang="zh-TW" altLang="en-US"/>
          </a:p>
        </p:txBody>
      </p:sp>
      <p:sp>
        <p:nvSpPr>
          <p:cNvPr id="8" name="投影片編號版面配置區 5"/>
          <p:cNvSpPr>
            <a:spLocks noGrp="1"/>
          </p:cNvSpPr>
          <p:nvPr>
            <p:ph type="sldNum" sz="quarter" idx="16"/>
          </p:nvPr>
        </p:nvSpPr>
        <p:spPr/>
        <p:txBody>
          <a:bodyPr/>
          <a:lstStyle>
            <a:lvl1pPr>
              <a:defRPr/>
            </a:lvl1pPr>
          </a:lstStyle>
          <a:p>
            <a:pPr>
              <a:defRPr/>
            </a:pPr>
            <a:fld id="{517E1FB4-137F-4080-8766-0D4CA9DEA789}" type="slidenum">
              <a:rPr lang="zh-TW" altLang="en-US"/>
              <a:pPr>
                <a:defRPr/>
              </a:pPr>
              <a:t>‹#›</a:t>
            </a:fld>
            <a:endParaRPr lang="zh-TW" alt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1916832"/>
            <a:ext cx="7772400" cy="1362075"/>
          </a:xfrm>
        </p:spPr>
        <p:txBody>
          <a:bodyPr/>
          <a:lstStyle>
            <a:lvl1pPr algn="ctr">
              <a:defRPr sz="4000" b="1" cap="all"/>
            </a:lvl1pPr>
          </a:lstStyle>
          <a:p>
            <a:r>
              <a:rPr lang="zh-TW" altLang="en-US" dirty="0"/>
              <a:t>按一下以編輯母片標題樣式</a:t>
            </a:r>
          </a:p>
        </p:txBody>
      </p:sp>
      <p:sp>
        <p:nvSpPr>
          <p:cNvPr id="3" name="文字版面配置區 2"/>
          <p:cNvSpPr>
            <a:spLocks noGrp="1"/>
          </p:cNvSpPr>
          <p:nvPr>
            <p:ph type="body" idx="1"/>
          </p:nvPr>
        </p:nvSpPr>
        <p:spPr>
          <a:xfrm>
            <a:off x="722313" y="3284984"/>
            <a:ext cx="7772400" cy="1500187"/>
          </a:xfrm>
        </p:spPr>
        <p:txBody>
          <a:bodyPr/>
          <a:lstStyle>
            <a:lvl1pPr marL="0" indent="0" algn="ctr">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dirty="0"/>
              <a:t>按一下以編輯母片文字樣式</a:t>
            </a:r>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FA3F13AD-2C84-4454-98B1-303DB6D22091}" type="slidenum">
              <a:rPr lang="zh-TW" altLang="en-US"/>
              <a:pPr>
                <a:defRPr/>
              </a:pPr>
              <a:t>‹#›</a:t>
            </a:fld>
            <a:endParaRPr lang="zh-TW" alt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908720"/>
            <a:ext cx="4038600" cy="52174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內容版面配置區 3"/>
          <p:cNvSpPr>
            <a:spLocks noGrp="1"/>
          </p:cNvSpPr>
          <p:nvPr>
            <p:ph sz="half" idx="2"/>
          </p:nvPr>
        </p:nvSpPr>
        <p:spPr>
          <a:xfrm>
            <a:off x="4648200" y="908720"/>
            <a:ext cx="4038600" cy="52174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3"/>
          <p:cNvSpPr>
            <a:spLocks noGrp="1"/>
          </p:cNvSpPr>
          <p:nvPr>
            <p:ph type="dt" sz="half" idx="10"/>
          </p:nvPr>
        </p:nvSpPr>
        <p:spPr/>
        <p:txBody>
          <a:bodyPr/>
          <a:lstStyle>
            <a:lvl1pPr>
              <a:defRPr/>
            </a:lvl1pPr>
          </a:lstStyle>
          <a:p>
            <a:pPr>
              <a:defRPr/>
            </a:pPr>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B8D66F5E-6713-4F19-8232-2DFE8C495745}" type="slidenum">
              <a:rPr lang="zh-TW" altLang="en-US"/>
              <a:pPr>
                <a:defRPr/>
              </a:pPr>
              <a:t>‹#›</a:t>
            </a:fld>
            <a:endParaRPr lang="zh-TW" alt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6183" y="90872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按一下以編輯母片文字樣式</a:t>
            </a:r>
          </a:p>
        </p:txBody>
      </p:sp>
      <p:sp>
        <p:nvSpPr>
          <p:cNvPr id="4" name="內容版面配置區 3"/>
          <p:cNvSpPr>
            <a:spLocks noGrp="1"/>
          </p:cNvSpPr>
          <p:nvPr>
            <p:ph sz="half" idx="2"/>
          </p:nvPr>
        </p:nvSpPr>
        <p:spPr>
          <a:xfrm>
            <a:off x="457200" y="1628800"/>
            <a:ext cx="4040188" cy="4497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5" name="文字版面配置區 4"/>
          <p:cNvSpPr>
            <a:spLocks noGrp="1"/>
          </p:cNvSpPr>
          <p:nvPr>
            <p:ph type="body" sz="quarter" idx="3"/>
          </p:nvPr>
        </p:nvSpPr>
        <p:spPr>
          <a:xfrm>
            <a:off x="4644008" y="90872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1628800"/>
            <a:ext cx="4041775" cy="4497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7" name="日期版面配置區 3"/>
          <p:cNvSpPr>
            <a:spLocks noGrp="1"/>
          </p:cNvSpPr>
          <p:nvPr>
            <p:ph type="dt" sz="half" idx="10"/>
          </p:nvPr>
        </p:nvSpPr>
        <p:spPr/>
        <p:txBody>
          <a:bodyPr/>
          <a:lstStyle>
            <a:lvl1pPr>
              <a:defRPr/>
            </a:lvl1pPr>
          </a:lstStyle>
          <a:p>
            <a:pPr>
              <a:defRPr/>
            </a:pPr>
            <a:endParaRPr lang="zh-TW" altLang="en-US"/>
          </a:p>
        </p:txBody>
      </p:sp>
      <p:sp>
        <p:nvSpPr>
          <p:cNvPr id="8" name="頁尾版面配置區 4"/>
          <p:cNvSpPr>
            <a:spLocks noGrp="1"/>
          </p:cNvSpPr>
          <p:nvPr>
            <p:ph type="ftr" sz="quarter" idx="11"/>
          </p:nvPr>
        </p:nvSpPr>
        <p:spPr/>
        <p:txBody>
          <a:bodyPr/>
          <a:lstStyle>
            <a:lvl1pPr>
              <a:defRPr/>
            </a:lvl1pPr>
          </a:lstStyle>
          <a:p>
            <a:pPr>
              <a:defRPr/>
            </a:pPr>
            <a:endParaRPr lang="zh-TW" altLang="en-US"/>
          </a:p>
        </p:txBody>
      </p:sp>
      <p:sp>
        <p:nvSpPr>
          <p:cNvPr id="9" name="投影片編號版面配置區 5"/>
          <p:cNvSpPr>
            <a:spLocks noGrp="1"/>
          </p:cNvSpPr>
          <p:nvPr>
            <p:ph type="sldNum" sz="quarter" idx="12"/>
          </p:nvPr>
        </p:nvSpPr>
        <p:spPr/>
        <p:txBody>
          <a:bodyPr/>
          <a:lstStyle>
            <a:lvl1pPr>
              <a:defRPr/>
            </a:lvl1pPr>
          </a:lstStyle>
          <a:p>
            <a:pPr>
              <a:defRPr/>
            </a:pPr>
            <a:fld id="{5203B836-46F9-41F7-BC2F-2B0A6C2CDDF1}" type="slidenum">
              <a:rPr lang="zh-TW" altLang="en-US"/>
              <a:pPr>
                <a:defRPr/>
              </a:pPr>
              <a:t>‹#›</a:t>
            </a:fld>
            <a:endParaRPr lang="zh-TW" alt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3"/>
          <p:cNvSpPr>
            <a:spLocks noGrp="1"/>
          </p:cNvSpPr>
          <p:nvPr>
            <p:ph type="dt" sz="half" idx="10"/>
          </p:nvPr>
        </p:nvSpPr>
        <p:spPr/>
        <p:txBody>
          <a:bodyPr/>
          <a:lstStyle>
            <a:lvl1pPr>
              <a:defRPr/>
            </a:lvl1pPr>
          </a:lstStyle>
          <a:p>
            <a:pPr>
              <a:defRPr/>
            </a:pPr>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p:cNvSpPr>
            <a:spLocks noGrp="1"/>
          </p:cNvSpPr>
          <p:nvPr>
            <p:ph type="sldNum" sz="quarter" idx="12"/>
          </p:nvPr>
        </p:nvSpPr>
        <p:spPr/>
        <p:txBody>
          <a:bodyPr/>
          <a:lstStyle>
            <a:lvl1pPr>
              <a:defRPr/>
            </a:lvl1pPr>
          </a:lstStyle>
          <a:p>
            <a:pPr>
              <a:defRPr/>
            </a:pPr>
            <a:fld id="{AEB7CA3D-43E7-4D66-91E9-6834206D840B}" type="slidenum">
              <a:rPr lang="zh-TW" altLang="en-US"/>
              <a:pPr>
                <a:defRPr/>
              </a:pPr>
              <a:t>‹#›</a:t>
            </a:fld>
            <a:endParaRPr lang="zh-TW" alt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endParaRPr lang="zh-TW" altLang="en-US"/>
          </a:p>
        </p:txBody>
      </p:sp>
      <p:sp>
        <p:nvSpPr>
          <p:cNvPr id="3" name="頁尾版面配置區 4"/>
          <p:cNvSpPr>
            <a:spLocks noGrp="1"/>
          </p:cNvSpPr>
          <p:nvPr>
            <p:ph type="ftr" sz="quarter" idx="11"/>
          </p:nvPr>
        </p:nvSpPr>
        <p:spPr/>
        <p:txBody>
          <a:bodyPr/>
          <a:lstStyle>
            <a:lvl1pPr>
              <a:defRPr/>
            </a:lvl1pPr>
          </a:lstStyle>
          <a:p>
            <a:pPr>
              <a:defRPr/>
            </a:pPr>
            <a:endParaRPr lang="zh-TW" altLang="en-US"/>
          </a:p>
        </p:txBody>
      </p:sp>
      <p:sp>
        <p:nvSpPr>
          <p:cNvPr id="4" name="投影片編號版面配置區 5"/>
          <p:cNvSpPr>
            <a:spLocks noGrp="1"/>
          </p:cNvSpPr>
          <p:nvPr>
            <p:ph type="sldNum" sz="quarter" idx="12"/>
          </p:nvPr>
        </p:nvSpPr>
        <p:spPr/>
        <p:txBody>
          <a:bodyPr/>
          <a:lstStyle>
            <a:lvl1pPr>
              <a:defRPr/>
            </a:lvl1pPr>
          </a:lstStyle>
          <a:p>
            <a:pPr>
              <a:defRPr/>
            </a:pPr>
            <a:fld id="{CBBCDC2C-8332-4655-86FD-96D5B281E250}" type="slidenum">
              <a:rPr lang="zh-TW" altLang="en-US"/>
              <a:pPr>
                <a:defRPr/>
              </a:pPr>
              <a:t>‹#›</a:t>
            </a:fld>
            <a:endParaRPr lang="zh-TW" alt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D82C1735-0562-4231-9BA0-64BADE6A6441}" type="slidenum">
              <a:rPr lang="zh-TW" altLang="en-US"/>
              <a:pPr>
                <a:defRPr/>
              </a:pPr>
              <a:t>‹#›</a:t>
            </a:fld>
            <a:endParaRPr lang="zh-TW" alt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14E0B5F2-5833-4663-9F93-9AF6446418B3}" type="slidenum">
              <a:rPr lang="zh-TW" altLang="en-US"/>
              <a:pPr>
                <a:defRPr/>
              </a:pPr>
              <a:t>‹#›</a:t>
            </a:fld>
            <a:endParaRPr lang="zh-TW" alt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9AA1BF9B-F717-4E48-8988-45BAF8E3951A}" type="slidenum">
              <a:rPr lang="zh-TW" altLang="en-US"/>
              <a:pPr>
                <a:defRPr/>
              </a:pPr>
              <a:t>‹#›</a:t>
            </a:fld>
            <a:endParaRPr lang="zh-TW" alt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6CF9A717-D647-435A-82D5-B52FB6BC3D65}" type="slidenum">
              <a:rPr lang="zh-TW" altLang="en-US"/>
              <a:pPr>
                <a:defRPr/>
              </a:pPr>
              <a:t>‹#›</a:t>
            </a:fld>
            <a:endParaRPr lang="zh-TW"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區段標題">
    <p:spTree>
      <p:nvGrpSpPr>
        <p:cNvPr id="1" name=""/>
        <p:cNvGrpSpPr/>
        <p:nvPr/>
      </p:nvGrpSpPr>
      <p:grpSpPr>
        <a:xfrm>
          <a:off x="0" y="0"/>
          <a:ext cx="0" cy="0"/>
          <a:chOff x="0" y="0"/>
          <a:chExt cx="0" cy="0"/>
        </a:xfrm>
      </p:grpSpPr>
      <p:sp>
        <p:nvSpPr>
          <p:cNvPr id="8" name="矩形 7"/>
          <p:cNvSpPr/>
          <p:nvPr userDrawn="1"/>
        </p:nvSpPr>
        <p:spPr>
          <a:xfrm>
            <a:off x="539552" y="3250956"/>
            <a:ext cx="4032448" cy="72000"/>
          </a:xfrm>
          <a:prstGeom prst="rect">
            <a:avLst/>
          </a:prstGeom>
          <a:solidFill>
            <a:srgbClr val="ED6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p:cNvSpPr/>
          <p:nvPr userDrawn="1"/>
        </p:nvSpPr>
        <p:spPr>
          <a:xfrm>
            <a:off x="4572000" y="3250956"/>
            <a:ext cx="4032448" cy="72000"/>
          </a:xfrm>
          <a:prstGeom prst="rect">
            <a:avLst/>
          </a:prstGeom>
          <a:solidFill>
            <a:srgbClr val="F5A2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p:cNvSpPr>
            <a:spLocks noGrp="1"/>
          </p:cNvSpPr>
          <p:nvPr>
            <p:ph type="title"/>
          </p:nvPr>
        </p:nvSpPr>
        <p:spPr>
          <a:xfrm>
            <a:off x="722313" y="1916832"/>
            <a:ext cx="7772400" cy="1362075"/>
          </a:xfrm>
        </p:spPr>
        <p:txBody>
          <a:bodyPr/>
          <a:lstStyle>
            <a:lvl1pPr algn="ctr">
              <a:defRPr sz="4400" b="1" cap="all"/>
            </a:lvl1pPr>
          </a:lstStyle>
          <a:p>
            <a:r>
              <a:rPr lang="zh-TW" altLang="en-US" dirty="0" smtClean="0"/>
              <a:t>按一下以編輯母片標題樣式</a:t>
            </a:r>
            <a:endParaRPr lang="zh-TW" altLang="en-US" dirty="0"/>
          </a:p>
        </p:txBody>
      </p:sp>
      <p:sp>
        <p:nvSpPr>
          <p:cNvPr id="3" name="文字版面配置區 2"/>
          <p:cNvSpPr>
            <a:spLocks noGrp="1"/>
          </p:cNvSpPr>
          <p:nvPr>
            <p:ph type="body" idx="1"/>
          </p:nvPr>
        </p:nvSpPr>
        <p:spPr>
          <a:xfrm>
            <a:off x="722313" y="3284984"/>
            <a:ext cx="7772400" cy="1500187"/>
          </a:xfrm>
        </p:spPr>
        <p:txBody>
          <a:bodyPr/>
          <a:lstStyle>
            <a:lvl1pPr marL="0" indent="0" algn="ctr">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dirty="0" smtClean="0"/>
              <a:t>按一下以編輯母片文字樣式</a:t>
            </a:r>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fld id="{5663F9A9-B9C3-44E1-BAF8-5D76FD17068F}" type="slidenum">
              <a:rPr lang="zh-TW" altLang="en-US"/>
              <a:pPr/>
              <a:t>‹#›</a:t>
            </a:fld>
            <a:endParaRPr lang="zh-TW" altLang="en-US"/>
          </a:p>
        </p:txBody>
      </p:sp>
      <p:pic>
        <p:nvPicPr>
          <p:cNvPr id="7" name="圖片 6"/>
          <p:cNvPicPr>
            <a:picLocks noChangeAspect="1"/>
          </p:cNvPicPr>
          <p:nvPr userDrawn="1"/>
        </p:nvPicPr>
        <p:blipFill>
          <a:blip r:embed="rId2" cstate="print"/>
          <a:srcRect/>
          <a:stretch>
            <a:fillRect/>
          </a:stretch>
        </p:blipFill>
        <p:spPr bwMode="auto">
          <a:xfrm>
            <a:off x="428596" y="357166"/>
            <a:ext cx="2743637" cy="742897"/>
          </a:xfrm>
          <a:prstGeom prst="rect">
            <a:avLst/>
          </a:prstGeom>
          <a:noFill/>
          <a:ln w="9525">
            <a:noFill/>
            <a:miter lim="800000"/>
            <a:headEnd/>
            <a:tailEnd/>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1_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5CF3F8CC-1830-4B08-96C2-B259CFE96E85}" type="slidenum">
              <a:rPr lang="zh-TW" altLang="en-US"/>
              <a:pPr>
                <a:defRPr/>
              </a:pPr>
              <a:t>‹#›</a:t>
            </a:fld>
            <a:endParaRPr lang="zh-TW"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908720"/>
            <a:ext cx="4038600" cy="54726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內容版面配置區 3"/>
          <p:cNvSpPr>
            <a:spLocks noGrp="1"/>
          </p:cNvSpPr>
          <p:nvPr>
            <p:ph sz="half" idx="2"/>
          </p:nvPr>
        </p:nvSpPr>
        <p:spPr>
          <a:xfrm>
            <a:off x="4648200" y="908720"/>
            <a:ext cx="4038600" cy="54726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3"/>
          <p:cNvSpPr>
            <a:spLocks noGrp="1"/>
          </p:cNvSpPr>
          <p:nvPr>
            <p:ph type="dt" sz="half" idx="10"/>
          </p:nvPr>
        </p:nvSpPr>
        <p:spPr/>
        <p:txBody>
          <a:bodyPr/>
          <a:lstStyle>
            <a:lvl1pPr>
              <a:defRPr/>
            </a:lvl1pPr>
          </a:lstStyle>
          <a:p>
            <a:pPr>
              <a:defRPr/>
            </a:pPr>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fld id="{9912E481-2D35-4217-A826-78956AF5A91F}" type="slidenum">
              <a:rPr lang="zh-TW" altLang="en-US"/>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6183" y="90872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smtClean="0"/>
              <a:t>按一下以編輯母片文字樣式</a:t>
            </a:r>
          </a:p>
        </p:txBody>
      </p:sp>
      <p:sp>
        <p:nvSpPr>
          <p:cNvPr id="4" name="內容版面配置區 3"/>
          <p:cNvSpPr>
            <a:spLocks noGrp="1"/>
          </p:cNvSpPr>
          <p:nvPr>
            <p:ph sz="half" idx="2"/>
          </p:nvPr>
        </p:nvSpPr>
        <p:spPr>
          <a:xfrm>
            <a:off x="457200" y="1628800"/>
            <a:ext cx="4040188" cy="47525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5" name="文字版面配置區 4"/>
          <p:cNvSpPr>
            <a:spLocks noGrp="1"/>
          </p:cNvSpPr>
          <p:nvPr>
            <p:ph type="body" sz="quarter" idx="3"/>
          </p:nvPr>
        </p:nvSpPr>
        <p:spPr>
          <a:xfrm>
            <a:off x="4644008" y="90872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1628800"/>
            <a:ext cx="4041775" cy="47525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7" name="日期版面配置區 3"/>
          <p:cNvSpPr>
            <a:spLocks noGrp="1"/>
          </p:cNvSpPr>
          <p:nvPr>
            <p:ph type="dt" sz="half" idx="10"/>
          </p:nvPr>
        </p:nvSpPr>
        <p:spPr/>
        <p:txBody>
          <a:bodyPr/>
          <a:lstStyle>
            <a:lvl1pPr>
              <a:defRPr/>
            </a:lvl1pPr>
          </a:lstStyle>
          <a:p>
            <a:pPr>
              <a:defRPr/>
            </a:pPr>
            <a:endParaRPr lang="zh-TW" altLang="en-US"/>
          </a:p>
        </p:txBody>
      </p:sp>
      <p:sp>
        <p:nvSpPr>
          <p:cNvPr id="8" name="頁尾版面配置區 4"/>
          <p:cNvSpPr>
            <a:spLocks noGrp="1"/>
          </p:cNvSpPr>
          <p:nvPr>
            <p:ph type="ftr" sz="quarter" idx="11"/>
          </p:nvPr>
        </p:nvSpPr>
        <p:spPr/>
        <p:txBody>
          <a:bodyPr/>
          <a:lstStyle>
            <a:lvl1pPr>
              <a:defRPr/>
            </a:lvl1pPr>
          </a:lstStyle>
          <a:p>
            <a:pPr>
              <a:defRPr/>
            </a:pPr>
            <a:endParaRPr lang="zh-TW" altLang="en-US"/>
          </a:p>
        </p:txBody>
      </p:sp>
      <p:sp>
        <p:nvSpPr>
          <p:cNvPr id="9" name="投影片編號版面配置區 5"/>
          <p:cNvSpPr>
            <a:spLocks noGrp="1"/>
          </p:cNvSpPr>
          <p:nvPr>
            <p:ph type="sldNum" sz="quarter" idx="12"/>
          </p:nvPr>
        </p:nvSpPr>
        <p:spPr/>
        <p:txBody>
          <a:bodyPr/>
          <a:lstStyle>
            <a:lvl1pPr>
              <a:defRPr/>
            </a:lvl1pPr>
          </a:lstStyle>
          <a:p>
            <a:fld id="{7A72E53D-3E82-4CFF-9165-33CA948FA57E}" type="slidenum">
              <a:rPr lang="zh-TW" altLang="en-US"/>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3"/>
          <p:cNvSpPr>
            <a:spLocks noGrp="1"/>
          </p:cNvSpPr>
          <p:nvPr>
            <p:ph type="dt" sz="half" idx="10"/>
          </p:nvPr>
        </p:nvSpPr>
        <p:spPr/>
        <p:txBody>
          <a:bodyPr/>
          <a:lstStyle>
            <a:lvl1pPr>
              <a:defRPr/>
            </a:lvl1pPr>
          </a:lstStyle>
          <a:p>
            <a:pPr>
              <a:defRPr/>
            </a:pPr>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p:cNvSpPr>
            <a:spLocks noGrp="1"/>
          </p:cNvSpPr>
          <p:nvPr>
            <p:ph type="sldNum" sz="quarter" idx="12"/>
          </p:nvPr>
        </p:nvSpPr>
        <p:spPr/>
        <p:txBody>
          <a:bodyPr/>
          <a:lstStyle>
            <a:lvl1pPr>
              <a:defRPr/>
            </a:lvl1pPr>
          </a:lstStyle>
          <a:p>
            <a:fld id="{75C21333-0A7A-4A09-A8CB-E629C3886772}" type="slidenum">
              <a:rPr lang="zh-TW" altLang="en-US"/>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endParaRPr lang="zh-TW" altLang="en-US"/>
          </a:p>
        </p:txBody>
      </p:sp>
      <p:sp>
        <p:nvSpPr>
          <p:cNvPr id="3" name="頁尾版面配置區 4"/>
          <p:cNvSpPr>
            <a:spLocks noGrp="1"/>
          </p:cNvSpPr>
          <p:nvPr>
            <p:ph type="ftr" sz="quarter" idx="11"/>
          </p:nvPr>
        </p:nvSpPr>
        <p:spPr/>
        <p:txBody>
          <a:bodyPr/>
          <a:lstStyle>
            <a:lvl1pPr>
              <a:defRPr/>
            </a:lvl1pPr>
          </a:lstStyle>
          <a:p>
            <a:pPr>
              <a:defRPr/>
            </a:pPr>
            <a:endParaRPr lang="zh-TW" altLang="en-US"/>
          </a:p>
        </p:txBody>
      </p:sp>
      <p:sp>
        <p:nvSpPr>
          <p:cNvPr id="4" name="投影片編號版面配置區 5"/>
          <p:cNvSpPr>
            <a:spLocks noGrp="1"/>
          </p:cNvSpPr>
          <p:nvPr>
            <p:ph type="sldNum" sz="quarter" idx="12"/>
          </p:nvPr>
        </p:nvSpPr>
        <p:spPr/>
        <p:txBody>
          <a:bodyPr/>
          <a:lstStyle>
            <a:lvl1pPr>
              <a:defRPr/>
            </a:lvl1pPr>
          </a:lstStyle>
          <a:p>
            <a:fld id="{E01EE68F-6AB3-49B6-8797-90C3F7522678}" type="slidenum">
              <a:rPr lang="zh-TW" altLang="en-US"/>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617148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94622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fld id="{8E125BB4-0102-4AE7-916A-4D003949A039}" type="slidenum">
              <a:rPr lang="zh-TW" altLang="en-US"/>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2.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image" Target="../media/image4.png"/><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200" y="53975"/>
            <a:ext cx="8229600" cy="78263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zh-TW" altLang="en-US" smtClean="0"/>
              <a:t>按一下以編輯母片標題樣式</a:t>
            </a:r>
          </a:p>
        </p:txBody>
      </p:sp>
      <p:sp>
        <p:nvSpPr>
          <p:cNvPr id="1027" name="文字版面配置區 2"/>
          <p:cNvSpPr>
            <a:spLocks noGrp="1"/>
          </p:cNvSpPr>
          <p:nvPr>
            <p:ph type="body" idx="1"/>
          </p:nvPr>
        </p:nvSpPr>
        <p:spPr bwMode="auto">
          <a:xfrm>
            <a:off x="457200" y="908050"/>
            <a:ext cx="8229600" cy="5473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7235825" y="6545263"/>
            <a:ext cx="865188" cy="295275"/>
          </a:xfrm>
          <a:prstGeom prst="rect">
            <a:avLst/>
          </a:prstGeom>
          <a:noFill/>
        </p:spPr>
        <p:txBody>
          <a:bodyPr vert="horz" wrap="square" lIns="90000" tIns="46800" rIns="90000" bIns="46800" rtlCol="0" anchor="ctr">
            <a:spAutoFit/>
          </a:bodyPr>
          <a:lstStyle>
            <a:lvl1pPr algn="r" eaLnBrk="1" fontAlgn="auto" hangingPunct="1">
              <a:lnSpc>
                <a:spcPts val="1200"/>
              </a:lnSpc>
              <a:spcBef>
                <a:spcPts val="0"/>
              </a:spcBef>
              <a:spcAft>
                <a:spcPts val="0"/>
              </a:spcAft>
              <a:defRPr kumimoji="0" sz="1200">
                <a:solidFill>
                  <a:schemeClr val="bg1">
                    <a:lumMod val="50000"/>
                  </a:schemeClr>
                </a:solidFill>
                <a:latin typeface="+mn-lt"/>
                <a:ea typeface="+mn-ea"/>
              </a:defRPr>
            </a:lvl1pPr>
          </a:lstStyle>
          <a:p>
            <a:pPr>
              <a:defRPr/>
            </a:pPr>
            <a:endParaRPr lang="zh-TW" altLang="en-US"/>
          </a:p>
        </p:txBody>
      </p:sp>
      <p:sp>
        <p:nvSpPr>
          <p:cNvPr id="5" name="頁尾版面配置區 4"/>
          <p:cNvSpPr>
            <a:spLocks noGrp="1"/>
          </p:cNvSpPr>
          <p:nvPr>
            <p:ph type="ftr" sz="quarter" idx="3"/>
          </p:nvPr>
        </p:nvSpPr>
        <p:spPr>
          <a:xfrm>
            <a:off x="0" y="6545263"/>
            <a:ext cx="6227763" cy="295275"/>
          </a:xfrm>
          <a:prstGeom prst="rect">
            <a:avLst/>
          </a:prstGeom>
          <a:noFill/>
        </p:spPr>
        <p:txBody>
          <a:bodyPr vert="horz" lIns="90000" tIns="46800" rIns="90000" bIns="46800" rtlCol="0" anchor="ctr"/>
          <a:lstStyle>
            <a:lvl1pPr algn="l" eaLnBrk="1" fontAlgn="auto" hangingPunct="1">
              <a:spcBef>
                <a:spcPts val="0"/>
              </a:spcBef>
              <a:spcAft>
                <a:spcPts val="0"/>
              </a:spcAft>
              <a:defRPr kumimoji="0" sz="1200">
                <a:solidFill>
                  <a:schemeClr val="bg1">
                    <a:lumMod val="50000"/>
                  </a:schemeClr>
                </a:solidFill>
                <a:latin typeface="+mn-lt"/>
                <a:ea typeface="+mn-ea"/>
              </a:defRPr>
            </a:lvl1pPr>
          </a:lstStyle>
          <a:p>
            <a:pPr>
              <a:defRPr/>
            </a:pPr>
            <a:endParaRPr lang="zh-TW" altLang="en-US"/>
          </a:p>
        </p:txBody>
      </p:sp>
      <p:sp>
        <p:nvSpPr>
          <p:cNvPr id="6" name="投影片編號版面配置區 5"/>
          <p:cNvSpPr>
            <a:spLocks noGrp="1"/>
          </p:cNvSpPr>
          <p:nvPr>
            <p:ph type="sldNum" sz="quarter" idx="4"/>
          </p:nvPr>
        </p:nvSpPr>
        <p:spPr>
          <a:xfrm>
            <a:off x="8459788" y="6545263"/>
            <a:ext cx="684212" cy="295275"/>
          </a:xfrm>
          <a:prstGeom prst="rect">
            <a:avLst/>
          </a:prstGeom>
          <a:noFill/>
        </p:spPr>
        <p:txBody>
          <a:bodyPr vert="horz" wrap="square" lIns="90000" tIns="46800" rIns="90000" bIns="46800" numCol="1" anchor="ctr" anchorCtr="0" compatLnSpc="1">
            <a:prstTxWarp prst="textNoShape">
              <a:avLst/>
            </a:prstTxWarp>
            <a:spAutoFit/>
          </a:bodyPr>
          <a:lstStyle>
            <a:lvl1pPr algn="r" eaLnBrk="1" hangingPunct="1">
              <a:lnSpc>
                <a:spcPts val="1200"/>
              </a:lnSpc>
              <a:defRPr kumimoji="0" sz="1200">
                <a:solidFill>
                  <a:srgbClr val="7F7F7F"/>
                </a:solidFill>
                <a:latin typeface="微軟正黑體" pitchFamily="34" charset="-120"/>
                <a:ea typeface="微軟正黑體" pitchFamily="34" charset="-120"/>
              </a:defRPr>
            </a:lvl1pPr>
          </a:lstStyle>
          <a:p>
            <a:fld id="{59B24666-780A-4E31-949A-C7776BC1275B}" type="slidenum">
              <a:rPr lang="zh-TW" altLang="en-US"/>
              <a:pPr/>
              <a:t>‹#›</a:t>
            </a:fld>
            <a:endParaRPr lang="zh-TW" altLang="en-US"/>
          </a:p>
        </p:txBody>
      </p:sp>
      <p:pic>
        <p:nvPicPr>
          <p:cNvPr id="1031" name="圖片 6"/>
          <p:cNvPicPr>
            <a:picLocks noChangeAspect="1"/>
          </p:cNvPicPr>
          <p:nvPr userDrawn="1"/>
        </p:nvPicPr>
        <p:blipFill>
          <a:blip r:embed="rId15" cstate="print"/>
          <a:srcRect/>
          <a:stretch>
            <a:fillRect/>
          </a:stretch>
        </p:blipFill>
        <p:spPr bwMode="auto">
          <a:xfrm>
            <a:off x="0" y="19050"/>
            <a:ext cx="1619250" cy="438150"/>
          </a:xfrm>
          <a:prstGeom prst="rect">
            <a:avLst/>
          </a:prstGeom>
          <a:noFill/>
          <a:ln w="9525">
            <a:noFill/>
            <a:miter lim="800000"/>
            <a:headEnd/>
            <a:tailEnd/>
          </a:ln>
        </p:spPr>
      </p:pic>
      <p:sp>
        <p:nvSpPr>
          <p:cNvPr id="8" name="矩形 7"/>
          <p:cNvSpPr/>
          <p:nvPr userDrawn="1"/>
        </p:nvSpPr>
        <p:spPr>
          <a:xfrm>
            <a:off x="539552" y="872720"/>
            <a:ext cx="4032448" cy="72000"/>
          </a:xfrm>
          <a:prstGeom prst="rect">
            <a:avLst/>
          </a:prstGeom>
          <a:solidFill>
            <a:srgbClr val="ED6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p:cNvSpPr/>
          <p:nvPr userDrawn="1"/>
        </p:nvSpPr>
        <p:spPr>
          <a:xfrm>
            <a:off x="4572000" y="872720"/>
            <a:ext cx="4032448" cy="72000"/>
          </a:xfrm>
          <a:prstGeom prst="rect">
            <a:avLst/>
          </a:prstGeom>
          <a:solidFill>
            <a:srgbClr val="F5A2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 bg1="lt1" tx1="dk1" bg2="lt2" tx2="dk2" accent1="accent1" accent2="accent2" accent3="accent3" accent4="accent4" accent5="accent5" accent6="accent6" hlink="hlink" folHlink="folHlink"/>
  <p:sldLayoutIdLst>
    <p:sldLayoutId id="2147484861" r:id="rId1"/>
    <p:sldLayoutId id="2147484862" r:id="rId2"/>
    <p:sldLayoutId id="2147484863" r:id="rId3"/>
    <p:sldLayoutId id="2147484864" r:id="rId4"/>
    <p:sldLayoutId id="2147484865" r:id="rId5"/>
    <p:sldLayoutId id="2147484866" r:id="rId6"/>
    <p:sldLayoutId id="2147484867" r:id="rId7"/>
    <p:sldLayoutId id="2147484868" r:id="rId8"/>
    <p:sldLayoutId id="2147484869" r:id="rId9"/>
    <p:sldLayoutId id="2147484870" r:id="rId10"/>
    <p:sldLayoutId id="2147484871" r:id="rId11"/>
    <p:sldLayoutId id="2147484872" r:id="rId12"/>
    <p:sldLayoutId id="2147484873" r:id="rId13"/>
  </p:sldLayoutIdLst>
  <p:hf hdr="0" ftr="0" dt="0"/>
  <p:txStyles>
    <p:title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文字方塊 13"/>
          <p:cNvSpPr txBox="1"/>
          <p:nvPr userDrawn="1"/>
        </p:nvSpPr>
        <p:spPr>
          <a:xfrm>
            <a:off x="8138597" y="-19769"/>
            <a:ext cx="1005403" cy="338554"/>
          </a:xfrm>
          <a:prstGeom prst="rect">
            <a:avLst/>
          </a:prstGeom>
          <a:effectLst/>
        </p:spPr>
        <p:style>
          <a:lnRef idx="1">
            <a:schemeClr val="accent6"/>
          </a:lnRef>
          <a:fillRef idx="2">
            <a:schemeClr val="accent6"/>
          </a:fillRef>
          <a:effectRef idx="1">
            <a:schemeClr val="accent6"/>
          </a:effectRef>
          <a:fontRef idx="minor">
            <a:schemeClr val="dk1"/>
          </a:fontRef>
        </p:style>
        <p:txBody>
          <a:bodyPr wrap="none" rtlCol="0">
            <a:spAutoFit/>
          </a:bodyPr>
          <a:lstStyle/>
          <a:p>
            <a:r>
              <a:rPr lang="zh-TW" altLang="en-US" sz="1600" dirty="0" smtClean="0">
                <a:latin typeface="微軟正黑體" pitchFamily="34" charset="-120"/>
                <a:ea typeface="微軟正黑體" pitchFamily="34" charset="-120"/>
              </a:rPr>
              <a:t>規劃提案</a:t>
            </a:r>
            <a:endParaRPr lang="zh-TW" altLang="en-US" sz="1600" dirty="0">
              <a:latin typeface="微軟正黑體" pitchFamily="34" charset="-120"/>
              <a:ea typeface="微軟正黑體" pitchFamily="34" charset="-120"/>
            </a:endParaRPr>
          </a:p>
        </p:txBody>
      </p:sp>
      <p:pic>
        <p:nvPicPr>
          <p:cNvPr id="30722" name="Picture 2" descr="「經濟部工業局 png」的圖片搜尋結果"/>
          <p:cNvPicPr>
            <a:picLocks noChangeAspect="1" noChangeArrowheads="1"/>
          </p:cNvPicPr>
          <p:nvPr userDrawn="1"/>
        </p:nvPicPr>
        <p:blipFill>
          <a:blip r:embed="rId16" cstate="print"/>
          <a:srcRect/>
          <a:stretch>
            <a:fillRect/>
          </a:stretch>
        </p:blipFill>
        <p:spPr bwMode="auto">
          <a:xfrm>
            <a:off x="0" y="0"/>
            <a:ext cx="1331640" cy="955775"/>
          </a:xfrm>
          <a:prstGeom prst="rect">
            <a:avLst/>
          </a:prstGeom>
          <a:noFill/>
        </p:spPr>
      </p:pic>
      <p:sp>
        <p:nvSpPr>
          <p:cNvPr id="1026" name="標題版面配置區 1"/>
          <p:cNvSpPr>
            <a:spLocks noGrp="1"/>
          </p:cNvSpPr>
          <p:nvPr>
            <p:ph type="title"/>
          </p:nvPr>
        </p:nvSpPr>
        <p:spPr bwMode="auto">
          <a:xfrm>
            <a:off x="457200" y="53975"/>
            <a:ext cx="8229600" cy="78263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zh-TW" altLang="en-US" smtClean="0"/>
              <a:t>按一下以編輯母片標題樣式</a:t>
            </a:r>
          </a:p>
        </p:txBody>
      </p:sp>
      <p:sp>
        <p:nvSpPr>
          <p:cNvPr id="1027" name="文字版面配置區 2"/>
          <p:cNvSpPr>
            <a:spLocks noGrp="1"/>
          </p:cNvSpPr>
          <p:nvPr>
            <p:ph type="body" idx="1"/>
          </p:nvPr>
        </p:nvSpPr>
        <p:spPr bwMode="auto">
          <a:xfrm>
            <a:off x="457200" y="908050"/>
            <a:ext cx="8229600" cy="5473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7235825" y="6545263"/>
            <a:ext cx="865188" cy="295275"/>
          </a:xfrm>
          <a:prstGeom prst="rect">
            <a:avLst/>
          </a:prstGeom>
          <a:noFill/>
        </p:spPr>
        <p:txBody>
          <a:bodyPr vert="horz" wrap="square" lIns="90000" tIns="46800" rIns="90000" bIns="46800" rtlCol="0" anchor="ctr">
            <a:spAutoFit/>
          </a:bodyPr>
          <a:lstStyle>
            <a:lvl1pPr algn="r" eaLnBrk="1" fontAlgn="auto" hangingPunct="1">
              <a:lnSpc>
                <a:spcPts val="1200"/>
              </a:lnSpc>
              <a:spcBef>
                <a:spcPts val="0"/>
              </a:spcBef>
              <a:spcAft>
                <a:spcPts val="0"/>
              </a:spcAft>
              <a:defRPr kumimoji="0" sz="1200">
                <a:solidFill>
                  <a:schemeClr val="bg1">
                    <a:lumMod val="50000"/>
                  </a:schemeClr>
                </a:solidFill>
                <a:latin typeface="+mn-lt"/>
                <a:ea typeface="+mn-ea"/>
              </a:defRPr>
            </a:lvl1pPr>
          </a:lstStyle>
          <a:p>
            <a:pPr>
              <a:defRPr/>
            </a:pPr>
            <a:endParaRPr lang="zh-TW" altLang="en-US"/>
          </a:p>
        </p:txBody>
      </p:sp>
      <p:sp>
        <p:nvSpPr>
          <p:cNvPr id="5" name="頁尾版面配置區 4"/>
          <p:cNvSpPr>
            <a:spLocks noGrp="1"/>
          </p:cNvSpPr>
          <p:nvPr>
            <p:ph type="ftr" sz="quarter" idx="3"/>
          </p:nvPr>
        </p:nvSpPr>
        <p:spPr>
          <a:xfrm>
            <a:off x="0" y="6545263"/>
            <a:ext cx="6227763" cy="295275"/>
          </a:xfrm>
          <a:prstGeom prst="rect">
            <a:avLst/>
          </a:prstGeom>
          <a:noFill/>
        </p:spPr>
        <p:txBody>
          <a:bodyPr vert="horz" lIns="90000" tIns="46800" rIns="90000" bIns="46800" rtlCol="0" anchor="ctr"/>
          <a:lstStyle>
            <a:lvl1pPr algn="l" eaLnBrk="1" fontAlgn="auto" hangingPunct="1">
              <a:spcBef>
                <a:spcPts val="0"/>
              </a:spcBef>
              <a:spcAft>
                <a:spcPts val="0"/>
              </a:spcAft>
              <a:defRPr kumimoji="0" sz="1200">
                <a:solidFill>
                  <a:schemeClr val="bg1">
                    <a:lumMod val="50000"/>
                  </a:schemeClr>
                </a:solidFill>
                <a:latin typeface="+mn-lt"/>
                <a:ea typeface="+mn-ea"/>
              </a:defRPr>
            </a:lvl1pPr>
          </a:lstStyle>
          <a:p>
            <a:pPr>
              <a:defRPr/>
            </a:pPr>
            <a:endParaRPr lang="zh-TW" altLang="en-US"/>
          </a:p>
        </p:txBody>
      </p:sp>
      <p:sp>
        <p:nvSpPr>
          <p:cNvPr id="6" name="投影片編號版面配置區 5"/>
          <p:cNvSpPr>
            <a:spLocks noGrp="1"/>
          </p:cNvSpPr>
          <p:nvPr>
            <p:ph type="sldNum" sz="quarter" idx="4"/>
          </p:nvPr>
        </p:nvSpPr>
        <p:spPr>
          <a:xfrm>
            <a:off x="8459788" y="6545263"/>
            <a:ext cx="684212" cy="295275"/>
          </a:xfrm>
          <a:prstGeom prst="rect">
            <a:avLst/>
          </a:prstGeom>
          <a:noFill/>
        </p:spPr>
        <p:txBody>
          <a:bodyPr vert="horz" wrap="square" lIns="90000" tIns="46800" rIns="90000" bIns="46800" numCol="1" anchor="ctr" anchorCtr="0" compatLnSpc="1">
            <a:prstTxWarp prst="textNoShape">
              <a:avLst/>
            </a:prstTxWarp>
            <a:spAutoFit/>
          </a:bodyPr>
          <a:lstStyle>
            <a:lvl1pPr algn="r" eaLnBrk="1" hangingPunct="1">
              <a:lnSpc>
                <a:spcPts val="1200"/>
              </a:lnSpc>
              <a:defRPr kumimoji="0" sz="1200">
                <a:solidFill>
                  <a:srgbClr val="7F7F7F"/>
                </a:solidFill>
                <a:latin typeface="微軟正黑體" pitchFamily="34" charset="-120"/>
                <a:ea typeface="微軟正黑體" pitchFamily="34" charset="-120"/>
              </a:defRPr>
            </a:lvl1pPr>
          </a:lstStyle>
          <a:p>
            <a:fld id="{59B24666-780A-4E31-949A-C7776BC1275B}" type="slidenum">
              <a:rPr lang="zh-TW" altLang="en-US"/>
              <a:pPr/>
              <a:t>‹#›</a:t>
            </a:fld>
            <a:endParaRPr lang="zh-TW" altLang="en-US"/>
          </a:p>
        </p:txBody>
      </p:sp>
    </p:spTree>
  </p:cSld>
  <p:clrMap bg1="lt1" tx1="dk1" bg2="lt2" tx2="dk2" accent1="accent1" accent2="accent2" accent3="accent3" accent4="accent4" accent5="accent5" accent6="accent6" hlink="hlink" folHlink="folHlink"/>
  <p:sldLayoutIdLst>
    <p:sldLayoutId id="2147484845" r:id="rId1"/>
    <p:sldLayoutId id="2147484833" r:id="rId2"/>
    <p:sldLayoutId id="2147484834" r:id="rId3"/>
    <p:sldLayoutId id="2147484835" r:id="rId4"/>
    <p:sldLayoutId id="2147484836" r:id="rId5"/>
    <p:sldLayoutId id="2147484837" r:id="rId6"/>
    <p:sldLayoutId id="2147484838" r:id="rId7"/>
    <p:sldLayoutId id="2147484839" r:id="rId8"/>
    <p:sldLayoutId id="2147484840" r:id="rId9"/>
    <p:sldLayoutId id="2147484841" r:id="rId10"/>
    <p:sldLayoutId id="2147484842" r:id="rId11"/>
    <p:sldLayoutId id="2147484843" r:id="rId12"/>
    <p:sldLayoutId id="2147484844" r:id="rId13"/>
    <p:sldLayoutId id="2147484874" r:id="rId14"/>
  </p:sldLayoutIdLst>
  <p:hf hdr="0" ftr="0" dt="0"/>
  <p:txStyles>
    <p:title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2"/>
          <p:cNvSpPr>
            <a:spLocks noChangeArrowheads="1"/>
          </p:cNvSpPr>
          <p:nvPr userDrawn="1"/>
        </p:nvSpPr>
        <p:spPr bwMode="auto">
          <a:xfrm>
            <a:off x="0" y="6619875"/>
            <a:ext cx="9144000" cy="238125"/>
          </a:xfrm>
          <a:prstGeom prst="rect">
            <a:avLst/>
          </a:prstGeom>
          <a:solidFill>
            <a:srgbClr val="0033CC"/>
          </a:solidFill>
          <a:ln w="9525">
            <a:noFill/>
            <a:miter lim="800000"/>
            <a:headEnd/>
            <a:tailEnd/>
          </a:ln>
        </p:spPr>
        <p:txBody>
          <a:bodyPr wrap="none" anchor="ctr"/>
          <a:lstStyle/>
          <a:p>
            <a:pPr fontAlgn="auto">
              <a:spcBef>
                <a:spcPts val="0"/>
              </a:spcBef>
              <a:spcAft>
                <a:spcPts val="0"/>
              </a:spcAft>
              <a:defRPr/>
            </a:pPr>
            <a:endParaRPr kumimoji="0" lang="zh-TW" altLang="en-US">
              <a:latin typeface="+mn-lt"/>
              <a:ea typeface="+mn-ea"/>
            </a:endParaRPr>
          </a:p>
        </p:txBody>
      </p:sp>
      <p:sp>
        <p:nvSpPr>
          <p:cNvPr id="8" name="Text Box 8"/>
          <p:cNvSpPr txBox="1">
            <a:spLocks noChangeArrowheads="1"/>
          </p:cNvSpPr>
          <p:nvPr userDrawn="1"/>
        </p:nvSpPr>
        <p:spPr bwMode="auto">
          <a:xfrm>
            <a:off x="0" y="6623050"/>
            <a:ext cx="2559050" cy="227013"/>
          </a:xfrm>
          <a:prstGeom prst="rect">
            <a:avLst/>
          </a:prstGeom>
          <a:solidFill>
            <a:srgbClr val="0033CC"/>
          </a:solidFill>
          <a:ln>
            <a:noFill/>
          </a:ln>
          <a:effectLst/>
          <a:extLst/>
        </p:spPr>
        <p:txBody>
          <a:bodyPr lIns="36000" tIns="36000" rIns="36000" bIns="36000">
            <a:spAutoFit/>
          </a:bodyP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fontAlgn="auto" hangingPunct="1">
              <a:lnSpc>
                <a:spcPts val="1200"/>
              </a:lnSpc>
              <a:spcBef>
                <a:spcPts val="0"/>
              </a:spcBef>
              <a:spcAft>
                <a:spcPts val="0"/>
              </a:spcAft>
              <a:defRPr/>
            </a:pPr>
            <a:r>
              <a:rPr lang="en-US" altLang="zh-TW" sz="900" dirty="0">
                <a:solidFill>
                  <a:schemeClr val="bg1"/>
                </a:solidFill>
                <a:latin typeface="Arial" charset="0"/>
                <a:ea typeface="微軟正黑體" pitchFamily="34" charset="-120"/>
              </a:rPr>
              <a:t>© 2015 PMC    </a:t>
            </a:r>
            <a:r>
              <a:rPr lang="zh-TW" altLang="en-US" sz="900" dirty="0">
                <a:solidFill>
                  <a:schemeClr val="bg1"/>
                </a:solidFill>
                <a:latin typeface="Arial" charset="0"/>
                <a:ea typeface="微軟正黑體" pitchFamily="34" charset="-120"/>
              </a:rPr>
              <a:t>技術創新  服務貼心</a:t>
            </a:r>
          </a:p>
        </p:txBody>
      </p:sp>
      <p:pic>
        <p:nvPicPr>
          <p:cNvPr id="1030" name="Picture 16" descr="C:\Users\kenghua\Dropbox\PMC簡報範本\logo2_調整大小.png"/>
          <p:cNvPicPr>
            <a:picLocks noChangeAspect="1" noChangeArrowheads="1"/>
          </p:cNvPicPr>
          <p:nvPr userDrawn="1"/>
        </p:nvPicPr>
        <p:blipFill>
          <a:blip r:embed="rId15" cstate="print"/>
          <a:srcRect/>
          <a:stretch>
            <a:fillRect/>
          </a:stretch>
        </p:blipFill>
        <p:spPr bwMode="auto">
          <a:xfrm>
            <a:off x="6865938" y="6246813"/>
            <a:ext cx="2230437" cy="354012"/>
          </a:xfrm>
          <a:prstGeom prst="rect">
            <a:avLst/>
          </a:prstGeom>
          <a:noFill/>
          <a:ln w="9525">
            <a:noFill/>
            <a:miter lim="800000"/>
            <a:headEnd/>
            <a:tailEnd/>
          </a:ln>
        </p:spPr>
      </p:pic>
      <p:sp>
        <p:nvSpPr>
          <p:cNvPr id="1031" name="標題版面配置區 1"/>
          <p:cNvSpPr>
            <a:spLocks noGrp="1"/>
          </p:cNvSpPr>
          <p:nvPr>
            <p:ph type="title"/>
          </p:nvPr>
        </p:nvSpPr>
        <p:spPr bwMode="auto">
          <a:xfrm>
            <a:off x="457200" y="53975"/>
            <a:ext cx="8229600" cy="78263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zh-TW" altLang="en-US"/>
              <a:t>按一下以編輯母片標題樣式</a:t>
            </a:r>
          </a:p>
        </p:txBody>
      </p:sp>
      <p:sp>
        <p:nvSpPr>
          <p:cNvPr id="1032" name="文字版面配置區 2"/>
          <p:cNvSpPr>
            <a:spLocks noGrp="1"/>
          </p:cNvSpPr>
          <p:nvPr>
            <p:ph type="body" idx="1"/>
          </p:nvPr>
        </p:nvSpPr>
        <p:spPr bwMode="auto">
          <a:xfrm>
            <a:off x="457200" y="908050"/>
            <a:ext cx="8229600" cy="52181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7594600" y="6623050"/>
            <a:ext cx="865188" cy="227013"/>
          </a:xfrm>
          <a:prstGeom prst="rect">
            <a:avLst/>
          </a:prstGeom>
          <a:solidFill>
            <a:srgbClr val="0033CC"/>
          </a:solidFill>
        </p:spPr>
        <p:txBody>
          <a:bodyPr vert="horz" wrap="square" lIns="36000" tIns="36000" rIns="36000" bIns="36000" rtlCol="0" anchor="ctr">
            <a:spAutoFit/>
          </a:bodyPr>
          <a:lstStyle>
            <a:lvl1pPr algn="r" fontAlgn="auto">
              <a:lnSpc>
                <a:spcPts val="1200"/>
              </a:lnSpc>
              <a:spcBef>
                <a:spcPts val="0"/>
              </a:spcBef>
              <a:spcAft>
                <a:spcPts val="0"/>
              </a:spcAft>
              <a:defRPr kumimoji="0" sz="1200">
                <a:solidFill>
                  <a:schemeClr val="bg1"/>
                </a:solidFill>
                <a:latin typeface="+mn-lt"/>
                <a:ea typeface="+mn-ea"/>
              </a:defRPr>
            </a:lvl1pPr>
          </a:lstStyle>
          <a:p>
            <a:pPr>
              <a:defRPr/>
            </a:pPr>
            <a:endParaRPr lang="zh-TW" altLang="en-US"/>
          </a:p>
        </p:txBody>
      </p:sp>
      <p:sp>
        <p:nvSpPr>
          <p:cNvPr id="5" name="頁尾版面配置區 4"/>
          <p:cNvSpPr>
            <a:spLocks noGrp="1"/>
          </p:cNvSpPr>
          <p:nvPr>
            <p:ph type="ftr" sz="quarter" idx="3"/>
          </p:nvPr>
        </p:nvSpPr>
        <p:spPr>
          <a:xfrm>
            <a:off x="0" y="6308725"/>
            <a:ext cx="6227763" cy="293688"/>
          </a:xfrm>
          <a:prstGeom prst="rect">
            <a:avLst/>
          </a:prstGeom>
        </p:spPr>
        <p:txBody>
          <a:bodyPr vert="horz" lIns="91440" tIns="45720" rIns="91440" bIns="45720" rtlCol="0" anchor="b"/>
          <a:lstStyle>
            <a:lvl1pPr algn="l" fontAlgn="auto">
              <a:spcBef>
                <a:spcPts val="0"/>
              </a:spcBef>
              <a:spcAft>
                <a:spcPts val="0"/>
              </a:spcAft>
              <a:defRPr kumimoji="0" sz="1200">
                <a:solidFill>
                  <a:schemeClr val="tx1">
                    <a:tint val="75000"/>
                  </a:schemeClr>
                </a:solidFill>
                <a:latin typeface="+mn-lt"/>
                <a:ea typeface="+mn-ea"/>
              </a:defRPr>
            </a:lvl1pPr>
          </a:lstStyle>
          <a:p>
            <a:pPr>
              <a:defRPr/>
            </a:pPr>
            <a:endParaRPr lang="zh-TW" altLang="en-US"/>
          </a:p>
        </p:txBody>
      </p:sp>
      <p:sp>
        <p:nvSpPr>
          <p:cNvPr id="6" name="投影片編號版面配置區 5"/>
          <p:cNvSpPr>
            <a:spLocks noGrp="1"/>
          </p:cNvSpPr>
          <p:nvPr>
            <p:ph type="sldNum" sz="quarter" idx="4"/>
          </p:nvPr>
        </p:nvSpPr>
        <p:spPr>
          <a:xfrm>
            <a:off x="8772525" y="6623050"/>
            <a:ext cx="371475" cy="227013"/>
          </a:xfrm>
          <a:prstGeom prst="rect">
            <a:avLst/>
          </a:prstGeom>
          <a:solidFill>
            <a:srgbClr val="0033CC"/>
          </a:solidFill>
        </p:spPr>
        <p:txBody>
          <a:bodyPr vert="horz" wrap="square" lIns="36000" tIns="36000" rIns="36000" bIns="36000" rtlCol="0" anchor="ctr">
            <a:spAutoFit/>
          </a:bodyPr>
          <a:lstStyle>
            <a:lvl1pPr algn="r" fontAlgn="auto">
              <a:lnSpc>
                <a:spcPts val="1200"/>
              </a:lnSpc>
              <a:spcBef>
                <a:spcPts val="0"/>
              </a:spcBef>
              <a:spcAft>
                <a:spcPts val="0"/>
              </a:spcAft>
              <a:defRPr kumimoji="0" sz="1200">
                <a:solidFill>
                  <a:schemeClr val="bg1"/>
                </a:solidFill>
                <a:latin typeface="+mn-lt"/>
                <a:ea typeface="+mn-ea"/>
              </a:defRPr>
            </a:lvl1pPr>
          </a:lstStyle>
          <a:p>
            <a:pPr>
              <a:defRPr/>
            </a:pPr>
            <a:fld id="{4A5166CF-EE21-4722-9E97-83FF1F56F73B}" type="slidenum">
              <a:rPr lang="zh-TW" altLang="en-US"/>
              <a:pPr>
                <a:defRPr/>
              </a:pPr>
              <a:t>‹#›</a:t>
            </a:fld>
            <a:endParaRPr lang="zh-TW" altLang="en-US" dirty="0"/>
          </a:p>
        </p:txBody>
      </p:sp>
    </p:spTree>
  </p:cSld>
  <p:clrMap bg1="lt1" tx1="dk1" bg2="lt2" tx2="dk2" accent1="accent1" accent2="accent2" accent3="accent3" accent4="accent4" accent5="accent5" accent6="accent6" hlink="hlink" folHlink="folHlink"/>
  <p:sldLayoutIdLst>
    <p:sldLayoutId id="2147484847" r:id="rId1"/>
    <p:sldLayoutId id="2147484848" r:id="rId2"/>
    <p:sldLayoutId id="2147484849" r:id="rId3"/>
    <p:sldLayoutId id="2147484850" r:id="rId4"/>
    <p:sldLayoutId id="2147484851" r:id="rId5"/>
    <p:sldLayoutId id="2147484852" r:id="rId6"/>
    <p:sldLayoutId id="2147484853" r:id="rId7"/>
    <p:sldLayoutId id="2147484854" r:id="rId8"/>
    <p:sldLayoutId id="2147484855" r:id="rId9"/>
    <p:sldLayoutId id="2147484856" r:id="rId10"/>
    <p:sldLayoutId id="2147484857" r:id="rId11"/>
    <p:sldLayoutId id="2147484858" r:id="rId12"/>
    <p:sldLayoutId id="2147484859" r:id="rId13"/>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27.xml"/><Relationship Id="rId6" Type="http://schemas.openxmlformats.org/officeDocument/2006/relationships/image" Target="../media/image10.png"/><Relationship Id="rId5" Type="http://schemas.openxmlformats.org/officeDocument/2006/relationships/image" Target="../media/image9.jpe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a:xfrm>
            <a:off x="288083" y="908720"/>
            <a:ext cx="8604447" cy="2347664"/>
          </a:xfrm>
        </p:spPr>
        <p:txBody>
          <a:bodyPr>
            <a:normAutofit/>
          </a:bodyPr>
          <a:lstStyle/>
          <a:p>
            <a:r>
              <a:rPr lang="zh-TW" altLang="en-US" sz="4000" b="1" dirty="0" smtClean="0">
                <a:latin typeface="微軟正黑體" panose="020B0604030504040204" pitchFamily="34" charset="-120"/>
                <a:ea typeface="微軟正黑體" panose="020B0604030504040204" pitchFamily="34" charset="-120"/>
              </a:rPr>
              <a:t>經濟部</a:t>
            </a:r>
            <a:r>
              <a:rPr lang="zh-TW" altLang="en-US" sz="4000" b="1" dirty="0">
                <a:latin typeface="微軟正黑體" panose="020B0604030504040204" pitchFamily="34" charset="-120"/>
                <a:ea typeface="微軟正黑體" panose="020B0604030504040204" pitchFamily="34" charset="-120"/>
              </a:rPr>
              <a:t>工業局</a:t>
            </a:r>
            <a:r>
              <a:rPr lang="en-US" altLang="zh-TW" sz="4000" b="1" dirty="0" smtClean="0">
                <a:latin typeface="微軟正黑體" panose="020B0604030504040204" pitchFamily="34" charset="-120"/>
                <a:ea typeface="微軟正黑體" panose="020B0604030504040204" pitchFamily="34" charset="-120"/>
              </a:rPr>
              <a:t>112</a:t>
            </a:r>
            <a:r>
              <a:rPr lang="zh-TW" altLang="en-US" sz="4000" b="1" dirty="0" smtClean="0">
                <a:latin typeface="微軟正黑體" panose="020B0604030504040204" pitchFamily="34" charset="-120"/>
                <a:ea typeface="微軟正黑體" panose="020B0604030504040204" pitchFamily="34" charset="-120"/>
              </a:rPr>
              <a:t>年度</a:t>
            </a:r>
            <a:r>
              <a:rPr lang="zh-TW" altLang="en-US" sz="4000" b="1" dirty="0">
                <a:latin typeface="微軟正黑體" panose="020B0604030504040204" pitchFamily="34" charset="-120"/>
                <a:ea typeface="微軟正黑體" panose="020B0604030504040204" pitchFamily="34" charset="-120"/>
              </a:rPr>
              <a:t/>
            </a:r>
            <a:br>
              <a:rPr lang="zh-TW" altLang="en-US" sz="4000" b="1" dirty="0">
                <a:latin typeface="微軟正黑體" panose="020B0604030504040204" pitchFamily="34" charset="-120"/>
                <a:ea typeface="微軟正黑體" panose="020B0604030504040204" pitchFamily="34" charset="-120"/>
              </a:rPr>
            </a:br>
            <a:r>
              <a:rPr lang="zh-TW" altLang="en-US" sz="4000" b="1" dirty="0">
                <a:solidFill>
                  <a:srgbClr val="800000"/>
                </a:solidFill>
                <a:latin typeface="微軟正黑體" panose="020B0604030504040204" pitchFamily="34" charset="-120"/>
                <a:ea typeface="微軟正黑體" panose="020B0604030504040204" pitchFamily="34" charset="-120"/>
                <a:cs typeface="Times New Roman" pitchFamily="18" charset="0"/>
              </a:rPr>
              <a:t>協助中小企業智慧應用升級</a:t>
            </a:r>
            <a:r>
              <a:rPr lang="zh-TW" altLang="en-US" sz="4000" b="1" dirty="0" smtClean="0">
                <a:solidFill>
                  <a:srgbClr val="800000"/>
                </a:solidFill>
                <a:latin typeface="微軟正黑體" panose="020B0604030504040204" pitchFamily="34" charset="-120"/>
                <a:ea typeface="微軟正黑體" panose="020B0604030504040204" pitchFamily="34" charset="-120"/>
                <a:cs typeface="Times New Roman" pitchFamily="18" charset="0"/>
              </a:rPr>
              <a:t>計畫</a:t>
            </a:r>
            <a:r>
              <a:rPr lang="en-US" altLang="zh-TW" sz="4000" b="1" dirty="0" smtClean="0">
                <a:solidFill>
                  <a:srgbClr val="800000"/>
                </a:solidFill>
                <a:latin typeface="微軟正黑體" panose="020B0604030504040204" pitchFamily="34" charset="-120"/>
                <a:ea typeface="微軟正黑體" panose="020B0604030504040204" pitchFamily="34" charset="-120"/>
                <a:cs typeface="Times New Roman" pitchFamily="18" charset="0"/>
              </a:rPr>
              <a:t>(4/4)</a:t>
            </a:r>
            <a:br>
              <a:rPr lang="en-US" altLang="zh-TW" sz="4000" b="1" dirty="0" smtClean="0">
                <a:solidFill>
                  <a:srgbClr val="800000"/>
                </a:solidFill>
                <a:latin typeface="微軟正黑體" panose="020B0604030504040204" pitchFamily="34" charset="-120"/>
                <a:ea typeface="微軟正黑體" panose="020B0604030504040204" pitchFamily="34" charset="-120"/>
                <a:cs typeface="Times New Roman" pitchFamily="18" charset="0"/>
              </a:rPr>
            </a:br>
            <a:r>
              <a:rPr lang="zh-TW" altLang="en-US" sz="2800" dirty="0"/>
              <a:t>疫後特別</a:t>
            </a:r>
            <a:r>
              <a:rPr lang="zh-TW" altLang="en-US" sz="2800" dirty="0" smtClean="0"/>
              <a:t>預算</a:t>
            </a:r>
            <a:r>
              <a:rPr lang="en-US" altLang="zh-TW" sz="2800" dirty="0" smtClean="0"/>
              <a:t>-</a:t>
            </a:r>
            <a:r>
              <a:rPr lang="zh-TW" altLang="zh-TW" sz="2800" dirty="0" smtClean="0"/>
              <a:t>協助</a:t>
            </a:r>
            <a:r>
              <a:rPr lang="zh-TW" altLang="en-US" sz="2800" dirty="0" smtClean="0"/>
              <a:t>製造業</a:t>
            </a:r>
            <a:r>
              <a:rPr lang="zh-TW" altLang="zh-TW" sz="2800" dirty="0" smtClean="0"/>
              <a:t>智慧</a:t>
            </a:r>
            <a:r>
              <a:rPr lang="zh-TW" altLang="zh-TW" sz="2800" dirty="0"/>
              <a:t>應用</a:t>
            </a:r>
            <a:r>
              <a:rPr lang="zh-TW" altLang="zh-TW" sz="2800" dirty="0" smtClean="0"/>
              <a:t>升級</a:t>
            </a:r>
            <a:r>
              <a:rPr lang="zh-TW" altLang="en-US" sz="2800" dirty="0" smtClean="0"/>
              <a:t>輔導</a:t>
            </a:r>
            <a:r>
              <a:rPr lang="zh-TW" altLang="zh-TW" sz="2800" dirty="0" smtClean="0"/>
              <a:t>計畫</a:t>
            </a:r>
            <a:endParaRPr lang="zh-TW" altLang="en-US" sz="2800" dirty="0"/>
          </a:p>
        </p:txBody>
      </p:sp>
      <p:graphicFrame>
        <p:nvGraphicFramePr>
          <p:cNvPr id="6" name="表格 5"/>
          <p:cNvGraphicFramePr>
            <a:graphicFrameLocks noGrp="1"/>
          </p:cNvGraphicFramePr>
          <p:nvPr>
            <p:extLst>
              <p:ext uri="{D42A27DB-BD31-4B8C-83A1-F6EECF244321}">
                <p14:modId xmlns:p14="http://schemas.microsoft.com/office/powerpoint/2010/main" val="2648033597"/>
              </p:ext>
            </p:extLst>
          </p:nvPr>
        </p:nvGraphicFramePr>
        <p:xfrm>
          <a:off x="683568" y="4509120"/>
          <a:ext cx="8208962" cy="1828800"/>
        </p:xfrm>
        <a:graphic>
          <a:graphicData uri="http://schemas.openxmlformats.org/drawingml/2006/table">
            <a:tbl>
              <a:tblPr firstRow="1" bandRow="1">
                <a:tableStyleId>{5C22544A-7EE6-4342-B048-85BDC9FD1C3A}</a:tableStyleId>
              </a:tblPr>
              <a:tblGrid>
                <a:gridCol w="2052749">
                  <a:extLst>
                    <a:ext uri="{9D8B030D-6E8A-4147-A177-3AD203B41FA5}">
                      <a16:colId xmlns:a16="http://schemas.microsoft.com/office/drawing/2014/main" val="20000"/>
                    </a:ext>
                  </a:extLst>
                </a:gridCol>
                <a:gridCol w="6156213">
                  <a:extLst>
                    <a:ext uri="{9D8B030D-6E8A-4147-A177-3AD203B41FA5}">
                      <a16:colId xmlns:a16="http://schemas.microsoft.com/office/drawing/2014/main" val="20001"/>
                    </a:ext>
                  </a:extLst>
                </a:gridCol>
              </a:tblGrid>
              <a:tr h="370840">
                <a:tc>
                  <a:txBody>
                    <a:bodyPr/>
                    <a:lstStyle/>
                    <a:p>
                      <a:pPr algn="dist"/>
                      <a:r>
                        <a:rPr lang="zh-TW" altLang="en-US" sz="2400" b="1" dirty="0" smtClean="0">
                          <a:solidFill>
                            <a:schemeClr val="tx1"/>
                          </a:solidFill>
                          <a:latin typeface="微軟正黑體" pitchFamily="34" charset="-120"/>
                          <a:ea typeface="微軟正黑體" pitchFamily="34" charset="-120"/>
                        </a:rPr>
                        <a:t>計畫名稱：</a:t>
                      </a:r>
                      <a:endParaRPr lang="zh-TW" altLang="en-US" sz="2400" b="1" dirty="0">
                        <a:solidFill>
                          <a:schemeClr val="tx1"/>
                        </a:solidFill>
                        <a:latin typeface="微軟正黑體" pitchFamily="34" charset="-120"/>
                        <a:ea typeface="微軟正黑體" pitchFamily="34" charset="-120"/>
                      </a:endParaRPr>
                    </a:p>
                  </a:txBody>
                  <a:tcPr marL="91441" marR="91441" anchor="ctr">
                    <a:noFill/>
                  </a:tcPr>
                </a:tc>
                <a:tc>
                  <a:txBody>
                    <a:bodyPr/>
                    <a:lstStyle/>
                    <a:p>
                      <a:r>
                        <a:rPr lang="zh-TW" altLang="en-US" sz="2400" b="1" dirty="0" smtClean="0">
                          <a:solidFill>
                            <a:schemeClr val="tx1"/>
                          </a:solidFill>
                          <a:latin typeface="微軟正黑體" pitchFamily="34" charset="-120"/>
                          <a:ea typeface="微軟正黑體" pitchFamily="34" charset="-120"/>
                        </a:rPr>
                        <a:t>〇〇〇〇〇〇〇〇〇</a:t>
                      </a:r>
                      <a:endParaRPr lang="zh-TW" altLang="en-US" sz="2400" b="1" dirty="0">
                        <a:solidFill>
                          <a:schemeClr val="tx1"/>
                        </a:solidFill>
                        <a:latin typeface="微軟正黑體" pitchFamily="34" charset="-120"/>
                        <a:ea typeface="微軟正黑體" pitchFamily="34" charset="-120"/>
                      </a:endParaRPr>
                    </a:p>
                  </a:txBody>
                  <a:tcPr marL="91441" marR="91441">
                    <a:noFill/>
                  </a:tcPr>
                </a:tc>
                <a:extLst>
                  <a:ext uri="{0D108BD9-81ED-4DB2-BD59-A6C34878D82A}">
                    <a16:rowId xmlns:a16="http://schemas.microsoft.com/office/drawing/2014/main" val="10000"/>
                  </a:ext>
                </a:extLst>
              </a:tr>
              <a:tr h="370840">
                <a:tc>
                  <a:txBody>
                    <a:bodyPr/>
                    <a:lstStyle/>
                    <a:p>
                      <a:pPr algn="dist"/>
                      <a:r>
                        <a:rPr lang="zh-TW" altLang="en-US" sz="2400" b="1" dirty="0" smtClean="0">
                          <a:latin typeface="微軟正黑體" pitchFamily="34" charset="-120"/>
                          <a:ea typeface="微軟正黑體" pitchFamily="34" charset="-120"/>
                        </a:rPr>
                        <a:t>輔導單位</a:t>
                      </a:r>
                      <a:r>
                        <a:rPr lang="zh-TW" altLang="en-US" sz="2400" b="1" dirty="0" smtClean="0">
                          <a:solidFill>
                            <a:schemeClr val="tx1"/>
                          </a:solidFill>
                          <a:latin typeface="微軟正黑體" pitchFamily="34" charset="-120"/>
                          <a:ea typeface="微軟正黑體" pitchFamily="34" charset="-120"/>
                        </a:rPr>
                        <a:t>：</a:t>
                      </a:r>
                      <a:endParaRPr lang="zh-TW" altLang="en-US" sz="2400" b="1" dirty="0">
                        <a:latin typeface="微軟正黑體" pitchFamily="34" charset="-120"/>
                        <a:ea typeface="微軟正黑體" pitchFamily="34" charset="-120"/>
                      </a:endParaRPr>
                    </a:p>
                  </a:txBody>
                  <a:tcPr marL="91441" marR="91441" anchor="ctr">
                    <a:noFill/>
                  </a:tcPr>
                </a:tc>
                <a:tc>
                  <a:txBody>
                    <a:bodyPr/>
                    <a:lstStyle/>
                    <a:p>
                      <a:r>
                        <a:rPr lang="zh-TW" altLang="en-US" sz="2400" b="1" dirty="0" smtClean="0">
                          <a:latin typeface="微軟正黑體" pitchFamily="34" charset="-120"/>
                          <a:ea typeface="微軟正黑體" pitchFamily="34" charset="-120"/>
                        </a:rPr>
                        <a:t>〇〇〇〇〇〇〇〇〇</a:t>
                      </a:r>
                      <a:endParaRPr lang="zh-TW" altLang="en-US" sz="2400" b="1" dirty="0">
                        <a:latin typeface="微軟正黑體" pitchFamily="34" charset="-120"/>
                        <a:ea typeface="微軟正黑體" pitchFamily="34" charset="-120"/>
                      </a:endParaRPr>
                    </a:p>
                  </a:txBody>
                  <a:tcPr marL="91441" marR="91441">
                    <a:noFill/>
                  </a:tcPr>
                </a:tc>
                <a:extLst>
                  <a:ext uri="{0D108BD9-81ED-4DB2-BD59-A6C34878D82A}">
                    <a16:rowId xmlns:a16="http://schemas.microsoft.com/office/drawing/2014/main" val="10001"/>
                  </a:ext>
                </a:extLst>
              </a:tr>
              <a:tr h="370840">
                <a:tc>
                  <a:txBody>
                    <a:bodyPr/>
                    <a:lstStyle/>
                    <a:p>
                      <a:pPr algn="dist"/>
                      <a:r>
                        <a:rPr lang="zh-TW" altLang="en-US" sz="2400" b="1" dirty="0" smtClean="0">
                          <a:solidFill>
                            <a:schemeClr val="tx1"/>
                          </a:solidFill>
                          <a:latin typeface="微軟正黑體" pitchFamily="34" charset="-120"/>
                          <a:ea typeface="微軟正黑體" pitchFamily="34" charset="-120"/>
                        </a:rPr>
                        <a:t>受</a:t>
                      </a:r>
                      <a:r>
                        <a:rPr lang="zh-TW" altLang="en-US" sz="2400" b="1" smtClean="0">
                          <a:solidFill>
                            <a:schemeClr val="tx1"/>
                          </a:solidFill>
                          <a:latin typeface="微軟正黑體" pitchFamily="34" charset="-120"/>
                          <a:ea typeface="微軟正黑體" pitchFamily="34" charset="-120"/>
                        </a:rPr>
                        <a:t>輔導業者：</a:t>
                      </a:r>
                      <a:endParaRPr lang="zh-TW" altLang="en-US" sz="2400" b="1" dirty="0">
                        <a:solidFill>
                          <a:schemeClr val="tx1"/>
                        </a:solidFill>
                        <a:latin typeface="微軟正黑體" pitchFamily="34" charset="-120"/>
                        <a:ea typeface="微軟正黑體" pitchFamily="34" charset="-120"/>
                      </a:endParaRPr>
                    </a:p>
                  </a:txBody>
                  <a:tcPr marL="91441" marR="91441" anchor="ctr">
                    <a:noFill/>
                  </a:tcPr>
                </a:tc>
                <a:tc>
                  <a:txBody>
                    <a:bodyPr/>
                    <a:lstStyle/>
                    <a:p>
                      <a:r>
                        <a:rPr lang="zh-TW" altLang="en-US" sz="2400" b="1" dirty="0" smtClean="0">
                          <a:solidFill>
                            <a:schemeClr val="tx1"/>
                          </a:solidFill>
                          <a:latin typeface="微軟正黑體" pitchFamily="34" charset="-120"/>
                          <a:ea typeface="微軟正黑體" pitchFamily="34" charset="-120"/>
                        </a:rPr>
                        <a:t>〇〇〇〇〇〇〇〇〇</a:t>
                      </a:r>
                      <a:endParaRPr lang="zh-TW" altLang="en-US" sz="2400" b="1" dirty="0">
                        <a:solidFill>
                          <a:schemeClr val="tx1"/>
                        </a:solidFill>
                        <a:latin typeface="微軟正黑體" pitchFamily="34" charset="-120"/>
                        <a:ea typeface="微軟正黑體" pitchFamily="34" charset="-120"/>
                      </a:endParaRPr>
                    </a:p>
                  </a:txBody>
                  <a:tcPr marL="91441" marR="91441">
                    <a:noFill/>
                  </a:tcPr>
                </a:tc>
                <a:extLst>
                  <a:ext uri="{0D108BD9-81ED-4DB2-BD59-A6C34878D82A}">
                    <a16:rowId xmlns:a16="http://schemas.microsoft.com/office/drawing/2014/main" val="10002"/>
                  </a:ext>
                </a:extLst>
              </a:tr>
              <a:tr h="370840">
                <a:tc>
                  <a:txBody>
                    <a:bodyPr/>
                    <a:lstStyle/>
                    <a:p>
                      <a:pPr algn="dist"/>
                      <a:r>
                        <a:rPr lang="zh-TW" altLang="en-US" sz="2400" b="1" smtClean="0">
                          <a:latin typeface="微軟正黑體" pitchFamily="34" charset="-120"/>
                          <a:ea typeface="微軟正黑體" pitchFamily="34" charset="-120"/>
                        </a:rPr>
                        <a:t>執行期間</a:t>
                      </a:r>
                      <a:r>
                        <a:rPr lang="zh-TW" altLang="en-US" sz="2400" b="1" smtClean="0">
                          <a:solidFill>
                            <a:schemeClr val="tx1"/>
                          </a:solidFill>
                          <a:latin typeface="微軟正黑體" pitchFamily="34" charset="-120"/>
                          <a:ea typeface="微軟正黑體" pitchFamily="34" charset="-120"/>
                        </a:rPr>
                        <a:t>：</a:t>
                      </a:r>
                      <a:endParaRPr lang="zh-TW" altLang="en-US" sz="2400" b="1" dirty="0">
                        <a:latin typeface="微軟正黑體" pitchFamily="34" charset="-120"/>
                        <a:ea typeface="微軟正黑體" pitchFamily="34" charset="-120"/>
                      </a:endParaRPr>
                    </a:p>
                  </a:txBody>
                  <a:tcPr marL="91441" marR="91441" anchor="c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dirty="0" smtClean="0">
                          <a:latin typeface="微軟正黑體" pitchFamily="34" charset="-120"/>
                          <a:ea typeface="微軟正黑體" pitchFamily="34" charset="-120"/>
                        </a:rPr>
                        <a:t>中華民國 </a:t>
                      </a:r>
                      <a:r>
                        <a:rPr lang="en-US" altLang="zh-TW" sz="2400" b="1" dirty="0" smtClean="0">
                          <a:latin typeface="微軟正黑體" pitchFamily="34" charset="-120"/>
                          <a:ea typeface="微軟正黑體" pitchFamily="34" charset="-120"/>
                        </a:rPr>
                        <a:t>112</a:t>
                      </a:r>
                      <a:r>
                        <a:rPr lang="en-US" altLang="zh-TW" sz="2400" b="1" dirty="0" smtClean="0">
                          <a:solidFill>
                            <a:schemeClr val="tx1"/>
                          </a:solidFill>
                          <a:latin typeface="微軟正黑體" pitchFamily="34" charset="-120"/>
                          <a:ea typeface="微軟正黑體" pitchFamily="34" charset="-120"/>
                        </a:rPr>
                        <a:t> </a:t>
                      </a:r>
                      <a:r>
                        <a:rPr lang="zh-TW" altLang="en-US" sz="2400" b="1" dirty="0" smtClean="0">
                          <a:latin typeface="微軟正黑體" pitchFamily="34" charset="-120"/>
                          <a:ea typeface="微軟正黑體" pitchFamily="34" charset="-120"/>
                        </a:rPr>
                        <a:t>年〇月〇日</a:t>
                      </a:r>
                      <a:r>
                        <a:rPr lang="en-US" altLang="zh-TW" sz="2400" b="1" dirty="0" smtClean="0">
                          <a:latin typeface="微軟正黑體" pitchFamily="34" charset="-120"/>
                          <a:ea typeface="微軟正黑體" pitchFamily="34" charset="-120"/>
                        </a:rPr>
                        <a:t>~</a:t>
                      </a:r>
                      <a:r>
                        <a:rPr lang="zh-TW" altLang="en-US" sz="2400" b="1" dirty="0" smtClean="0">
                          <a:latin typeface="微軟正黑體" pitchFamily="34" charset="-120"/>
                          <a:ea typeface="微軟正黑體" pitchFamily="34" charset="-120"/>
                        </a:rPr>
                        <a:t>〇月〇日</a:t>
                      </a:r>
                      <a:r>
                        <a:rPr lang="en-US" altLang="zh-TW" sz="2400" b="1" dirty="0" smtClean="0">
                          <a:latin typeface="微軟正黑體" pitchFamily="34" charset="-120"/>
                          <a:ea typeface="微軟正黑體" pitchFamily="34" charset="-120"/>
                        </a:rPr>
                        <a:t>(</a:t>
                      </a:r>
                      <a:r>
                        <a:rPr lang="zh-TW" altLang="en-US" sz="2400" b="1" dirty="0" smtClean="0">
                          <a:latin typeface="微軟正黑體" pitchFamily="34" charset="-120"/>
                          <a:ea typeface="微軟正黑體" pitchFamily="34" charset="-120"/>
                        </a:rPr>
                        <a:t>共〇月</a:t>
                      </a:r>
                      <a:r>
                        <a:rPr lang="en-US" altLang="zh-TW" sz="2400" b="1" dirty="0" smtClean="0">
                          <a:latin typeface="微軟正黑體" pitchFamily="34" charset="-120"/>
                          <a:ea typeface="微軟正黑體" pitchFamily="34" charset="-120"/>
                        </a:rPr>
                        <a:t>)</a:t>
                      </a:r>
                    </a:p>
                  </a:txBody>
                  <a:tcPr marL="91441" marR="91441">
                    <a:noFill/>
                  </a:tcPr>
                </a:tc>
                <a:extLst>
                  <a:ext uri="{0D108BD9-81ED-4DB2-BD59-A6C34878D82A}">
                    <a16:rowId xmlns:a16="http://schemas.microsoft.com/office/drawing/2014/main" val="10003"/>
                  </a:ext>
                </a:extLst>
              </a:tr>
            </a:tbl>
          </a:graphicData>
        </a:graphic>
      </p:graphicFrame>
      <p:sp>
        <p:nvSpPr>
          <p:cNvPr id="5" name="標題 3"/>
          <p:cNvSpPr txBox="1">
            <a:spLocks/>
          </p:cNvSpPr>
          <p:nvPr/>
        </p:nvSpPr>
        <p:spPr bwMode="auto">
          <a:xfrm>
            <a:off x="1619672" y="3212976"/>
            <a:ext cx="6480720" cy="1245840"/>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ct val="0"/>
              </a:spcAft>
              <a:defRPr sz="48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algn="l">
              <a:lnSpc>
                <a:spcPts val="3200"/>
              </a:lnSpc>
            </a:pPr>
            <a:r>
              <a:rPr lang="zh-TW" altLang="zh-TW" sz="2000" b="1" dirty="0">
                <a:latin typeface="標楷體" panose="03000509000000000000" pitchFamily="65" charset="-120"/>
                <a:ea typeface="標楷體" panose="03000509000000000000" pitchFamily="65" charset="-120"/>
              </a:rPr>
              <a:t>□</a:t>
            </a:r>
            <a:r>
              <a:rPr lang="en-US" altLang="zh-TW" sz="2000" dirty="0" smtClean="0"/>
              <a:t>(</a:t>
            </a:r>
            <a:r>
              <a:rPr lang="en-US" altLang="zh-TW" sz="2000" dirty="0"/>
              <a:t>SMU Phase </a:t>
            </a:r>
            <a:r>
              <a:rPr lang="en-US" altLang="zh-TW" sz="2000" dirty="0" smtClean="0"/>
              <a:t>I)/</a:t>
            </a:r>
            <a:r>
              <a:rPr lang="zh-TW" altLang="zh-TW" sz="2000" dirty="0"/>
              <a:t>智慧機上盒</a:t>
            </a:r>
          </a:p>
          <a:p>
            <a:pPr algn="l">
              <a:lnSpc>
                <a:spcPts val="3200"/>
              </a:lnSpc>
            </a:pPr>
            <a:r>
              <a:rPr lang="zh-TW" altLang="zh-TW" sz="2000" b="1" dirty="0">
                <a:latin typeface="標楷體" panose="03000509000000000000" pitchFamily="65" charset="-120"/>
                <a:ea typeface="標楷體" panose="03000509000000000000" pitchFamily="65" charset="-120"/>
              </a:rPr>
              <a:t>□</a:t>
            </a:r>
            <a:r>
              <a:rPr lang="en-US" altLang="zh-TW" sz="2000" dirty="0" smtClean="0"/>
              <a:t>(</a:t>
            </a:r>
            <a:r>
              <a:rPr lang="en-US" altLang="zh-TW" sz="2000" dirty="0"/>
              <a:t>SMU Phase </a:t>
            </a:r>
            <a:r>
              <a:rPr lang="en-US" altLang="zh-TW" sz="2000" dirty="0" smtClean="0"/>
              <a:t>II)/ </a:t>
            </a:r>
            <a:r>
              <a:rPr lang="en-US" altLang="zh-TW" sz="2000" dirty="0"/>
              <a:t>((</a:t>
            </a:r>
            <a:r>
              <a:rPr lang="zh-TW" altLang="zh-TW" sz="2000" dirty="0"/>
              <a:t>□不包含□包含</a:t>
            </a:r>
            <a:r>
              <a:rPr lang="en-US" altLang="zh-TW" sz="2000" dirty="0"/>
              <a:t>)</a:t>
            </a:r>
            <a:r>
              <a:rPr lang="zh-TW" altLang="zh-TW" sz="2000" dirty="0"/>
              <a:t>流程數位化</a:t>
            </a:r>
            <a:r>
              <a:rPr lang="en-US" altLang="zh-TW" sz="2000" dirty="0" smtClean="0"/>
              <a:t>)</a:t>
            </a:r>
          </a:p>
          <a:p>
            <a:pPr algn="l">
              <a:lnSpc>
                <a:spcPts val="3200"/>
              </a:lnSpc>
            </a:pPr>
            <a:r>
              <a:rPr lang="zh-TW" altLang="zh-TW" sz="2000" b="1" dirty="0">
                <a:latin typeface="標楷體" panose="03000509000000000000" pitchFamily="65" charset="-120"/>
                <a:ea typeface="標楷體" panose="03000509000000000000" pitchFamily="65" charset="-120"/>
              </a:rPr>
              <a:t>□</a:t>
            </a:r>
            <a:r>
              <a:rPr lang="zh-TW" altLang="en-US" sz="2000" dirty="0" smtClean="0"/>
              <a:t>本案規劃實施組織碳盤查，並納入驗收項目。</a:t>
            </a:r>
            <a:endParaRPr lang="zh-TW" altLang="zh-TW" sz="2000" dirty="0"/>
          </a:p>
        </p:txBody>
      </p:sp>
    </p:spTree>
    <p:extLst>
      <p:ext uri="{BB962C8B-B14F-4D97-AF65-F5344CB8AC3E}">
        <p14:creationId xmlns:p14="http://schemas.microsoft.com/office/powerpoint/2010/main" val="699715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矩形 4"/>
          <p:cNvSpPr>
            <a:spLocks noChangeArrowheads="1"/>
          </p:cNvSpPr>
          <p:nvPr/>
        </p:nvSpPr>
        <p:spPr bwMode="auto">
          <a:xfrm>
            <a:off x="0" y="700088"/>
            <a:ext cx="84597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b="1" dirty="0" smtClean="0">
                <a:latin typeface="微軟正黑體" panose="020B0604030504040204" pitchFamily="34" charset="-120"/>
                <a:ea typeface="微軟正黑體" panose="020B0604030504040204" pitchFamily="34" charset="-120"/>
                <a:cs typeface="Times New Roman" panose="02020603050405020304" pitchFamily="18" charset="0"/>
              </a:rPr>
              <a:t>二、解決方案</a:t>
            </a:r>
            <a:r>
              <a:rPr lang="en-US" altLang="zh-TW" b="1"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b="1"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SMU Phase I)</a:t>
            </a:r>
            <a:endParaRPr lang="zh-TW" altLang="zh-TW" sz="14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2291" name="矩形 4"/>
          <p:cNvSpPr>
            <a:spLocks noChangeArrowheads="1"/>
          </p:cNvSpPr>
          <p:nvPr/>
        </p:nvSpPr>
        <p:spPr bwMode="auto">
          <a:xfrm>
            <a:off x="323850" y="1055688"/>
            <a:ext cx="84597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en-US" altLang="zh-TW" sz="2000" b="1"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b="1" dirty="0" smtClean="0">
                <a:latin typeface="微軟正黑體" panose="020B0604030504040204" pitchFamily="34" charset="-120"/>
                <a:ea typeface="微軟正黑體" panose="020B0604030504040204" pitchFamily="34" charset="-120"/>
                <a:cs typeface="Times New Roman" panose="02020603050405020304" pitchFamily="18" charset="0"/>
              </a:rPr>
              <a:t>二</a:t>
            </a:r>
            <a:r>
              <a:rPr lang="en-US" altLang="zh-TW" sz="2000" b="1"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2000" b="1" dirty="0">
                <a:latin typeface="微軟正黑體" panose="020B0604030504040204" pitchFamily="34" charset="-120"/>
                <a:ea typeface="微軟正黑體" panose="020B0604030504040204" pitchFamily="34" charset="-120"/>
                <a:cs typeface="Times New Roman" panose="02020603050405020304" pitchFamily="18" charset="0"/>
              </a:rPr>
              <a:t>設備聯網之系統架構</a:t>
            </a:r>
            <a:endParaRPr lang="en-US" altLang="zh-TW" sz="2000"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2292" name="Rectangle 2"/>
          <p:cNvSpPr>
            <a:spLocks noGrp="1" noChangeArrowheads="1"/>
          </p:cNvSpPr>
          <p:nvPr>
            <p:ph type="title"/>
          </p:nvPr>
        </p:nvSpPr>
        <p:spPr bwMode="auto">
          <a:xfrm>
            <a:off x="1763713" y="0"/>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en-US" smtClean="0">
                <a:latin typeface="微軟正黑體" panose="020B0604030504040204" pitchFamily="34" charset="-120"/>
                <a:ea typeface="微軟正黑體" panose="020B0604030504040204" pitchFamily="34" charset="-120"/>
              </a:rPr>
              <a:t>壹、</a:t>
            </a:r>
            <a:r>
              <a:rPr lang="zh-TW" altLang="zh-TW" smtClean="0">
                <a:latin typeface="微軟正黑體" panose="020B0604030504040204" pitchFamily="34" charset="-120"/>
                <a:ea typeface="微軟正黑體" panose="020B0604030504040204" pitchFamily="34" charset="-120"/>
              </a:rPr>
              <a:t>計畫內容</a:t>
            </a:r>
            <a:endParaRPr lang="zh-TW" altLang="en-US" smtClean="0">
              <a:latin typeface="微軟正黑體" panose="020B0604030504040204" pitchFamily="34" charset="-120"/>
              <a:ea typeface="微軟正黑體" panose="020B0604030504040204" pitchFamily="34" charset="-120"/>
            </a:endParaRPr>
          </a:p>
        </p:txBody>
      </p:sp>
      <p:sp>
        <p:nvSpPr>
          <p:cNvPr id="12293" name="投影片編號版面配置區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52694655-133D-4863-AB08-09E047C63273}" type="slidenum">
              <a:rPr kumimoji="0" lang="en-US" altLang="zh-TW" sz="1800">
                <a:latin typeface="Constantia" panose="02030602050306030303" pitchFamily="18" charset="0"/>
                <a:ea typeface="標楷體" panose="03000509000000000000" pitchFamily="65" charset="-120"/>
              </a:rPr>
              <a:pPr/>
              <a:t>9</a:t>
            </a:fld>
            <a:endParaRPr kumimoji="0" lang="en-US" altLang="zh-TW" sz="1800">
              <a:latin typeface="Constantia" panose="02030602050306030303" pitchFamily="18" charset="0"/>
              <a:ea typeface="標楷體" panose="03000509000000000000" pitchFamily="65" charset="-120"/>
            </a:endParaRPr>
          </a:p>
        </p:txBody>
      </p:sp>
      <p:sp>
        <p:nvSpPr>
          <p:cNvPr id="4" name="矩形 3"/>
          <p:cNvSpPr/>
          <p:nvPr/>
        </p:nvSpPr>
        <p:spPr>
          <a:xfrm>
            <a:off x="-271463" y="1347788"/>
            <a:ext cx="2774951" cy="425450"/>
          </a:xfrm>
          <a:prstGeom prst="rect">
            <a:avLst/>
          </a:prstGeom>
        </p:spPr>
        <p:txBody>
          <a:bodyPr wrap="none">
            <a:spAutoFit/>
          </a:bodyPr>
          <a:lstStyle/>
          <a:p>
            <a:pPr marL="1079500" algn="just">
              <a:lnSpc>
                <a:spcPts val="2600"/>
              </a:lnSpc>
              <a:spcAft>
                <a:spcPts val="0"/>
              </a:spcAft>
              <a:defRPr/>
            </a:pPr>
            <a:r>
              <a:rPr lang="en-US" altLang="zh-TW" sz="2000" b="1"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2.</a:t>
            </a:r>
            <a:r>
              <a:rPr lang="zh-TW" altLang="zh-TW" sz="2000" b="1"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系統架構圖</a:t>
            </a:r>
            <a:endParaRPr lang="zh-TW" altLang="zh-TW" sz="2000" kern="100" dirty="0">
              <a:latin typeface="微軟正黑體" panose="020B0604030504040204" pitchFamily="34" charset="-120"/>
              <a:ea typeface="微軟正黑體" panose="020B0604030504040204" pitchFamily="34" charset="-120"/>
              <a:cs typeface="Times New Roman" panose="02020603050405020304" pitchFamily="18" charset="0"/>
            </a:endParaRPr>
          </a:p>
        </p:txBody>
      </p:sp>
      <p:cxnSp>
        <p:nvCxnSpPr>
          <p:cNvPr id="13" name="直線接點 12"/>
          <p:cNvCxnSpPr/>
          <p:nvPr/>
        </p:nvCxnSpPr>
        <p:spPr>
          <a:xfrm>
            <a:off x="12671425" y="4037013"/>
            <a:ext cx="0" cy="647700"/>
          </a:xfrm>
          <a:prstGeom prst="line">
            <a:avLst/>
          </a:prstGeom>
          <a:ln w="19050">
            <a:solidFill>
              <a:schemeClr val="tx1">
                <a:lumMod val="50000"/>
                <a:lumOff val="50000"/>
              </a:schemeClr>
            </a:solidFill>
          </a:ln>
          <a:effectLst/>
        </p:spPr>
        <p:style>
          <a:lnRef idx="2">
            <a:schemeClr val="dk1"/>
          </a:lnRef>
          <a:fillRef idx="0">
            <a:schemeClr val="dk1"/>
          </a:fillRef>
          <a:effectRef idx="1">
            <a:schemeClr val="dk1"/>
          </a:effectRef>
          <a:fontRef idx="minor">
            <a:schemeClr val="tx1"/>
          </a:fontRef>
        </p:style>
      </p:cxnSp>
      <p:cxnSp>
        <p:nvCxnSpPr>
          <p:cNvPr id="14" name="直線接點 13"/>
          <p:cNvCxnSpPr/>
          <p:nvPr/>
        </p:nvCxnSpPr>
        <p:spPr>
          <a:xfrm rot="5400000">
            <a:off x="13265944" y="3442494"/>
            <a:ext cx="252412" cy="0"/>
          </a:xfrm>
          <a:prstGeom prst="line">
            <a:avLst/>
          </a:prstGeom>
          <a:ln w="19050">
            <a:solidFill>
              <a:schemeClr val="tx1">
                <a:lumMod val="50000"/>
                <a:lumOff val="50000"/>
              </a:schemeClr>
            </a:solidFill>
          </a:ln>
          <a:effectLst/>
        </p:spPr>
        <p:style>
          <a:lnRef idx="2">
            <a:schemeClr val="dk1"/>
          </a:lnRef>
          <a:fillRef idx="0">
            <a:schemeClr val="dk1"/>
          </a:fillRef>
          <a:effectRef idx="1">
            <a:schemeClr val="dk1"/>
          </a:effectRef>
          <a:fontRef idx="minor">
            <a:schemeClr val="tx1"/>
          </a:fontRef>
        </p:style>
      </p:cxnSp>
      <p:cxnSp>
        <p:nvCxnSpPr>
          <p:cNvPr id="15" name="直線接點 14"/>
          <p:cNvCxnSpPr/>
          <p:nvPr/>
        </p:nvCxnSpPr>
        <p:spPr bwMode="auto">
          <a:xfrm flipV="1">
            <a:off x="11780838" y="1628775"/>
            <a:ext cx="6840537" cy="0"/>
          </a:xfrm>
          <a:prstGeom prst="line">
            <a:avLst/>
          </a:prstGeom>
          <a:noFill/>
          <a:ln w="25400" cap="flat" cmpd="sng" algn="ctr">
            <a:solidFill>
              <a:srgbClr val="00B050"/>
            </a:solidFill>
            <a:prstDash val="solid"/>
            <a:headEnd type="none" w="med" len="med"/>
            <a:tailEnd type="none" w="med" len="med"/>
          </a:ln>
          <a:effectLst>
            <a:outerShdw blurRad="40000" dist="20000" dir="5400000" rotWithShape="0">
              <a:srgbClr val="000000">
                <a:alpha val="38000"/>
              </a:srgbClr>
            </a:outerShdw>
          </a:effectLst>
        </p:spPr>
      </p:cxnSp>
      <p:pic>
        <p:nvPicPr>
          <p:cNvPr id="12298" name="圖片 15"/>
          <p:cNvPicPr>
            <a:picLocks noChangeAspect="1"/>
          </p:cNvPicPr>
          <p:nvPr/>
        </p:nvPicPr>
        <p:blipFill>
          <a:blip r:embed="rId2">
            <a:extLst>
              <a:ext uri="{28A0092B-C50C-407E-A947-70E740481C1C}">
                <a14:useLocalDpi xmlns:a14="http://schemas.microsoft.com/office/drawing/2010/main" val="0"/>
              </a:ext>
            </a:extLst>
          </a:blip>
          <a:srcRect l="11703" t="8006" r="11365" b="8780"/>
          <a:stretch>
            <a:fillRect/>
          </a:stretch>
        </p:blipFill>
        <p:spPr bwMode="auto">
          <a:xfrm>
            <a:off x="14674850" y="742950"/>
            <a:ext cx="606425"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9" name="圖片 1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679488" y="623888"/>
            <a:ext cx="7207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0" name="文字方塊 17"/>
          <p:cNvSpPr txBox="1">
            <a:spLocks noChangeArrowheads="1"/>
          </p:cNvSpPr>
          <p:nvPr/>
        </p:nvSpPr>
        <p:spPr bwMode="auto">
          <a:xfrm>
            <a:off x="14544675" y="1319213"/>
            <a:ext cx="9207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a:r>
              <a:rPr lang="zh-TW" altLang="en-US" sz="1400" b="1">
                <a:solidFill>
                  <a:srgbClr val="000000"/>
                </a:solidFill>
                <a:latin typeface="微軟正黑體" panose="020B0604030504040204" pitchFamily="34" charset="-120"/>
                <a:ea typeface="微軟正黑體" panose="020B0604030504040204" pitchFamily="34" charset="-120"/>
              </a:rPr>
              <a:t>行動裝置</a:t>
            </a:r>
            <a:endParaRPr lang="en-US" altLang="zh-TW" sz="1400" b="1">
              <a:solidFill>
                <a:srgbClr val="000000"/>
              </a:solidFill>
              <a:latin typeface="微軟正黑體" panose="020B0604030504040204" pitchFamily="34" charset="-120"/>
              <a:ea typeface="微軟正黑體" panose="020B0604030504040204" pitchFamily="34" charset="-120"/>
            </a:endParaRPr>
          </a:p>
        </p:txBody>
      </p:sp>
      <p:pic>
        <p:nvPicPr>
          <p:cNvPr id="12301" name="圖片 1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815763" y="579438"/>
            <a:ext cx="1576387"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2" name="Picture 2" descr="「SERVER」的圖片搜尋結果"/>
          <p:cNvPicPr>
            <a:picLocks noChangeAspect="1" noChangeArrowheads="1"/>
          </p:cNvPicPr>
          <p:nvPr/>
        </p:nvPicPr>
        <p:blipFill>
          <a:blip r:embed="rId5">
            <a:clrChange>
              <a:clrFrom>
                <a:srgbClr val="FCFCFC"/>
              </a:clrFrom>
              <a:clrTo>
                <a:srgbClr val="FCFCFC">
                  <a:alpha val="0"/>
                </a:srgbClr>
              </a:clrTo>
            </a:clrChange>
            <a:extLst>
              <a:ext uri="{28A0092B-C50C-407E-A947-70E740481C1C}">
                <a14:useLocalDpi xmlns:a14="http://schemas.microsoft.com/office/drawing/2010/main" val="0"/>
              </a:ext>
            </a:extLst>
          </a:blip>
          <a:srcRect l="17010" t="3461" r="14951" b="3300"/>
          <a:stretch>
            <a:fillRect/>
          </a:stretch>
        </p:blipFill>
        <p:spPr bwMode="auto">
          <a:xfrm>
            <a:off x="14403388" y="2082800"/>
            <a:ext cx="70167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3" name="文字方塊 20"/>
          <p:cNvSpPr txBox="1">
            <a:spLocks noChangeArrowheads="1"/>
          </p:cNvSpPr>
          <p:nvPr/>
        </p:nvSpPr>
        <p:spPr bwMode="auto">
          <a:xfrm>
            <a:off x="13320713" y="2195513"/>
            <a:ext cx="952500" cy="400050"/>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a:r>
              <a:rPr lang="en-US" altLang="zh-TW" sz="2000">
                <a:latin typeface="微軟正黑體" panose="020B0604030504040204" pitchFamily="34" charset="-120"/>
                <a:ea typeface="微軟正黑體" panose="020B0604030504040204" pitchFamily="34" charset="-120"/>
                <a:cs typeface="Times New Roman" panose="02020603050405020304" pitchFamily="18" charset="0"/>
              </a:rPr>
              <a:t>Server</a:t>
            </a:r>
            <a:endParaRPr lang="zh-TW" altLang="en-US" sz="200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2304" name="文字方塊 21"/>
          <p:cNvSpPr txBox="1">
            <a:spLocks noChangeArrowheads="1"/>
          </p:cNvSpPr>
          <p:nvPr/>
        </p:nvSpPr>
        <p:spPr bwMode="auto">
          <a:xfrm>
            <a:off x="13608050" y="1328738"/>
            <a:ext cx="91757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a:r>
              <a:rPr lang="zh-TW" altLang="en-US" sz="1400" b="1">
                <a:solidFill>
                  <a:srgbClr val="000000"/>
                </a:solidFill>
                <a:latin typeface="微軟正黑體" panose="020B0604030504040204" pitchFamily="34" charset="-120"/>
                <a:ea typeface="微軟正黑體" panose="020B0604030504040204" pitchFamily="34" charset="-120"/>
              </a:rPr>
              <a:t>生產看板</a:t>
            </a:r>
            <a:endParaRPr lang="en-US" altLang="zh-TW" sz="1400" b="1">
              <a:solidFill>
                <a:srgbClr val="000000"/>
              </a:solidFill>
              <a:latin typeface="微軟正黑體" panose="020B0604030504040204" pitchFamily="34" charset="-120"/>
              <a:ea typeface="微軟正黑體" panose="020B0604030504040204" pitchFamily="34" charset="-120"/>
            </a:endParaRPr>
          </a:p>
        </p:txBody>
      </p:sp>
      <p:sp>
        <p:nvSpPr>
          <p:cNvPr id="23" name="左-右雙向箭號 22"/>
          <p:cNvSpPr/>
          <p:nvPr/>
        </p:nvSpPr>
        <p:spPr>
          <a:xfrm>
            <a:off x="15236825" y="2514600"/>
            <a:ext cx="531813" cy="238125"/>
          </a:xfrm>
          <a:prstGeom prst="leftRightArrow">
            <a:avLst/>
          </a:prstGeom>
          <a:solidFill>
            <a:schemeClr val="tx1">
              <a:lumMod val="50000"/>
              <a:lumOff val="50000"/>
            </a:schemeClr>
          </a:solidFill>
          <a:ln>
            <a:solidFill>
              <a:schemeClr val="tx1">
                <a:lumMod val="50000"/>
                <a:lumOff val="50000"/>
              </a:schemeClr>
            </a:solidFill>
          </a:ln>
        </p:spPr>
        <p:style>
          <a:lnRef idx="1">
            <a:schemeClr val="dk1"/>
          </a:lnRef>
          <a:fillRef idx="3">
            <a:schemeClr val="dk1"/>
          </a:fillRef>
          <a:effectRef idx="2">
            <a:schemeClr val="dk1"/>
          </a:effectRef>
          <a:fontRef idx="minor">
            <a:schemeClr val="lt1"/>
          </a:fontRef>
        </p:style>
        <p:txBody>
          <a:bodyPr anchor="ctr"/>
          <a:lstStyle/>
          <a:p>
            <a:pPr algn="ctr">
              <a:defRPr/>
            </a:pPr>
            <a:endParaRPr lang="zh-TW" altLang="en-US">
              <a:latin typeface="微軟正黑體" panose="020B0604030504040204" pitchFamily="34" charset="-120"/>
              <a:ea typeface="微軟正黑體" panose="020B0604030504040204" pitchFamily="34" charset="-120"/>
            </a:endParaRPr>
          </a:p>
        </p:txBody>
      </p:sp>
      <p:sp>
        <p:nvSpPr>
          <p:cNvPr id="12306" name="文字方塊 23"/>
          <p:cNvSpPr txBox="1">
            <a:spLocks noChangeArrowheads="1"/>
          </p:cNvSpPr>
          <p:nvPr/>
        </p:nvSpPr>
        <p:spPr bwMode="auto">
          <a:xfrm>
            <a:off x="13896975" y="5394325"/>
            <a:ext cx="4824413" cy="339725"/>
          </a:xfrm>
          <a:prstGeom prst="rect">
            <a:avLst/>
          </a:prstGeom>
          <a:solidFill>
            <a:srgbClr val="FFC000"/>
          </a:solidFill>
          <a:ln w="9525">
            <a:solidFill>
              <a:schemeClr val="tx1"/>
            </a:solidFill>
            <a:miter lim="800000"/>
            <a:headEnd/>
            <a:tailEnd/>
          </a:ln>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a:r>
              <a:rPr lang="zh-TW" altLang="en-US" sz="1600">
                <a:latin typeface="微軟正黑體" panose="020B0604030504040204" pitchFamily="34" charset="-120"/>
                <a:ea typeface="微軟正黑體" panose="020B0604030504040204" pitchFamily="34" charset="-120"/>
              </a:rPr>
              <a:t>有通訊功能</a:t>
            </a:r>
          </a:p>
        </p:txBody>
      </p:sp>
      <p:cxnSp>
        <p:nvCxnSpPr>
          <p:cNvPr id="25" name="直線接點 24"/>
          <p:cNvCxnSpPr/>
          <p:nvPr/>
        </p:nvCxnSpPr>
        <p:spPr>
          <a:xfrm rot="5400000">
            <a:off x="14794707" y="3432969"/>
            <a:ext cx="252412" cy="0"/>
          </a:xfrm>
          <a:prstGeom prst="line">
            <a:avLst/>
          </a:prstGeom>
          <a:ln w="19050">
            <a:solidFill>
              <a:schemeClr val="tx1">
                <a:lumMod val="50000"/>
                <a:lumOff val="50000"/>
              </a:schemeClr>
            </a:solidFill>
          </a:ln>
          <a:effectLst/>
        </p:spPr>
        <p:style>
          <a:lnRef idx="2">
            <a:schemeClr val="dk1"/>
          </a:lnRef>
          <a:fillRef idx="0">
            <a:schemeClr val="dk1"/>
          </a:fillRef>
          <a:effectRef idx="1">
            <a:schemeClr val="dk1"/>
          </a:effectRef>
          <a:fontRef idx="minor">
            <a:schemeClr val="tx1"/>
          </a:fontRef>
        </p:style>
      </p:cxnSp>
      <p:cxnSp>
        <p:nvCxnSpPr>
          <p:cNvPr id="26" name="直線接點 25"/>
          <p:cNvCxnSpPr/>
          <p:nvPr/>
        </p:nvCxnSpPr>
        <p:spPr>
          <a:xfrm rot="5400000">
            <a:off x="16617157" y="3432969"/>
            <a:ext cx="252412" cy="0"/>
          </a:xfrm>
          <a:prstGeom prst="line">
            <a:avLst/>
          </a:prstGeom>
          <a:ln w="19050">
            <a:solidFill>
              <a:schemeClr val="tx1">
                <a:lumMod val="50000"/>
                <a:lumOff val="50000"/>
              </a:schemeClr>
            </a:solidFill>
          </a:ln>
          <a:effectLst/>
        </p:spPr>
        <p:style>
          <a:lnRef idx="2">
            <a:schemeClr val="dk1"/>
          </a:lnRef>
          <a:fillRef idx="0">
            <a:schemeClr val="dk1"/>
          </a:fillRef>
          <a:effectRef idx="1">
            <a:schemeClr val="dk1"/>
          </a:effectRef>
          <a:fontRef idx="minor">
            <a:schemeClr val="tx1"/>
          </a:fontRef>
        </p:style>
      </p:cxnSp>
      <p:cxnSp>
        <p:nvCxnSpPr>
          <p:cNvPr id="27" name="直線接點 26"/>
          <p:cNvCxnSpPr/>
          <p:nvPr/>
        </p:nvCxnSpPr>
        <p:spPr>
          <a:xfrm rot="16200000" flipH="1">
            <a:off x="16938625" y="4017963"/>
            <a:ext cx="1403350" cy="0"/>
          </a:xfrm>
          <a:prstGeom prst="line">
            <a:avLst/>
          </a:prstGeom>
          <a:ln w="19050">
            <a:solidFill>
              <a:schemeClr val="tx1">
                <a:lumMod val="50000"/>
                <a:lumOff val="50000"/>
              </a:schemeClr>
            </a:solidFill>
          </a:ln>
          <a:effectLst/>
        </p:spPr>
        <p:style>
          <a:lnRef idx="2">
            <a:schemeClr val="dk1"/>
          </a:lnRef>
          <a:fillRef idx="0">
            <a:schemeClr val="dk1"/>
          </a:fillRef>
          <a:effectRef idx="1">
            <a:schemeClr val="dk1"/>
          </a:effectRef>
          <a:fontRef idx="minor">
            <a:schemeClr val="tx1"/>
          </a:fontRef>
        </p:style>
      </p:cxnSp>
      <p:sp>
        <p:nvSpPr>
          <p:cNvPr id="12310" name="文字方塊 27"/>
          <p:cNvSpPr txBox="1">
            <a:spLocks noChangeArrowheads="1"/>
          </p:cNvSpPr>
          <p:nvPr/>
        </p:nvSpPr>
        <p:spPr bwMode="auto">
          <a:xfrm>
            <a:off x="12749213" y="2709863"/>
            <a:ext cx="23558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5725" indent="-85725">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buFont typeface="Constantia" panose="02030602050306030303" pitchFamily="18" charset="0"/>
              <a:buAutoNum type="arabicPeriod"/>
            </a:pPr>
            <a:r>
              <a:rPr lang="en-US" altLang="zh-TW" sz="1000">
                <a:solidFill>
                  <a:srgbClr val="FF0000"/>
                </a:solidFill>
                <a:latin typeface="微軟正黑體" panose="020B0604030504040204" pitchFamily="34" charset="-120"/>
                <a:ea typeface="微軟正黑體" panose="020B0604030504040204" pitchFamily="34" charset="-120"/>
              </a:rPr>
              <a:t>MT Connect / OPC UA</a:t>
            </a:r>
          </a:p>
          <a:p>
            <a:pPr>
              <a:buFont typeface="Constantia" panose="02030602050306030303" pitchFamily="18" charset="0"/>
              <a:buAutoNum type="arabicPeriod"/>
            </a:pPr>
            <a:r>
              <a:rPr lang="en-US" altLang="zh-TW" sz="1000">
                <a:solidFill>
                  <a:srgbClr val="FF0000"/>
                </a:solidFill>
                <a:latin typeface="微軟正黑體" panose="020B0604030504040204" pitchFamily="34" charset="-120"/>
                <a:ea typeface="微軟正黑體" panose="020B0604030504040204" pitchFamily="34" charset="-120"/>
              </a:rPr>
              <a:t>Ethernet(TCP/IP)</a:t>
            </a:r>
          </a:p>
          <a:p>
            <a:pPr>
              <a:buFont typeface="Constantia" panose="02030602050306030303" pitchFamily="18" charset="0"/>
              <a:buAutoNum type="arabicPeriod"/>
            </a:pPr>
            <a:r>
              <a:rPr lang="zh-TW" altLang="en-US" sz="1000">
                <a:solidFill>
                  <a:srgbClr val="FF0000"/>
                </a:solidFill>
                <a:latin typeface="微軟正黑體" panose="020B0604030504040204" pitchFamily="34" charset="-120"/>
                <a:ea typeface="微軟正黑體" panose="020B0604030504040204" pitchFamily="34" charset="-120"/>
              </a:rPr>
              <a:t>資料擷取週期：</a:t>
            </a:r>
            <a:r>
              <a:rPr lang="en-US" altLang="zh-TW" sz="1000">
                <a:solidFill>
                  <a:srgbClr val="FF0000"/>
                </a:solidFill>
                <a:latin typeface="微軟正黑體" panose="020B0604030504040204" pitchFamily="34" charset="-120"/>
                <a:ea typeface="微軟正黑體" panose="020B0604030504040204" pitchFamily="34" charset="-120"/>
              </a:rPr>
              <a:t>10</a:t>
            </a:r>
            <a:r>
              <a:rPr lang="zh-TW" altLang="en-US" sz="1000">
                <a:solidFill>
                  <a:srgbClr val="FF0000"/>
                </a:solidFill>
                <a:latin typeface="微軟正黑體" panose="020B0604030504040204" pitchFamily="34" charset="-120"/>
                <a:ea typeface="微軟正黑體" panose="020B0604030504040204" pitchFamily="34" charset="-120"/>
              </a:rPr>
              <a:t>秒</a:t>
            </a:r>
            <a:r>
              <a:rPr lang="en-US" altLang="zh-TW" sz="1000">
                <a:solidFill>
                  <a:srgbClr val="FF0000"/>
                </a:solidFill>
                <a:latin typeface="微軟正黑體" panose="020B0604030504040204" pitchFamily="34" charset="-120"/>
                <a:ea typeface="微軟正黑體" panose="020B0604030504040204" pitchFamily="34" charset="-120"/>
              </a:rPr>
              <a:t>/</a:t>
            </a:r>
            <a:r>
              <a:rPr lang="zh-TW" altLang="en-US" sz="1000">
                <a:solidFill>
                  <a:srgbClr val="FF0000"/>
                </a:solidFill>
                <a:latin typeface="微軟正黑體" panose="020B0604030504040204" pitchFamily="34" charset="-120"/>
                <a:ea typeface="微軟正黑體" panose="020B0604030504040204" pitchFamily="34" charset="-120"/>
              </a:rPr>
              <a:t>次</a:t>
            </a:r>
          </a:p>
        </p:txBody>
      </p:sp>
      <p:sp>
        <p:nvSpPr>
          <p:cNvPr id="12311" name="文字方塊 28"/>
          <p:cNvSpPr txBox="1">
            <a:spLocks noChangeArrowheads="1"/>
          </p:cNvSpPr>
          <p:nvPr/>
        </p:nvSpPr>
        <p:spPr bwMode="auto">
          <a:xfrm>
            <a:off x="12544425" y="5683250"/>
            <a:ext cx="8874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1800">
                <a:latin typeface="微軟正黑體" panose="020B0604030504040204" pitchFamily="34" charset="-120"/>
                <a:ea typeface="微軟正黑體" panose="020B0604030504040204" pitchFamily="34" charset="-120"/>
              </a:rPr>
              <a:t>CASE1</a:t>
            </a:r>
            <a:endParaRPr lang="zh-TW" altLang="en-US" sz="1800">
              <a:latin typeface="微軟正黑體" panose="020B0604030504040204" pitchFamily="34" charset="-120"/>
              <a:ea typeface="微軟正黑體" panose="020B0604030504040204" pitchFamily="34" charset="-120"/>
            </a:endParaRPr>
          </a:p>
        </p:txBody>
      </p:sp>
      <p:sp>
        <p:nvSpPr>
          <p:cNvPr id="12312" name="文字方塊 29"/>
          <p:cNvSpPr txBox="1">
            <a:spLocks noChangeArrowheads="1"/>
          </p:cNvSpPr>
          <p:nvPr/>
        </p:nvSpPr>
        <p:spPr bwMode="auto">
          <a:xfrm>
            <a:off x="14344650" y="5683250"/>
            <a:ext cx="8874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1800">
                <a:latin typeface="微軟正黑體" panose="020B0604030504040204" pitchFamily="34" charset="-120"/>
                <a:ea typeface="微軟正黑體" panose="020B0604030504040204" pitchFamily="34" charset="-120"/>
              </a:rPr>
              <a:t>CASE2</a:t>
            </a:r>
            <a:endParaRPr lang="zh-TW" altLang="en-US" sz="1800">
              <a:latin typeface="微軟正黑體" panose="020B0604030504040204" pitchFamily="34" charset="-120"/>
              <a:ea typeface="微軟正黑體" panose="020B0604030504040204" pitchFamily="34" charset="-120"/>
            </a:endParaRPr>
          </a:p>
        </p:txBody>
      </p:sp>
      <p:sp>
        <p:nvSpPr>
          <p:cNvPr id="12313" name="文字方塊 30"/>
          <p:cNvSpPr txBox="1">
            <a:spLocks noChangeArrowheads="1"/>
          </p:cNvSpPr>
          <p:nvPr/>
        </p:nvSpPr>
        <p:spPr bwMode="auto">
          <a:xfrm>
            <a:off x="16055975" y="5683250"/>
            <a:ext cx="889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1800">
                <a:latin typeface="微軟正黑體" panose="020B0604030504040204" pitchFamily="34" charset="-120"/>
                <a:ea typeface="微軟正黑體" panose="020B0604030504040204" pitchFamily="34" charset="-120"/>
              </a:rPr>
              <a:t>CASE3</a:t>
            </a:r>
            <a:endParaRPr lang="zh-TW" altLang="en-US" sz="1800">
              <a:latin typeface="微軟正黑體" panose="020B0604030504040204" pitchFamily="34" charset="-120"/>
              <a:ea typeface="微軟正黑體" panose="020B0604030504040204" pitchFamily="34" charset="-120"/>
            </a:endParaRPr>
          </a:p>
        </p:txBody>
      </p:sp>
      <p:sp>
        <p:nvSpPr>
          <p:cNvPr id="32" name="上-下雙向箭號 31"/>
          <p:cNvSpPr/>
          <p:nvPr/>
        </p:nvSpPr>
        <p:spPr>
          <a:xfrm>
            <a:off x="14705013" y="2803525"/>
            <a:ext cx="215900" cy="358775"/>
          </a:xfrm>
          <a:prstGeom prst="upDown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TW" altLang="en-US">
              <a:latin typeface="微軟正黑體" panose="020B0604030504040204" pitchFamily="34" charset="-120"/>
              <a:ea typeface="微軟正黑體" panose="020B0604030504040204" pitchFamily="34" charset="-120"/>
            </a:endParaRPr>
          </a:p>
        </p:txBody>
      </p:sp>
      <p:grpSp>
        <p:nvGrpSpPr>
          <p:cNvPr id="12315" name="群組 218"/>
          <p:cNvGrpSpPr>
            <a:grpSpLocks/>
          </p:cNvGrpSpPr>
          <p:nvPr/>
        </p:nvGrpSpPr>
        <p:grpSpPr bwMode="auto">
          <a:xfrm>
            <a:off x="13696950" y="3570288"/>
            <a:ext cx="1673225" cy="465137"/>
            <a:chOff x="2502570" y="3971351"/>
            <a:chExt cx="1674531" cy="465761"/>
          </a:xfrm>
        </p:grpSpPr>
        <p:sp>
          <p:nvSpPr>
            <p:cNvPr id="34" name="矩形 33"/>
            <p:cNvSpPr/>
            <p:nvPr/>
          </p:nvSpPr>
          <p:spPr>
            <a:xfrm>
              <a:off x="2845738" y="4282918"/>
              <a:ext cx="721288" cy="15419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r>
                <a:rPr lang="en-US" altLang="zh-TW" sz="1000" dirty="0">
                  <a:solidFill>
                    <a:schemeClr val="tx1"/>
                  </a:solidFill>
                  <a:latin typeface="微軟正黑體" panose="020B0604030504040204" pitchFamily="34" charset="-120"/>
                  <a:ea typeface="微軟正黑體" panose="020B0604030504040204" pitchFamily="34" charset="-120"/>
                </a:rPr>
                <a:t>COM PORT</a:t>
              </a:r>
              <a:endParaRPr lang="zh-TW" altLang="en-US" sz="1000" dirty="0">
                <a:solidFill>
                  <a:schemeClr val="tx1"/>
                </a:solidFill>
                <a:latin typeface="微軟正黑體" panose="020B0604030504040204" pitchFamily="34" charset="-120"/>
                <a:ea typeface="微軟正黑體" panose="020B0604030504040204" pitchFamily="34" charset="-120"/>
              </a:endParaRPr>
            </a:p>
          </p:txBody>
        </p:sp>
        <p:sp>
          <p:nvSpPr>
            <p:cNvPr id="35" name="矩形 34"/>
            <p:cNvSpPr/>
            <p:nvPr/>
          </p:nvSpPr>
          <p:spPr>
            <a:xfrm>
              <a:off x="3404974" y="3971351"/>
              <a:ext cx="719699" cy="15419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r>
                <a:rPr lang="en-US" altLang="zh-TW" sz="1000" dirty="0">
                  <a:solidFill>
                    <a:schemeClr val="tx1"/>
                  </a:solidFill>
                  <a:latin typeface="微軟正黑體" panose="020B0604030504040204" pitchFamily="34" charset="-120"/>
                  <a:ea typeface="微軟正黑體" panose="020B0604030504040204" pitchFamily="34" charset="-120"/>
                </a:rPr>
                <a:t>RJ45</a:t>
              </a:r>
              <a:endParaRPr lang="zh-TW" altLang="en-US" sz="1000" dirty="0">
                <a:solidFill>
                  <a:schemeClr val="tx1"/>
                </a:solidFill>
                <a:latin typeface="微軟正黑體" panose="020B0604030504040204" pitchFamily="34" charset="-120"/>
                <a:ea typeface="微軟正黑體" panose="020B0604030504040204" pitchFamily="34" charset="-120"/>
              </a:endParaRPr>
            </a:p>
          </p:txBody>
        </p:sp>
        <p:sp>
          <p:nvSpPr>
            <p:cNvPr id="36" name="矩形 35"/>
            <p:cNvSpPr/>
            <p:nvPr/>
          </p:nvSpPr>
          <p:spPr>
            <a:xfrm>
              <a:off x="2502570" y="3971351"/>
              <a:ext cx="1674531" cy="465761"/>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TW" altLang="en-US" b="1" dirty="0">
                <a:solidFill>
                  <a:srgbClr val="0000FF"/>
                </a:solidFill>
                <a:latin typeface="微軟正黑體" panose="020B0604030504040204" pitchFamily="34" charset="-120"/>
                <a:ea typeface="微軟正黑體" panose="020B0604030504040204" pitchFamily="34" charset="-120"/>
              </a:endParaRPr>
            </a:p>
          </p:txBody>
        </p:sp>
      </p:grpSp>
      <p:cxnSp>
        <p:nvCxnSpPr>
          <p:cNvPr id="37" name="直線接點 36"/>
          <p:cNvCxnSpPr/>
          <p:nvPr/>
        </p:nvCxnSpPr>
        <p:spPr>
          <a:xfrm>
            <a:off x="15984538" y="4037013"/>
            <a:ext cx="0" cy="574675"/>
          </a:xfrm>
          <a:prstGeom prst="line">
            <a:avLst/>
          </a:prstGeom>
          <a:ln w="19050">
            <a:solidFill>
              <a:schemeClr val="tx1">
                <a:lumMod val="50000"/>
                <a:lumOff val="50000"/>
              </a:schemeClr>
            </a:solidFill>
          </a:ln>
          <a:effectLst/>
        </p:spPr>
        <p:style>
          <a:lnRef idx="2">
            <a:schemeClr val="dk1"/>
          </a:lnRef>
          <a:fillRef idx="0">
            <a:schemeClr val="dk1"/>
          </a:fillRef>
          <a:effectRef idx="1">
            <a:schemeClr val="dk1"/>
          </a:effectRef>
          <a:fontRef idx="minor">
            <a:schemeClr val="tx1"/>
          </a:fontRef>
        </p:style>
      </p:cxnSp>
      <p:sp>
        <p:nvSpPr>
          <p:cNvPr id="12317" name="文字方塊 37"/>
          <p:cNvSpPr txBox="1">
            <a:spLocks noChangeArrowheads="1"/>
          </p:cNvSpPr>
          <p:nvPr/>
        </p:nvSpPr>
        <p:spPr bwMode="auto">
          <a:xfrm>
            <a:off x="17583150" y="3986213"/>
            <a:ext cx="16716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85725" indent="-85725">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buFont typeface="Constantia" panose="02030602050306030303" pitchFamily="18" charset="0"/>
              <a:buAutoNum type="arabicPeriod"/>
            </a:pPr>
            <a:r>
              <a:rPr lang="zh-TW" altLang="en-US" sz="1000">
                <a:solidFill>
                  <a:srgbClr val="FF0000"/>
                </a:solidFill>
                <a:latin typeface="微軟正黑體" panose="020B0604030504040204" pitchFamily="34" charset="-120"/>
                <a:ea typeface="微軟正黑體" panose="020B0604030504040204" pitchFamily="34" charset="-120"/>
              </a:rPr>
              <a:t>控制器專用協定</a:t>
            </a:r>
            <a:endParaRPr lang="en-US" altLang="zh-TW" sz="1000">
              <a:solidFill>
                <a:srgbClr val="FF0000"/>
              </a:solidFill>
              <a:latin typeface="微軟正黑體" panose="020B0604030504040204" pitchFamily="34" charset="-120"/>
              <a:ea typeface="微軟正黑體" panose="020B0604030504040204" pitchFamily="34" charset="-120"/>
            </a:endParaRPr>
          </a:p>
          <a:p>
            <a:pPr>
              <a:buFont typeface="Constantia" panose="02030602050306030303" pitchFamily="18" charset="0"/>
              <a:buAutoNum type="arabicPeriod"/>
            </a:pPr>
            <a:r>
              <a:rPr lang="en-US" altLang="zh-TW" sz="1000">
                <a:solidFill>
                  <a:srgbClr val="FF0000"/>
                </a:solidFill>
                <a:latin typeface="微軟正黑體" panose="020B0604030504040204" pitchFamily="34" charset="-120"/>
                <a:ea typeface="微軟正黑體" panose="020B0604030504040204" pitchFamily="34" charset="-120"/>
              </a:rPr>
              <a:t>Ethernet(TCP/IP)</a:t>
            </a:r>
          </a:p>
          <a:p>
            <a:pPr>
              <a:buFont typeface="Constantia" panose="02030602050306030303" pitchFamily="18" charset="0"/>
              <a:buAutoNum type="arabicPeriod"/>
            </a:pPr>
            <a:r>
              <a:rPr lang="zh-TW" altLang="en-US" sz="1000">
                <a:solidFill>
                  <a:srgbClr val="FF0000"/>
                </a:solidFill>
                <a:latin typeface="微軟正黑體" panose="020B0604030504040204" pitchFamily="34" charset="-120"/>
                <a:ea typeface="微軟正黑體" panose="020B0604030504040204" pitchFamily="34" charset="-120"/>
              </a:rPr>
              <a:t>資料擷取週期：</a:t>
            </a:r>
            <a:r>
              <a:rPr lang="en-US" altLang="zh-TW" sz="1000">
                <a:solidFill>
                  <a:srgbClr val="FF0000"/>
                </a:solidFill>
                <a:latin typeface="微軟正黑體" panose="020B0604030504040204" pitchFamily="34" charset="-120"/>
                <a:ea typeface="微軟正黑體" panose="020B0604030504040204" pitchFamily="34" charset="-120"/>
              </a:rPr>
              <a:t>0.2</a:t>
            </a:r>
            <a:r>
              <a:rPr lang="zh-TW" altLang="en-US" sz="1000">
                <a:solidFill>
                  <a:srgbClr val="FF0000"/>
                </a:solidFill>
                <a:latin typeface="微軟正黑體" panose="020B0604030504040204" pitchFamily="34" charset="-120"/>
                <a:ea typeface="微軟正黑體" panose="020B0604030504040204" pitchFamily="34" charset="-120"/>
              </a:rPr>
              <a:t>秒</a:t>
            </a:r>
            <a:r>
              <a:rPr lang="en-US" altLang="zh-TW" sz="1000">
                <a:solidFill>
                  <a:srgbClr val="FF0000"/>
                </a:solidFill>
                <a:latin typeface="微軟正黑體" panose="020B0604030504040204" pitchFamily="34" charset="-120"/>
                <a:ea typeface="微軟正黑體" panose="020B0604030504040204" pitchFamily="34" charset="-120"/>
              </a:rPr>
              <a:t>/</a:t>
            </a:r>
            <a:r>
              <a:rPr lang="zh-TW" altLang="en-US" sz="1000">
                <a:solidFill>
                  <a:srgbClr val="FF0000"/>
                </a:solidFill>
                <a:latin typeface="微軟正黑體" panose="020B0604030504040204" pitchFamily="34" charset="-120"/>
                <a:ea typeface="微軟正黑體" panose="020B0604030504040204" pitchFamily="34" charset="-120"/>
              </a:rPr>
              <a:t>次</a:t>
            </a:r>
          </a:p>
        </p:txBody>
      </p:sp>
      <p:cxnSp>
        <p:nvCxnSpPr>
          <p:cNvPr id="39" name="直線接點 38"/>
          <p:cNvCxnSpPr/>
          <p:nvPr/>
        </p:nvCxnSpPr>
        <p:spPr>
          <a:xfrm>
            <a:off x="14328775" y="4037013"/>
            <a:ext cx="0" cy="574675"/>
          </a:xfrm>
          <a:prstGeom prst="line">
            <a:avLst/>
          </a:prstGeom>
          <a:ln w="19050">
            <a:solidFill>
              <a:schemeClr val="tx1">
                <a:lumMod val="50000"/>
                <a:lumOff val="50000"/>
              </a:schemeClr>
            </a:solidFill>
          </a:ln>
          <a:effectLst/>
        </p:spPr>
        <p:style>
          <a:lnRef idx="2">
            <a:schemeClr val="dk1"/>
          </a:lnRef>
          <a:fillRef idx="0">
            <a:schemeClr val="dk1"/>
          </a:fillRef>
          <a:effectRef idx="1">
            <a:schemeClr val="dk1"/>
          </a:effectRef>
          <a:fontRef idx="minor">
            <a:schemeClr val="tx1"/>
          </a:fontRef>
        </p:style>
      </p:cxnSp>
      <p:sp>
        <p:nvSpPr>
          <p:cNvPr id="12319" name="文字方塊 39"/>
          <p:cNvSpPr txBox="1">
            <a:spLocks noChangeArrowheads="1"/>
          </p:cNvSpPr>
          <p:nvPr/>
        </p:nvSpPr>
        <p:spPr bwMode="auto">
          <a:xfrm>
            <a:off x="14271625" y="4057650"/>
            <a:ext cx="15684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85725" indent="-85725">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buFont typeface="Constantia" panose="02030602050306030303" pitchFamily="18" charset="0"/>
              <a:buAutoNum type="arabicPeriod"/>
            </a:pPr>
            <a:r>
              <a:rPr lang="zh-TW" altLang="en-US" sz="1000">
                <a:solidFill>
                  <a:srgbClr val="FF0000"/>
                </a:solidFill>
                <a:latin typeface="微軟正黑體" panose="020B0604030504040204" pitchFamily="34" charset="-120"/>
                <a:ea typeface="微軟正黑體" panose="020B0604030504040204" pitchFamily="34" charset="-120"/>
              </a:rPr>
              <a:t>控制器專用協定</a:t>
            </a:r>
            <a:endParaRPr lang="en-US" altLang="zh-TW" sz="1000">
              <a:solidFill>
                <a:srgbClr val="FF0000"/>
              </a:solidFill>
              <a:latin typeface="微軟正黑體" panose="020B0604030504040204" pitchFamily="34" charset="-120"/>
              <a:ea typeface="微軟正黑體" panose="020B0604030504040204" pitchFamily="34" charset="-120"/>
            </a:endParaRPr>
          </a:p>
          <a:p>
            <a:pPr>
              <a:buFont typeface="Constantia" panose="02030602050306030303" pitchFamily="18" charset="0"/>
              <a:buAutoNum type="arabicPeriod"/>
            </a:pPr>
            <a:r>
              <a:rPr lang="en-US" altLang="zh-TW" sz="1000">
                <a:solidFill>
                  <a:srgbClr val="FF0000"/>
                </a:solidFill>
                <a:latin typeface="微軟正黑體" panose="020B0604030504040204" pitchFamily="34" charset="-120"/>
                <a:ea typeface="微軟正黑體" panose="020B0604030504040204" pitchFamily="34" charset="-120"/>
              </a:rPr>
              <a:t>RS232</a:t>
            </a:r>
          </a:p>
          <a:p>
            <a:pPr>
              <a:buFont typeface="Constantia" panose="02030602050306030303" pitchFamily="18" charset="0"/>
              <a:buAutoNum type="arabicPeriod"/>
            </a:pPr>
            <a:r>
              <a:rPr lang="zh-TW" altLang="en-US" sz="1000">
                <a:solidFill>
                  <a:srgbClr val="FF0000"/>
                </a:solidFill>
                <a:latin typeface="微軟正黑體" panose="020B0604030504040204" pitchFamily="34" charset="-120"/>
                <a:ea typeface="微軟正黑體" panose="020B0604030504040204" pitchFamily="34" charset="-120"/>
              </a:rPr>
              <a:t>資料擷取週期：</a:t>
            </a:r>
            <a:r>
              <a:rPr lang="en-US" altLang="zh-TW" sz="1000">
                <a:solidFill>
                  <a:srgbClr val="FF0000"/>
                </a:solidFill>
                <a:latin typeface="微軟正黑體" panose="020B0604030504040204" pitchFamily="34" charset="-120"/>
                <a:ea typeface="微軟正黑體" panose="020B0604030504040204" pitchFamily="34" charset="-120"/>
              </a:rPr>
              <a:t>2</a:t>
            </a:r>
            <a:r>
              <a:rPr lang="zh-TW" altLang="en-US" sz="1000">
                <a:solidFill>
                  <a:srgbClr val="FF0000"/>
                </a:solidFill>
                <a:latin typeface="微軟正黑體" panose="020B0604030504040204" pitchFamily="34" charset="-120"/>
                <a:ea typeface="微軟正黑體" panose="020B0604030504040204" pitchFamily="34" charset="-120"/>
              </a:rPr>
              <a:t>秒</a:t>
            </a:r>
            <a:r>
              <a:rPr lang="en-US" altLang="zh-TW" sz="1000">
                <a:solidFill>
                  <a:srgbClr val="FF0000"/>
                </a:solidFill>
                <a:latin typeface="微軟正黑體" panose="020B0604030504040204" pitchFamily="34" charset="-120"/>
                <a:ea typeface="微軟正黑體" panose="020B0604030504040204" pitchFamily="34" charset="-120"/>
              </a:rPr>
              <a:t>/</a:t>
            </a:r>
            <a:r>
              <a:rPr lang="zh-TW" altLang="en-US" sz="1000">
                <a:solidFill>
                  <a:srgbClr val="FF0000"/>
                </a:solidFill>
                <a:latin typeface="微軟正黑體" panose="020B0604030504040204" pitchFamily="34" charset="-120"/>
                <a:ea typeface="微軟正黑體" panose="020B0604030504040204" pitchFamily="34" charset="-120"/>
              </a:rPr>
              <a:t>次</a:t>
            </a:r>
          </a:p>
        </p:txBody>
      </p:sp>
      <p:cxnSp>
        <p:nvCxnSpPr>
          <p:cNvPr id="41" name="直線接點 40"/>
          <p:cNvCxnSpPr/>
          <p:nvPr/>
        </p:nvCxnSpPr>
        <p:spPr bwMode="auto">
          <a:xfrm>
            <a:off x="11780838" y="3306763"/>
            <a:ext cx="6804025" cy="0"/>
          </a:xfrm>
          <a:prstGeom prst="line">
            <a:avLst/>
          </a:prstGeom>
          <a:noFill/>
          <a:ln w="25400" cap="flat" cmpd="sng" algn="ctr">
            <a:solidFill>
              <a:srgbClr val="0070C0"/>
            </a:solidFill>
            <a:prstDash val="solid"/>
            <a:headEnd type="none" w="med" len="med"/>
            <a:tailEnd type="none" w="med" len="med"/>
          </a:ln>
          <a:effectLst>
            <a:outerShdw blurRad="40000" dist="20000" dir="5400000" rotWithShape="0">
              <a:srgbClr val="000000">
                <a:alpha val="38000"/>
              </a:srgbClr>
            </a:outerShdw>
          </a:effectLst>
        </p:spPr>
      </p:cxnSp>
      <p:sp>
        <p:nvSpPr>
          <p:cNvPr id="42" name="文字方塊 41"/>
          <p:cNvSpPr txBox="1"/>
          <p:nvPr/>
        </p:nvSpPr>
        <p:spPr>
          <a:xfrm>
            <a:off x="9215438" y="1695450"/>
            <a:ext cx="1608137" cy="1476375"/>
          </a:xfrm>
          <a:prstGeom prst="rect">
            <a:avLst/>
          </a:prstGeom>
          <a:noFill/>
        </p:spPr>
        <p:txBody>
          <a:bodyPr>
            <a:spAutoFit/>
          </a:bodyPr>
          <a:lstStyle/>
          <a:p>
            <a:pPr algn="just">
              <a:defRPr/>
            </a:pPr>
            <a:r>
              <a:rPr lang="en-US" altLang="zh-TW" sz="2000" b="1" u="sng" dirty="0">
                <a:solidFill>
                  <a:srgbClr val="0000FF"/>
                </a:solidFill>
                <a:latin typeface="微軟正黑體" pitchFamily="34" charset="-120"/>
                <a:ea typeface="微軟正黑體" pitchFamily="34" charset="-120"/>
              </a:rPr>
              <a:t>Server</a:t>
            </a:r>
            <a:r>
              <a:rPr lang="zh-TW" altLang="en-US" sz="2000" b="1" u="sng" dirty="0">
                <a:solidFill>
                  <a:srgbClr val="0000FF"/>
                </a:solidFill>
                <a:latin typeface="微軟正黑體" pitchFamily="34" charset="-120"/>
                <a:ea typeface="微軟正黑體" pitchFamily="34" charset="-120"/>
              </a:rPr>
              <a:t>說明</a:t>
            </a:r>
            <a:endParaRPr lang="en-US" altLang="zh-TW" sz="2000" b="1" u="sng" dirty="0">
              <a:solidFill>
                <a:srgbClr val="0000FF"/>
              </a:solidFill>
              <a:latin typeface="微軟正黑體" pitchFamily="34" charset="-120"/>
              <a:ea typeface="微軟正黑體" pitchFamily="34" charset="-120"/>
            </a:endParaRPr>
          </a:p>
          <a:p>
            <a:pPr marL="85725" indent="-85725" algn="just">
              <a:buFont typeface="+mj-lt"/>
              <a:buAutoNum type="arabicPeriod"/>
              <a:defRPr/>
            </a:pPr>
            <a:r>
              <a:rPr lang="zh-TW" altLang="en-US" sz="1000" dirty="0">
                <a:latin typeface="微軟正黑體" pitchFamily="34" charset="-120"/>
                <a:ea typeface="微軟正黑體" pitchFamily="34" charset="-120"/>
              </a:rPr>
              <a:t>資料傳輸與轉譯</a:t>
            </a:r>
          </a:p>
          <a:p>
            <a:pPr marL="85725" indent="-85725" algn="just">
              <a:buFont typeface="+mj-lt"/>
              <a:buAutoNum type="arabicPeriod"/>
              <a:defRPr/>
            </a:pPr>
            <a:r>
              <a:rPr lang="zh-TW" altLang="en-US" sz="1000" dirty="0">
                <a:latin typeface="微軟正黑體" pitchFamily="34" charset="-120"/>
                <a:ea typeface="微軟正黑體" pitchFamily="34" charset="-120"/>
              </a:rPr>
              <a:t>包含應用服務模組</a:t>
            </a:r>
          </a:p>
          <a:p>
            <a:pPr marL="180975" indent="-85725" algn="just">
              <a:defRPr/>
            </a:pPr>
            <a:r>
              <a:rPr lang="en-US" altLang="zh-TW" sz="1000" dirty="0">
                <a:latin typeface="微軟正黑體" pitchFamily="34" charset="-120"/>
                <a:ea typeface="微軟正黑體" pitchFamily="34" charset="-120"/>
              </a:rPr>
              <a:t>(1)</a:t>
            </a:r>
            <a:r>
              <a:rPr lang="zh-TW" altLang="en-US" sz="1000" dirty="0">
                <a:latin typeface="微軟正黑體" pitchFamily="34" charset="-120"/>
                <a:ea typeface="微軟正黑體" pitchFamily="34" charset="-120"/>
              </a:rPr>
              <a:t>加工程式上傳下載</a:t>
            </a:r>
          </a:p>
          <a:p>
            <a:pPr marL="180975" indent="-85725" algn="just">
              <a:defRPr/>
            </a:pPr>
            <a:r>
              <a:rPr lang="en-US" altLang="zh-TW" sz="1000" dirty="0">
                <a:latin typeface="微軟正黑體" pitchFamily="34" charset="-120"/>
                <a:ea typeface="微軟正黑體" pitchFamily="34" charset="-120"/>
              </a:rPr>
              <a:t>(2)</a:t>
            </a:r>
            <a:r>
              <a:rPr lang="zh-TW" altLang="en-US" sz="1000" dirty="0">
                <a:latin typeface="微軟正黑體" pitchFamily="34" charset="-120"/>
                <a:ea typeface="微軟正黑體" pitchFamily="34" charset="-120"/>
              </a:rPr>
              <a:t>設備連線設定管理</a:t>
            </a:r>
          </a:p>
          <a:p>
            <a:pPr marL="180975" indent="-85725" algn="just">
              <a:defRPr/>
            </a:pPr>
            <a:r>
              <a:rPr lang="en-US" altLang="zh-TW" sz="1000" dirty="0">
                <a:latin typeface="微軟正黑體" pitchFamily="34" charset="-120"/>
                <a:ea typeface="微軟正黑體" pitchFamily="34" charset="-120"/>
              </a:rPr>
              <a:t>(3)</a:t>
            </a:r>
            <a:r>
              <a:rPr lang="zh-TW" altLang="en-US" sz="1000" dirty="0">
                <a:latin typeface="微軟正黑體" pitchFamily="34" charset="-120"/>
                <a:ea typeface="微軟正黑體" pitchFamily="34" charset="-120"/>
              </a:rPr>
              <a:t>資料擷取與儲存管理</a:t>
            </a:r>
          </a:p>
          <a:p>
            <a:pPr marL="180975" indent="-85725" algn="just">
              <a:defRPr/>
            </a:pPr>
            <a:r>
              <a:rPr lang="en-US" altLang="zh-TW" sz="1000" dirty="0">
                <a:latin typeface="微軟正黑體" pitchFamily="34" charset="-120"/>
                <a:ea typeface="微軟正黑體" pitchFamily="34" charset="-120"/>
              </a:rPr>
              <a:t>(4)</a:t>
            </a:r>
            <a:r>
              <a:rPr lang="zh-TW" altLang="en-US" sz="1000" dirty="0">
                <a:latin typeface="微軟正黑體" pitchFamily="34" charset="-120"/>
                <a:ea typeface="微軟正黑體" pitchFamily="34" charset="-120"/>
              </a:rPr>
              <a:t>設備稼動管理</a:t>
            </a:r>
          </a:p>
          <a:p>
            <a:pPr marL="180975" indent="-85725" algn="just">
              <a:defRPr/>
            </a:pPr>
            <a:r>
              <a:rPr lang="en-US" altLang="zh-TW" sz="1000" dirty="0">
                <a:latin typeface="微軟正黑體" pitchFamily="34" charset="-120"/>
                <a:ea typeface="微軟正黑體" pitchFamily="34" charset="-120"/>
              </a:rPr>
              <a:t>(5)</a:t>
            </a:r>
            <a:r>
              <a:rPr lang="zh-TW" altLang="en-US" sz="1000" dirty="0">
                <a:latin typeface="微軟正黑體" pitchFamily="34" charset="-120"/>
                <a:ea typeface="微軟正黑體" pitchFamily="34" charset="-120"/>
              </a:rPr>
              <a:t>完工計量管理</a:t>
            </a:r>
          </a:p>
        </p:txBody>
      </p:sp>
      <p:sp>
        <p:nvSpPr>
          <p:cNvPr id="43" name="文字方塊 42"/>
          <p:cNvSpPr txBox="1"/>
          <p:nvPr/>
        </p:nvSpPr>
        <p:spPr>
          <a:xfrm>
            <a:off x="9215438" y="3100388"/>
            <a:ext cx="1909762" cy="1630362"/>
          </a:xfrm>
          <a:prstGeom prst="rect">
            <a:avLst/>
          </a:prstGeom>
          <a:noFill/>
        </p:spPr>
        <p:txBody>
          <a:bodyPr wrap="none">
            <a:spAutoFit/>
          </a:bodyPr>
          <a:lstStyle/>
          <a:p>
            <a:pPr>
              <a:defRPr/>
            </a:pPr>
            <a:r>
              <a:rPr lang="en-US" altLang="zh-TW" sz="2000" b="1" u="sng" dirty="0">
                <a:solidFill>
                  <a:srgbClr val="0000FF"/>
                </a:solidFill>
                <a:latin typeface="微軟正黑體" pitchFamily="34" charset="-120"/>
                <a:ea typeface="微軟正黑體" pitchFamily="34" charset="-120"/>
              </a:rPr>
              <a:t>SMB-A</a:t>
            </a:r>
            <a:r>
              <a:rPr lang="zh-TW" altLang="en-US" sz="2000" b="1" u="sng" dirty="0">
                <a:solidFill>
                  <a:srgbClr val="0000FF"/>
                </a:solidFill>
                <a:latin typeface="微軟正黑體" pitchFamily="34" charset="-120"/>
                <a:ea typeface="微軟正黑體" pitchFamily="34" charset="-120"/>
              </a:rPr>
              <a:t>說明</a:t>
            </a:r>
            <a:endParaRPr lang="en-US" altLang="zh-TW" sz="2000" b="1" u="sng" dirty="0">
              <a:solidFill>
                <a:srgbClr val="0000FF"/>
              </a:solidFill>
              <a:latin typeface="微軟正黑體" pitchFamily="34" charset="-120"/>
              <a:ea typeface="微軟正黑體" pitchFamily="34" charset="-120"/>
            </a:endParaRPr>
          </a:p>
          <a:p>
            <a:pPr marL="85725" indent="-85725">
              <a:buFont typeface="+mj-lt"/>
              <a:buAutoNum type="arabicPeriod"/>
              <a:defRPr/>
            </a:pPr>
            <a:r>
              <a:rPr lang="zh-TW" altLang="en-US" sz="1000" dirty="0">
                <a:latin typeface="微軟正黑體" pitchFamily="34" charset="-120"/>
                <a:ea typeface="微軟正黑體" pitchFamily="34" charset="-120"/>
              </a:rPr>
              <a:t>資料傳輸與轉譯</a:t>
            </a:r>
          </a:p>
          <a:p>
            <a:pPr marL="85725" indent="-85725">
              <a:buFont typeface="+mj-lt"/>
              <a:buAutoNum type="arabicPeriod"/>
              <a:defRPr/>
            </a:pPr>
            <a:r>
              <a:rPr lang="zh-TW" altLang="en-US" sz="1000" dirty="0">
                <a:latin typeface="微軟正黑體" pitchFamily="34" charset="-120"/>
                <a:ea typeface="微軟正黑體" pitchFamily="34" charset="-120"/>
              </a:rPr>
              <a:t>包含應用服務模組</a:t>
            </a:r>
            <a:r>
              <a:rPr lang="en-US" altLang="zh-TW" sz="1000" dirty="0">
                <a:latin typeface="微軟正黑體" pitchFamily="34" charset="-120"/>
                <a:ea typeface="微軟正黑體" pitchFamily="34" charset="-120"/>
              </a:rPr>
              <a:t>(</a:t>
            </a:r>
            <a:r>
              <a:rPr lang="zh-TW" altLang="en-US" sz="1000" dirty="0">
                <a:latin typeface="微軟正黑體" pitchFamily="34" charset="-120"/>
                <a:ea typeface="微軟正黑體" pitchFamily="34" charset="-120"/>
              </a:rPr>
              <a:t>即時運算</a:t>
            </a:r>
            <a:r>
              <a:rPr lang="en-US" altLang="zh-TW" sz="1000" dirty="0">
                <a:latin typeface="微軟正黑體" pitchFamily="34" charset="-120"/>
                <a:ea typeface="微軟正黑體" pitchFamily="34" charset="-120"/>
              </a:rPr>
              <a:t>)</a:t>
            </a:r>
            <a:endParaRPr lang="zh-TW" altLang="en-US" sz="1000" dirty="0">
              <a:latin typeface="微軟正黑體" pitchFamily="34" charset="-120"/>
              <a:ea typeface="微軟正黑體" pitchFamily="34" charset="-120"/>
            </a:endParaRPr>
          </a:p>
          <a:p>
            <a:pPr marL="180975" indent="-85725">
              <a:defRPr/>
            </a:pPr>
            <a:r>
              <a:rPr lang="en-US" altLang="zh-TW" sz="1000" dirty="0">
                <a:latin typeface="微軟正黑體" pitchFamily="34" charset="-120"/>
                <a:ea typeface="微軟正黑體" pitchFamily="34" charset="-120"/>
              </a:rPr>
              <a:t>(1)</a:t>
            </a:r>
            <a:r>
              <a:rPr lang="zh-TW" altLang="en-US" sz="1000" dirty="0">
                <a:latin typeface="微軟正黑體" pitchFamily="34" charset="-120"/>
                <a:ea typeface="微軟正黑體" pitchFamily="34" charset="-120"/>
              </a:rPr>
              <a:t>設備連線設定管理</a:t>
            </a:r>
          </a:p>
          <a:p>
            <a:pPr marL="180975" indent="-85725">
              <a:defRPr/>
            </a:pPr>
            <a:r>
              <a:rPr lang="en-US" altLang="zh-TW" sz="1000" dirty="0">
                <a:latin typeface="微軟正黑體" pitchFamily="34" charset="-120"/>
                <a:ea typeface="微軟正黑體" pitchFamily="34" charset="-120"/>
              </a:rPr>
              <a:t>(2)</a:t>
            </a:r>
            <a:r>
              <a:rPr lang="zh-TW" altLang="en-US" sz="1000" dirty="0">
                <a:latin typeface="微軟正黑體" pitchFamily="34" charset="-120"/>
                <a:ea typeface="微軟正黑體" pitchFamily="34" charset="-120"/>
              </a:rPr>
              <a:t>資料擷取與儲存管理</a:t>
            </a:r>
          </a:p>
          <a:p>
            <a:pPr marL="180975" indent="-85725">
              <a:defRPr/>
            </a:pPr>
            <a:r>
              <a:rPr lang="en-US" altLang="zh-TW" sz="1000" dirty="0">
                <a:latin typeface="微軟正黑體" pitchFamily="34" charset="-120"/>
                <a:ea typeface="微軟正黑體" pitchFamily="34" charset="-120"/>
              </a:rPr>
              <a:t>(3)</a:t>
            </a:r>
            <a:r>
              <a:rPr lang="zh-TW" altLang="en-US" sz="1000" dirty="0">
                <a:latin typeface="微軟正黑體" pitchFamily="34" charset="-120"/>
                <a:ea typeface="微軟正黑體" pitchFamily="34" charset="-120"/>
              </a:rPr>
              <a:t>設備稼動管理</a:t>
            </a:r>
          </a:p>
          <a:p>
            <a:pPr marL="180975" indent="-85725">
              <a:defRPr/>
            </a:pPr>
            <a:r>
              <a:rPr lang="en-US" altLang="zh-TW" sz="1000" dirty="0">
                <a:latin typeface="微軟正黑體" pitchFamily="34" charset="-120"/>
                <a:ea typeface="微軟正黑體" pitchFamily="34" charset="-120"/>
              </a:rPr>
              <a:t>(4)</a:t>
            </a:r>
            <a:r>
              <a:rPr lang="zh-TW" altLang="en-US" sz="1000" dirty="0">
                <a:latin typeface="微軟正黑體" pitchFamily="34" charset="-120"/>
                <a:ea typeface="微軟正黑體" pitchFamily="34" charset="-120"/>
              </a:rPr>
              <a:t>完工計量管理</a:t>
            </a:r>
          </a:p>
          <a:p>
            <a:pPr marL="85725" indent="-85725">
              <a:buFont typeface="+mj-lt"/>
              <a:buAutoNum type="arabicPeriod" startAt="3"/>
              <a:defRPr/>
            </a:pPr>
            <a:r>
              <a:rPr lang="zh-TW" altLang="en-US" sz="1000" dirty="0">
                <a:latin typeface="微軟正黑體" pitchFamily="34" charset="-120"/>
                <a:ea typeface="微軟正黑體" pitchFamily="34" charset="-120"/>
              </a:rPr>
              <a:t>使用控制器通訊函式庫</a:t>
            </a:r>
            <a:endParaRPr lang="en-US" altLang="zh-TW" sz="1000" dirty="0">
              <a:latin typeface="微軟正黑體" pitchFamily="34" charset="-120"/>
              <a:ea typeface="微軟正黑體" pitchFamily="34" charset="-120"/>
            </a:endParaRPr>
          </a:p>
          <a:p>
            <a:pPr marL="85725">
              <a:defRPr/>
            </a:pPr>
            <a:r>
              <a:rPr lang="en-US" altLang="zh-TW" sz="1000" dirty="0">
                <a:latin typeface="微軟正黑體" pitchFamily="34" charset="-120"/>
                <a:ea typeface="微軟正黑體" pitchFamily="34" charset="-120"/>
              </a:rPr>
              <a:t>(</a:t>
            </a:r>
            <a:r>
              <a:rPr lang="zh-TW" altLang="en-US" sz="1000" dirty="0">
                <a:latin typeface="微軟正黑體" pitchFamily="34" charset="-120"/>
                <a:ea typeface="微軟正黑體" pitchFamily="34" charset="-120"/>
              </a:rPr>
              <a:t>如：</a:t>
            </a:r>
            <a:r>
              <a:rPr lang="en-US" altLang="zh-TW" sz="1000" dirty="0">
                <a:latin typeface="微軟正黑體" pitchFamily="34" charset="-120"/>
                <a:ea typeface="微軟正黑體" pitchFamily="34" charset="-120"/>
              </a:rPr>
              <a:t>FOCAS</a:t>
            </a:r>
            <a:r>
              <a:rPr lang="zh-TW" altLang="en-US" sz="1000" dirty="0">
                <a:latin typeface="微軟正黑體" pitchFamily="34" charset="-120"/>
                <a:ea typeface="微軟正黑體" pitchFamily="34" charset="-120"/>
              </a:rPr>
              <a:t>等</a:t>
            </a:r>
            <a:r>
              <a:rPr lang="en-US" altLang="zh-TW" sz="1000" dirty="0">
                <a:latin typeface="微軟正黑體" pitchFamily="34" charset="-120"/>
                <a:ea typeface="微軟正黑體" pitchFamily="34" charset="-120"/>
              </a:rPr>
              <a:t>)</a:t>
            </a:r>
            <a:endParaRPr lang="zh-TW" altLang="en-US" sz="1000" dirty="0">
              <a:latin typeface="微軟正黑體" pitchFamily="34" charset="-120"/>
              <a:ea typeface="微軟正黑體" pitchFamily="34" charset="-120"/>
            </a:endParaRPr>
          </a:p>
        </p:txBody>
      </p:sp>
      <p:sp>
        <p:nvSpPr>
          <p:cNvPr id="44" name="文字方塊 43"/>
          <p:cNvSpPr txBox="1"/>
          <p:nvPr/>
        </p:nvSpPr>
        <p:spPr>
          <a:xfrm>
            <a:off x="9215438" y="652463"/>
            <a:ext cx="1724025" cy="860425"/>
          </a:xfrm>
          <a:prstGeom prst="rect">
            <a:avLst/>
          </a:prstGeom>
          <a:noFill/>
        </p:spPr>
        <p:txBody>
          <a:bodyPr wrap="none">
            <a:spAutoFit/>
          </a:bodyPr>
          <a:lstStyle/>
          <a:p>
            <a:pPr>
              <a:defRPr/>
            </a:pPr>
            <a:r>
              <a:rPr lang="zh-TW" altLang="en-US" sz="2000" b="1" u="sng" dirty="0">
                <a:solidFill>
                  <a:srgbClr val="0000FF"/>
                </a:solidFill>
                <a:latin typeface="微軟正黑體" pitchFamily="34" charset="-120"/>
                <a:ea typeface="微軟正黑體" pitchFamily="34" charset="-120"/>
              </a:rPr>
              <a:t>顯示裝置說明</a:t>
            </a:r>
            <a:endParaRPr lang="en-US" altLang="zh-TW" sz="2000" b="1" u="sng" dirty="0">
              <a:solidFill>
                <a:srgbClr val="0000FF"/>
              </a:solidFill>
              <a:latin typeface="微軟正黑體" pitchFamily="34" charset="-120"/>
              <a:ea typeface="微軟正黑體" pitchFamily="34" charset="-120"/>
            </a:endParaRPr>
          </a:p>
          <a:p>
            <a:pPr marL="85725" indent="-85725">
              <a:buFont typeface="+mj-lt"/>
              <a:buAutoNum type="arabicPeriod"/>
              <a:defRPr/>
            </a:pPr>
            <a:r>
              <a:rPr lang="zh-TW" altLang="en-US" sz="1000" dirty="0">
                <a:latin typeface="微軟正黑體" pitchFamily="34" charset="-120"/>
                <a:ea typeface="微軟正黑體" pitchFamily="34" charset="-120"/>
              </a:rPr>
              <a:t>設備稼動率監看</a:t>
            </a:r>
          </a:p>
          <a:p>
            <a:pPr marL="85725" indent="-85725">
              <a:buFont typeface="+mj-lt"/>
              <a:buAutoNum type="arabicPeriod"/>
              <a:defRPr/>
            </a:pPr>
            <a:r>
              <a:rPr lang="zh-TW" altLang="en-US" sz="1000" dirty="0">
                <a:latin typeface="微軟正黑體" pitchFamily="34" charset="-120"/>
                <a:ea typeface="微軟正黑體" pitchFamily="34" charset="-120"/>
              </a:rPr>
              <a:t>生產進度監看</a:t>
            </a:r>
          </a:p>
          <a:p>
            <a:pPr marL="85725" indent="-85725">
              <a:buFont typeface="+mj-lt"/>
              <a:buAutoNum type="arabicPeriod"/>
              <a:defRPr/>
            </a:pPr>
            <a:r>
              <a:rPr lang="zh-TW" altLang="en-US" sz="1000" dirty="0">
                <a:latin typeface="微軟正黑體" pitchFamily="34" charset="-120"/>
                <a:ea typeface="微軟正黑體" pitchFamily="34" charset="-120"/>
              </a:rPr>
              <a:t>設備警報推播</a:t>
            </a:r>
          </a:p>
        </p:txBody>
      </p:sp>
      <p:sp>
        <p:nvSpPr>
          <p:cNvPr id="45" name="文字方塊 44"/>
          <p:cNvSpPr txBox="1"/>
          <p:nvPr/>
        </p:nvSpPr>
        <p:spPr>
          <a:xfrm>
            <a:off x="10764838" y="1997075"/>
            <a:ext cx="1558925" cy="1323975"/>
          </a:xfrm>
          <a:prstGeom prst="rect">
            <a:avLst/>
          </a:prstGeom>
          <a:noFill/>
        </p:spPr>
        <p:txBody>
          <a:bodyPr>
            <a:spAutoFit/>
          </a:bodyPr>
          <a:lstStyle/>
          <a:p>
            <a:pPr marL="180975" indent="-85725" algn="just">
              <a:defRPr/>
            </a:pPr>
            <a:r>
              <a:rPr lang="en-US" altLang="zh-TW" sz="1000" dirty="0">
                <a:latin typeface="微軟正黑體" pitchFamily="34" charset="-120"/>
                <a:ea typeface="微軟正黑體" pitchFamily="34" charset="-120"/>
              </a:rPr>
              <a:t>(6)</a:t>
            </a:r>
            <a:r>
              <a:rPr lang="zh-TW" altLang="en-US" sz="1000" dirty="0">
                <a:latin typeface="微軟正黑體" pitchFamily="34" charset="-120"/>
                <a:ea typeface="微軟正黑體" pitchFamily="34" charset="-120"/>
              </a:rPr>
              <a:t>故障主動通報</a:t>
            </a:r>
          </a:p>
          <a:p>
            <a:pPr marL="180975" indent="-85725" algn="just">
              <a:defRPr/>
            </a:pPr>
            <a:r>
              <a:rPr lang="en-US" altLang="zh-TW" sz="1000" dirty="0">
                <a:latin typeface="微軟正黑體" pitchFamily="34" charset="-120"/>
                <a:ea typeface="微軟正黑體" pitchFamily="34" charset="-120"/>
              </a:rPr>
              <a:t>(7)</a:t>
            </a:r>
            <a:r>
              <a:rPr lang="zh-TW" altLang="en-US" sz="1000" dirty="0">
                <a:latin typeface="微軟正黑體" pitchFamily="34" charset="-120"/>
                <a:ea typeface="微軟正黑體" pitchFamily="34" charset="-120"/>
              </a:rPr>
              <a:t>設備操作歷程記錄</a:t>
            </a:r>
          </a:p>
          <a:p>
            <a:pPr marL="180975" indent="-85725" algn="just">
              <a:defRPr/>
            </a:pPr>
            <a:r>
              <a:rPr lang="en-US" altLang="zh-TW" sz="1000" dirty="0">
                <a:latin typeface="微軟正黑體" pitchFamily="34" charset="-120"/>
                <a:ea typeface="微軟正黑體" pitchFamily="34" charset="-120"/>
              </a:rPr>
              <a:t>(8)OPC-UA/MT Connect</a:t>
            </a:r>
            <a:r>
              <a:rPr lang="zh-TW" altLang="en-US" sz="1000" dirty="0">
                <a:latin typeface="微軟正黑體" pitchFamily="34" charset="-120"/>
                <a:ea typeface="微軟正黑體" pitchFamily="34" charset="-120"/>
              </a:rPr>
              <a:t>通訊</a:t>
            </a:r>
          </a:p>
          <a:p>
            <a:pPr marL="180975" indent="-85725" algn="just">
              <a:defRPr/>
            </a:pPr>
            <a:r>
              <a:rPr lang="en-US" altLang="zh-TW" sz="1000" dirty="0">
                <a:latin typeface="微軟正黑體" pitchFamily="34" charset="-120"/>
                <a:ea typeface="微軟正黑體" pitchFamily="34" charset="-120"/>
              </a:rPr>
              <a:t>(9)</a:t>
            </a:r>
            <a:r>
              <a:rPr lang="zh-TW" altLang="en-US" sz="1000" dirty="0">
                <a:latin typeface="微軟正黑體" pitchFamily="34" charset="-120"/>
                <a:ea typeface="微軟正黑體" pitchFamily="34" charset="-120"/>
              </a:rPr>
              <a:t>設備訂單完工時間預估</a:t>
            </a:r>
          </a:p>
          <a:p>
            <a:pPr marL="85725" indent="-85725" algn="just">
              <a:buFont typeface="+mj-lt"/>
              <a:buAutoNum type="arabicPeriod" startAt="3"/>
              <a:defRPr/>
            </a:pPr>
            <a:r>
              <a:rPr lang="zh-TW" altLang="en-US" sz="1000" dirty="0">
                <a:latin typeface="微軟正黑體" pitchFamily="34" charset="-120"/>
                <a:ea typeface="微軟正黑體" pitchFamily="34" charset="-120"/>
              </a:rPr>
              <a:t>使用控制器通訊函式庫</a:t>
            </a:r>
            <a:endParaRPr lang="en-US" altLang="zh-TW" sz="1000" dirty="0">
              <a:latin typeface="微軟正黑體" pitchFamily="34" charset="-120"/>
              <a:ea typeface="微軟正黑體" pitchFamily="34" charset="-120"/>
            </a:endParaRPr>
          </a:p>
          <a:p>
            <a:pPr marL="85725" algn="just">
              <a:defRPr/>
            </a:pPr>
            <a:r>
              <a:rPr lang="en-US" altLang="zh-TW" sz="1000" dirty="0">
                <a:latin typeface="微軟正黑體" pitchFamily="34" charset="-120"/>
                <a:ea typeface="微軟正黑體" pitchFamily="34" charset="-120"/>
              </a:rPr>
              <a:t>(</a:t>
            </a:r>
            <a:r>
              <a:rPr lang="zh-TW" altLang="en-US" sz="1000" dirty="0">
                <a:latin typeface="微軟正黑體" pitchFamily="34" charset="-120"/>
                <a:ea typeface="微軟正黑體" pitchFamily="34" charset="-120"/>
              </a:rPr>
              <a:t>如：</a:t>
            </a:r>
            <a:r>
              <a:rPr lang="en-US" altLang="zh-TW" sz="1000" dirty="0">
                <a:latin typeface="微軟正黑體" pitchFamily="34" charset="-120"/>
                <a:ea typeface="微軟正黑體" pitchFamily="34" charset="-120"/>
              </a:rPr>
              <a:t>FOCAS</a:t>
            </a:r>
            <a:r>
              <a:rPr lang="zh-TW" altLang="en-US" sz="1000" dirty="0">
                <a:latin typeface="微軟正黑體" pitchFamily="34" charset="-120"/>
                <a:ea typeface="微軟正黑體" pitchFamily="34" charset="-120"/>
              </a:rPr>
              <a:t>等</a:t>
            </a:r>
            <a:r>
              <a:rPr lang="en-US" altLang="zh-TW" sz="1000" dirty="0">
                <a:latin typeface="微軟正黑體" pitchFamily="34" charset="-120"/>
                <a:ea typeface="微軟正黑體" pitchFamily="34" charset="-120"/>
              </a:rPr>
              <a:t>)</a:t>
            </a:r>
            <a:endParaRPr lang="zh-TW" altLang="en-US" sz="1000" dirty="0">
              <a:latin typeface="微軟正黑體" pitchFamily="34" charset="-120"/>
              <a:ea typeface="微軟正黑體" pitchFamily="34" charset="-120"/>
            </a:endParaRPr>
          </a:p>
        </p:txBody>
      </p:sp>
      <p:grpSp>
        <p:nvGrpSpPr>
          <p:cNvPr id="12325" name="群組 234"/>
          <p:cNvGrpSpPr>
            <a:grpSpLocks/>
          </p:cNvGrpSpPr>
          <p:nvPr/>
        </p:nvGrpSpPr>
        <p:grpSpPr bwMode="auto">
          <a:xfrm>
            <a:off x="12312650" y="4497388"/>
            <a:ext cx="1447800" cy="835025"/>
            <a:chOff x="4878834" y="4970438"/>
            <a:chExt cx="1448291" cy="835521"/>
          </a:xfrm>
        </p:grpSpPr>
        <p:sp>
          <p:nvSpPr>
            <p:cNvPr id="47" name="矩形 46"/>
            <p:cNvSpPr/>
            <p:nvPr/>
          </p:nvSpPr>
          <p:spPr>
            <a:xfrm>
              <a:off x="4878834" y="5022856"/>
              <a:ext cx="1386358" cy="76245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latin typeface="微軟正黑體" panose="020B0604030504040204" pitchFamily="34" charset="-120"/>
                <a:ea typeface="微軟正黑體" panose="020B0604030504040204" pitchFamily="34" charset="-120"/>
              </a:endParaRPr>
            </a:p>
          </p:txBody>
        </p:sp>
        <p:sp>
          <p:nvSpPr>
            <p:cNvPr id="48" name="矩形 47"/>
            <p:cNvSpPr/>
            <p:nvPr/>
          </p:nvSpPr>
          <p:spPr>
            <a:xfrm>
              <a:off x="5598216" y="5022856"/>
              <a:ext cx="649507" cy="47494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latin typeface="微軟正黑體" panose="020B0604030504040204" pitchFamily="34" charset="-120"/>
                <a:ea typeface="微軟正黑體" panose="020B0604030504040204" pitchFamily="34" charset="-120"/>
              </a:endParaRPr>
            </a:p>
          </p:txBody>
        </p:sp>
        <p:sp>
          <p:nvSpPr>
            <p:cNvPr id="49" name="矩形 48"/>
            <p:cNvSpPr/>
            <p:nvPr/>
          </p:nvSpPr>
          <p:spPr>
            <a:xfrm>
              <a:off x="5023346" y="5022856"/>
              <a:ext cx="470059" cy="15407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r>
                <a:rPr lang="en-US" altLang="zh-TW" sz="1000" dirty="0">
                  <a:solidFill>
                    <a:schemeClr val="tx1"/>
                  </a:solidFill>
                  <a:latin typeface="微軟正黑體" panose="020B0604030504040204" pitchFamily="34" charset="-120"/>
                  <a:ea typeface="微軟正黑體" panose="020B0604030504040204" pitchFamily="34" charset="-120"/>
                </a:rPr>
                <a:t>I/O</a:t>
              </a:r>
              <a:endParaRPr lang="zh-TW" altLang="en-US" sz="1000" dirty="0">
                <a:solidFill>
                  <a:schemeClr val="tx1"/>
                </a:solidFill>
                <a:latin typeface="微軟正黑體" panose="020B0604030504040204" pitchFamily="34" charset="-120"/>
                <a:ea typeface="微軟正黑體" panose="020B0604030504040204" pitchFamily="34" charset="-120"/>
              </a:endParaRPr>
            </a:p>
          </p:txBody>
        </p:sp>
        <p:sp>
          <p:nvSpPr>
            <p:cNvPr id="12383" name="文字方塊 49"/>
            <p:cNvSpPr txBox="1">
              <a:spLocks noChangeArrowheads="1"/>
            </p:cNvSpPr>
            <p:nvPr/>
          </p:nvSpPr>
          <p:spPr bwMode="auto">
            <a:xfrm>
              <a:off x="4878834" y="5498182"/>
              <a:ext cx="136815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a:r>
                <a:rPr lang="zh-TW" altLang="en-US" sz="1400">
                  <a:latin typeface="微軟正黑體" panose="020B0604030504040204" pitchFamily="34" charset="-120"/>
                  <a:ea typeface="微軟正黑體" panose="020B0604030504040204" pitchFamily="34" charset="-120"/>
                </a:rPr>
                <a:t>設備  </a:t>
              </a:r>
              <a:r>
                <a:rPr lang="en-US" altLang="zh-TW" sz="1400">
                  <a:latin typeface="微軟正黑體" panose="020B0604030504040204" pitchFamily="34" charset="-120"/>
                  <a:ea typeface="微軟正黑體" panose="020B0604030504040204" pitchFamily="34" charset="-120"/>
                </a:rPr>
                <a:t>#1</a:t>
              </a:r>
              <a:endParaRPr lang="zh-TW" altLang="en-US" sz="1400">
                <a:latin typeface="微軟正黑體" panose="020B0604030504040204" pitchFamily="34" charset="-120"/>
                <a:ea typeface="微軟正黑體" panose="020B0604030504040204" pitchFamily="34" charset="-120"/>
              </a:endParaRPr>
            </a:p>
          </p:txBody>
        </p:sp>
        <p:sp>
          <p:nvSpPr>
            <p:cNvPr id="12384" name="文字方塊 50"/>
            <p:cNvSpPr txBox="1">
              <a:spLocks noChangeArrowheads="1"/>
            </p:cNvSpPr>
            <p:nvPr/>
          </p:nvSpPr>
          <p:spPr bwMode="auto">
            <a:xfrm>
              <a:off x="5526906" y="4970438"/>
              <a:ext cx="80021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a:r>
                <a:rPr lang="en-US" altLang="zh-TW" sz="1600" b="1">
                  <a:solidFill>
                    <a:srgbClr val="0000FF"/>
                  </a:solidFill>
                  <a:latin typeface="微軟正黑體" panose="020B0604030504040204" pitchFamily="34" charset="-120"/>
                  <a:ea typeface="微軟正黑體" panose="020B0604030504040204" pitchFamily="34" charset="-120"/>
                </a:rPr>
                <a:t>CNC</a:t>
              </a:r>
            </a:p>
            <a:p>
              <a:pPr algn="ctr"/>
              <a:r>
                <a:rPr lang="zh-TW" altLang="en-US" sz="1600" b="1">
                  <a:solidFill>
                    <a:srgbClr val="0000FF"/>
                  </a:solidFill>
                  <a:latin typeface="微軟正黑體" panose="020B0604030504040204" pitchFamily="34" charset="-120"/>
                  <a:ea typeface="微軟正黑體" panose="020B0604030504040204" pitchFamily="34" charset="-120"/>
                </a:rPr>
                <a:t>控制器</a:t>
              </a:r>
            </a:p>
          </p:txBody>
        </p:sp>
      </p:grpSp>
      <p:grpSp>
        <p:nvGrpSpPr>
          <p:cNvPr id="12326" name="群組 234"/>
          <p:cNvGrpSpPr>
            <a:grpSpLocks/>
          </p:cNvGrpSpPr>
          <p:nvPr/>
        </p:nvGrpSpPr>
        <p:grpSpPr bwMode="auto">
          <a:xfrm>
            <a:off x="14008100" y="4548188"/>
            <a:ext cx="1390650" cy="784225"/>
            <a:chOff x="4878834" y="5022510"/>
            <a:chExt cx="1389869" cy="783449"/>
          </a:xfrm>
        </p:grpSpPr>
        <p:sp>
          <p:nvSpPr>
            <p:cNvPr id="53" name="矩形 52"/>
            <p:cNvSpPr/>
            <p:nvPr/>
          </p:nvSpPr>
          <p:spPr>
            <a:xfrm>
              <a:off x="4878834" y="5022510"/>
              <a:ext cx="1386696" cy="76283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latin typeface="微軟正黑體" panose="020B0604030504040204" pitchFamily="34" charset="-120"/>
                <a:ea typeface="微軟正黑體" panose="020B0604030504040204" pitchFamily="34" charset="-120"/>
              </a:endParaRPr>
            </a:p>
          </p:txBody>
        </p:sp>
        <p:sp>
          <p:nvSpPr>
            <p:cNvPr id="54" name="矩形 53"/>
            <p:cNvSpPr/>
            <p:nvPr/>
          </p:nvSpPr>
          <p:spPr>
            <a:xfrm>
              <a:off x="5023216" y="5022510"/>
              <a:ext cx="1242314" cy="4741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latin typeface="微軟正黑體" panose="020B0604030504040204" pitchFamily="34" charset="-120"/>
                <a:ea typeface="微軟正黑體" panose="020B0604030504040204" pitchFamily="34" charset="-120"/>
              </a:endParaRPr>
            </a:p>
          </p:txBody>
        </p:sp>
        <p:sp>
          <p:nvSpPr>
            <p:cNvPr id="55" name="矩形 54"/>
            <p:cNvSpPr/>
            <p:nvPr/>
          </p:nvSpPr>
          <p:spPr>
            <a:xfrm>
              <a:off x="5054948" y="5022510"/>
              <a:ext cx="720320" cy="15383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r>
                <a:rPr lang="en-US" altLang="zh-TW" sz="1000" dirty="0">
                  <a:solidFill>
                    <a:schemeClr val="tx1"/>
                  </a:solidFill>
                  <a:latin typeface="微軟正黑體" panose="020B0604030504040204" pitchFamily="34" charset="-120"/>
                  <a:ea typeface="微軟正黑體" panose="020B0604030504040204" pitchFamily="34" charset="-120"/>
                </a:rPr>
                <a:t>COM PORT</a:t>
              </a:r>
              <a:endParaRPr lang="zh-TW" altLang="en-US" sz="1000" dirty="0">
                <a:solidFill>
                  <a:schemeClr val="tx1"/>
                </a:solidFill>
                <a:latin typeface="微軟正黑體" panose="020B0604030504040204" pitchFamily="34" charset="-120"/>
                <a:ea typeface="微軟正黑體" panose="020B0604030504040204" pitchFamily="34" charset="-120"/>
              </a:endParaRPr>
            </a:p>
          </p:txBody>
        </p:sp>
        <p:sp>
          <p:nvSpPr>
            <p:cNvPr id="12378" name="文字方塊 55"/>
            <p:cNvSpPr txBox="1">
              <a:spLocks noChangeArrowheads="1"/>
            </p:cNvSpPr>
            <p:nvPr/>
          </p:nvSpPr>
          <p:spPr bwMode="auto">
            <a:xfrm>
              <a:off x="4878834" y="5498182"/>
              <a:ext cx="136815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a:r>
                <a:rPr lang="zh-TW" altLang="en-US" sz="1400">
                  <a:latin typeface="微軟正黑體" panose="020B0604030504040204" pitchFamily="34" charset="-120"/>
                  <a:ea typeface="微軟正黑體" panose="020B0604030504040204" pitchFamily="34" charset="-120"/>
                </a:rPr>
                <a:t>設備 </a:t>
              </a:r>
              <a:r>
                <a:rPr lang="en-US" altLang="zh-TW" sz="1400">
                  <a:latin typeface="微軟正黑體" panose="020B0604030504040204" pitchFamily="34" charset="-120"/>
                  <a:ea typeface="微軟正黑體" panose="020B0604030504040204" pitchFamily="34" charset="-120"/>
                </a:rPr>
                <a:t>#2</a:t>
              </a:r>
              <a:endParaRPr lang="zh-TW" altLang="en-US" sz="1400">
                <a:latin typeface="微軟正黑體" panose="020B0604030504040204" pitchFamily="34" charset="-120"/>
                <a:ea typeface="微軟正黑體" panose="020B0604030504040204" pitchFamily="34" charset="-120"/>
              </a:endParaRPr>
            </a:p>
          </p:txBody>
        </p:sp>
        <p:sp>
          <p:nvSpPr>
            <p:cNvPr id="12379" name="文字方塊 56"/>
            <p:cNvSpPr txBox="1">
              <a:spLocks noChangeArrowheads="1"/>
            </p:cNvSpPr>
            <p:nvPr/>
          </p:nvSpPr>
          <p:spPr bwMode="auto">
            <a:xfrm>
              <a:off x="5024452" y="5157192"/>
              <a:ext cx="12442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a:r>
                <a:rPr lang="en-US" altLang="zh-TW" sz="1600" b="1">
                  <a:solidFill>
                    <a:srgbClr val="0000FF"/>
                  </a:solidFill>
                  <a:latin typeface="微軟正黑體" panose="020B0604030504040204" pitchFamily="34" charset="-120"/>
                  <a:ea typeface="微軟正黑體" panose="020B0604030504040204" pitchFamily="34" charset="-120"/>
                </a:rPr>
                <a:t>CNC</a:t>
              </a:r>
              <a:r>
                <a:rPr lang="zh-TW" altLang="en-US" sz="1600" b="1">
                  <a:solidFill>
                    <a:srgbClr val="0000FF"/>
                  </a:solidFill>
                  <a:latin typeface="微軟正黑體" panose="020B0604030504040204" pitchFamily="34" charset="-120"/>
                  <a:ea typeface="微軟正黑體" panose="020B0604030504040204" pitchFamily="34" charset="-120"/>
                </a:rPr>
                <a:t>控制器</a:t>
              </a:r>
            </a:p>
          </p:txBody>
        </p:sp>
      </p:grpSp>
      <p:grpSp>
        <p:nvGrpSpPr>
          <p:cNvPr id="12327" name="群組 234"/>
          <p:cNvGrpSpPr>
            <a:grpSpLocks/>
          </p:cNvGrpSpPr>
          <p:nvPr/>
        </p:nvGrpSpPr>
        <p:grpSpPr bwMode="auto">
          <a:xfrm>
            <a:off x="15730538" y="4548188"/>
            <a:ext cx="1389062" cy="784225"/>
            <a:chOff x="4878834" y="5022510"/>
            <a:chExt cx="1389869" cy="783449"/>
          </a:xfrm>
        </p:grpSpPr>
        <p:sp>
          <p:nvSpPr>
            <p:cNvPr id="59" name="矩形 58"/>
            <p:cNvSpPr/>
            <p:nvPr/>
          </p:nvSpPr>
          <p:spPr>
            <a:xfrm>
              <a:off x="4878834" y="5022510"/>
              <a:ext cx="1386692" cy="76283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latin typeface="微軟正黑體" panose="020B0604030504040204" pitchFamily="34" charset="-120"/>
                <a:ea typeface="微軟正黑體" panose="020B0604030504040204" pitchFamily="34" charset="-120"/>
              </a:endParaRPr>
            </a:p>
          </p:txBody>
        </p:sp>
        <p:sp>
          <p:nvSpPr>
            <p:cNvPr id="60" name="矩形 59"/>
            <p:cNvSpPr/>
            <p:nvPr/>
          </p:nvSpPr>
          <p:spPr>
            <a:xfrm>
              <a:off x="5023380" y="5022510"/>
              <a:ext cx="1242146" cy="4741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latin typeface="微軟正黑體" panose="020B0604030504040204" pitchFamily="34" charset="-120"/>
                <a:ea typeface="微軟正黑體" panose="020B0604030504040204" pitchFamily="34" charset="-120"/>
              </a:endParaRPr>
            </a:p>
          </p:txBody>
        </p:sp>
        <p:sp>
          <p:nvSpPr>
            <p:cNvPr id="61" name="矩形 60"/>
            <p:cNvSpPr/>
            <p:nvPr/>
          </p:nvSpPr>
          <p:spPr>
            <a:xfrm>
              <a:off x="5061502" y="5022510"/>
              <a:ext cx="719556" cy="15383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r>
                <a:rPr lang="en-US" altLang="zh-TW" sz="1000" dirty="0">
                  <a:solidFill>
                    <a:schemeClr val="tx1"/>
                  </a:solidFill>
                  <a:latin typeface="微軟正黑體" panose="020B0604030504040204" pitchFamily="34" charset="-120"/>
                  <a:ea typeface="微軟正黑體" panose="020B0604030504040204" pitchFamily="34" charset="-120"/>
                </a:rPr>
                <a:t>RJ45</a:t>
              </a:r>
              <a:endParaRPr lang="zh-TW" altLang="en-US" sz="1000" dirty="0">
                <a:solidFill>
                  <a:schemeClr val="tx1"/>
                </a:solidFill>
                <a:latin typeface="微軟正黑體" panose="020B0604030504040204" pitchFamily="34" charset="-120"/>
                <a:ea typeface="微軟正黑體" panose="020B0604030504040204" pitchFamily="34" charset="-120"/>
              </a:endParaRPr>
            </a:p>
          </p:txBody>
        </p:sp>
        <p:sp>
          <p:nvSpPr>
            <p:cNvPr id="12373" name="文字方塊 61"/>
            <p:cNvSpPr txBox="1">
              <a:spLocks noChangeArrowheads="1"/>
            </p:cNvSpPr>
            <p:nvPr/>
          </p:nvSpPr>
          <p:spPr bwMode="auto">
            <a:xfrm>
              <a:off x="4878834" y="5498182"/>
              <a:ext cx="136815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a:r>
                <a:rPr lang="zh-TW" altLang="en-US" sz="1400">
                  <a:latin typeface="微軟正黑體" panose="020B0604030504040204" pitchFamily="34" charset="-120"/>
                  <a:ea typeface="微軟正黑體" panose="020B0604030504040204" pitchFamily="34" charset="-120"/>
                </a:rPr>
                <a:t>設備 </a:t>
              </a:r>
              <a:r>
                <a:rPr lang="en-US" altLang="zh-TW" sz="1400">
                  <a:latin typeface="微軟正黑體" panose="020B0604030504040204" pitchFamily="34" charset="-120"/>
                  <a:ea typeface="微軟正黑體" panose="020B0604030504040204" pitchFamily="34" charset="-120"/>
                </a:rPr>
                <a:t>#3</a:t>
              </a:r>
              <a:endParaRPr lang="zh-TW" altLang="en-US" sz="1400">
                <a:latin typeface="微軟正黑體" panose="020B0604030504040204" pitchFamily="34" charset="-120"/>
                <a:ea typeface="微軟正黑體" panose="020B0604030504040204" pitchFamily="34" charset="-120"/>
              </a:endParaRPr>
            </a:p>
          </p:txBody>
        </p:sp>
        <p:sp>
          <p:nvSpPr>
            <p:cNvPr id="12374" name="文字方塊 62"/>
            <p:cNvSpPr txBox="1">
              <a:spLocks noChangeArrowheads="1"/>
            </p:cNvSpPr>
            <p:nvPr/>
          </p:nvSpPr>
          <p:spPr bwMode="auto">
            <a:xfrm>
              <a:off x="5024452" y="5157192"/>
              <a:ext cx="12442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a:r>
                <a:rPr lang="en-US" altLang="zh-TW" sz="1600" b="1">
                  <a:solidFill>
                    <a:srgbClr val="0000FF"/>
                  </a:solidFill>
                  <a:latin typeface="微軟正黑體" panose="020B0604030504040204" pitchFamily="34" charset="-120"/>
                  <a:ea typeface="微軟正黑體" panose="020B0604030504040204" pitchFamily="34" charset="-120"/>
                </a:rPr>
                <a:t>CNC</a:t>
              </a:r>
              <a:r>
                <a:rPr lang="zh-TW" altLang="en-US" sz="1600" b="1">
                  <a:solidFill>
                    <a:srgbClr val="0000FF"/>
                  </a:solidFill>
                  <a:latin typeface="微軟正黑體" panose="020B0604030504040204" pitchFamily="34" charset="-120"/>
                  <a:ea typeface="微軟正黑體" panose="020B0604030504040204" pitchFamily="34" charset="-120"/>
                </a:rPr>
                <a:t>控制器</a:t>
              </a:r>
            </a:p>
          </p:txBody>
        </p:sp>
      </p:grpSp>
      <p:grpSp>
        <p:nvGrpSpPr>
          <p:cNvPr id="12328" name="群組 234"/>
          <p:cNvGrpSpPr>
            <a:grpSpLocks/>
          </p:cNvGrpSpPr>
          <p:nvPr/>
        </p:nvGrpSpPr>
        <p:grpSpPr bwMode="auto">
          <a:xfrm>
            <a:off x="17279938" y="4548188"/>
            <a:ext cx="1390650" cy="784225"/>
            <a:chOff x="4878834" y="5022510"/>
            <a:chExt cx="1389869" cy="783449"/>
          </a:xfrm>
        </p:grpSpPr>
        <p:sp>
          <p:nvSpPr>
            <p:cNvPr id="65" name="矩形 64"/>
            <p:cNvSpPr/>
            <p:nvPr/>
          </p:nvSpPr>
          <p:spPr>
            <a:xfrm>
              <a:off x="4878834" y="5022510"/>
              <a:ext cx="1386696" cy="76283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latin typeface="微軟正黑體" panose="020B0604030504040204" pitchFamily="34" charset="-120"/>
                <a:ea typeface="微軟正黑體" panose="020B0604030504040204" pitchFamily="34" charset="-120"/>
              </a:endParaRPr>
            </a:p>
          </p:txBody>
        </p:sp>
        <p:sp>
          <p:nvSpPr>
            <p:cNvPr id="66" name="矩形 65"/>
            <p:cNvSpPr/>
            <p:nvPr/>
          </p:nvSpPr>
          <p:spPr>
            <a:xfrm>
              <a:off x="5023215" y="5022510"/>
              <a:ext cx="1242315" cy="4741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latin typeface="微軟正黑體" panose="020B0604030504040204" pitchFamily="34" charset="-120"/>
                <a:ea typeface="微軟正黑體" panose="020B0604030504040204" pitchFamily="34" charset="-120"/>
              </a:endParaRPr>
            </a:p>
          </p:txBody>
        </p:sp>
        <p:sp>
          <p:nvSpPr>
            <p:cNvPr id="67" name="矩形 66"/>
            <p:cNvSpPr/>
            <p:nvPr/>
          </p:nvSpPr>
          <p:spPr>
            <a:xfrm>
              <a:off x="5094613" y="5022510"/>
              <a:ext cx="720320" cy="15383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r>
                <a:rPr lang="en-US" altLang="zh-TW" sz="1000" dirty="0">
                  <a:solidFill>
                    <a:schemeClr val="tx1"/>
                  </a:solidFill>
                  <a:latin typeface="微軟正黑體" panose="020B0604030504040204" pitchFamily="34" charset="-120"/>
                  <a:ea typeface="微軟正黑體" panose="020B0604030504040204" pitchFamily="34" charset="-120"/>
                </a:rPr>
                <a:t>RJ45</a:t>
              </a:r>
              <a:endParaRPr lang="zh-TW" altLang="en-US" sz="1000" dirty="0">
                <a:solidFill>
                  <a:schemeClr val="tx1"/>
                </a:solidFill>
                <a:latin typeface="微軟正黑體" panose="020B0604030504040204" pitchFamily="34" charset="-120"/>
                <a:ea typeface="微軟正黑體" panose="020B0604030504040204" pitchFamily="34" charset="-120"/>
              </a:endParaRPr>
            </a:p>
          </p:txBody>
        </p:sp>
        <p:sp>
          <p:nvSpPr>
            <p:cNvPr id="12368" name="文字方塊 67"/>
            <p:cNvSpPr txBox="1">
              <a:spLocks noChangeArrowheads="1"/>
            </p:cNvSpPr>
            <p:nvPr/>
          </p:nvSpPr>
          <p:spPr bwMode="auto">
            <a:xfrm>
              <a:off x="4878834" y="5498182"/>
              <a:ext cx="136815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a:r>
                <a:rPr lang="zh-TW" altLang="en-US" sz="1400">
                  <a:latin typeface="微軟正黑體" panose="020B0604030504040204" pitchFamily="34" charset="-120"/>
                  <a:ea typeface="微軟正黑體" panose="020B0604030504040204" pitchFamily="34" charset="-120"/>
                </a:rPr>
                <a:t>設備  </a:t>
              </a:r>
              <a:r>
                <a:rPr lang="en-US" altLang="zh-TW" sz="1400">
                  <a:latin typeface="微軟正黑體" panose="020B0604030504040204" pitchFamily="34" charset="-120"/>
                  <a:ea typeface="微軟正黑體" panose="020B0604030504040204" pitchFamily="34" charset="-120"/>
                </a:rPr>
                <a:t>#4</a:t>
              </a:r>
              <a:endParaRPr lang="zh-TW" altLang="en-US" sz="1400">
                <a:latin typeface="微軟正黑體" panose="020B0604030504040204" pitchFamily="34" charset="-120"/>
                <a:ea typeface="微軟正黑體" panose="020B0604030504040204" pitchFamily="34" charset="-120"/>
              </a:endParaRPr>
            </a:p>
          </p:txBody>
        </p:sp>
        <p:sp>
          <p:nvSpPr>
            <p:cNvPr id="12369" name="文字方塊 68"/>
            <p:cNvSpPr txBox="1">
              <a:spLocks noChangeArrowheads="1"/>
            </p:cNvSpPr>
            <p:nvPr/>
          </p:nvSpPr>
          <p:spPr bwMode="auto">
            <a:xfrm>
              <a:off x="5024452" y="5157192"/>
              <a:ext cx="12442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a:r>
                <a:rPr lang="en-US" altLang="zh-TW" sz="1600" b="1">
                  <a:solidFill>
                    <a:srgbClr val="0000FF"/>
                  </a:solidFill>
                  <a:latin typeface="微軟正黑體" panose="020B0604030504040204" pitchFamily="34" charset="-120"/>
                  <a:ea typeface="微軟正黑體" panose="020B0604030504040204" pitchFamily="34" charset="-120"/>
                </a:rPr>
                <a:t>CNC</a:t>
              </a:r>
              <a:r>
                <a:rPr lang="zh-TW" altLang="en-US" sz="1600" b="1">
                  <a:solidFill>
                    <a:srgbClr val="0000FF"/>
                  </a:solidFill>
                  <a:latin typeface="微軟正黑體" panose="020B0604030504040204" pitchFamily="34" charset="-120"/>
                  <a:ea typeface="微軟正黑體" panose="020B0604030504040204" pitchFamily="34" charset="-120"/>
                </a:rPr>
                <a:t>控制器</a:t>
              </a:r>
            </a:p>
          </p:txBody>
        </p:sp>
      </p:grpSp>
      <p:grpSp>
        <p:nvGrpSpPr>
          <p:cNvPr id="12329" name="群組 218"/>
          <p:cNvGrpSpPr>
            <a:grpSpLocks/>
          </p:cNvGrpSpPr>
          <p:nvPr/>
        </p:nvGrpSpPr>
        <p:grpSpPr bwMode="auto">
          <a:xfrm>
            <a:off x="15447963" y="3570288"/>
            <a:ext cx="1689100" cy="465137"/>
            <a:chOff x="2502570" y="3971351"/>
            <a:chExt cx="1688997" cy="465761"/>
          </a:xfrm>
        </p:grpSpPr>
        <p:sp>
          <p:nvSpPr>
            <p:cNvPr id="71" name="矩形 70"/>
            <p:cNvSpPr/>
            <p:nvPr/>
          </p:nvSpPr>
          <p:spPr>
            <a:xfrm>
              <a:off x="2894658" y="4282918"/>
              <a:ext cx="720681" cy="15419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r>
                <a:rPr lang="en-US" altLang="zh-TW" sz="1000" dirty="0">
                  <a:solidFill>
                    <a:schemeClr val="tx1"/>
                  </a:solidFill>
                  <a:latin typeface="微軟正黑體" panose="020B0604030504040204" pitchFamily="34" charset="-120"/>
                  <a:ea typeface="微軟正黑體" panose="020B0604030504040204" pitchFamily="34" charset="-120"/>
                </a:rPr>
                <a:t>RJ45</a:t>
              </a:r>
              <a:endParaRPr lang="zh-TW" altLang="en-US" sz="1000" dirty="0">
                <a:solidFill>
                  <a:schemeClr val="tx1"/>
                </a:solidFill>
                <a:latin typeface="微軟正黑體" panose="020B0604030504040204" pitchFamily="34" charset="-120"/>
                <a:ea typeface="微軟正黑體" panose="020B0604030504040204" pitchFamily="34" charset="-120"/>
              </a:endParaRPr>
            </a:p>
          </p:txBody>
        </p:sp>
        <p:sp>
          <p:nvSpPr>
            <p:cNvPr id="72" name="矩形 71"/>
            <p:cNvSpPr/>
            <p:nvPr/>
          </p:nvSpPr>
          <p:spPr>
            <a:xfrm>
              <a:off x="3470886" y="3971351"/>
              <a:ext cx="720681" cy="15419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r>
                <a:rPr lang="en-US" altLang="zh-TW" sz="1000" dirty="0">
                  <a:solidFill>
                    <a:schemeClr val="tx1"/>
                  </a:solidFill>
                  <a:latin typeface="微軟正黑體" panose="020B0604030504040204" pitchFamily="34" charset="-120"/>
                  <a:ea typeface="微軟正黑體" panose="020B0604030504040204" pitchFamily="34" charset="-120"/>
                </a:rPr>
                <a:t>RJ45</a:t>
              </a:r>
              <a:endParaRPr lang="zh-TW" altLang="en-US" sz="1000" dirty="0">
                <a:solidFill>
                  <a:schemeClr val="tx1"/>
                </a:solidFill>
                <a:latin typeface="微軟正黑體" panose="020B0604030504040204" pitchFamily="34" charset="-120"/>
                <a:ea typeface="微軟正黑體" panose="020B0604030504040204" pitchFamily="34" charset="-120"/>
              </a:endParaRPr>
            </a:p>
          </p:txBody>
        </p:sp>
        <p:sp>
          <p:nvSpPr>
            <p:cNvPr id="73" name="矩形 72"/>
            <p:cNvSpPr/>
            <p:nvPr/>
          </p:nvSpPr>
          <p:spPr>
            <a:xfrm>
              <a:off x="2502570" y="3971351"/>
              <a:ext cx="1674710" cy="465761"/>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TW" altLang="en-US" b="1" dirty="0">
                <a:solidFill>
                  <a:srgbClr val="0000FF"/>
                </a:solidFill>
                <a:latin typeface="微軟正黑體" panose="020B0604030504040204" pitchFamily="34" charset="-120"/>
                <a:ea typeface="微軟正黑體" panose="020B0604030504040204" pitchFamily="34" charset="-120"/>
              </a:endParaRPr>
            </a:p>
          </p:txBody>
        </p:sp>
      </p:grpSp>
      <p:sp>
        <p:nvSpPr>
          <p:cNvPr id="12330" name="文字方塊 73"/>
          <p:cNvSpPr txBox="1">
            <a:spLocks noChangeArrowheads="1"/>
          </p:cNvSpPr>
          <p:nvPr/>
        </p:nvSpPr>
        <p:spPr bwMode="auto">
          <a:xfrm>
            <a:off x="15970250" y="4035425"/>
            <a:ext cx="16700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85725" indent="-85725">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buFont typeface="Constantia" panose="02030602050306030303" pitchFamily="18" charset="0"/>
              <a:buAutoNum type="arabicPeriod"/>
            </a:pPr>
            <a:r>
              <a:rPr lang="zh-TW" altLang="en-US" sz="1000">
                <a:solidFill>
                  <a:srgbClr val="FF0000"/>
                </a:solidFill>
                <a:latin typeface="微軟正黑體" panose="020B0604030504040204" pitchFamily="34" charset="-120"/>
                <a:ea typeface="微軟正黑體" panose="020B0604030504040204" pitchFamily="34" charset="-120"/>
              </a:rPr>
              <a:t>控制器專用協定</a:t>
            </a:r>
            <a:endParaRPr lang="en-US" altLang="zh-TW" sz="1000">
              <a:solidFill>
                <a:srgbClr val="FF0000"/>
              </a:solidFill>
              <a:latin typeface="微軟正黑體" panose="020B0604030504040204" pitchFamily="34" charset="-120"/>
              <a:ea typeface="微軟正黑體" panose="020B0604030504040204" pitchFamily="34" charset="-120"/>
            </a:endParaRPr>
          </a:p>
          <a:p>
            <a:pPr>
              <a:buFont typeface="Constantia" panose="02030602050306030303" pitchFamily="18" charset="0"/>
              <a:buAutoNum type="arabicPeriod"/>
            </a:pPr>
            <a:r>
              <a:rPr lang="en-US" altLang="zh-TW" sz="1000">
                <a:solidFill>
                  <a:srgbClr val="FF0000"/>
                </a:solidFill>
                <a:latin typeface="微軟正黑體" panose="020B0604030504040204" pitchFamily="34" charset="-120"/>
                <a:ea typeface="微軟正黑體" panose="020B0604030504040204" pitchFamily="34" charset="-120"/>
              </a:rPr>
              <a:t>Ethernet(TCP/IP)</a:t>
            </a:r>
          </a:p>
          <a:p>
            <a:pPr>
              <a:buFont typeface="Constantia" panose="02030602050306030303" pitchFamily="18" charset="0"/>
              <a:buAutoNum type="arabicPeriod"/>
            </a:pPr>
            <a:r>
              <a:rPr lang="zh-TW" altLang="en-US" sz="1000">
                <a:solidFill>
                  <a:srgbClr val="FF0000"/>
                </a:solidFill>
                <a:latin typeface="微軟正黑體" panose="020B0604030504040204" pitchFamily="34" charset="-120"/>
                <a:ea typeface="微軟正黑體" panose="020B0604030504040204" pitchFamily="34" charset="-120"/>
              </a:rPr>
              <a:t>資料擷取週期：</a:t>
            </a:r>
            <a:r>
              <a:rPr lang="en-US" altLang="zh-TW" sz="1000">
                <a:solidFill>
                  <a:srgbClr val="FF0000"/>
                </a:solidFill>
                <a:latin typeface="微軟正黑體" panose="020B0604030504040204" pitchFamily="34" charset="-120"/>
                <a:ea typeface="微軟正黑體" panose="020B0604030504040204" pitchFamily="34" charset="-120"/>
              </a:rPr>
              <a:t>0.2</a:t>
            </a:r>
            <a:r>
              <a:rPr lang="zh-TW" altLang="en-US" sz="1000">
                <a:solidFill>
                  <a:srgbClr val="FF0000"/>
                </a:solidFill>
                <a:latin typeface="微軟正黑體" panose="020B0604030504040204" pitchFamily="34" charset="-120"/>
                <a:ea typeface="微軟正黑體" panose="020B0604030504040204" pitchFamily="34" charset="-120"/>
              </a:rPr>
              <a:t>秒</a:t>
            </a:r>
            <a:r>
              <a:rPr lang="en-US" altLang="zh-TW" sz="1000">
                <a:solidFill>
                  <a:srgbClr val="FF0000"/>
                </a:solidFill>
                <a:latin typeface="微軟正黑體" panose="020B0604030504040204" pitchFamily="34" charset="-120"/>
                <a:ea typeface="微軟正黑體" panose="020B0604030504040204" pitchFamily="34" charset="-120"/>
              </a:rPr>
              <a:t>/</a:t>
            </a:r>
            <a:r>
              <a:rPr lang="zh-TW" altLang="en-US" sz="1000">
                <a:solidFill>
                  <a:srgbClr val="FF0000"/>
                </a:solidFill>
                <a:latin typeface="微軟正黑體" panose="020B0604030504040204" pitchFamily="34" charset="-120"/>
                <a:ea typeface="微軟正黑體" panose="020B0604030504040204" pitchFamily="34" charset="-120"/>
              </a:rPr>
              <a:t>次</a:t>
            </a:r>
          </a:p>
        </p:txBody>
      </p:sp>
      <p:grpSp>
        <p:nvGrpSpPr>
          <p:cNvPr id="12331" name="群組 218"/>
          <p:cNvGrpSpPr>
            <a:grpSpLocks/>
          </p:cNvGrpSpPr>
          <p:nvPr/>
        </p:nvGrpSpPr>
        <p:grpSpPr bwMode="auto">
          <a:xfrm>
            <a:off x="12168188" y="3570288"/>
            <a:ext cx="1458912" cy="465137"/>
            <a:chOff x="2718594" y="3971351"/>
            <a:chExt cx="1458507" cy="465761"/>
          </a:xfrm>
        </p:grpSpPr>
        <p:sp>
          <p:nvSpPr>
            <p:cNvPr id="76" name="矩形 75"/>
            <p:cNvSpPr/>
            <p:nvPr/>
          </p:nvSpPr>
          <p:spPr>
            <a:xfrm>
              <a:off x="2790011" y="4282918"/>
              <a:ext cx="720525" cy="15419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r>
                <a:rPr lang="en-US" altLang="zh-TW" sz="1000" dirty="0">
                  <a:solidFill>
                    <a:schemeClr val="tx1"/>
                  </a:solidFill>
                  <a:latin typeface="微軟正黑體" panose="020B0604030504040204" pitchFamily="34" charset="-120"/>
                  <a:ea typeface="微軟正黑體" panose="020B0604030504040204" pitchFamily="34" charset="-120"/>
                </a:rPr>
                <a:t>I/O</a:t>
              </a:r>
              <a:endParaRPr lang="zh-TW" altLang="en-US" sz="1000" dirty="0">
                <a:solidFill>
                  <a:schemeClr val="tx1"/>
                </a:solidFill>
                <a:latin typeface="微軟正黑體" panose="020B0604030504040204" pitchFamily="34" charset="-120"/>
                <a:ea typeface="微軟正黑體" panose="020B0604030504040204" pitchFamily="34" charset="-120"/>
              </a:endParaRPr>
            </a:p>
          </p:txBody>
        </p:sp>
        <p:sp>
          <p:nvSpPr>
            <p:cNvPr id="77" name="矩形 76"/>
            <p:cNvSpPr/>
            <p:nvPr/>
          </p:nvSpPr>
          <p:spPr>
            <a:xfrm>
              <a:off x="3404204" y="3971351"/>
              <a:ext cx="720525" cy="15419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r>
                <a:rPr lang="en-US" altLang="zh-TW" sz="1000" dirty="0">
                  <a:solidFill>
                    <a:schemeClr val="tx1"/>
                  </a:solidFill>
                  <a:latin typeface="微軟正黑體" panose="020B0604030504040204" pitchFamily="34" charset="-120"/>
                  <a:ea typeface="微軟正黑體" panose="020B0604030504040204" pitchFamily="34" charset="-120"/>
                </a:rPr>
                <a:t>RJ45</a:t>
              </a:r>
              <a:endParaRPr lang="zh-TW" altLang="en-US" sz="1000" dirty="0">
                <a:solidFill>
                  <a:schemeClr val="tx1"/>
                </a:solidFill>
                <a:latin typeface="微軟正黑體" panose="020B0604030504040204" pitchFamily="34" charset="-120"/>
                <a:ea typeface="微軟正黑體" panose="020B0604030504040204" pitchFamily="34" charset="-120"/>
              </a:endParaRPr>
            </a:p>
          </p:txBody>
        </p:sp>
        <p:sp>
          <p:nvSpPr>
            <p:cNvPr id="78" name="矩形 77"/>
            <p:cNvSpPr/>
            <p:nvPr/>
          </p:nvSpPr>
          <p:spPr>
            <a:xfrm>
              <a:off x="2718594" y="3971351"/>
              <a:ext cx="1458507" cy="465761"/>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TW" altLang="en-US" b="1" dirty="0">
                <a:solidFill>
                  <a:srgbClr val="0000FF"/>
                </a:solidFill>
                <a:latin typeface="微軟正黑體" panose="020B0604030504040204" pitchFamily="34" charset="-120"/>
                <a:ea typeface="微軟正黑體" panose="020B0604030504040204" pitchFamily="34" charset="-120"/>
              </a:endParaRPr>
            </a:p>
          </p:txBody>
        </p:sp>
      </p:grpSp>
      <p:sp>
        <p:nvSpPr>
          <p:cNvPr id="12332" name="文字方塊 78"/>
          <p:cNvSpPr txBox="1">
            <a:spLocks noChangeArrowheads="1"/>
          </p:cNvSpPr>
          <p:nvPr/>
        </p:nvSpPr>
        <p:spPr bwMode="auto">
          <a:xfrm>
            <a:off x="12599988" y="4057650"/>
            <a:ext cx="15605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5725" indent="-85725">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buFont typeface="Constantia" panose="02030602050306030303" pitchFamily="18" charset="0"/>
              <a:buAutoNum type="arabicPeriod"/>
            </a:pPr>
            <a:r>
              <a:rPr lang="en-US" altLang="zh-TW" sz="1000">
                <a:solidFill>
                  <a:srgbClr val="FF0000"/>
                </a:solidFill>
                <a:latin typeface="微軟正黑體" panose="020B0604030504040204" pitchFamily="34" charset="-120"/>
                <a:ea typeface="微軟正黑體" panose="020B0604030504040204" pitchFamily="34" charset="-120"/>
              </a:rPr>
              <a:t>I/O</a:t>
            </a:r>
          </a:p>
          <a:p>
            <a:pPr>
              <a:buFont typeface="Constantia" panose="02030602050306030303" pitchFamily="18" charset="0"/>
              <a:buAutoNum type="arabicPeriod"/>
            </a:pPr>
            <a:r>
              <a:rPr lang="zh-TW" altLang="en-US" sz="1000">
                <a:solidFill>
                  <a:srgbClr val="FF0000"/>
                </a:solidFill>
                <a:latin typeface="微軟正黑體" panose="020B0604030504040204" pitchFamily="34" charset="-120"/>
                <a:ea typeface="微軟正黑體" panose="020B0604030504040204" pitchFamily="34" charset="-120"/>
              </a:rPr>
              <a:t>資料擷取週期</a:t>
            </a:r>
            <a:r>
              <a:rPr lang="en-US" altLang="zh-TW" sz="1000">
                <a:solidFill>
                  <a:srgbClr val="FF0000"/>
                </a:solidFill>
                <a:latin typeface="微軟正黑體" panose="020B0604030504040204" pitchFamily="34" charset="-120"/>
                <a:ea typeface="微軟正黑體" panose="020B0604030504040204" pitchFamily="34" charset="-120"/>
              </a:rPr>
              <a:t>0.5</a:t>
            </a:r>
            <a:r>
              <a:rPr lang="zh-TW" altLang="en-US" sz="1000">
                <a:solidFill>
                  <a:srgbClr val="FF0000"/>
                </a:solidFill>
                <a:latin typeface="微軟正黑體" panose="020B0604030504040204" pitchFamily="34" charset="-120"/>
                <a:ea typeface="微軟正黑體" panose="020B0604030504040204" pitchFamily="34" charset="-120"/>
              </a:rPr>
              <a:t>秒</a:t>
            </a:r>
            <a:r>
              <a:rPr lang="en-US" altLang="zh-TW" sz="1000">
                <a:solidFill>
                  <a:srgbClr val="FF0000"/>
                </a:solidFill>
                <a:latin typeface="微軟正黑體" panose="020B0604030504040204" pitchFamily="34" charset="-120"/>
                <a:ea typeface="微軟正黑體" panose="020B0604030504040204" pitchFamily="34" charset="-120"/>
              </a:rPr>
              <a:t>/</a:t>
            </a:r>
            <a:r>
              <a:rPr lang="zh-TW" altLang="en-US" sz="1000">
                <a:solidFill>
                  <a:srgbClr val="FF0000"/>
                </a:solidFill>
                <a:latin typeface="微軟正黑體" panose="020B0604030504040204" pitchFamily="34" charset="-120"/>
                <a:ea typeface="微軟正黑體" panose="020B0604030504040204" pitchFamily="34" charset="-120"/>
              </a:rPr>
              <a:t>次</a:t>
            </a:r>
          </a:p>
        </p:txBody>
      </p:sp>
      <p:sp>
        <p:nvSpPr>
          <p:cNvPr id="80" name="文字方塊 79"/>
          <p:cNvSpPr txBox="1"/>
          <p:nvPr/>
        </p:nvSpPr>
        <p:spPr>
          <a:xfrm>
            <a:off x="9215438" y="4659313"/>
            <a:ext cx="1917700" cy="1477962"/>
          </a:xfrm>
          <a:prstGeom prst="rect">
            <a:avLst/>
          </a:prstGeom>
          <a:noFill/>
        </p:spPr>
        <p:txBody>
          <a:bodyPr>
            <a:spAutoFit/>
          </a:bodyPr>
          <a:lstStyle/>
          <a:p>
            <a:pPr>
              <a:defRPr/>
            </a:pPr>
            <a:r>
              <a:rPr lang="en-US" altLang="zh-TW" sz="2000" b="1" u="sng" dirty="0">
                <a:solidFill>
                  <a:srgbClr val="0000FF"/>
                </a:solidFill>
                <a:latin typeface="微軟正黑體" pitchFamily="34" charset="-120"/>
                <a:ea typeface="微軟正黑體" pitchFamily="34" charset="-120"/>
              </a:rPr>
              <a:t>SMB-B</a:t>
            </a:r>
            <a:r>
              <a:rPr lang="zh-TW" altLang="en-US" sz="2000" b="1" u="sng" dirty="0">
                <a:solidFill>
                  <a:srgbClr val="0000FF"/>
                </a:solidFill>
                <a:latin typeface="微軟正黑體" pitchFamily="34" charset="-120"/>
                <a:ea typeface="微軟正黑體" pitchFamily="34" charset="-120"/>
              </a:rPr>
              <a:t>說明</a:t>
            </a:r>
            <a:endParaRPr lang="en-US" altLang="zh-TW" sz="2000" b="1" u="sng" dirty="0">
              <a:solidFill>
                <a:srgbClr val="0000FF"/>
              </a:solidFill>
              <a:latin typeface="微軟正黑體" pitchFamily="34" charset="-120"/>
              <a:ea typeface="微軟正黑體" pitchFamily="34" charset="-120"/>
            </a:endParaRPr>
          </a:p>
          <a:p>
            <a:pPr marL="85725" indent="-85725">
              <a:buFont typeface="+mj-lt"/>
              <a:buAutoNum type="arabicPeriod"/>
              <a:defRPr/>
            </a:pPr>
            <a:r>
              <a:rPr lang="zh-TW" altLang="en-US" sz="1000" dirty="0">
                <a:latin typeface="微軟正黑體" pitchFamily="34" charset="-120"/>
                <a:ea typeface="微軟正黑體" pitchFamily="34" charset="-120"/>
              </a:rPr>
              <a:t>資料傳輸與轉譯</a:t>
            </a:r>
          </a:p>
          <a:p>
            <a:pPr marL="85725" indent="-85725">
              <a:buFont typeface="+mj-lt"/>
              <a:buAutoNum type="arabicPeriod"/>
              <a:defRPr/>
            </a:pPr>
            <a:r>
              <a:rPr lang="zh-TW" altLang="en-US" sz="1000" dirty="0">
                <a:latin typeface="微軟正黑體" pitchFamily="34" charset="-120"/>
                <a:ea typeface="微軟正黑體" pitchFamily="34" charset="-120"/>
              </a:rPr>
              <a:t>包含應用服務模組</a:t>
            </a:r>
            <a:r>
              <a:rPr lang="en-US" altLang="zh-TW" sz="1000" dirty="0">
                <a:latin typeface="微軟正黑體" pitchFamily="34" charset="-120"/>
                <a:ea typeface="微軟正黑體" pitchFamily="34" charset="-120"/>
              </a:rPr>
              <a:t>(</a:t>
            </a:r>
            <a:r>
              <a:rPr lang="zh-TW" altLang="en-US" sz="1000" dirty="0">
                <a:latin typeface="微軟正黑體" pitchFamily="34" charset="-120"/>
                <a:ea typeface="微軟正黑體" pitchFamily="34" charset="-120"/>
              </a:rPr>
              <a:t>即時運算</a:t>
            </a:r>
            <a:r>
              <a:rPr lang="en-US" altLang="zh-TW" sz="1000" dirty="0">
                <a:latin typeface="微軟正黑體" pitchFamily="34" charset="-120"/>
                <a:ea typeface="微軟正黑體" pitchFamily="34" charset="-120"/>
              </a:rPr>
              <a:t>)</a:t>
            </a:r>
            <a:endParaRPr lang="zh-TW" altLang="en-US" sz="1000" dirty="0">
              <a:latin typeface="微軟正黑體" pitchFamily="34" charset="-120"/>
              <a:ea typeface="微軟正黑體" pitchFamily="34" charset="-120"/>
            </a:endParaRPr>
          </a:p>
          <a:p>
            <a:pPr marL="180975" indent="-85725">
              <a:defRPr/>
            </a:pPr>
            <a:r>
              <a:rPr lang="en-US" altLang="zh-TW" sz="1000" dirty="0">
                <a:latin typeface="微軟正黑體" pitchFamily="34" charset="-120"/>
                <a:ea typeface="微軟正黑體" pitchFamily="34" charset="-120"/>
              </a:rPr>
              <a:t>(1)</a:t>
            </a:r>
            <a:r>
              <a:rPr lang="zh-TW" altLang="en-US" sz="1000" dirty="0">
                <a:latin typeface="微軟正黑體" pitchFamily="34" charset="-120"/>
                <a:ea typeface="微軟正黑體" pitchFamily="34" charset="-120"/>
              </a:rPr>
              <a:t>設備連線設定管理</a:t>
            </a:r>
          </a:p>
          <a:p>
            <a:pPr marL="180975" indent="-85725">
              <a:defRPr/>
            </a:pPr>
            <a:r>
              <a:rPr lang="en-US" altLang="zh-TW" sz="1000" dirty="0">
                <a:latin typeface="微軟正黑體" pitchFamily="34" charset="-120"/>
                <a:ea typeface="微軟正黑體" pitchFamily="34" charset="-120"/>
              </a:rPr>
              <a:t>(2)</a:t>
            </a:r>
            <a:r>
              <a:rPr lang="zh-TW" altLang="en-US" sz="1000" dirty="0">
                <a:latin typeface="微軟正黑體" pitchFamily="34" charset="-120"/>
                <a:ea typeface="微軟正黑體" pitchFamily="34" charset="-120"/>
              </a:rPr>
              <a:t>資料擷取與儲存管理</a:t>
            </a:r>
          </a:p>
          <a:p>
            <a:pPr marL="180975" indent="-85725">
              <a:defRPr/>
            </a:pPr>
            <a:r>
              <a:rPr lang="en-US" altLang="zh-TW" sz="1000" dirty="0">
                <a:latin typeface="微軟正黑體" pitchFamily="34" charset="-120"/>
                <a:ea typeface="微軟正黑體" pitchFamily="34" charset="-120"/>
              </a:rPr>
              <a:t>(3)</a:t>
            </a:r>
            <a:r>
              <a:rPr lang="zh-TW" altLang="en-US" sz="1000" dirty="0">
                <a:latin typeface="微軟正黑體" pitchFamily="34" charset="-120"/>
                <a:ea typeface="微軟正黑體" pitchFamily="34" charset="-120"/>
              </a:rPr>
              <a:t>設備稼動管理</a:t>
            </a:r>
          </a:p>
          <a:p>
            <a:pPr marL="180975" indent="-85725">
              <a:defRPr/>
            </a:pPr>
            <a:r>
              <a:rPr lang="en-US" altLang="zh-TW" sz="1000" dirty="0">
                <a:latin typeface="微軟正黑體" pitchFamily="34" charset="-120"/>
                <a:ea typeface="微軟正黑體" pitchFamily="34" charset="-120"/>
              </a:rPr>
              <a:t>(4)</a:t>
            </a:r>
            <a:r>
              <a:rPr lang="zh-TW" altLang="en-US" sz="1000" dirty="0">
                <a:latin typeface="微軟正黑體" pitchFamily="34" charset="-120"/>
                <a:ea typeface="微軟正黑體" pitchFamily="34" charset="-120"/>
              </a:rPr>
              <a:t>完工計量管理</a:t>
            </a:r>
          </a:p>
          <a:p>
            <a:pPr marL="180975" indent="-85725">
              <a:defRPr/>
            </a:pPr>
            <a:r>
              <a:rPr lang="en-US" altLang="zh-TW" sz="1000" dirty="0">
                <a:latin typeface="微軟正黑體" pitchFamily="34" charset="-120"/>
                <a:ea typeface="微軟正黑體" pitchFamily="34" charset="-120"/>
              </a:rPr>
              <a:t>(5)</a:t>
            </a:r>
            <a:r>
              <a:rPr lang="zh-TW" altLang="en-US" sz="1000" dirty="0">
                <a:latin typeface="微軟正黑體" pitchFamily="34" charset="-120"/>
                <a:ea typeface="微軟正黑體" pitchFamily="34" charset="-120"/>
              </a:rPr>
              <a:t>故障主動通報</a:t>
            </a:r>
          </a:p>
        </p:txBody>
      </p:sp>
      <p:sp>
        <p:nvSpPr>
          <p:cNvPr id="81" name="文字方塊 80"/>
          <p:cNvSpPr txBox="1"/>
          <p:nvPr/>
        </p:nvSpPr>
        <p:spPr>
          <a:xfrm>
            <a:off x="10836275" y="4659313"/>
            <a:ext cx="1716088" cy="1631950"/>
          </a:xfrm>
          <a:prstGeom prst="rect">
            <a:avLst/>
          </a:prstGeom>
          <a:noFill/>
        </p:spPr>
        <p:txBody>
          <a:bodyPr>
            <a:spAutoFit/>
          </a:bodyPr>
          <a:lstStyle/>
          <a:p>
            <a:pPr marL="180975" indent="-85725" algn="just">
              <a:defRPr/>
            </a:pPr>
            <a:r>
              <a:rPr lang="en-US" altLang="zh-TW" sz="1000" dirty="0">
                <a:latin typeface="微軟正黑體" pitchFamily="34" charset="-120"/>
                <a:ea typeface="微軟正黑體" pitchFamily="34" charset="-120"/>
              </a:rPr>
              <a:t>(6)</a:t>
            </a:r>
            <a:r>
              <a:rPr lang="zh-TW" altLang="en-US" sz="1000" dirty="0">
                <a:latin typeface="微軟正黑體" pitchFamily="34" charset="-120"/>
                <a:ea typeface="微軟正黑體" pitchFamily="34" charset="-120"/>
              </a:rPr>
              <a:t>設備操作歷程記錄</a:t>
            </a:r>
          </a:p>
          <a:p>
            <a:pPr marL="265113" indent="-179388" algn="just">
              <a:defRPr/>
            </a:pPr>
            <a:r>
              <a:rPr lang="en-US" altLang="zh-TW" sz="1000" dirty="0">
                <a:latin typeface="微軟正黑體" pitchFamily="34" charset="-120"/>
                <a:ea typeface="微軟正黑體" pitchFamily="34" charset="-120"/>
              </a:rPr>
              <a:t>(7)OPC-UA/MT Connect</a:t>
            </a:r>
            <a:r>
              <a:rPr lang="zh-TW" altLang="en-US" sz="1000" dirty="0">
                <a:latin typeface="微軟正黑體" pitchFamily="34" charset="-120"/>
                <a:ea typeface="微軟正黑體" pitchFamily="34" charset="-120"/>
              </a:rPr>
              <a:t>通訊</a:t>
            </a:r>
          </a:p>
          <a:p>
            <a:pPr marL="180975" indent="-85725" algn="just">
              <a:defRPr/>
            </a:pPr>
            <a:r>
              <a:rPr lang="en-US" altLang="zh-TW" sz="1000" dirty="0">
                <a:latin typeface="微軟正黑體" pitchFamily="34" charset="-120"/>
                <a:ea typeface="微軟正黑體" pitchFamily="34" charset="-120"/>
              </a:rPr>
              <a:t>(8)</a:t>
            </a:r>
            <a:r>
              <a:rPr lang="zh-TW" altLang="en-US" sz="1000" dirty="0">
                <a:latin typeface="微軟正黑體" pitchFamily="34" charset="-120"/>
                <a:ea typeface="微軟正黑體" pitchFamily="34" charset="-120"/>
              </a:rPr>
              <a:t>設備訂單完工時間預估</a:t>
            </a:r>
          </a:p>
          <a:p>
            <a:pPr marL="180975" indent="-85725" algn="just">
              <a:defRPr/>
            </a:pPr>
            <a:r>
              <a:rPr lang="en-US" altLang="zh-TW" sz="1000" dirty="0">
                <a:latin typeface="微軟正黑體" pitchFamily="34" charset="-120"/>
                <a:ea typeface="微軟正黑體" pitchFamily="34" charset="-120"/>
              </a:rPr>
              <a:t>(9)</a:t>
            </a:r>
            <a:r>
              <a:rPr lang="zh-TW" altLang="en-US" sz="1000" dirty="0">
                <a:latin typeface="微軟正黑體" pitchFamily="34" charset="-120"/>
                <a:ea typeface="微軟正黑體" pitchFamily="34" charset="-120"/>
              </a:rPr>
              <a:t>產品品質監控</a:t>
            </a:r>
          </a:p>
          <a:p>
            <a:pPr marL="180975" indent="-85725" algn="just">
              <a:defRPr/>
            </a:pPr>
            <a:r>
              <a:rPr lang="en-US" altLang="zh-TW" sz="1000" dirty="0">
                <a:latin typeface="微軟正黑體" pitchFamily="34" charset="-120"/>
                <a:ea typeface="微軟正黑體" pitchFamily="34" charset="-120"/>
              </a:rPr>
              <a:t>(10)</a:t>
            </a:r>
            <a:r>
              <a:rPr lang="zh-TW" altLang="en-US" sz="1000" dirty="0">
                <a:latin typeface="微軟正黑體" pitchFamily="34" charset="-120"/>
                <a:ea typeface="微軟正黑體" pitchFamily="34" charset="-120"/>
              </a:rPr>
              <a:t>製程效率優化</a:t>
            </a:r>
          </a:p>
          <a:p>
            <a:pPr marL="180975" indent="-85725" algn="just">
              <a:defRPr/>
            </a:pPr>
            <a:r>
              <a:rPr lang="en-US" altLang="zh-TW" sz="1000" dirty="0">
                <a:latin typeface="微軟正黑體" pitchFamily="34" charset="-120"/>
                <a:ea typeface="微軟正黑體" pitchFamily="34" charset="-120"/>
              </a:rPr>
              <a:t>(11)</a:t>
            </a:r>
            <a:r>
              <a:rPr lang="zh-TW" altLang="en-US" sz="1000" dirty="0">
                <a:latin typeface="微軟正黑體" pitchFamily="34" charset="-120"/>
                <a:ea typeface="微軟正黑體" pitchFamily="34" charset="-120"/>
              </a:rPr>
              <a:t>機械健康預兆</a:t>
            </a:r>
          </a:p>
          <a:p>
            <a:pPr marL="180975" indent="-85725" algn="just">
              <a:defRPr/>
            </a:pPr>
            <a:r>
              <a:rPr lang="en-US" altLang="zh-TW" sz="1000" dirty="0">
                <a:latin typeface="微軟正黑體" pitchFamily="34" charset="-120"/>
                <a:ea typeface="微軟正黑體" pitchFamily="34" charset="-120"/>
              </a:rPr>
              <a:t>(12)</a:t>
            </a:r>
            <a:r>
              <a:rPr lang="zh-TW" altLang="en-US" sz="1000" dirty="0">
                <a:latin typeface="微軟正黑體" pitchFamily="34" charset="-120"/>
                <a:ea typeface="微軟正黑體" pitchFamily="34" charset="-120"/>
              </a:rPr>
              <a:t>加工精度優化</a:t>
            </a:r>
          </a:p>
          <a:p>
            <a:pPr marL="85725" indent="-85725" algn="just">
              <a:buFont typeface="+mj-lt"/>
              <a:buAutoNum type="arabicPeriod" startAt="3"/>
              <a:defRPr/>
            </a:pPr>
            <a:r>
              <a:rPr lang="zh-TW" altLang="en-US" sz="1000" dirty="0">
                <a:latin typeface="微軟正黑體" pitchFamily="34" charset="-120"/>
                <a:ea typeface="微軟正黑體" pitchFamily="34" charset="-120"/>
              </a:rPr>
              <a:t>使用控制器通訊函式庫</a:t>
            </a:r>
            <a:endParaRPr lang="en-US" altLang="zh-TW" sz="1000" dirty="0">
              <a:latin typeface="微軟正黑體" pitchFamily="34" charset="-120"/>
              <a:ea typeface="微軟正黑體" pitchFamily="34" charset="-120"/>
            </a:endParaRPr>
          </a:p>
          <a:p>
            <a:pPr marL="85725" algn="just">
              <a:defRPr/>
            </a:pPr>
            <a:r>
              <a:rPr lang="en-US" altLang="zh-TW" sz="1000" dirty="0">
                <a:latin typeface="微軟正黑體" pitchFamily="34" charset="-120"/>
                <a:ea typeface="微軟正黑體" pitchFamily="34" charset="-120"/>
              </a:rPr>
              <a:t>(</a:t>
            </a:r>
            <a:r>
              <a:rPr lang="zh-TW" altLang="en-US" sz="1000" dirty="0">
                <a:latin typeface="微軟正黑體" pitchFamily="34" charset="-120"/>
                <a:ea typeface="微軟正黑體" pitchFamily="34" charset="-120"/>
              </a:rPr>
              <a:t>如：</a:t>
            </a:r>
            <a:r>
              <a:rPr lang="en-US" altLang="zh-TW" sz="1000" dirty="0">
                <a:latin typeface="微軟正黑體" pitchFamily="34" charset="-120"/>
                <a:ea typeface="微軟正黑體" pitchFamily="34" charset="-120"/>
              </a:rPr>
              <a:t>FOCAS</a:t>
            </a:r>
            <a:r>
              <a:rPr lang="zh-TW" altLang="en-US" sz="1000" dirty="0">
                <a:latin typeface="微軟正黑體" pitchFamily="34" charset="-120"/>
                <a:ea typeface="微軟正黑體" pitchFamily="34" charset="-120"/>
              </a:rPr>
              <a:t>等</a:t>
            </a:r>
            <a:r>
              <a:rPr lang="en-US" altLang="zh-TW" sz="1000" dirty="0">
                <a:latin typeface="微軟正黑體" pitchFamily="34" charset="-120"/>
                <a:ea typeface="微軟正黑體" pitchFamily="34" charset="-120"/>
              </a:rPr>
              <a:t>)</a:t>
            </a:r>
            <a:endParaRPr lang="zh-TW" altLang="en-US" sz="1000" dirty="0">
              <a:latin typeface="微軟正黑體" pitchFamily="34" charset="-120"/>
              <a:ea typeface="微軟正黑體" pitchFamily="34" charset="-120"/>
            </a:endParaRPr>
          </a:p>
        </p:txBody>
      </p:sp>
      <p:sp>
        <p:nvSpPr>
          <p:cNvPr id="12335" name="文字方塊 81"/>
          <p:cNvSpPr txBox="1">
            <a:spLocks noChangeArrowheads="1"/>
          </p:cNvSpPr>
          <p:nvPr/>
        </p:nvSpPr>
        <p:spPr bwMode="auto">
          <a:xfrm>
            <a:off x="12239625" y="5394325"/>
            <a:ext cx="1584325" cy="339725"/>
          </a:xfrm>
          <a:prstGeom prst="rect">
            <a:avLst/>
          </a:prstGeom>
          <a:solidFill>
            <a:srgbClr val="FFC000"/>
          </a:solidFill>
          <a:ln w="9525">
            <a:solidFill>
              <a:schemeClr val="tx1"/>
            </a:solidFill>
            <a:miter lim="800000"/>
            <a:headEnd/>
            <a:tailEnd/>
          </a:ln>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a:r>
              <a:rPr lang="zh-TW" altLang="en-US" sz="1600">
                <a:latin typeface="微軟正黑體" panose="020B0604030504040204" pitchFamily="34" charset="-120"/>
                <a:ea typeface="微軟正黑體" panose="020B0604030504040204" pitchFamily="34" charset="-120"/>
              </a:rPr>
              <a:t>無通訊功能</a:t>
            </a:r>
          </a:p>
        </p:txBody>
      </p:sp>
      <p:sp>
        <p:nvSpPr>
          <p:cNvPr id="12336" name="文字方塊 82"/>
          <p:cNvSpPr txBox="1">
            <a:spLocks noChangeArrowheads="1"/>
          </p:cNvSpPr>
          <p:nvPr/>
        </p:nvSpPr>
        <p:spPr bwMode="auto">
          <a:xfrm>
            <a:off x="17640300" y="5683250"/>
            <a:ext cx="889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1800">
                <a:latin typeface="微軟正黑體" panose="020B0604030504040204" pitchFamily="34" charset="-120"/>
                <a:ea typeface="微軟正黑體" panose="020B0604030504040204" pitchFamily="34" charset="-120"/>
              </a:rPr>
              <a:t>CASE4</a:t>
            </a:r>
            <a:endParaRPr lang="zh-TW" altLang="en-US" sz="1800">
              <a:latin typeface="微軟正黑體" panose="020B0604030504040204" pitchFamily="34" charset="-120"/>
              <a:ea typeface="微軟正黑體" panose="020B0604030504040204" pitchFamily="34" charset="-120"/>
            </a:endParaRPr>
          </a:p>
        </p:txBody>
      </p:sp>
      <p:sp>
        <p:nvSpPr>
          <p:cNvPr id="12337" name="矩形 83"/>
          <p:cNvSpPr>
            <a:spLocks noChangeArrowheads="1"/>
          </p:cNvSpPr>
          <p:nvPr/>
        </p:nvSpPr>
        <p:spPr bwMode="auto">
          <a:xfrm>
            <a:off x="13712825" y="3559175"/>
            <a:ext cx="8778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1600" b="1">
                <a:solidFill>
                  <a:srgbClr val="0000FF"/>
                </a:solidFill>
                <a:latin typeface="微軟正黑體" panose="020B0604030504040204" pitchFamily="34" charset="-120"/>
                <a:ea typeface="微軟正黑體" panose="020B0604030504040204" pitchFamily="34" charset="-120"/>
              </a:rPr>
              <a:t>SMB-A</a:t>
            </a:r>
            <a:endParaRPr lang="zh-TW" altLang="en-US" sz="1600" b="1">
              <a:solidFill>
                <a:srgbClr val="0000FF"/>
              </a:solidFill>
              <a:latin typeface="微軟正黑體" panose="020B0604030504040204" pitchFamily="34" charset="-120"/>
              <a:ea typeface="微軟正黑體" panose="020B0604030504040204" pitchFamily="34" charset="-120"/>
            </a:endParaRPr>
          </a:p>
        </p:txBody>
      </p:sp>
      <p:sp>
        <p:nvSpPr>
          <p:cNvPr id="12338" name="矩形 84"/>
          <p:cNvSpPr>
            <a:spLocks noChangeArrowheads="1"/>
          </p:cNvSpPr>
          <p:nvPr/>
        </p:nvSpPr>
        <p:spPr bwMode="auto">
          <a:xfrm>
            <a:off x="12138025" y="3570288"/>
            <a:ext cx="7112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1600" b="1">
                <a:solidFill>
                  <a:srgbClr val="0000FF"/>
                </a:solidFill>
                <a:latin typeface="微軟正黑體" panose="020B0604030504040204" pitchFamily="34" charset="-120"/>
                <a:ea typeface="微軟正黑體" panose="020B0604030504040204" pitchFamily="34" charset="-120"/>
              </a:rPr>
              <a:t>I/O</a:t>
            </a:r>
            <a:r>
              <a:rPr lang="zh-TW" altLang="en-US" sz="1600" b="1">
                <a:solidFill>
                  <a:srgbClr val="0000FF"/>
                </a:solidFill>
                <a:latin typeface="微軟正黑體" panose="020B0604030504040204" pitchFamily="34" charset="-120"/>
                <a:ea typeface="微軟正黑體" panose="020B0604030504040204" pitchFamily="34" charset="-120"/>
              </a:rPr>
              <a:t>卡</a:t>
            </a:r>
          </a:p>
        </p:txBody>
      </p:sp>
      <p:sp>
        <p:nvSpPr>
          <p:cNvPr id="12339" name="矩形 85"/>
          <p:cNvSpPr>
            <a:spLocks noChangeArrowheads="1"/>
          </p:cNvSpPr>
          <p:nvPr/>
        </p:nvSpPr>
        <p:spPr bwMode="auto">
          <a:xfrm>
            <a:off x="15398750" y="3538538"/>
            <a:ext cx="8651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1600" b="1">
                <a:solidFill>
                  <a:srgbClr val="0000FF"/>
                </a:solidFill>
                <a:latin typeface="微軟正黑體" panose="020B0604030504040204" pitchFamily="34" charset="-120"/>
                <a:ea typeface="微軟正黑體" panose="020B0604030504040204" pitchFamily="34" charset="-120"/>
              </a:rPr>
              <a:t>SMB-B</a:t>
            </a:r>
            <a:endParaRPr lang="zh-TW" altLang="en-US" sz="1600" b="1">
              <a:solidFill>
                <a:srgbClr val="0000FF"/>
              </a:solidFill>
              <a:latin typeface="微軟正黑體" panose="020B0604030504040204" pitchFamily="34" charset="-120"/>
              <a:ea typeface="微軟正黑體" panose="020B0604030504040204" pitchFamily="34" charset="-120"/>
            </a:endParaRPr>
          </a:p>
        </p:txBody>
      </p:sp>
      <p:sp>
        <p:nvSpPr>
          <p:cNvPr id="87" name="向上箭號 86"/>
          <p:cNvSpPr/>
          <p:nvPr/>
        </p:nvSpPr>
        <p:spPr>
          <a:xfrm>
            <a:off x="14692313" y="1576388"/>
            <a:ext cx="184150" cy="30003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anose="020B0604030504040204" pitchFamily="34" charset="-120"/>
              <a:ea typeface="微軟正黑體" panose="020B0604030504040204" pitchFamily="34" charset="-120"/>
            </a:endParaRPr>
          </a:p>
        </p:txBody>
      </p:sp>
      <p:cxnSp>
        <p:nvCxnSpPr>
          <p:cNvPr id="88" name="肘形接點 87"/>
          <p:cNvCxnSpPr>
            <a:stCxn id="72" idx="3"/>
          </p:cNvCxnSpPr>
          <p:nvPr/>
        </p:nvCxnSpPr>
        <p:spPr>
          <a:xfrm flipH="1" flipV="1">
            <a:off x="15281275" y="1069975"/>
            <a:ext cx="1855788" cy="2578100"/>
          </a:xfrm>
          <a:prstGeom prst="bentConnector3">
            <a:avLst>
              <a:gd name="adj1" fmla="val -88302"/>
            </a:avLst>
          </a:prstGeom>
          <a:ln w="38100">
            <a:prstDash val="dash"/>
            <a:tailEnd type="triangle"/>
          </a:ln>
        </p:spPr>
        <p:style>
          <a:lnRef idx="1">
            <a:schemeClr val="accent1"/>
          </a:lnRef>
          <a:fillRef idx="0">
            <a:schemeClr val="accent1"/>
          </a:fillRef>
          <a:effectRef idx="0">
            <a:schemeClr val="accent1"/>
          </a:effectRef>
          <a:fontRef idx="minor">
            <a:schemeClr val="tx1"/>
          </a:fontRef>
        </p:style>
      </p:cxnSp>
      <p:sp>
        <p:nvSpPr>
          <p:cNvPr id="12342" name="文字方塊 88"/>
          <p:cNvSpPr txBox="1">
            <a:spLocks noChangeArrowheads="1"/>
          </p:cNvSpPr>
          <p:nvPr/>
        </p:nvSpPr>
        <p:spPr bwMode="auto">
          <a:xfrm>
            <a:off x="18819813" y="1890713"/>
            <a:ext cx="400050" cy="198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zh-TW" altLang="en-US" sz="1400" b="1">
                <a:latin typeface="微軟正黑體" panose="020B0604030504040204" pitchFamily="34" charset="-120"/>
                <a:ea typeface="微軟正黑體" panose="020B0604030504040204" pitchFamily="34" charset="-120"/>
              </a:rPr>
              <a:t>單機狀態可視化</a:t>
            </a:r>
          </a:p>
        </p:txBody>
      </p:sp>
      <p:sp>
        <p:nvSpPr>
          <p:cNvPr id="12343" name="文字方塊 89"/>
          <p:cNvSpPr txBox="1">
            <a:spLocks noChangeArrowheads="1"/>
          </p:cNvSpPr>
          <p:nvPr/>
        </p:nvSpPr>
        <p:spPr bwMode="auto">
          <a:xfrm>
            <a:off x="13211175" y="1731963"/>
            <a:ext cx="15732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zh-TW" altLang="en-US" sz="1400" b="1">
                <a:latin typeface="微軟正黑體" panose="020B0604030504040204" pitchFamily="34" charset="-120"/>
                <a:ea typeface="微軟正黑體" panose="020B0604030504040204" pitchFamily="34" charset="-120"/>
              </a:rPr>
              <a:t>整線狀態可視化</a:t>
            </a:r>
          </a:p>
        </p:txBody>
      </p:sp>
      <p:sp>
        <p:nvSpPr>
          <p:cNvPr id="91" name="圓角矩形 90"/>
          <p:cNvSpPr/>
          <p:nvPr/>
        </p:nvSpPr>
        <p:spPr bwMode="auto">
          <a:xfrm>
            <a:off x="15768638" y="1712913"/>
            <a:ext cx="2947987" cy="465137"/>
          </a:xfrm>
          <a:prstGeom prst="roundRect">
            <a:avLst/>
          </a:prstGeom>
          <a:ln>
            <a:prstDash val="dash"/>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algn="r">
              <a:defRPr/>
            </a:pPr>
            <a:endParaRPr lang="zh-TW" altLang="en-US">
              <a:solidFill>
                <a:prstClr val="white"/>
              </a:solidFill>
              <a:latin typeface="微軟正黑體" panose="020B0604030504040204" pitchFamily="34" charset="-120"/>
              <a:ea typeface="微軟正黑體" panose="020B0604030504040204" pitchFamily="34" charset="-120"/>
            </a:endParaRPr>
          </a:p>
        </p:txBody>
      </p:sp>
      <p:pic>
        <p:nvPicPr>
          <p:cNvPr id="12345" name="圖片 91"/>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025938" y="1762125"/>
            <a:ext cx="93662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46" name="圖片 92"/>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481425" y="1771650"/>
            <a:ext cx="658813"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47" name="圖片 9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7753013" y="1798638"/>
            <a:ext cx="693737"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48" name="圖片 9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5875000" y="1828800"/>
            <a:ext cx="549275"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49" name="文字方塊 95"/>
          <p:cNvSpPr txBox="1">
            <a:spLocks noChangeArrowheads="1"/>
          </p:cNvSpPr>
          <p:nvPr/>
        </p:nvSpPr>
        <p:spPr bwMode="auto">
          <a:xfrm>
            <a:off x="16414750" y="2144713"/>
            <a:ext cx="14414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zh-TW" altLang="en-US" sz="1400" b="1">
                <a:latin typeface="微軟正黑體" panose="020B0604030504040204" pitchFamily="34" charset="-120"/>
                <a:ea typeface="微軟正黑體" panose="020B0604030504040204" pitchFamily="34" charset="-120"/>
              </a:rPr>
              <a:t>公有雲或私有雲</a:t>
            </a:r>
            <a:endParaRPr lang="en-US" altLang="zh-TW" sz="1400" b="1">
              <a:latin typeface="微軟正黑體" panose="020B0604030504040204" pitchFamily="34" charset="-120"/>
              <a:ea typeface="微軟正黑體" panose="020B0604030504040204" pitchFamily="34" charset="-120"/>
            </a:endParaRPr>
          </a:p>
        </p:txBody>
      </p:sp>
      <p:sp>
        <p:nvSpPr>
          <p:cNvPr id="97" name="圓角矩形 96"/>
          <p:cNvSpPr/>
          <p:nvPr/>
        </p:nvSpPr>
        <p:spPr>
          <a:xfrm>
            <a:off x="15768638" y="2432050"/>
            <a:ext cx="2919412" cy="2921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sz="1600">
              <a:latin typeface="微軟正黑體" panose="020B0604030504040204" pitchFamily="34" charset="-120"/>
              <a:ea typeface="微軟正黑體" panose="020B0604030504040204" pitchFamily="34" charset="-120"/>
            </a:endParaRPr>
          </a:p>
        </p:txBody>
      </p:sp>
      <p:sp>
        <p:nvSpPr>
          <p:cNvPr id="12351" name="文字方塊 97"/>
          <p:cNvSpPr txBox="1">
            <a:spLocks noChangeArrowheads="1"/>
          </p:cNvSpPr>
          <p:nvPr/>
        </p:nvSpPr>
        <p:spPr bwMode="auto">
          <a:xfrm>
            <a:off x="16848138" y="2438400"/>
            <a:ext cx="5318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1600">
                <a:latin typeface="微軟正黑體" panose="020B0604030504040204" pitchFamily="34" charset="-120"/>
                <a:ea typeface="微軟正黑體" panose="020B0604030504040204" pitchFamily="34" charset="-120"/>
                <a:cs typeface="Times New Roman" panose="02020603050405020304" pitchFamily="18" charset="0"/>
              </a:rPr>
              <a:t>NIP</a:t>
            </a:r>
            <a:endParaRPr lang="zh-TW" altLang="en-US" sz="160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99" name="圓角矩形 98"/>
          <p:cNvSpPr/>
          <p:nvPr/>
        </p:nvSpPr>
        <p:spPr>
          <a:xfrm>
            <a:off x="15768638" y="2792413"/>
            <a:ext cx="2919412" cy="3143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sz="1600">
              <a:latin typeface="微軟正黑體" panose="020B0604030504040204" pitchFamily="34" charset="-120"/>
              <a:ea typeface="微軟正黑體" panose="020B0604030504040204" pitchFamily="34" charset="-120"/>
            </a:endParaRPr>
          </a:p>
        </p:txBody>
      </p:sp>
      <p:sp>
        <p:nvSpPr>
          <p:cNvPr id="12353" name="文字方塊 99"/>
          <p:cNvSpPr txBox="1">
            <a:spLocks noChangeArrowheads="1"/>
          </p:cNvSpPr>
          <p:nvPr/>
        </p:nvSpPr>
        <p:spPr bwMode="auto">
          <a:xfrm>
            <a:off x="16538575" y="2797175"/>
            <a:ext cx="13906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1600">
                <a:latin typeface="微軟正黑體" panose="020B0604030504040204" pitchFamily="34" charset="-120"/>
                <a:ea typeface="微軟正黑體" panose="020B0604030504040204" pitchFamily="34" charset="-120"/>
                <a:cs typeface="Times New Roman" panose="02020603050405020304" pitchFamily="18" charset="0"/>
              </a:rPr>
              <a:t>ERP</a:t>
            </a:r>
            <a:r>
              <a:rPr lang="zh-TW" altLang="en-US" sz="160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600">
                <a:latin typeface="微軟正黑體" panose="020B0604030504040204" pitchFamily="34" charset="-120"/>
                <a:ea typeface="微軟正黑體" panose="020B0604030504040204" pitchFamily="34" charset="-120"/>
                <a:cs typeface="Times New Roman" panose="02020603050405020304" pitchFamily="18" charset="0"/>
              </a:rPr>
              <a:t>MES</a:t>
            </a:r>
            <a:r>
              <a:rPr lang="zh-TW" altLang="en-US" sz="1600">
                <a:latin typeface="微軟正黑體" panose="020B0604030504040204" pitchFamily="34" charset="-120"/>
                <a:ea typeface="微軟正黑體" panose="020B0604030504040204" pitchFamily="34" charset="-120"/>
                <a:cs typeface="Times New Roman" panose="02020603050405020304" pitchFamily="18" charset="0"/>
              </a:rPr>
              <a:t>等</a:t>
            </a:r>
          </a:p>
        </p:txBody>
      </p:sp>
      <p:sp>
        <p:nvSpPr>
          <p:cNvPr id="12354" name="文字方塊 100"/>
          <p:cNvSpPr txBox="1">
            <a:spLocks noChangeArrowheads="1"/>
          </p:cNvSpPr>
          <p:nvPr/>
        </p:nvSpPr>
        <p:spPr bwMode="auto">
          <a:xfrm>
            <a:off x="16705263" y="3079750"/>
            <a:ext cx="901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zh-TW" altLang="en-US" sz="1400" b="1">
                <a:latin typeface="微軟正黑體" panose="020B0604030504040204" pitchFamily="34" charset="-120"/>
                <a:ea typeface="微軟正黑體" panose="020B0604030504040204" pitchFamily="34" charset="-120"/>
              </a:rPr>
              <a:t>周邊系統</a:t>
            </a:r>
            <a:endParaRPr lang="en-US" altLang="zh-TW" sz="1400" b="1">
              <a:latin typeface="微軟正黑體" panose="020B0604030504040204" pitchFamily="34" charset="-120"/>
              <a:ea typeface="微軟正黑體" panose="020B0604030504040204" pitchFamily="34" charset="-120"/>
            </a:endParaRPr>
          </a:p>
        </p:txBody>
      </p:sp>
      <p:sp>
        <p:nvSpPr>
          <p:cNvPr id="12355" name="文字方塊 20"/>
          <p:cNvSpPr txBox="1">
            <a:spLocks noChangeArrowheads="1"/>
          </p:cNvSpPr>
          <p:nvPr/>
        </p:nvSpPr>
        <p:spPr bwMode="auto">
          <a:xfrm>
            <a:off x="14978063" y="3098800"/>
            <a:ext cx="727075" cy="400050"/>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a:r>
              <a:rPr lang="en-US" altLang="zh-TW" sz="2000">
                <a:latin typeface="微軟正黑體" panose="020B0604030504040204" pitchFamily="34" charset="-120"/>
                <a:ea typeface="微軟正黑體" panose="020B0604030504040204" pitchFamily="34" charset="-120"/>
                <a:cs typeface="Times New Roman" panose="02020603050405020304" pitchFamily="18" charset="0"/>
              </a:rPr>
              <a:t>HUB</a:t>
            </a:r>
            <a:endParaRPr lang="zh-TW" altLang="en-US" sz="2000">
              <a:latin typeface="微軟正黑體" panose="020B0604030504040204" pitchFamily="34" charset="-120"/>
              <a:ea typeface="微軟正黑體" panose="020B0604030504040204" pitchFamily="34" charset="-120"/>
              <a:cs typeface="Times New Roman" panose="02020603050405020304" pitchFamily="18" charset="0"/>
            </a:endParaRPr>
          </a:p>
        </p:txBody>
      </p:sp>
      <p:grpSp>
        <p:nvGrpSpPr>
          <p:cNvPr id="12356" name="群組 99"/>
          <p:cNvGrpSpPr>
            <a:grpSpLocks/>
          </p:cNvGrpSpPr>
          <p:nvPr/>
        </p:nvGrpSpPr>
        <p:grpSpPr bwMode="auto">
          <a:xfrm>
            <a:off x="900113" y="1763713"/>
            <a:ext cx="7775575" cy="4689475"/>
            <a:chOff x="900113" y="1582738"/>
            <a:chExt cx="7392987" cy="4186237"/>
          </a:xfrm>
        </p:grpSpPr>
        <p:pic>
          <p:nvPicPr>
            <p:cNvPr id="12357" name="圖片 4"/>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900113" y="1582738"/>
              <a:ext cx="7392987" cy="418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58" name="文字方塊 20"/>
            <p:cNvSpPr txBox="1">
              <a:spLocks noChangeArrowheads="1"/>
            </p:cNvSpPr>
            <p:nvPr/>
          </p:nvSpPr>
          <p:spPr bwMode="auto">
            <a:xfrm>
              <a:off x="5143500" y="3389313"/>
              <a:ext cx="598488" cy="307975"/>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a:r>
                <a:rPr lang="en-US" altLang="zh-TW" sz="1400">
                  <a:latin typeface="微軟正黑體" panose="020B0604030504040204" pitchFamily="34" charset="-120"/>
                  <a:ea typeface="微軟正黑體" panose="020B0604030504040204" pitchFamily="34" charset="-120"/>
                  <a:cs typeface="Times New Roman" panose="02020603050405020304" pitchFamily="18" charset="0"/>
                </a:rPr>
                <a:t>HUB</a:t>
              </a:r>
              <a:endParaRPr lang="zh-TW" altLang="en-US" sz="1400">
                <a:latin typeface="微軟正黑體" panose="020B0604030504040204" pitchFamily="34" charset="-120"/>
                <a:ea typeface="微軟正黑體" panose="020B0604030504040204" pitchFamily="34" charset="-120"/>
                <a:cs typeface="Times New Roman" panose="02020603050405020304" pitchFamily="18" charset="0"/>
              </a:endParaRPr>
            </a:p>
          </p:txBody>
        </p:sp>
      </p:grpSp>
    </p:spTree>
    <p:extLst>
      <p:ext uri="{BB962C8B-B14F-4D97-AF65-F5344CB8AC3E}">
        <p14:creationId xmlns:p14="http://schemas.microsoft.com/office/powerpoint/2010/main" val="37097702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投影片編號版面配置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4F408CE3-6A46-40C6-950C-6943542C840C}" type="slidenum">
              <a:rPr kumimoji="0" lang="en-US" altLang="zh-TW" sz="1800">
                <a:latin typeface="Constantia" panose="02030602050306030303" pitchFamily="18" charset="0"/>
                <a:ea typeface="標楷體" panose="03000509000000000000" pitchFamily="65" charset="-120"/>
              </a:rPr>
              <a:pPr/>
              <a:t>10</a:t>
            </a:fld>
            <a:endParaRPr kumimoji="0" lang="en-US" altLang="zh-TW" sz="1800">
              <a:latin typeface="Constantia" panose="02030602050306030303" pitchFamily="18" charset="0"/>
              <a:ea typeface="標楷體" panose="03000509000000000000" pitchFamily="65" charset="-120"/>
            </a:endParaRPr>
          </a:p>
        </p:txBody>
      </p:sp>
      <p:sp>
        <p:nvSpPr>
          <p:cNvPr id="14339" name="Rectangle 2"/>
          <p:cNvSpPr>
            <a:spLocks noGrp="1" noChangeArrowheads="1"/>
          </p:cNvSpPr>
          <p:nvPr>
            <p:ph type="title"/>
          </p:nvPr>
        </p:nvSpPr>
        <p:spPr bwMode="auto">
          <a:xfrm>
            <a:off x="1763713" y="0"/>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en-US" smtClean="0">
                <a:latin typeface="微軟正黑體" panose="020B0604030504040204" pitchFamily="34" charset="-120"/>
                <a:ea typeface="微軟正黑體" panose="020B0604030504040204" pitchFamily="34" charset="-120"/>
              </a:rPr>
              <a:t>壹、</a:t>
            </a:r>
            <a:r>
              <a:rPr lang="zh-TW" altLang="zh-TW" smtClean="0">
                <a:latin typeface="微軟正黑體" panose="020B0604030504040204" pitchFamily="34" charset="-120"/>
                <a:ea typeface="微軟正黑體" panose="020B0604030504040204" pitchFamily="34" charset="-120"/>
              </a:rPr>
              <a:t>計畫內容</a:t>
            </a:r>
            <a:endParaRPr lang="zh-TW" altLang="en-US" smtClean="0">
              <a:latin typeface="微軟正黑體" panose="020B0604030504040204" pitchFamily="34" charset="-120"/>
              <a:ea typeface="微軟正黑體" panose="020B0604030504040204" pitchFamily="34" charset="-120"/>
            </a:endParaRPr>
          </a:p>
        </p:txBody>
      </p:sp>
      <p:sp>
        <p:nvSpPr>
          <p:cNvPr id="14340" name="Rectangle 3"/>
          <p:cNvSpPr txBox="1">
            <a:spLocks noChangeArrowheads="1"/>
          </p:cNvSpPr>
          <p:nvPr/>
        </p:nvSpPr>
        <p:spPr bwMode="auto">
          <a:xfrm>
            <a:off x="34925" y="692150"/>
            <a:ext cx="87852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b="1" dirty="0">
                <a:latin typeface="微軟正黑體" panose="020B0604030504040204" pitchFamily="34" charset="-120"/>
                <a:ea typeface="微軟正黑體" panose="020B0604030504040204" pitchFamily="34" charset="-120"/>
              </a:rPr>
              <a:t>二</a:t>
            </a:r>
            <a:r>
              <a:rPr lang="zh-TW" altLang="en-US" b="1" dirty="0" smtClean="0">
                <a:latin typeface="微軟正黑體" panose="020B0604030504040204" pitchFamily="34" charset="-120"/>
                <a:ea typeface="微軟正黑體" panose="020B0604030504040204" pitchFamily="34" charset="-120"/>
              </a:rPr>
              <a:t>、解決方案</a:t>
            </a:r>
            <a:r>
              <a:rPr lang="en-US" altLang="zh-TW" b="1"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SMU Phase I)</a:t>
            </a:r>
            <a:endParaRPr lang="zh-TW" altLang="zh-TW" sz="18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eaLnBrk="1" hangingPunct="1"/>
            <a:endParaRPr lang="en-US" altLang="zh-TW" b="1" dirty="0">
              <a:latin typeface="微軟正黑體" panose="020B0604030504040204" pitchFamily="34" charset="-120"/>
              <a:ea typeface="微軟正黑體" panose="020B0604030504040204" pitchFamily="34" charset="-120"/>
            </a:endParaRPr>
          </a:p>
        </p:txBody>
      </p:sp>
      <p:sp>
        <p:nvSpPr>
          <p:cNvPr id="13317" name="矩形 1"/>
          <p:cNvSpPr>
            <a:spLocks noChangeArrowheads="1"/>
          </p:cNvSpPr>
          <p:nvPr/>
        </p:nvSpPr>
        <p:spPr bwMode="auto">
          <a:xfrm>
            <a:off x="323850" y="1125538"/>
            <a:ext cx="8820150" cy="5786437"/>
          </a:xfrm>
          <a:prstGeom prst="rect">
            <a:avLst/>
          </a:prstGeom>
          <a:noFill/>
          <a:ln>
            <a:noFill/>
          </a:ln>
          <a:extLst/>
        </p:spPr>
        <p:txBody>
          <a:bodyPr>
            <a:spAutoFit/>
          </a:bodyPr>
          <a:lstStyle>
            <a:lvl1pPr marL="446088" indent="-446088">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spcBef>
                <a:spcPts val="600"/>
              </a:spcBef>
              <a:spcAft>
                <a:spcPts val="600"/>
              </a:spcAft>
              <a:buFont typeface="Wingdings" pitchFamily="2" charset="2"/>
              <a:buChar char="l"/>
              <a:defRPr/>
            </a:pPr>
            <a:r>
              <a:rPr lang="zh-TW" altLang="zh-TW" sz="1800" dirty="0" smtClean="0">
                <a:latin typeface="微軟正黑體" pitchFamily="34" charset="-120"/>
                <a:ea typeface="微軟正黑體" pitchFamily="34" charset="-120"/>
              </a:rPr>
              <a:t>本計畫擬於○○○○○○○生產線</a:t>
            </a:r>
            <a:r>
              <a:rPr lang="en-US" altLang="zh-TW" sz="1800" dirty="0" smtClean="0">
                <a:latin typeface="微軟正黑體" pitchFamily="34" charset="-120"/>
                <a:ea typeface="微軟正黑體" pitchFamily="34" charset="-120"/>
              </a:rPr>
              <a:t>(</a:t>
            </a:r>
            <a:r>
              <a:rPr lang="zh-TW" altLang="zh-TW" sz="1800" dirty="0" smtClean="0">
                <a:latin typeface="微軟正黑體" pitchFamily="34" charset="-120"/>
                <a:ea typeface="微軟正黑體" pitchFamily="34" charset="-120"/>
              </a:rPr>
              <a:t>產線地址</a:t>
            </a:r>
            <a:r>
              <a:rPr lang="zh-TW" altLang="en-US" sz="1800" dirty="0" smtClean="0">
                <a:latin typeface="微軟正黑體" pitchFamily="34" charset="-120"/>
                <a:ea typeface="微軟正黑體" pitchFamily="34" charset="-120"/>
              </a:rPr>
              <a:t>：</a:t>
            </a:r>
            <a:r>
              <a:rPr lang="zh-TW" altLang="zh-TW" sz="1800" dirty="0" smtClean="0">
                <a:latin typeface="微軟正黑體" pitchFamily="34" charset="-120"/>
                <a:ea typeface="微軟正黑體" pitchFamily="34" charset="-120"/>
              </a:rPr>
              <a:t>○○○縣市○○○路○○號○○○廠</a:t>
            </a:r>
            <a:r>
              <a:rPr lang="en-US" altLang="zh-TW" sz="1800" dirty="0" smtClean="0">
                <a:latin typeface="微軟正黑體" pitchFamily="34" charset="-120"/>
                <a:ea typeface="微軟正黑體" pitchFamily="34" charset="-120"/>
              </a:rPr>
              <a:t>)</a:t>
            </a:r>
            <a:r>
              <a:rPr lang="zh-TW" altLang="zh-TW" sz="1800" dirty="0" smtClean="0">
                <a:latin typeface="微軟正黑體" pitchFamily="34" charset="-120"/>
                <a:ea typeface="微軟正黑體" pitchFamily="34" charset="-120"/>
              </a:rPr>
              <a:t>，導入</a:t>
            </a:r>
            <a:r>
              <a:rPr lang="en-US" altLang="zh-TW" sz="1800" dirty="0" smtClean="0">
                <a:latin typeface="微軟正黑體" pitchFamily="34" charset="-120"/>
                <a:ea typeface="微軟正黑體" pitchFamily="34" charset="-120"/>
              </a:rPr>
              <a:t>Smart Machine Box</a:t>
            </a:r>
            <a:r>
              <a:rPr lang="zh-TW" altLang="zh-TW" sz="1800" dirty="0" smtClean="0">
                <a:latin typeface="微軟正黑體" pitchFamily="34" charset="-120"/>
                <a:ea typeface="微軟正黑體" pitchFamily="34" charset="-120"/>
              </a:rPr>
              <a:t>相關技術。</a:t>
            </a:r>
            <a:endParaRPr lang="en-US" altLang="zh-TW" sz="1800" dirty="0" smtClean="0">
              <a:latin typeface="微軟正黑體" pitchFamily="34" charset="-120"/>
              <a:ea typeface="微軟正黑體" pitchFamily="34" charset="-120"/>
            </a:endParaRPr>
          </a:p>
          <a:p>
            <a:pPr eaLnBrk="1" hangingPunct="1">
              <a:spcBef>
                <a:spcPts val="600"/>
              </a:spcBef>
              <a:spcAft>
                <a:spcPts val="600"/>
              </a:spcAft>
              <a:buFont typeface="Wingdings" pitchFamily="2" charset="2"/>
              <a:buChar char="l"/>
              <a:defRPr/>
            </a:pPr>
            <a:r>
              <a:rPr lang="zh-TW" altLang="zh-TW" sz="1800" dirty="0" smtClean="0">
                <a:latin typeface="微軟正黑體" pitchFamily="34" charset="-120"/>
                <a:ea typeface="微軟正黑體" pitchFamily="34" charset="-120"/>
              </a:rPr>
              <a:t>本案規劃</a:t>
            </a:r>
            <a:r>
              <a:rPr lang="zh-TW" altLang="en-US" sz="1800" u="sng" dirty="0" smtClean="0">
                <a:latin typeface="微軟正黑體" pitchFamily="34" charset="-120"/>
                <a:ea typeface="微軟正黑體" pitchFamily="34" charset="-120"/>
              </a:rPr>
              <a:t>　　</a:t>
            </a:r>
            <a:r>
              <a:rPr lang="zh-TW" altLang="zh-TW" sz="1800" dirty="0" smtClean="0">
                <a:latin typeface="微軟正黑體" pitchFamily="34" charset="-120"/>
                <a:ea typeface="微軟正黑體" pitchFamily="34" charset="-120"/>
              </a:rPr>
              <a:t>台設備聯網</a:t>
            </a:r>
            <a:r>
              <a:rPr lang="en-US" altLang="zh-TW" sz="1800" dirty="0" smtClean="0">
                <a:latin typeface="微軟正黑體" pitchFamily="34" charset="-120"/>
                <a:ea typeface="微軟正黑體" pitchFamily="34" charset="-120"/>
              </a:rPr>
              <a:t>(</a:t>
            </a:r>
            <a:r>
              <a:rPr lang="zh-TW" altLang="zh-TW" sz="1800" dirty="0" smtClean="0">
                <a:latin typeface="微軟正黑體" pitchFamily="34" charset="-120"/>
                <a:ea typeface="微軟正黑體" pitchFamily="34" charset="-120"/>
              </a:rPr>
              <a:t>本廠內共</a:t>
            </a:r>
            <a:r>
              <a:rPr lang="zh-TW" altLang="en-US" sz="1800" u="sng" dirty="0" smtClean="0">
                <a:latin typeface="微軟正黑體" pitchFamily="34" charset="-120"/>
                <a:ea typeface="微軟正黑體" pitchFamily="34" charset="-120"/>
              </a:rPr>
              <a:t>　　</a:t>
            </a:r>
            <a:r>
              <a:rPr lang="zh-TW" altLang="zh-TW" sz="1800" dirty="0" smtClean="0">
                <a:latin typeface="微軟正黑體" pitchFamily="34" charset="-120"/>
                <a:ea typeface="微軟正黑體" pitchFamily="34" charset="-120"/>
              </a:rPr>
              <a:t>台設備，其中</a:t>
            </a:r>
            <a:r>
              <a:rPr lang="zh-TW" altLang="en-US" sz="1800" u="sng" dirty="0" smtClean="0">
                <a:latin typeface="微軟正黑體" pitchFamily="34" charset="-120"/>
                <a:ea typeface="微軟正黑體" pitchFamily="34" charset="-120"/>
              </a:rPr>
              <a:t>　　</a:t>
            </a:r>
            <a:r>
              <a:rPr lang="zh-TW" altLang="zh-TW" sz="1800" dirty="0" smtClean="0">
                <a:latin typeface="微軟正黑體" pitchFamily="34" charset="-120"/>
                <a:ea typeface="微軟正黑體" pitchFamily="34" charset="-120"/>
              </a:rPr>
              <a:t>台曾接受</a:t>
            </a:r>
            <a:r>
              <a:rPr lang="en-US" altLang="zh-TW" sz="1800" dirty="0" smtClean="0">
                <a:latin typeface="微軟正黑體" pitchFamily="34" charset="-120"/>
                <a:ea typeface="微軟正黑體" pitchFamily="34" charset="-120"/>
              </a:rPr>
              <a:t>SMB</a:t>
            </a:r>
            <a:r>
              <a:rPr lang="zh-TW" altLang="zh-TW" sz="1800" dirty="0" smtClean="0">
                <a:latin typeface="微軟正黑體" pitchFamily="34" charset="-120"/>
                <a:ea typeface="微軟正黑體" pitchFamily="34" charset="-120"/>
              </a:rPr>
              <a:t>輔導聯網，本案新增</a:t>
            </a:r>
            <a:r>
              <a:rPr lang="zh-TW" altLang="en-US" sz="1800" u="sng" dirty="0" smtClean="0">
                <a:latin typeface="微軟正黑體" pitchFamily="34" charset="-120"/>
                <a:ea typeface="微軟正黑體" pitchFamily="34" charset="-120"/>
              </a:rPr>
              <a:t>　　</a:t>
            </a:r>
            <a:r>
              <a:rPr lang="zh-TW" altLang="zh-TW" sz="1800" dirty="0" smtClean="0">
                <a:latin typeface="微軟正黑體" pitchFamily="34" charset="-120"/>
                <a:ea typeface="微軟正黑體" pitchFamily="34" charset="-120"/>
              </a:rPr>
              <a:t>台設備聯網，</a:t>
            </a:r>
            <a:r>
              <a:rPr lang="zh-TW" altLang="en-US" sz="1800" u="sng" dirty="0" smtClean="0">
                <a:latin typeface="微軟正黑體" pitchFamily="34" charset="-120"/>
                <a:ea typeface="微軟正黑體" pitchFamily="34" charset="-120"/>
              </a:rPr>
              <a:t>　　</a:t>
            </a:r>
            <a:r>
              <a:rPr lang="zh-TW" altLang="zh-TW" sz="1800" dirty="0" smtClean="0">
                <a:latin typeface="微軟正黑體" pitchFamily="34" charset="-120"/>
                <a:ea typeface="微軟正黑體" pitchFamily="34" charset="-120"/>
              </a:rPr>
              <a:t>台設備尚未聯網</a:t>
            </a:r>
            <a:r>
              <a:rPr lang="en-US" altLang="zh-TW" sz="1800" dirty="0" smtClean="0">
                <a:latin typeface="微軟正黑體" pitchFamily="34" charset="-120"/>
                <a:ea typeface="微軟正黑體" pitchFamily="34" charset="-120"/>
              </a:rPr>
              <a:t>)</a:t>
            </a:r>
            <a:r>
              <a:rPr lang="zh-TW" altLang="zh-TW" sz="1800" dirty="0" smtClean="0">
                <a:latin typeface="微軟正黑體" pitchFamily="34" charset="-120"/>
                <a:ea typeface="微軟正黑體" pitchFamily="34" charset="-120"/>
              </a:rPr>
              <a:t>，本案擬使用</a:t>
            </a:r>
            <a:r>
              <a:rPr lang="en-US" altLang="zh-TW" sz="1800" dirty="0" smtClean="0">
                <a:latin typeface="微軟正黑體" pitchFamily="34" charset="-120"/>
                <a:ea typeface="微軟正黑體" pitchFamily="34" charset="-120"/>
              </a:rPr>
              <a:t>____</a:t>
            </a:r>
            <a:r>
              <a:rPr lang="zh-TW" altLang="zh-TW" sz="1800" dirty="0" smtClean="0">
                <a:latin typeface="微軟正黑體" pitchFamily="34" charset="-120"/>
                <a:ea typeface="微軟正黑體" pitchFamily="34" charset="-120"/>
              </a:rPr>
              <a:t>台</a:t>
            </a:r>
            <a:r>
              <a:rPr lang="en-US" altLang="zh-TW" sz="1800" dirty="0" smtClean="0">
                <a:latin typeface="微軟正黑體" pitchFamily="34" charset="-120"/>
                <a:ea typeface="微軟正黑體" pitchFamily="34" charset="-120"/>
              </a:rPr>
              <a:t>SMB</a:t>
            </a:r>
            <a:r>
              <a:rPr lang="zh-TW" altLang="zh-TW" sz="1800" dirty="0" smtClean="0">
                <a:latin typeface="微軟正黑體" pitchFamily="34" charset="-120"/>
                <a:ea typeface="微軟正黑體" pitchFamily="34" charset="-120"/>
              </a:rPr>
              <a:t>，</a:t>
            </a:r>
            <a:r>
              <a:rPr lang="en-US" altLang="zh-TW" sz="1800" dirty="0" smtClean="0">
                <a:latin typeface="微軟正黑體" pitchFamily="34" charset="-120"/>
                <a:ea typeface="微軟正黑體" pitchFamily="34" charset="-120"/>
              </a:rPr>
              <a:t>SMB</a:t>
            </a:r>
            <a:r>
              <a:rPr lang="zh-TW" altLang="zh-TW" sz="1800" dirty="0" smtClean="0">
                <a:latin typeface="微軟正黑體" pitchFamily="34" charset="-120"/>
                <a:ea typeface="微軟正黑體" pitchFamily="34" charset="-120"/>
              </a:rPr>
              <a:t>硬體品牌為</a:t>
            </a:r>
            <a:r>
              <a:rPr lang="zh-TW" altLang="en-US" sz="1800" u="sng" dirty="0" smtClean="0">
                <a:latin typeface="微軟正黑體" pitchFamily="34" charset="-120"/>
                <a:ea typeface="微軟正黑體" pitchFamily="34" charset="-120"/>
              </a:rPr>
              <a:t>　　　　</a:t>
            </a:r>
            <a:r>
              <a:rPr lang="zh-TW" altLang="zh-TW" sz="1800" dirty="0" smtClean="0">
                <a:latin typeface="微軟正黑體" pitchFamily="34" charset="-120"/>
                <a:ea typeface="微軟正黑體" pitchFamily="34" charset="-120"/>
              </a:rPr>
              <a:t>，</a:t>
            </a:r>
            <a:r>
              <a:rPr lang="en-US" altLang="zh-TW" sz="1800" dirty="0" smtClean="0">
                <a:latin typeface="微軟正黑體" pitchFamily="34" charset="-120"/>
                <a:ea typeface="微軟正黑體" pitchFamily="34" charset="-120"/>
              </a:rPr>
              <a:t>SMB</a:t>
            </a:r>
            <a:r>
              <a:rPr lang="zh-TW" altLang="zh-TW" sz="1800" dirty="0" smtClean="0">
                <a:latin typeface="微軟正黑體" pitchFamily="34" charset="-120"/>
                <a:ea typeface="微軟正黑體" pitchFamily="34" charset="-120"/>
              </a:rPr>
              <a:t>軟體品牌為</a:t>
            </a:r>
            <a:r>
              <a:rPr lang="zh-TW" altLang="en-US" sz="1800" u="sng" dirty="0" smtClean="0">
                <a:latin typeface="微軟正黑體" pitchFamily="34" charset="-120"/>
                <a:ea typeface="微軟正黑體" pitchFamily="34" charset="-120"/>
              </a:rPr>
              <a:t>　　</a:t>
            </a:r>
            <a:r>
              <a:rPr lang="zh-TW" altLang="en-US" sz="1800" dirty="0" smtClean="0">
                <a:latin typeface="微軟正黑體" pitchFamily="34" charset="-120"/>
                <a:ea typeface="微軟正黑體" pitchFamily="34" charset="-120"/>
              </a:rPr>
              <a:t>。　</a:t>
            </a:r>
            <a:endParaRPr lang="zh-TW" altLang="zh-TW" sz="1800" dirty="0" smtClean="0">
              <a:latin typeface="微軟正黑體" pitchFamily="34" charset="-120"/>
              <a:ea typeface="微軟正黑體" pitchFamily="34" charset="-120"/>
            </a:endParaRPr>
          </a:p>
          <a:p>
            <a:pPr eaLnBrk="1" hangingPunct="1">
              <a:spcBef>
                <a:spcPts val="600"/>
              </a:spcBef>
              <a:spcAft>
                <a:spcPts val="600"/>
              </a:spcAft>
              <a:buFont typeface="Wingdings" pitchFamily="2" charset="2"/>
              <a:buChar char="l"/>
              <a:defRPr/>
            </a:pPr>
            <a:r>
              <a:rPr lang="zh-TW" altLang="zh-TW" sz="1800" kern="100" dirty="0" smtClean="0">
                <a:solidFill>
                  <a:srgbClr val="000000"/>
                </a:solidFill>
                <a:latin typeface="微軟正黑體" pitchFamily="34" charset="-120"/>
                <a:ea typeface="微軟正黑體" pitchFamily="34" charset="-120"/>
                <a:cs typeface="Times New Roman" panose="02020603050405020304" pitchFamily="18" charset="0"/>
              </a:rPr>
              <a:t>本案規劃架設</a:t>
            </a:r>
            <a:r>
              <a:rPr lang="en-US" altLang="zh-TW" sz="1800" kern="100" dirty="0" smtClean="0">
                <a:solidFill>
                  <a:srgbClr val="000000"/>
                </a:solidFill>
                <a:latin typeface="微軟正黑體" pitchFamily="34" charset="-120"/>
                <a:ea typeface="微軟正黑體" pitchFamily="34" charset="-120"/>
                <a:cs typeface="Times New Roman" panose="02020603050405020304" pitchFamily="18" charset="0"/>
              </a:rPr>
              <a:t>____</a:t>
            </a:r>
            <a:r>
              <a:rPr lang="zh-TW" altLang="zh-TW" sz="1800" kern="100" dirty="0" smtClean="0">
                <a:solidFill>
                  <a:srgbClr val="000000"/>
                </a:solidFill>
                <a:latin typeface="微軟正黑體" pitchFamily="34" charset="-120"/>
                <a:ea typeface="微軟正黑體" pitchFamily="34" charset="-120"/>
                <a:cs typeface="Times New Roman" panose="02020603050405020304" pitchFamily="18" charset="0"/>
              </a:rPr>
              <a:t>組伺服器、使用</a:t>
            </a:r>
            <a:r>
              <a:rPr lang="en-US" altLang="zh-TW" sz="1800" kern="100" dirty="0" smtClean="0">
                <a:solidFill>
                  <a:srgbClr val="000000"/>
                </a:solidFill>
                <a:latin typeface="微軟正黑體" pitchFamily="34" charset="-120"/>
                <a:ea typeface="微軟正黑體" pitchFamily="34" charset="-120"/>
                <a:cs typeface="Times New Roman" panose="02020603050405020304" pitchFamily="18" charset="0"/>
              </a:rPr>
              <a:t>____</a:t>
            </a:r>
            <a:r>
              <a:rPr lang="zh-TW" altLang="zh-TW" sz="1800" kern="100" dirty="0" smtClean="0">
                <a:solidFill>
                  <a:srgbClr val="000000"/>
                </a:solidFill>
                <a:latin typeface="微軟正黑體" pitchFamily="34" charset="-120"/>
                <a:ea typeface="微軟正黑體" pitchFamily="34" charset="-120"/>
                <a:cs typeface="Times New Roman" panose="02020603050405020304" pitchFamily="18" charset="0"/>
              </a:rPr>
              <a:t>台聯網中介裝</a:t>
            </a:r>
            <a:r>
              <a:rPr lang="zh-TW" altLang="en-US" sz="1800" kern="100" dirty="0" smtClean="0">
                <a:solidFill>
                  <a:srgbClr val="000000"/>
                </a:solidFill>
                <a:latin typeface="微軟正黑體" pitchFamily="34" charset="-120"/>
                <a:ea typeface="微軟正黑體" pitchFamily="34" charset="-120"/>
                <a:cs typeface="Times New Roman" panose="02020603050405020304" pitchFamily="18" charset="0"/>
              </a:rPr>
              <a:t>置</a:t>
            </a:r>
            <a:r>
              <a:rPr lang="en-US" altLang="zh-TW" sz="1800" kern="100" dirty="0" smtClean="0">
                <a:solidFill>
                  <a:srgbClr val="000000"/>
                </a:solidFill>
                <a:latin typeface="微軟正黑體" pitchFamily="34" charset="-120"/>
                <a:ea typeface="微軟正黑體" pitchFamily="34" charset="-120"/>
                <a:cs typeface="Times New Roman" panose="02020603050405020304" pitchFamily="18" charset="0"/>
              </a:rPr>
              <a:t>(HUB/Router/AP/Gateway)</a:t>
            </a:r>
            <a:endParaRPr lang="zh-TW" altLang="zh-TW" sz="1800" kern="100" dirty="0" smtClean="0">
              <a:latin typeface="微軟正黑體" pitchFamily="34" charset="-120"/>
              <a:ea typeface="微軟正黑體" pitchFamily="34" charset="-120"/>
              <a:cs typeface="Times New Roman" panose="02020603050405020304" pitchFamily="18" charset="0"/>
            </a:endParaRPr>
          </a:p>
          <a:p>
            <a:pPr>
              <a:spcBef>
                <a:spcPts val="600"/>
              </a:spcBef>
              <a:spcAft>
                <a:spcPts val="600"/>
              </a:spcAft>
              <a:buFont typeface="Wingdings" pitchFamily="2" charset="2"/>
              <a:buChar char="l"/>
              <a:defRPr/>
            </a:pPr>
            <a:r>
              <a:rPr lang="zh-TW" altLang="zh-TW" sz="1800" dirty="0" smtClean="0">
                <a:latin typeface="微軟正黑體" pitchFamily="34" charset="-120"/>
                <a:ea typeface="微軟正黑體" pitchFamily="34" charset="-120"/>
              </a:rPr>
              <a:t>受輔導業者□</a:t>
            </a:r>
            <a:r>
              <a:rPr lang="zh-TW" altLang="en-US" sz="1800" dirty="0" smtClean="0">
                <a:latin typeface="微軟正黑體" pitchFamily="34" charset="-120"/>
                <a:ea typeface="微軟正黑體" pitchFamily="34" charset="-120"/>
              </a:rPr>
              <a:t>未使用</a:t>
            </a:r>
            <a:r>
              <a:rPr lang="en-US" altLang="zh-TW" sz="1800" dirty="0" smtClean="0">
                <a:latin typeface="微軟正黑體" pitchFamily="34" charset="-120"/>
                <a:ea typeface="微軟正黑體" pitchFamily="34" charset="-120"/>
              </a:rPr>
              <a:t>/</a:t>
            </a:r>
            <a:r>
              <a:rPr lang="zh-TW" altLang="zh-TW" sz="1800" dirty="0" smtClean="0">
                <a:latin typeface="微軟正黑體" pitchFamily="34" charset="-120"/>
                <a:ea typeface="微軟正黑體" pitchFamily="34" charset="-120"/>
              </a:rPr>
              <a:t> □已使用</a:t>
            </a:r>
            <a:r>
              <a:rPr lang="en-US" altLang="zh-TW" sz="1800" dirty="0" smtClean="0">
                <a:latin typeface="微軟正黑體" pitchFamily="34" charset="-120"/>
                <a:ea typeface="微軟正黑體" pitchFamily="34" charset="-120"/>
              </a:rPr>
              <a:t>ERP</a:t>
            </a:r>
            <a:r>
              <a:rPr lang="zh-TW" altLang="zh-TW" sz="1800" dirty="0" smtClean="0">
                <a:latin typeface="微軟正黑體" pitchFamily="34" charset="-120"/>
                <a:ea typeface="微軟正黑體" pitchFamily="34" charset="-120"/>
              </a:rPr>
              <a:t>系統，其品牌為</a:t>
            </a:r>
            <a:r>
              <a:rPr lang="en-US" altLang="zh-TW" sz="1800" dirty="0" smtClean="0">
                <a:latin typeface="微軟正黑體" pitchFamily="34" charset="-120"/>
                <a:ea typeface="微軟正黑體" pitchFamily="34" charset="-120"/>
              </a:rPr>
              <a:t>_________________</a:t>
            </a:r>
            <a:r>
              <a:rPr lang="zh-TW" altLang="zh-TW" sz="1800" dirty="0" smtClean="0">
                <a:latin typeface="微軟正黑體" pitchFamily="34" charset="-120"/>
                <a:ea typeface="微軟正黑體" pitchFamily="34" charset="-120"/>
              </a:rPr>
              <a:t>。</a:t>
            </a:r>
            <a:endParaRPr lang="en-US" altLang="zh-TW" sz="1800" dirty="0" smtClean="0">
              <a:latin typeface="微軟正黑體" pitchFamily="34" charset="-120"/>
              <a:ea typeface="微軟正黑體" pitchFamily="34" charset="-120"/>
            </a:endParaRPr>
          </a:p>
          <a:p>
            <a:pPr indent="0">
              <a:spcBef>
                <a:spcPts val="600"/>
              </a:spcBef>
              <a:spcAft>
                <a:spcPts val="600"/>
              </a:spcAft>
              <a:defRPr/>
            </a:pPr>
            <a:r>
              <a:rPr lang="zh-TW" altLang="zh-TW" sz="1800" dirty="0" smtClean="0">
                <a:latin typeface="微軟正黑體" pitchFamily="34" charset="-120"/>
                <a:ea typeface="微軟正黑體" pitchFamily="34" charset="-120"/>
              </a:rPr>
              <a:t>本案</a:t>
            </a:r>
            <a:r>
              <a:rPr lang="en-US" altLang="zh-TW" sz="1800" dirty="0" smtClean="0">
                <a:latin typeface="微軟正黑體" pitchFamily="34" charset="-120"/>
                <a:ea typeface="微軟正黑體" pitchFamily="34" charset="-120"/>
              </a:rPr>
              <a:t>SMB</a:t>
            </a:r>
            <a:r>
              <a:rPr lang="zh-TW" altLang="en-US" sz="1800" dirty="0" smtClean="0">
                <a:latin typeface="微軟正黑體" pitchFamily="34" charset="-120"/>
                <a:ea typeface="微軟正黑體" pitchFamily="34" charset="-120"/>
              </a:rPr>
              <a:t>或</a:t>
            </a:r>
            <a:r>
              <a:rPr lang="en-US" altLang="zh-TW" sz="1800" dirty="0" smtClean="0">
                <a:latin typeface="微軟正黑體" pitchFamily="34" charset="-120"/>
                <a:ea typeface="微軟正黑體" pitchFamily="34" charset="-120"/>
              </a:rPr>
              <a:t>Server</a:t>
            </a:r>
            <a:r>
              <a:rPr lang="zh-TW" altLang="zh-TW" sz="1800" dirty="0" smtClean="0">
                <a:latin typeface="微軟正黑體" pitchFamily="34" charset="-120"/>
                <a:ea typeface="微軟正黑體" pitchFamily="34" charset="-120"/>
              </a:rPr>
              <a:t>□</a:t>
            </a:r>
            <a:r>
              <a:rPr lang="zh-TW" altLang="en-US" sz="1800" dirty="0" smtClean="0">
                <a:latin typeface="微軟正黑體" pitchFamily="34" charset="-120"/>
                <a:ea typeface="微軟正黑體" pitchFamily="34" charset="-120"/>
              </a:rPr>
              <a:t>未與</a:t>
            </a:r>
            <a:r>
              <a:rPr lang="en-US" altLang="zh-TW" sz="1800" dirty="0" smtClean="0">
                <a:latin typeface="微軟正黑體" pitchFamily="34" charset="-120"/>
                <a:ea typeface="微軟正黑體" pitchFamily="34" charset="-120"/>
              </a:rPr>
              <a:t>/</a:t>
            </a:r>
            <a:r>
              <a:rPr lang="zh-TW" altLang="zh-TW" sz="1800" dirty="0" smtClean="0">
                <a:latin typeface="微軟正黑體" pitchFamily="34" charset="-120"/>
                <a:ea typeface="微軟正黑體" pitchFamily="34" charset="-120"/>
              </a:rPr>
              <a:t> □</a:t>
            </a:r>
            <a:r>
              <a:rPr lang="zh-TW" altLang="en-US" sz="1800" dirty="0" smtClean="0">
                <a:latin typeface="微軟正黑體" pitchFamily="34" charset="-120"/>
                <a:ea typeface="微軟正黑體" pitchFamily="34" charset="-120"/>
              </a:rPr>
              <a:t>已與</a:t>
            </a:r>
            <a:r>
              <a:rPr lang="zh-TW" altLang="zh-TW" sz="1800" dirty="0" smtClean="0">
                <a:latin typeface="微軟正黑體" pitchFamily="34" charset="-120"/>
                <a:ea typeface="微軟正黑體" pitchFamily="34" charset="-120"/>
              </a:rPr>
              <a:t>該</a:t>
            </a:r>
            <a:r>
              <a:rPr lang="en-US" altLang="zh-TW" sz="1800" dirty="0" smtClean="0">
                <a:latin typeface="微軟正黑體" pitchFamily="34" charset="-120"/>
                <a:ea typeface="微軟正黑體" pitchFamily="34" charset="-120"/>
              </a:rPr>
              <a:t>ERP</a:t>
            </a:r>
            <a:r>
              <a:rPr lang="zh-TW" altLang="zh-TW" sz="1800" dirty="0" smtClean="0">
                <a:latin typeface="微軟正黑體" pitchFamily="34" charset="-120"/>
                <a:ea typeface="微軟正黑體" pitchFamily="34" charset="-120"/>
              </a:rPr>
              <a:t>系統整合</a:t>
            </a:r>
            <a:r>
              <a:rPr lang="en-US" altLang="zh-TW" sz="1800" dirty="0" smtClean="0">
                <a:latin typeface="微軟正黑體" pitchFamily="34" charset="-120"/>
                <a:ea typeface="微軟正黑體" pitchFamily="34" charset="-120"/>
              </a:rPr>
              <a:t>(</a:t>
            </a:r>
            <a:r>
              <a:rPr lang="zh-TW" altLang="zh-TW" sz="1800" dirty="0" smtClean="0">
                <a:latin typeface="微軟正黑體" pitchFamily="34" charset="-120"/>
                <a:ea typeface="微軟正黑體" pitchFamily="34" charset="-120"/>
              </a:rPr>
              <a:t>指具資料轉換</a:t>
            </a:r>
            <a:r>
              <a:rPr lang="en-US" altLang="zh-TW" sz="1800" dirty="0" smtClean="0">
                <a:latin typeface="微軟正黑體" pitchFamily="34" charset="-120"/>
                <a:ea typeface="微軟正黑體" pitchFamily="34" charset="-120"/>
              </a:rPr>
              <a:t>)</a:t>
            </a:r>
            <a:r>
              <a:rPr lang="zh-TW" altLang="en-US" sz="1800" dirty="0" smtClean="0">
                <a:latin typeface="微軟正黑體" pitchFamily="34" charset="-120"/>
                <a:ea typeface="微軟正黑體" pitchFamily="34" charset="-120"/>
              </a:rPr>
              <a:t>。</a:t>
            </a:r>
            <a:endParaRPr lang="en-US" altLang="zh-TW" sz="1800" dirty="0" smtClean="0">
              <a:latin typeface="微軟正黑體" pitchFamily="34" charset="-120"/>
              <a:ea typeface="微軟正黑體" pitchFamily="34" charset="-120"/>
            </a:endParaRPr>
          </a:p>
          <a:p>
            <a:pPr>
              <a:spcBef>
                <a:spcPts val="600"/>
              </a:spcBef>
              <a:spcAft>
                <a:spcPts val="600"/>
              </a:spcAft>
              <a:buFont typeface="Wingdings" pitchFamily="2" charset="2"/>
              <a:buChar char="l"/>
              <a:defRPr/>
            </a:pPr>
            <a:r>
              <a:rPr lang="zh-TW" altLang="zh-TW" sz="1800" dirty="0" smtClean="0">
                <a:latin typeface="微軟正黑體" pitchFamily="34" charset="-120"/>
                <a:ea typeface="微軟正黑體" pitchFamily="34" charset="-120"/>
              </a:rPr>
              <a:t>受輔導業者□</a:t>
            </a:r>
            <a:r>
              <a:rPr lang="zh-TW" altLang="en-US" sz="1800" dirty="0" smtClean="0">
                <a:latin typeface="微軟正黑體" pitchFamily="34" charset="-120"/>
                <a:ea typeface="微軟正黑體" pitchFamily="34" charset="-120"/>
              </a:rPr>
              <a:t>未使用</a:t>
            </a:r>
            <a:r>
              <a:rPr lang="en-US" altLang="zh-TW" sz="1800" dirty="0" smtClean="0">
                <a:latin typeface="微軟正黑體" pitchFamily="34" charset="-120"/>
                <a:ea typeface="微軟正黑體" pitchFamily="34" charset="-120"/>
              </a:rPr>
              <a:t>/</a:t>
            </a:r>
            <a:r>
              <a:rPr lang="zh-TW" altLang="zh-TW" sz="1800" dirty="0" smtClean="0">
                <a:latin typeface="微軟正黑體" pitchFamily="34" charset="-120"/>
                <a:ea typeface="微軟正黑體" pitchFamily="34" charset="-120"/>
              </a:rPr>
              <a:t> □已使用</a:t>
            </a:r>
            <a:r>
              <a:rPr lang="en-US" altLang="zh-TW" sz="1800" dirty="0" smtClean="0">
                <a:latin typeface="微軟正黑體" pitchFamily="34" charset="-120"/>
                <a:ea typeface="微軟正黑體" pitchFamily="34" charset="-120"/>
              </a:rPr>
              <a:t>MES</a:t>
            </a:r>
            <a:r>
              <a:rPr lang="zh-TW" altLang="zh-TW" sz="1800" dirty="0" smtClean="0">
                <a:latin typeface="微軟正黑體" pitchFamily="34" charset="-120"/>
                <a:ea typeface="微軟正黑體" pitchFamily="34" charset="-120"/>
              </a:rPr>
              <a:t>系統，其品牌為</a:t>
            </a:r>
            <a:r>
              <a:rPr lang="en-US" altLang="zh-TW" sz="1800" dirty="0" smtClean="0">
                <a:latin typeface="微軟正黑體" pitchFamily="34" charset="-120"/>
                <a:ea typeface="微軟正黑體" pitchFamily="34" charset="-120"/>
              </a:rPr>
              <a:t>_________________</a:t>
            </a:r>
            <a:r>
              <a:rPr lang="zh-TW" altLang="zh-TW" sz="1800" dirty="0" smtClean="0">
                <a:latin typeface="微軟正黑體" pitchFamily="34" charset="-120"/>
                <a:ea typeface="微軟正黑體" pitchFamily="34" charset="-120"/>
              </a:rPr>
              <a:t>。</a:t>
            </a:r>
            <a:endParaRPr lang="en-US" altLang="zh-TW" sz="1800" dirty="0" smtClean="0">
              <a:latin typeface="微軟正黑體" pitchFamily="34" charset="-120"/>
              <a:ea typeface="微軟正黑體" pitchFamily="34" charset="-120"/>
            </a:endParaRPr>
          </a:p>
          <a:p>
            <a:pPr indent="0">
              <a:spcBef>
                <a:spcPts val="600"/>
              </a:spcBef>
              <a:spcAft>
                <a:spcPts val="600"/>
              </a:spcAft>
              <a:defRPr/>
            </a:pPr>
            <a:r>
              <a:rPr lang="zh-TW" altLang="zh-TW" sz="1800" dirty="0" smtClean="0">
                <a:latin typeface="微軟正黑體" pitchFamily="34" charset="-120"/>
                <a:ea typeface="微軟正黑體" pitchFamily="34" charset="-120"/>
              </a:rPr>
              <a:t>本案</a:t>
            </a:r>
            <a:r>
              <a:rPr lang="en-US" altLang="zh-TW" sz="1800" dirty="0" smtClean="0">
                <a:latin typeface="微軟正黑體" pitchFamily="34" charset="-120"/>
                <a:ea typeface="微軟正黑體" pitchFamily="34" charset="-120"/>
              </a:rPr>
              <a:t>SMB</a:t>
            </a:r>
            <a:r>
              <a:rPr lang="zh-TW" altLang="en-US" sz="1800" dirty="0" smtClean="0">
                <a:latin typeface="微軟正黑體" pitchFamily="34" charset="-120"/>
                <a:ea typeface="微軟正黑體" pitchFamily="34" charset="-120"/>
              </a:rPr>
              <a:t>或</a:t>
            </a:r>
            <a:r>
              <a:rPr lang="en-US" altLang="zh-TW" sz="1800" dirty="0" smtClean="0">
                <a:latin typeface="微軟正黑體" pitchFamily="34" charset="-120"/>
                <a:ea typeface="微軟正黑體" pitchFamily="34" charset="-120"/>
              </a:rPr>
              <a:t>Server</a:t>
            </a:r>
            <a:r>
              <a:rPr lang="zh-TW" altLang="zh-TW" sz="1800" dirty="0" smtClean="0">
                <a:latin typeface="微軟正黑體" pitchFamily="34" charset="-120"/>
                <a:ea typeface="微軟正黑體" pitchFamily="34" charset="-120"/>
              </a:rPr>
              <a:t>□</a:t>
            </a:r>
            <a:r>
              <a:rPr lang="zh-TW" altLang="en-US" sz="1800" dirty="0" smtClean="0">
                <a:latin typeface="微軟正黑體" pitchFamily="34" charset="-120"/>
                <a:ea typeface="微軟正黑體" pitchFamily="34" charset="-120"/>
              </a:rPr>
              <a:t>未與</a:t>
            </a:r>
            <a:r>
              <a:rPr lang="en-US" altLang="zh-TW" sz="1800" dirty="0" smtClean="0">
                <a:latin typeface="微軟正黑體" pitchFamily="34" charset="-120"/>
                <a:ea typeface="微軟正黑體" pitchFamily="34" charset="-120"/>
              </a:rPr>
              <a:t>/</a:t>
            </a:r>
            <a:r>
              <a:rPr lang="zh-TW" altLang="zh-TW" sz="1800" dirty="0" smtClean="0">
                <a:latin typeface="微軟正黑體" pitchFamily="34" charset="-120"/>
                <a:ea typeface="微軟正黑體" pitchFamily="34" charset="-120"/>
              </a:rPr>
              <a:t> □</a:t>
            </a:r>
            <a:r>
              <a:rPr lang="zh-TW" altLang="en-US" sz="1800" dirty="0" smtClean="0">
                <a:latin typeface="微軟正黑體" pitchFamily="34" charset="-120"/>
                <a:ea typeface="微軟正黑體" pitchFamily="34" charset="-120"/>
              </a:rPr>
              <a:t>已與</a:t>
            </a:r>
            <a:r>
              <a:rPr lang="zh-TW" altLang="zh-TW" sz="1800" dirty="0" smtClean="0">
                <a:latin typeface="微軟正黑體" pitchFamily="34" charset="-120"/>
                <a:ea typeface="微軟正黑體" pitchFamily="34" charset="-120"/>
              </a:rPr>
              <a:t>該</a:t>
            </a:r>
            <a:r>
              <a:rPr lang="en-US" altLang="zh-TW" sz="1800" dirty="0" smtClean="0">
                <a:latin typeface="微軟正黑體" pitchFamily="34" charset="-120"/>
                <a:ea typeface="微軟正黑體" pitchFamily="34" charset="-120"/>
              </a:rPr>
              <a:t>MES</a:t>
            </a:r>
            <a:r>
              <a:rPr lang="zh-TW" altLang="zh-TW" sz="1800" dirty="0" smtClean="0">
                <a:latin typeface="微軟正黑體" pitchFamily="34" charset="-120"/>
                <a:ea typeface="微軟正黑體" pitchFamily="34" charset="-120"/>
              </a:rPr>
              <a:t>系統整合</a:t>
            </a:r>
            <a:r>
              <a:rPr lang="en-US" altLang="zh-TW" sz="1800" dirty="0" smtClean="0">
                <a:latin typeface="微軟正黑體" pitchFamily="34" charset="-120"/>
                <a:ea typeface="微軟正黑體" pitchFamily="34" charset="-120"/>
              </a:rPr>
              <a:t>(</a:t>
            </a:r>
            <a:r>
              <a:rPr lang="zh-TW" altLang="zh-TW" sz="1800" dirty="0" smtClean="0">
                <a:latin typeface="微軟正黑體" pitchFamily="34" charset="-120"/>
                <a:ea typeface="微軟正黑體" pitchFamily="34" charset="-120"/>
              </a:rPr>
              <a:t>指具資料轉換</a:t>
            </a:r>
            <a:r>
              <a:rPr lang="en-US" altLang="zh-TW" sz="1800" dirty="0" smtClean="0">
                <a:latin typeface="微軟正黑體" pitchFamily="34" charset="-120"/>
                <a:ea typeface="微軟正黑體" pitchFamily="34" charset="-120"/>
              </a:rPr>
              <a:t>)</a:t>
            </a:r>
            <a:r>
              <a:rPr lang="zh-TW" altLang="zh-TW" sz="1800" dirty="0" smtClean="0">
                <a:latin typeface="微軟正黑體" pitchFamily="34" charset="-120"/>
                <a:ea typeface="微軟正黑體" pitchFamily="34" charset="-120"/>
              </a:rPr>
              <a:t>。</a:t>
            </a:r>
            <a:endParaRPr lang="en-US" altLang="zh-TW" sz="1800" dirty="0" smtClean="0">
              <a:latin typeface="微軟正黑體" pitchFamily="34" charset="-120"/>
              <a:ea typeface="微軟正黑體" pitchFamily="34" charset="-120"/>
            </a:endParaRPr>
          </a:p>
          <a:p>
            <a:pPr>
              <a:spcBef>
                <a:spcPts val="600"/>
              </a:spcBef>
              <a:spcAft>
                <a:spcPts val="600"/>
              </a:spcAft>
              <a:buFont typeface="Wingdings" pitchFamily="2" charset="2"/>
              <a:buChar char="l"/>
              <a:defRPr/>
            </a:pPr>
            <a:r>
              <a:rPr lang="zh-TW" altLang="zh-TW" sz="1800" dirty="0" smtClean="0">
                <a:latin typeface="微軟正黑體" pitchFamily="34" charset="-120"/>
                <a:ea typeface="微軟正黑體" pitchFamily="34" charset="-120"/>
              </a:rPr>
              <a:t>本案</a:t>
            </a:r>
            <a:r>
              <a:rPr lang="en-US" altLang="zh-TW" sz="1800" dirty="0" smtClean="0">
                <a:latin typeface="微軟正黑體" pitchFamily="34" charset="-120"/>
                <a:ea typeface="微軟正黑體" pitchFamily="34" charset="-120"/>
              </a:rPr>
              <a:t>SMB</a:t>
            </a:r>
            <a:r>
              <a:rPr lang="zh-TW" altLang="en-US" sz="1800" dirty="0" smtClean="0">
                <a:latin typeface="微軟正黑體" pitchFamily="34" charset="-120"/>
                <a:ea typeface="微軟正黑體" pitchFamily="34" charset="-120"/>
              </a:rPr>
              <a:t>或</a:t>
            </a:r>
            <a:r>
              <a:rPr lang="en-US" altLang="zh-TW" sz="1800" dirty="0" smtClean="0">
                <a:latin typeface="微軟正黑體" pitchFamily="34" charset="-120"/>
                <a:ea typeface="微軟正黑體" pitchFamily="34" charset="-120"/>
              </a:rPr>
              <a:t>Server</a:t>
            </a:r>
            <a:r>
              <a:rPr lang="zh-TW" altLang="zh-TW" sz="1800" dirty="0" smtClean="0">
                <a:latin typeface="微軟正黑體" pitchFamily="34" charset="-120"/>
                <a:ea typeface="微軟正黑體" pitchFamily="34" charset="-120"/>
              </a:rPr>
              <a:t>□</a:t>
            </a:r>
            <a:r>
              <a:rPr lang="zh-TW" altLang="en-US" sz="1800" dirty="0" smtClean="0">
                <a:latin typeface="微軟正黑體" pitchFamily="34" charset="-120"/>
                <a:ea typeface="微軟正黑體" pitchFamily="34" charset="-120"/>
              </a:rPr>
              <a:t>已與受輔導業者</a:t>
            </a:r>
            <a:r>
              <a:rPr lang="en-US" altLang="zh-TW" sz="1800" dirty="0" smtClean="0">
                <a:latin typeface="微軟正黑體" pitchFamily="34" charset="-120"/>
                <a:ea typeface="微軟正黑體" pitchFamily="34" charset="-120"/>
              </a:rPr>
              <a:t>______________________</a:t>
            </a:r>
            <a:r>
              <a:rPr lang="zh-TW" altLang="en-US" sz="1800" dirty="0" smtClean="0">
                <a:latin typeface="微軟正黑體" pitchFamily="34" charset="-120"/>
                <a:ea typeface="微軟正黑體" pitchFamily="34" charset="-120"/>
              </a:rPr>
              <a:t>系統整合</a:t>
            </a:r>
            <a:r>
              <a:rPr lang="zh-TW" altLang="zh-TW" sz="1800" dirty="0" smtClean="0">
                <a:latin typeface="微軟正黑體" pitchFamily="34" charset="-120"/>
                <a:ea typeface="微軟正黑體" pitchFamily="34" charset="-120"/>
              </a:rPr>
              <a:t>。</a:t>
            </a:r>
            <a:endParaRPr lang="en-US" altLang="zh-TW" sz="1800" dirty="0" smtClean="0">
              <a:latin typeface="微軟正黑體" pitchFamily="34" charset="-120"/>
              <a:ea typeface="微軟正黑體" pitchFamily="34" charset="-120"/>
            </a:endParaRPr>
          </a:p>
          <a:p>
            <a:pPr eaLnBrk="1" hangingPunct="1">
              <a:spcBef>
                <a:spcPts val="600"/>
              </a:spcBef>
              <a:spcAft>
                <a:spcPts val="600"/>
              </a:spcAft>
              <a:buFont typeface="Wingdings" pitchFamily="2" charset="2"/>
              <a:buChar char="l"/>
              <a:defRPr/>
            </a:pPr>
            <a:r>
              <a:rPr lang="zh-TW" altLang="en-US" sz="1800" dirty="0" smtClean="0">
                <a:uFill>
                  <a:solidFill>
                    <a:srgbClr val="00B050"/>
                  </a:solidFill>
                </a:uFill>
                <a:latin typeface="微軟正黑體" pitchFamily="34" charset="-120"/>
                <a:ea typeface="微軟正黑體" pitchFamily="34" charset="-120"/>
              </a:rPr>
              <a:t>受輔導業者</a:t>
            </a:r>
            <a:r>
              <a:rPr lang="zh-TW" altLang="zh-TW" sz="1800" dirty="0" smtClean="0">
                <a:uFill>
                  <a:solidFill>
                    <a:srgbClr val="00B050"/>
                  </a:solidFill>
                </a:uFill>
                <a:latin typeface="微軟正黑體" pitchFamily="34" charset="-120"/>
                <a:ea typeface="微軟正黑體" pitchFamily="34" charset="-120"/>
              </a:rPr>
              <a:t>□ </a:t>
            </a:r>
            <a:r>
              <a:rPr lang="zh-TW" altLang="en-US" sz="1800" dirty="0" smtClean="0">
                <a:uFill>
                  <a:solidFill>
                    <a:srgbClr val="00B050"/>
                  </a:solidFill>
                </a:uFill>
                <a:latin typeface="微軟正黑體" pitchFamily="34" charset="-120"/>
                <a:ea typeface="微軟正黑體" pitchFamily="34" charset="-120"/>
              </a:rPr>
              <a:t>有</a:t>
            </a:r>
            <a:r>
              <a:rPr lang="zh-TW" altLang="en-US" sz="1800" u="sng" dirty="0" smtClean="0">
                <a:uFill>
                  <a:solidFill>
                    <a:schemeClr val="tx1"/>
                  </a:solidFill>
                </a:uFill>
                <a:latin typeface="微軟正黑體" pitchFamily="34" charset="-120"/>
                <a:ea typeface="微軟正黑體" pitchFamily="34" charset="-120"/>
              </a:rPr>
              <a:t>　　</a:t>
            </a:r>
            <a:r>
              <a:rPr lang="zh-TW" altLang="en-US" sz="1800" dirty="0" smtClean="0">
                <a:uFill>
                  <a:solidFill>
                    <a:srgbClr val="00B050"/>
                  </a:solidFill>
                </a:uFill>
                <a:latin typeface="微軟正黑體" pitchFamily="34" charset="-120"/>
                <a:ea typeface="微軟正黑體" pitchFamily="34" charset="-120"/>
              </a:rPr>
              <a:t>人／</a:t>
            </a:r>
            <a:r>
              <a:rPr lang="zh-TW" altLang="zh-TW" sz="1800" dirty="0" smtClean="0">
                <a:uFill>
                  <a:solidFill>
                    <a:srgbClr val="00B050"/>
                  </a:solidFill>
                </a:uFill>
                <a:latin typeface="微軟正黑體" pitchFamily="34" charset="-120"/>
                <a:ea typeface="微軟正黑體" pitchFamily="34" charset="-120"/>
              </a:rPr>
              <a:t> □ </a:t>
            </a:r>
            <a:r>
              <a:rPr lang="zh-TW" altLang="en-US" sz="1800" dirty="0" smtClean="0">
                <a:uFill>
                  <a:solidFill>
                    <a:srgbClr val="00B050"/>
                  </a:solidFill>
                </a:uFill>
                <a:latin typeface="微軟正黑體" pitchFamily="34" charset="-120"/>
                <a:ea typeface="微軟正黑體" pitchFamily="34" charset="-120"/>
              </a:rPr>
              <a:t>無資訊管理系統（</a:t>
            </a:r>
            <a:r>
              <a:rPr lang="en-US" altLang="zh-TW" sz="1800" dirty="0" smtClean="0">
                <a:uFill>
                  <a:solidFill>
                    <a:srgbClr val="00B050"/>
                  </a:solidFill>
                </a:uFill>
                <a:latin typeface="微軟正黑體" pitchFamily="34" charset="-120"/>
                <a:ea typeface="微軟正黑體" pitchFamily="34" charset="-120"/>
              </a:rPr>
              <a:t>MIS)</a:t>
            </a:r>
            <a:r>
              <a:rPr lang="zh-TW" altLang="en-US" sz="1800" dirty="0" smtClean="0">
                <a:uFill>
                  <a:solidFill>
                    <a:srgbClr val="00B050"/>
                  </a:solidFill>
                </a:uFill>
                <a:latin typeface="微軟正黑體" pitchFamily="34" charset="-120"/>
                <a:ea typeface="微軟正黑體" pitchFamily="34" charset="-120"/>
              </a:rPr>
              <a:t>人員。</a:t>
            </a:r>
            <a:endParaRPr lang="en-US" altLang="zh-TW" sz="1800" dirty="0" smtClean="0">
              <a:uFill>
                <a:solidFill>
                  <a:srgbClr val="00B050"/>
                </a:solidFill>
              </a:uFill>
              <a:latin typeface="微軟正黑體" pitchFamily="34" charset="-120"/>
              <a:ea typeface="微軟正黑體" pitchFamily="34" charset="-120"/>
            </a:endParaRPr>
          </a:p>
          <a:p>
            <a:pPr eaLnBrk="1" hangingPunct="1">
              <a:spcBef>
                <a:spcPts val="600"/>
              </a:spcBef>
              <a:spcAft>
                <a:spcPts val="600"/>
              </a:spcAft>
              <a:buFont typeface="Wingdings" pitchFamily="2" charset="2"/>
              <a:buChar char="l"/>
              <a:defRPr/>
            </a:pPr>
            <a:r>
              <a:rPr lang="zh-TW" altLang="en-US" sz="1800" dirty="0" smtClean="0">
                <a:latin typeface="微軟正黑體" pitchFamily="34" charset="-120"/>
                <a:ea typeface="微軟正黑體" pitchFamily="34" charset="-120"/>
              </a:rPr>
              <a:t>受輔導業者</a:t>
            </a:r>
            <a:r>
              <a:rPr lang="zh-TW" altLang="zh-TW" sz="1800" dirty="0" smtClean="0">
                <a:latin typeface="微軟正黑體" pitchFamily="34" charset="-120"/>
                <a:ea typeface="微軟正黑體" pitchFamily="34" charset="-120"/>
              </a:rPr>
              <a:t>□ </a:t>
            </a:r>
            <a:r>
              <a:rPr lang="zh-TW" altLang="en-US" sz="1800" dirty="0" smtClean="0">
                <a:latin typeface="微軟正黑體" pitchFamily="34" charset="-120"/>
                <a:ea typeface="微軟正黑體" pitchFamily="34" charset="-120"/>
              </a:rPr>
              <a:t>有／</a:t>
            </a:r>
            <a:r>
              <a:rPr lang="zh-TW" altLang="zh-TW" sz="1800" dirty="0" smtClean="0">
                <a:latin typeface="微軟正黑體" pitchFamily="34" charset="-120"/>
                <a:ea typeface="微軟正黑體" pitchFamily="34" charset="-120"/>
              </a:rPr>
              <a:t> □ </a:t>
            </a:r>
            <a:r>
              <a:rPr lang="zh-TW" altLang="en-US" sz="1800" dirty="0" smtClean="0">
                <a:latin typeface="微軟正黑體" pitchFamily="34" charset="-120"/>
                <a:ea typeface="微軟正黑體" pitchFamily="34" charset="-120"/>
              </a:rPr>
              <a:t>無實施精實管理（</a:t>
            </a:r>
            <a:r>
              <a:rPr lang="en-US" altLang="zh-TW" sz="1800" dirty="0" smtClean="0">
                <a:latin typeface="微軟正黑體" pitchFamily="34" charset="-120"/>
                <a:ea typeface="微軟正黑體" pitchFamily="34" charset="-120"/>
              </a:rPr>
              <a:t>TPS)</a:t>
            </a:r>
            <a:r>
              <a:rPr lang="zh-TW" altLang="en-US" sz="1800" dirty="0" smtClean="0">
                <a:latin typeface="微軟正黑體" pitchFamily="34" charset="-120"/>
                <a:ea typeface="微軟正黑體" pitchFamily="34" charset="-120"/>
              </a:rPr>
              <a:t>。</a:t>
            </a:r>
            <a:endParaRPr lang="en-US" altLang="zh-TW" sz="1800" dirty="0" smtClean="0">
              <a:latin typeface="微軟正黑體" pitchFamily="34" charset="-120"/>
              <a:ea typeface="微軟正黑體" pitchFamily="34" charset="-120"/>
            </a:endParaRPr>
          </a:p>
          <a:p>
            <a:pPr eaLnBrk="1" hangingPunct="1">
              <a:spcBef>
                <a:spcPts val="600"/>
              </a:spcBef>
              <a:spcAft>
                <a:spcPts val="600"/>
              </a:spcAft>
              <a:buFont typeface="Wingdings" pitchFamily="2" charset="2"/>
              <a:buChar char="l"/>
              <a:defRPr/>
            </a:pPr>
            <a:r>
              <a:rPr lang="zh-TW" altLang="zh-TW" sz="1800" dirty="0" smtClean="0">
                <a:latin typeface="微軟正黑體" pitchFamily="34" charset="-120"/>
                <a:ea typeface="微軟正黑體" pitchFamily="34" charset="-120"/>
              </a:rPr>
              <a:t>可視化呈現方式</a:t>
            </a:r>
            <a:r>
              <a:rPr lang="en-US" altLang="zh-TW" sz="1800" dirty="0" smtClean="0">
                <a:latin typeface="微軟正黑體" pitchFamily="34" charset="-120"/>
                <a:ea typeface="微軟正黑體" pitchFamily="34" charset="-120"/>
              </a:rPr>
              <a:t>(</a:t>
            </a:r>
            <a:r>
              <a:rPr lang="zh-TW" altLang="zh-TW" sz="1800" dirty="0" smtClean="0">
                <a:latin typeface="微軟正黑體" pitchFamily="34" charset="-120"/>
                <a:ea typeface="微軟正黑體" pitchFamily="34" charset="-120"/>
              </a:rPr>
              <a:t>可複選</a:t>
            </a:r>
            <a:r>
              <a:rPr lang="en-US" altLang="zh-TW" sz="1800" dirty="0" smtClean="0">
                <a:latin typeface="微軟正黑體" pitchFamily="34" charset="-120"/>
                <a:ea typeface="微軟正黑體" pitchFamily="34" charset="-120"/>
              </a:rPr>
              <a:t>)</a:t>
            </a:r>
            <a:r>
              <a:rPr lang="zh-TW" altLang="zh-TW" sz="1800" dirty="0" smtClean="0">
                <a:latin typeface="微軟正黑體" pitchFamily="34" charset="-120"/>
                <a:ea typeface="微軟正黑體" pitchFamily="34" charset="-120"/>
              </a:rPr>
              <a:t>： □機台螢幕</a:t>
            </a:r>
            <a:r>
              <a:rPr lang="en-US" altLang="zh-TW" sz="1800" dirty="0" smtClean="0">
                <a:latin typeface="微軟正黑體" pitchFamily="34" charset="-120"/>
                <a:ea typeface="微軟正黑體" pitchFamily="34" charset="-120"/>
              </a:rPr>
              <a:t>/</a:t>
            </a:r>
            <a:r>
              <a:rPr lang="zh-TW" altLang="zh-TW" sz="1800" dirty="0" smtClean="0">
                <a:latin typeface="微軟正黑體" pitchFamily="34" charset="-120"/>
                <a:ea typeface="微軟正黑體" pitchFamily="34" charset="-120"/>
              </a:rPr>
              <a:t> □戰情室看板</a:t>
            </a:r>
            <a:r>
              <a:rPr lang="en-US" altLang="zh-TW" sz="1800" dirty="0" smtClean="0">
                <a:latin typeface="微軟正黑體" pitchFamily="34" charset="-120"/>
                <a:ea typeface="微軟正黑體" pitchFamily="34" charset="-120"/>
              </a:rPr>
              <a:t>/</a:t>
            </a:r>
            <a:r>
              <a:rPr lang="zh-TW" altLang="zh-TW" sz="1800" dirty="0" smtClean="0">
                <a:latin typeface="微軟正黑體" pitchFamily="34" charset="-120"/>
                <a:ea typeface="微軟正黑體" pitchFamily="34" charset="-120"/>
              </a:rPr>
              <a:t> □行動裝置</a:t>
            </a:r>
            <a:r>
              <a:rPr lang="en-US" altLang="zh-TW" sz="1800" dirty="0" smtClean="0">
                <a:latin typeface="微軟正黑體" pitchFamily="34" charset="-120"/>
                <a:ea typeface="微軟正黑體" pitchFamily="34" charset="-120"/>
              </a:rPr>
              <a:t>/</a:t>
            </a:r>
            <a:r>
              <a:rPr lang="zh-TW" altLang="zh-TW" sz="1800" dirty="0" smtClean="0">
                <a:latin typeface="微軟正黑體" pitchFamily="34" charset="-120"/>
                <a:ea typeface="微軟正黑體" pitchFamily="34" charset="-120"/>
              </a:rPr>
              <a:t> □其它：</a:t>
            </a:r>
            <a:r>
              <a:rPr lang="en-US" altLang="zh-TW" sz="1800" dirty="0" smtClean="0">
                <a:latin typeface="微軟正黑體" pitchFamily="34" charset="-120"/>
                <a:ea typeface="微軟正黑體" pitchFamily="34" charset="-120"/>
              </a:rPr>
              <a:t>____________</a:t>
            </a:r>
            <a:r>
              <a:rPr lang="zh-TW" altLang="en-US" sz="1800" dirty="0" smtClean="0">
                <a:latin typeface="微軟正黑體" pitchFamily="34" charset="-120"/>
                <a:ea typeface="微軟正黑體" pitchFamily="34" charset="-120"/>
              </a:rPr>
              <a:t>。</a:t>
            </a:r>
            <a:endParaRPr lang="en-US" altLang="zh-TW" sz="1800" dirty="0" smtClean="0">
              <a:latin typeface="微軟正黑體" pitchFamily="34" charset="-120"/>
              <a:ea typeface="微軟正黑體" pitchFamily="34" charset="-120"/>
            </a:endParaRPr>
          </a:p>
        </p:txBody>
      </p:sp>
    </p:spTree>
    <p:extLst>
      <p:ext uri="{BB962C8B-B14F-4D97-AF65-F5344CB8AC3E}">
        <p14:creationId xmlns:p14="http://schemas.microsoft.com/office/powerpoint/2010/main" val="19214497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投影片編號版面配置區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0110159F-CAE6-4339-97DE-A14D949BBECF}" type="slidenum">
              <a:rPr kumimoji="0" lang="en-US" altLang="zh-TW" sz="1800">
                <a:latin typeface="Constantia" panose="02030602050306030303" pitchFamily="18" charset="0"/>
                <a:ea typeface="標楷體" panose="03000509000000000000" pitchFamily="65" charset="-120"/>
              </a:rPr>
              <a:pPr/>
              <a:t>11</a:t>
            </a:fld>
            <a:endParaRPr kumimoji="0" lang="en-US" altLang="zh-TW" sz="1800">
              <a:latin typeface="Constantia" panose="02030602050306030303" pitchFamily="18" charset="0"/>
              <a:ea typeface="標楷體" panose="03000509000000000000" pitchFamily="65" charset="-120"/>
            </a:endParaRPr>
          </a:p>
        </p:txBody>
      </p:sp>
      <p:sp>
        <p:nvSpPr>
          <p:cNvPr id="17411" name="Rectangle 2"/>
          <p:cNvSpPr>
            <a:spLocks noGrp="1" noChangeArrowheads="1"/>
          </p:cNvSpPr>
          <p:nvPr>
            <p:ph type="title"/>
          </p:nvPr>
        </p:nvSpPr>
        <p:spPr bwMode="auto">
          <a:xfrm>
            <a:off x="1763713" y="0"/>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en-US" smtClean="0">
                <a:latin typeface="微軟正黑體" panose="020B0604030504040204" pitchFamily="34" charset="-120"/>
                <a:ea typeface="微軟正黑體" panose="020B0604030504040204" pitchFamily="34" charset="-120"/>
              </a:rPr>
              <a:t>壹、</a:t>
            </a:r>
            <a:r>
              <a:rPr lang="zh-TW" altLang="zh-TW" smtClean="0">
                <a:latin typeface="微軟正黑體" panose="020B0604030504040204" pitchFamily="34" charset="-120"/>
                <a:ea typeface="微軟正黑體" panose="020B0604030504040204" pitchFamily="34" charset="-120"/>
              </a:rPr>
              <a:t>計畫內容</a:t>
            </a:r>
            <a:endParaRPr lang="zh-TW" altLang="en-US" smtClean="0">
              <a:latin typeface="微軟正黑體" panose="020B0604030504040204" pitchFamily="34" charset="-120"/>
              <a:ea typeface="微軟正黑體" panose="020B0604030504040204" pitchFamily="34" charset="-120"/>
            </a:endParaRPr>
          </a:p>
        </p:txBody>
      </p:sp>
      <p:sp>
        <p:nvSpPr>
          <p:cNvPr id="17412" name="Rectangle 3"/>
          <p:cNvSpPr txBox="1">
            <a:spLocks noChangeArrowheads="1"/>
          </p:cNvSpPr>
          <p:nvPr/>
        </p:nvSpPr>
        <p:spPr bwMode="auto">
          <a:xfrm>
            <a:off x="34925" y="692150"/>
            <a:ext cx="87852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b="1" dirty="0">
                <a:latin typeface="微軟正黑體" panose="020B0604030504040204" pitchFamily="34" charset="-120"/>
                <a:ea typeface="微軟正黑體" panose="020B0604030504040204" pitchFamily="34" charset="-120"/>
              </a:rPr>
              <a:t>二</a:t>
            </a:r>
            <a:r>
              <a:rPr lang="zh-TW" altLang="en-US" b="1" dirty="0" smtClean="0">
                <a:latin typeface="微軟正黑體" panose="020B0604030504040204" pitchFamily="34" charset="-120"/>
                <a:ea typeface="微軟正黑體" panose="020B0604030504040204" pitchFamily="34" charset="-120"/>
              </a:rPr>
              <a:t>、解決方案</a:t>
            </a:r>
            <a:r>
              <a:rPr lang="en-US" altLang="zh-TW" b="1" dirty="0" smtClean="0">
                <a:solidFill>
                  <a:srgbClr val="FF0000"/>
                </a:solidFill>
                <a:latin typeface="微軟正黑體" panose="020B0604030504040204" pitchFamily="34" charset="-120"/>
                <a:ea typeface="微軟正黑體" panose="020B0604030504040204" pitchFamily="34" charset="-120"/>
              </a:rPr>
              <a:t>(</a:t>
            </a:r>
            <a:r>
              <a:rPr lang="en-US" altLang="zh-TW" b="1" dirty="0" smtClean="0">
                <a:solidFill>
                  <a:srgbClr val="FF0000"/>
                </a:solidFill>
                <a:latin typeface="微軟正黑體" panose="020B0604030504040204" pitchFamily="34" charset="-120"/>
                <a:ea typeface="微軟正黑體" panose="020B0604030504040204" pitchFamily="34" charset="-120"/>
              </a:rPr>
              <a:t>SMU Phase I)</a:t>
            </a:r>
            <a:endParaRPr lang="en-US" altLang="zh-TW" b="1" dirty="0">
              <a:solidFill>
                <a:srgbClr val="FF0000"/>
              </a:solidFill>
              <a:latin typeface="微軟正黑體" panose="020B0604030504040204" pitchFamily="34" charset="-120"/>
              <a:ea typeface="微軟正黑體" panose="020B0604030504040204" pitchFamily="34" charset="-120"/>
            </a:endParaRPr>
          </a:p>
        </p:txBody>
      </p:sp>
      <p:sp>
        <p:nvSpPr>
          <p:cNvPr id="17413" name="矩形 6"/>
          <p:cNvSpPr>
            <a:spLocks noChangeArrowheads="1"/>
          </p:cNvSpPr>
          <p:nvPr/>
        </p:nvSpPr>
        <p:spPr bwMode="auto">
          <a:xfrm>
            <a:off x="395288" y="1084263"/>
            <a:ext cx="7489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18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三</a:t>
            </a:r>
            <a:r>
              <a:rPr lang="en-US" altLang="zh-TW" sz="18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本案</a:t>
            </a:r>
            <a:r>
              <a:rPr lang="zh-TW" altLang="zh-TW" sz="1800" dirty="0">
                <a:latin typeface="微軟正黑體" panose="020B0604030504040204" pitchFamily="34" charset="-120"/>
                <a:ea typeface="微軟正黑體" panose="020B0604030504040204" pitchFamily="34" charset="-120"/>
                <a:cs typeface="Times New Roman" panose="02020603050405020304" pitchFamily="18" charset="0"/>
              </a:rPr>
              <a:t>設備導入</a:t>
            </a:r>
            <a:r>
              <a:rPr lang="en-US" altLang="zh-TW" sz="1800" dirty="0">
                <a:latin typeface="微軟正黑體" panose="020B0604030504040204" pitchFamily="34" charset="-120"/>
                <a:ea typeface="微軟正黑體" panose="020B0604030504040204" pitchFamily="34" charset="-120"/>
                <a:cs typeface="Times New Roman" panose="02020603050405020304" pitchFamily="18" charset="0"/>
              </a:rPr>
              <a:t>SMB</a:t>
            </a:r>
            <a:r>
              <a:rPr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軟體</a:t>
            </a:r>
            <a:r>
              <a:rPr lang="zh-TW" altLang="zh-TW" sz="1800" dirty="0">
                <a:latin typeface="微軟正黑體" panose="020B0604030504040204" pitchFamily="34" charset="-120"/>
                <a:ea typeface="微軟正黑體" panose="020B0604030504040204" pitchFamily="34" charset="-120"/>
                <a:cs typeface="Times New Roman" panose="02020603050405020304" pitchFamily="18" charset="0"/>
              </a:rPr>
              <a:t>功能</a:t>
            </a:r>
            <a:endParaRPr lang="zh-TW" altLang="en-US" sz="1800" dirty="0">
              <a:latin typeface="微軟正黑體" panose="020B0604030504040204" pitchFamily="34" charset="-120"/>
              <a:ea typeface="微軟正黑體" panose="020B0604030504040204" pitchFamily="34" charset="-120"/>
              <a:cs typeface="Times New Roman" panose="02020603050405020304" pitchFamily="18" charset="0"/>
            </a:endParaRPr>
          </a:p>
        </p:txBody>
      </p:sp>
      <p:graphicFrame>
        <p:nvGraphicFramePr>
          <p:cNvPr id="8" name="表格 7"/>
          <p:cNvGraphicFramePr>
            <a:graphicFrameLocks noGrp="1"/>
          </p:cNvGraphicFramePr>
          <p:nvPr>
            <p:extLst>
              <p:ext uri="{D42A27DB-BD31-4B8C-83A1-F6EECF244321}">
                <p14:modId xmlns:p14="http://schemas.microsoft.com/office/powerpoint/2010/main" val="3132999293"/>
              </p:ext>
            </p:extLst>
          </p:nvPr>
        </p:nvGraphicFramePr>
        <p:xfrm>
          <a:off x="109538" y="1454150"/>
          <a:ext cx="8926511" cy="4344569"/>
        </p:xfrm>
        <a:graphic>
          <a:graphicData uri="http://schemas.openxmlformats.org/drawingml/2006/table">
            <a:tbl>
              <a:tblPr/>
              <a:tblGrid>
                <a:gridCol w="1585961">
                  <a:extLst>
                    <a:ext uri="{9D8B030D-6E8A-4147-A177-3AD203B41FA5}">
                      <a16:colId xmlns:a16="http://schemas.microsoft.com/office/drawing/2014/main" val="20000"/>
                    </a:ext>
                  </a:extLst>
                </a:gridCol>
                <a:gridCol w="6751957">
                  <a:extLst>
                    <a:ext uri="{9D8B030D-6E8A-4147-A177-3AD203B41FA5}">
                      <a16:colId xmlns:a16="http://schemas.microsoft.com/office/drawing/2014/main" val="20001"/>
                    </a:ext>
                  </a:extLst>
                </a:gridCol>
                <a:gridCol w="588593">
                  <a:extLst>
                    <a:ext uri="{9D8B030D-6E8A-4147-A177-3AD203B41FA5}">
                      <a16:colId xmlns:a16="http://schemas.microsoft.com/office/drawing/2014/main" val="20002"/>
                    </a:ext>
                  </a:extLst>
                </a:gridCol>
              </a:tblGrid>
              <a:tr h="330208">
                <a:tc>
                  <a:txBody>
                    <a:bodyPr/>
                    <a:lstStyle/>
                    <a:p>
                      <a:pPr algn="ctr">
                        <a:lnSpc>
                          <a:spcPts val="2600"/>
                        </a:lnSpc>
                        <a:spcAft>
                          <a:spcPts val="0"/>
                        </a:spcAft>
                      </a:pPr>
                      <a:r>
                        <a:rPr lang="zh-TW" sz="1400" kern="100" dirty="0">
                          <a:latin typeface="+mj-ea"/>
                          <a:ea typeface="+mj-ea"/>
                          <a:cs typeface="Times New Roman"/>
                        </a:rPr>
                        <a:t>類別</a:t>
                      </a:r>
                    </a:p>
                  </a:txBody>
                  <a:tcPr marL="42783" marR="42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ts val="2600"/>
                        </a:lnSpc>
                        <a:spcAft>
                          <a:spcPts val="0"/>
                        </a:spcAft>
                      </a:pPr>
                      <a:r>
                        <a:rPr lang="zh-TW" sz="1400" kern="100" dirty="0">
                          <a:latin typeface="+mj-ea"/>
                          <a:ea typeface="+mj-ea"/>
                          <a:cs typeface="Times New Roman"/>
                        </a:rPr>
                        <a:t>功能模組</a:t>
                      </a:r>
                    </a:p>
                  </a:txBody>
                  <a:tcPr marL="42783" marR="42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ts val="2600"/>
                        </a:lnSpc>
                        <a:spcAft>
                          <a:spcPts val="0"/>
                        </a:spcAft>
                      </a:pPr>
                      <a:r>
                        <a:rPr lang="zh-TW" sz="1400" kern="100" dirty="0">
                          <a:latin typeface="+mj-ea"/>
                          <a:ea typeface="+mj-ea"/>
                          <a:cs typeface="Times New Roman"/>
                        </a:rPr>
                        <a:t>本</a:t>
                      </a:r>
                      <a:r>
                        <a:rPr lang="zh-TW" sz="1400" kern="100" dirty="0" smtClean="0">
                          <a:latin typeface="+mj-ea"/>
                          <a:ea typeface="+mj-ea"/>
                          <a:cs typeface="Times New Roman"/>
                        </a:rPr>
                        <a:t>案</a:t>
                      </a:r>
                      <a:r>
                        <a:rPr lang="en-US" altLang="zh-TW" sz="1400" kern="100" dirty="0" smtClean="0">
                          <a:latin typeface="+mj-ea"/>
                          <a:ea typeface="+mj-ea"/>
                          <a:cs typeface="Times New Roman"/>
                        </a:rPr>
                        <a:t/>
                      </a:r>
                      <a:br>
                        <a:rPr lang="en-US" altLang="zh-TW" sz="1400" kern="100" dirty="0" smtClean="0">
                          <a:latin typeface="+mj-ea"/>
                          <a:ea typeface="+mj-ea"/>
                          <a:cs typeface="Times New Roman"/>
                        </a:rPr>
                      </a:br>
                      <a:r>
                        <a:rPr lang="en-US" altLang="zh-TW" sz="1400" kern="100" dirty="0" smtClean="0">
                          <a:latin typeface="+mj-ea"/>
                          <a:ea typeface="+mj-ea"/>
                          <a:cs typeface="Times New Roman"/>
                        </a:rPr>
                        <a:t>(</a:t>
                      </a:r>
                      <a:r>
                        <a:rPr lang="zh-TW" altLang="en-US" sz="1400" kern="100" dirty="0" smtClean="0">
                          <a:latin typeface="+mj-ea"/>
                          <a:ea typeface="+mj-ea"/>
                          <a:cs typeface="Times New Roman"/>
                        </a:rPr>
                        <a:t>必要</a:t>
                      </a:r>
                      <a:r>
                        <a:rPr lang="en-US" altLang="zh-TW" sz="1400" kern="100" dirty="0" smtClean="0">
                          <a:latin typeface="+mj-ea"/>
                          <a:ea typeface="+mj-ea"/>
                          <a:cs typeface="Times New Roman"/>
                        </a:rPr>
                        <a:t>)</a:t>
                      </a:r>
                      <a:endParaRPr lang="zh-TW" sz="1400" kern="100" dirty="0">
                        <a:latin typeface="+mj-ea"/>
                        <a:ea typeface="+mj-ea"/>
                        <a:cs typeface="Times New Roman"/>
                      </a:endParaRPr>
                    </a:p>
                  </a:txBody>
                  <a:tcPr marL="42783" marR="42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extLst>
                  <a:ext uri="{0D108BD9-81ED-4DB2-BD59-A6C34878D82A}">
                    <a16:rowId xmlns:a16="http://schemas.microsoft.com/office/drawing/2014/main" val="10000"/>
                  </a:ext>
                </a:extLst>
              </a:tr>
              <a:tr h="330208">
                <a:tc rowSpan="2">
                  <a:txBody>
                    <a:bodyPr/>
                    <a:lstStyle/>
                    <a:p>
                      <a:pPr marL="0" algn="ctr" defTabSz="914400" rtl="0" eaLnBrk="1" latinLnBrk="0" hangingPunct="1">
                        <a:lnSpc>
                          <a:spcPts val="2600"/>
                        </a:lnSpc>
                        <a:spcAft>
                          <a:spcPts val="0"/>
                        </a:spcAft>
                      </a:pPr>
                      <a:r>
                        <a:rPr lang="zh-TW" sz="1400" kern="100" dirty="0">
                          <a:solidFill>
                            <a:schemeClr val="tx1"/>
                          </a:solidFill>
                          <a:latin typeface="+mj-ea"/>
                          <a:ea typeface="+mj-ea"/>
                          <a:cs typeface="Times New Roman"/>
                        </a:rPr>
                        <a:t>資訊安全</a:t>
                      </a:r>
                    </a:p>
                  </a:txBody>
                  <a:tcPr marL="42783" marR="42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ts val="2600"/>
                        </a:lnSpc>
                        <a:spcBef>
                          <a:spcPts val="0"/>
                        </a:spcBef>
                        <a:spcAft>
                          <a:spcPts val="0"/>
                        </a:spcAft>
                        <a:buClrTx/>
                        <a:buSzTx/>
                        <a:buFontTx/>
                        <a:buNone/>
                        <a:tabLst/>
                        <a:defRPr/>
                      </a:pPr>
                      <a:r>
                        <a:rPr lang="zh-TW" altLang="zh-TW" sz="1400" kern="100" dirty="0" smtClean="0">
                          <a:solidFill>
                            <a:schemeClr val="tx1"/>
                          </a:solidFill>
                          <a:latin typeface="+mj-ea"/>
                          <a:ea typeface="+mj-ea"/>
                          <a:cs typeface="Times New Roman"/>
                        </a:rPr>
                        <a:t>第三方資訊安全檢測</a:t>
                      </a:r>
                      <a:r>
                        <a:rPr lang="zh-TW" altLang="en-US" sz="1400" kern="100" dirty="0" smtClean="0">
                          <a:solidFill>
                            <a:schemeClr val="tx1"/>
                          </a:solidFill>
                          <a:latin typeface="+mj-ea"/>
                          <a:ea typeface="+mj-ea"/>
                          <a:cs typeface="Times New Roman"/>
                        </a:rPr>
                        <a:t>規劃</a:t>
                      </a:r>
                      <a:r>
                        <a:rPr lang="en-US" altLang="zh-TW" sz="1400" kern="100" dirty="0" smtClean="0">
                          <a:solidFill>
                            <a:schemeClr val="tx1"/>
                          </a:solidFill>
                          <a:latin typeface="+mj-ea"/>
                          <a:ea typeface="+mj-ea"/>
                          <a:cs typeface="Times New Roman"/>
                        </a:rPr>
                        <a:t>(</a:t>
                      </a:r>
                      <a:r>
                        <a:rPr lang="zh-TW" altLang="zh-TW" sz="1400" kern="100" dirty="0" smtClean="0">
                          <a:solidFill>
                            <a:schemeClr val="tx1"/>
                          </a:solidFill>
                          <a:latin typeface="+mj-ea"/>
                          <a:ea typeface="+mj-ea"/>
                          <a:cs typeface="Times New Roman"/>
                        </a:rPr>
                        <a:t>必要</a:t>
                      </a:r>
                      <a:r>
                        <a:rPr lang="en-US" altLang="zh-TW" sz="1400" kern="100" dirty="0" smtClean="0">
                          <a:solidFill>
                            <a:schemeClr val="tx1"/>
                          </a:solidFill>
                          <a:latin typeface="+mj-ea"/>
                          <a:ea typeface="+mj-ea"/>
                          <a:cs typeface="Times New Roman"/>
                        </a:rPr>
                        <a:t>)</a:t>
                      </a:r>
                      <a:endParaRPr lang="zh-TW" altLang="zh-TW" sz="1400" kern="100" dirty="0" smtClean="0">
                        <a:solidFill>
                          <a:schemeClr val="tx1"/>
                        </a:solidFill>
                        <a:latin typeface="+mj-ea"/>
                        <a:ea typeface="+mj-ea"/>
                        <a:cs typeface="Times New Roman"/>
                      </a:endParaRPr>
                    </a:p>
                  </a:txBody>
                  <a:tcPr marL="42783" marR="42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ts val="2600"/>
                        </a:lnSpc>
                        <a:spcBef>
                          <a:spcPts val="0"/>
                        </a:spcBef>
                        <a:spcAft>
                          <a:spcPts val="0"/>
                        </a:spcAft>
                        <a:buClrTx/>
                        <a:buSzTx/>
                        <a:buFontTx/>
                        <a:buNone/>
                        <a:tabLst/>
                        <a:defRPr/>
                      </a:pPr>
                      <a:r>
                        <a:rPr lang="en-US" altLang="zh-TW" sz="1400" kern="100" dirty="0" smtClean="0">
                          <a:solidFill>
                            <a:schemeClr val="tx1"/>
                          </a:solidFill>
                          <a:latin typeface="+mj-ea"/>
                          <a:ea typeface="+mj-ea"/>
                          <a:cs typeface="Times New Roman"/>
                        </a:rPr>
                        <a:t>V</a:t>
                      </a:r>
                      <a:endParaRPr lang="zh-TW" altLang="zh-TW" sz="1400" kern="100" dirty="0" smtClean="0">
                        <a:solidFill>
                          <a:schemeClr val="tx1"/>
                        </a:solidFill>
                        <a:latin typeface="+mj-ea"/>
                        <a:ea typeface="+mj-ea"/>
                        <a:cs typeface="Times New Roman"/>
                      </a:endParaRPr>
                    </a:p>
                  </a:txBody>
                  <a:tcPr marL="42783" marR="42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0208">
                <a:tc vMerge="1">
                  <a:txBody>
                    <a:bodyPr/>
                    <a:lstStyle/>
                    <a:p>
                      <a:pPr algn="ctr">
                        <a:lnSpc>
                          <a:spcPts val="2600"/>
                        </a:lnSpc>
                        <a:spcAft>
                          <a:spcPts val="0"/>
                        </a:spcAft>
                      </a:pPr>
                      <a:endParaRPr lang="zh-TW" sz="1600" kern="100" dirty="0">
                        <a:latin typeface="Times New Roman"/>
                        <a:ea typeface="標楷體"/>
                        <a:cs typeface="Times New Roman"/>
                      </a:endParaRPr>
                    </a:p>
                  </a:txBody>
                  <a:tcPr marL="42782" marR="42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ts val="2600"/>
                        </a:lnSpc>
                        <a:spcBef>
                          <a:spcPts val="0"/>
                        </a:spcBef>
                        <a:spcAft>
                          <a:spcPts val="0"/>
                        </a:spcAft>
                        <a:buClrTx/>
                        <a:buSzTx/>
                        <a:buFontTx/>
                        <a:buNone/>
                        <a:tabLst/>
                        <a:defRPr/>
                      </a:pPr>
                      <a:r>
                        <a:rPr lang="zh-TW" altLang="en-US" sz="1400" kern="100" dirty="0" smtClean="0">
                          <a:solidFill>
                            <a:schemeClr val="tx1"/>
                          </a:solidFill>
                          <a:latin typeface="+mj-ea"/>
                          <a:ea typeface="+mj-ea"/>
                          <a:cs typeface="Times New Roman"/>
                        </a:rPr>
                        <a:t>資訊安全改善規劃</a:t>
                      </a:r>
                      <a:r>
                        <a:rPr lang="en-US" altLang="zh-TW" sz="1400" kern="100" dirty="0" smtClean="0">
                          <a:solidFill>
                            <a:schemeClr val="tx1"/>
                          </a:solidFill>
                          <a:latin typeface="+mj-ea"/>
                          <a:ea typeface="+mj-ea"/>
                          <a:cs typeface="Times New Roman"/>
                        </a:rPr>
                        <a:t>(</a:t>
                      </a:r>
                      <a:r>
                        <a:rPr lang="zh-TW" altLang="en-US" sz="1400" kern="100" dirty="0" smtClean="0">
                          <a:solidFill>
                            <a:schemeClr val="tx1"/>
                          </a:solidFill>
                          <a:latin typeface="+mj-ea"/>
                          <a:ea typeface="+mj-ea"/>
                          <a:cs typeface="Times New Roman"/>
                        </a:rPr>
                        <a:t>必要</a:t>
                      </a:r>
                      <a:r>
                        <a:rPr lang="en-US" altLang="zh-TW" sz="1400" kern="100" dirty="0" smtClean="0">
                          <a:solidFill>
                            <a:schemeClr val="tx1"/>
                          </a:solidFill>
                          <a:latin typeface="+mj-ea"/>
                          <a:ea typeface="+mj-ea"/>
                          <a:cs typeface="Times New Roman"/>
                        </a:rPr>
                        <a:t>)</a:t>
                      </a:r>
                      <a:endParaRPr lang="zh-TW" altLang="zh-TW" sz="1400" kern="100" dirty="0" smtClean="0">
                        <a:solidFill>
                          <a:schemeClr val="tx1"/>
                        </a:solidFill>
                        <a:latin typeface="+mj-ea"/>
                        <a:ea typeface="+mj-ea"/>
                        <a:cs typeface="Times New Roman"/>
                      </a:endParaRPr>
                    </a:p>
                  </a:txBody>
                  <a:tcPr marL="42783" marR="42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2600"/>
                        </a:lnSpc>
                        <a:spcAft>
                          <a:spcPts val="0"/>
                        </a:spcAft>
                      </a:pPr>
                      <a:r>
                        <a:rPr lang="en-US" sz="1400" kern="100" dirty="0">
                          <a:solidFill>
                            <a:schemeClr val="tx1"/>
                          </a:solidFill>
                          <a:latin typeface="+mj-ea"/>
                          <a:ea typeface="+mj-ea"/>
                          <a:cs typeface="Times New Roman"/>
                        </a:rPr>
                        <a:t>V</a:t>
                      </a:r>
                      <a:endParaRPr lang="zh-TW" sz="1400" kern="100" dirty="0">
                        <a:solidFill>
                          <a:schemeClr val="tx1"/>
                        </a:solidFill>
                        <a:latin typeface="+mj-ea"/>
                        <a:ea typeface="+mj-ea"/>
                        <a:cs typeface="Times New Roman"/>
                      </a:endParaRPr>
                    </a:p>
                  </a:txBody>
                  <a:tcPr marL="42783" marR="42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0208">
                <a:tc rowSpan="2">
                  <a:txBody>
                    <a:bodyPr/>
                    <a:lstStyle/>
                    <a:p>
                      <a:pPr algn="ctr">
                        <a:lnSpc>
                          <a:spcPts val="2600"/>
                        </a:lnSpc>
                        <a:spcAft>
                          <a:spcPts val="0"/>
                        </a:spcAft>
                      </a:pPr>
                      <a:r>
                        <a:rPr lang="zh-TW" sz="1400" kern="100" dirty="0">
                          <a:latin typeface="+mj-ea"/>
                          <a:ea typeface="+mj-ea"/>
                          <a:cs typeface="Times New Roman"/>
                        </a:rPr>
                        <a:t>設備聯網</a:t>
                      </a:r>
                    </a:p>
                  </a:txBody>
                  <a:tcPr marL="42783" marR="42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600"/>
                        </a:lnSpc>
                        <a:spcAft>
                          <a:spcPts val="0"/>
                        </a:spcAft>
                      </a:pPr>
                      <a:r>
                        <a:rPr lang="en-US" sz="1400" kern="100" dirty="0">
                          <a:latin typeface="+mj-ea"/>
                          <a:ea typeface="+mj-ea"/>
                          <a:cs typeface="Times New Roman"/>
                        </a:rPr>
                        <a:t>1.</a:t>
                      </a:r>
                      <a:r>
                        <a:rPr lang="zh-TW" sz="1400" kern="100" dirty="0">
                          <a:latin typeface="+mj-ea"/>
                          <a:ea typeface="+mj-ea"/>
                          <a:cs typeface="Times New Roman"/>
                        </a:rPr>
                        <a:t>設備連線設定管理</a:t>
                      </a:r>
                      <a:r>
                        <a:rPr lang="en-US" sz="1400" kern="100" dirty="0">
                          <a:latin typeface="+mj-ea"/>
                          <a:ea typeface="+mj-ea"/>
                          <a:cs typeface="Times New Roman"/>
                        </a:rPr>
                        <a:t>(</a:t>
                      </a:r>
                      <a:r>
                        <a:rPr lang="zh-TW" sz="1400" kern="100" dirty="0">
                          <a:latin typeface="+mj-ea"/>
                          <a:ea typeface="+mj-ea"/>
                          <a:cs typeface="Times New Roman"/>
                        </a:rPr>
                        <a:t>必要</a:t>
                      </a:r>
                      <a:r>
                        <a:rPr lang="en-US" sz="1400" kern="100" dirty="0">
                          <a:latin typeface="+mj-ea"/>
                          <a:ea typeface="+mj-ea"/>
                          <a:cs typeface="Times New Roman"/>
                        </a:rPr>
                        <a:t>)</a:t>
                      </a:r>
                      <a:endParaRPr lang="zh-TW" sz="1400" kern="100" dirty="0">
                        <a:latin typeface="+mj-ea"/>
                        <a:ea typeface="+mj-ea"/>
                        <a:cs typeface="Times New Roman"/>
                      </a:endParaRPr>
                    </a:p>
                  </a:txBody>
                  <a:tcPr marL="42783" marR="42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r>
                        <a:rPr lang="en-US" sz="1400" kern="100" dirty="0">
                          <a:latin typeface="+mj-ea"/>
                          <a:ea typeface="+mj-ea"/>
                          <a:cs typeface="Times New Roman"/>
                        </a:rPr>
                        <a:t>V</a:t>
                      </a:r>
                      <a:endParaRPr lang="zh-TW" sz="1400" kern="100" dirty="0">
                        <a:latin typeface="+mj-ea"/>
                        <a:ea typeface="+mj-ea"/>
                        <a:cs typeface="Times New Roman"/>
                      </a:endParaRPr>
                    </a:p>
                  </a:txBody>
                  <a:tcPr marL="42783" marR="42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0208">
                <a:tc vMerge="1">
                  <a:txBody>
                    <a:bodyPr/>
                    <a:lstStyle/>
                    <a:p>
                      <a:endParaRPr lang="zh-TW" altLang="en-US"/>
                    </a:p>
                  </a:txBody>
                  <a:tcPr/>
                </a:tc>
                <a:tc>
                  <a:txBody>
                    <a:bodyPr/>
                    <a:lstStyle/>
                    <a:p>
                      <a:pPr algn="just">
                        <a:lnSpc>
                          <a:spcPts val="2600"/>
                        </a:lnSpc>
                        <a:spcAft>
                          <a:spcPts val="0"/>
                        </a:spcAft>
                      </a:pPr>
                      <a:r>
                        <a:rPr lang="en-US" sz="1400" kern="100" dirty="0">
                          <a:latin typeface="+mj-ea"/>
                          <a:ea typeface="+mj-ea"/>
                          <a:cs typeface="Times New Roman"/>
                        </a:rPr>
                        <a:t>2.</a:t>
                      </a:r>
                      <a:r>
                        <a:rPr lang="zh-TW" sz="1400" kern="100" dirty="0">
                          <a:latin typeface="+mj-ea"/>
                          <a:ea typeface="+mj-ea"/>
                          <a:cs typeface="Times New Roman"/>
                        </a:rPr>
                        <a:t>資料擷取與儲存管理</a:t>
                      </a:r>
                      <a:r>
                        <a:rPr lang="en-US" sz="1400" kern="100" dirty="0">
                          <a:latin typeface="+mj-ea"/>
                          <a:ea typeface="+mj-ea"/>
                          <a:cs typeface="Times New Roman"/>
                        </a:rPr>
                        <a:t>(</a:t>
                      </a:r>
                      <a:r>
                        <a:rPr lang="zh-TW" sz="1400" kern="100" dirty="0">
                          <a:latin typeface="+mj-ea"/>
                          <a:ea typeface="+mj-ea"/>
                          <a:cs typeface="Times New Roman"/>
                        </a:rPr>
                        <a:t>必要</a:t>
                      </a:r>
                      <a:r>
                        <a:rPr lang="en-US" sz="1400" kern="100" dirty="0">
                          <a:latin typeface="+mj-ea"/>
                          <a:ea typeface="+mj-ea"/>
                          <a:cs typeface="Times New Roman"/>
                        </a:rPr>
                        <a:t>)</a:t>
                      </a:r>
                      <a:endParaRPr lang="zh-TW" sz="1400" kern="100" dirty="0">
                        <a:latin typeface="+mj-ea"/>
                        <a:ea typeface="+mj-ea"/>
                        <a:cs typeface="Times New Roman"/>
                      </a:endParaRPr>
                    </a:p>
                  </a:txBody>
                  <a:tcPr marL="42783" marR="42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r>
                        <a:rPr lang="en-US" sz="1400" kern="100" dirty="0">
                          <a:latin typeface="+mj-ea"/>
                          <a:ea typeface="+mj-ea"/>
                          <a:cs typeface="Times New Roman"/>
                        </a:rPr>
                        <a:t>V</a:t>
                      </a:r>
                      <a:endParaRPr lang="zh-TW" sz="1400" kern="100" dirty="0">
                        <a:latin typeface="+mj-ea"/>
                        <a:ea typeface="+mj-ea"/>
                        <a:cs typeface="Times New Roman"/>
                      </a:endParaRPr>
                    </a:p>
                  </a:txBody>
                  <a:tcPr marL="42783" marR="42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0208">
                <a:tc rowSpan="5">
                  <a:txBody>
                    <a:bodyPr/>
                    <a:lstStyle/>
                    <a:p>
                      <a:pPr algn="ctr">
                        <a:lnSpc>
                          <a:spcPts val="2600"/>
                        </a:lnSpc>
                        <a:spcAft>
                          <a:spcPts val="0"/>
                        </a:spcAft>
                      </a:pPr>
                      <a:r>
                        <a:rPr lang="zh-TW" sz="1400" kern="100" dirty="0">
                          <a:latin typeface="+mj-ea"/>
                          <a:ea typeface="+mj-ea"/>
                          <a:cs typeface="Times New Roman"/>
                        </a:rPr>
                        <a:t>生產管理</a:t>
                      </a:r>
                    </a:p>
                  </a:txBody>
                  <a:tcPr marL="42783" marR="42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600"/>
                        </a:lnSpc>
                        <a:spcAft>
                          <a:spcPts val="0"/>
                        </a:spcAft>
                      </a:pPr>
                      <a:r>
                        <a:rPr lang="en-US" sz="1400" kern="100" dirty="0">
                          <a:latin typeface="+mj-ea"/>
                          <a:ea typeface="+mj-ea"/>
                          <a:cs typeface="Times New Roman"/>
                        </a:rPr>
                        <a:t>3</a:t>
                      </a:r>
                      <a:r>
                        <a:rPr lang="en-US" sz="1400" kern="100" dirty="0" smtClean="0">
                          <a:latin typeface="+mj-ea"/>
                          <a:ea typeface="+mj-ea"/>
                          <a:cs typeface="Times New Roman"/>
                        </a:rPr>
                        <a:t>.</a:t>
                      </a:r>
                      <a:r>
                        <a:rPr lang="zh-TW" sz="1400" kern="100" dirty="0">
                          <a:latin typeface="+mj-ea"/>
                          <a:ea typeface="+mj-ea"/>
                          <a:cs typeface="Times New Roman"/>
                        </a:rPr>
                        <a:t>設備稼動管理</a:t>
                      </a:r>
                      <a:r>
                        <a:rPr lang="en-US" sz="1400" kern="100" dirty="0">
                          <a:latin typeface="+mj-ea"/>
                          <a:ea typeface="+mj-ea"/>
                          <a:cs typeface="Times New Roman"/>
                        </a:rPr>
                        <a:t>(</a:t>
                      </a:r>
                      <a:r>
                        <a:rPr lang="zh-TW" sz="1400" kern="100" dirty="0">
                          <a:latin typeface="+mj-ea"/>
                          <a:ea typeface="+mj-ea"/>
                          <a:cs typeface="Times New Roman"/>
                        </a:rPr>
                        <a:t>必要</a:t>
                      </a:r>
                      <a:r>
                        <a:rPr lang="en-US" sz="1400" kern="100" dirty="0">
                          <a:latin typeface="+mj-ea"/>
                          <a:ea typeface="+mj-ea"/>
                          <a:cs typeface="Times New Roman"/>
                        </a:rPr>
                        <a:t>)</a:t>
                      </a:r>
                      <a:endParaRPr lang="zh-TW" sz="1400" kern="100" dirty="0">
                        <a:latin typeface="+mj-ea"/>
                        <a:ea typeface="+mj-ea"/>
                        <a:cs typeface="Times New Roman"/>
                      </a:endParaRPr>
                    </a:p>
                  </a:txBody>
                  <a:tcPr marL="42783" marR="42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r>
                        <a:rPr lang="en-US" sz="1400" kern="100">
                          <a:latin typeface="+mj-ea"/>
                          <a:ea typeface="+mj-ea"/>
                          <a:cs typeface="Times New Roman"/>
                        </a:rPr>
                        <a:t>V</a:t>
                      </a:r>
                      <a:endParaRPr lang="zh-TW" sz="1400" kern="100">
                        <a:latin typeface="+mj-ea"/>
                        <a:ea typeface="+mj-ea"/>
                        <a:cs typeface="Times New Roman"/>
                      </a:endParaRPr>
                    </a:p>
                  </a:txBody>
                  <a:tcPr marL="42783" marR="42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30208">
                <a:tc vMerge="1">
                  <a:txBody>
                    <a:bodyPr/>
                    <a:lstStyle/>
                    <a:p>
                      <a:endParaRPr lang="zh-TW" altLang="en-US"/>
                    </a:p>
                  </a:txBody>
                  <a:tcPr/>
                </a:tc>
                <a:tc>
                  <a:txBody>
                    <a:bodyPr/>
                    <a:lstStyle/>
                    <a:p>
                      <a:pPr algn="just">
                        <a:lnSpc>
                          <a:spcPts val="2600"/>
                        </a:lnSpc>
                        <a:spcAft>
                          <a:spcPts val="0"/>
                        </a:spcAft>
                      </a:pPr>
                      <a:r>
                        <a:rPr lang="en-US" sz="1400" kern="100" dirty="0">
                          <a:latin typeface="+mj-ea"/>
                          <a:ea typeface="+mj-ea"/>
                          <a:cs typeface="Times New Roman"/>
                        </a:rPr>
                        <a:t>4</a:t>
                      </a:r>
                      <a:r>
                        <a:rPr lang="en-US" sz="1400" kern="100" dirty="0" smtClean="0">
                          <a:latin typeface="+mj-ea"/>
                          <a:ea typeface="+mj-ea"/>
                          <a:cs typeface="Times New Roman"/>
                        </a:rPr>
                        <a:t>.</a:t>
                      </a:r>
                      <a:r>
                        <a:rPr lang="zh-TW" sz="1400" kern="100" dirty="0">
                          <a:latin typeface="+mj-ea"/>
                          <a:ea typeface="+mj-ea"/>
                          <a:cs typeface="Times New Roman"/>
                        </a:rPr>
                        <a:t>完工計量管理</a:t>
                      </a:r>
                      <a:r>
                        <a:rPr lang="en-US" sz="1400" kern="100" dirty="0">
                          <a:latin typeface="+mj-ea"/>
                          <a:ea typeface="+mj-ea"/>
                          <a:cs typeface="Times New Roman"/>
                        </a:rPr>
                        <a:t>(</a:t>
                      </a:r>
                      <a:r>
                        <a:rPr lang="zh-TW" sz="1400" kern="100" dirty="0">
                          <a:latin typeface="+mj-ea"/>
                          <a:ea typeface="+mj-ea"/>
                          <a:cs typeface="Times New Roman"/>
                        </a:rPr>
                        <a:t>必要</a:t>
                      </a:r>
                      <a:r>
                        <a:rPr lang="en-US" sz="1400" kern="100" dirty="0">
                          <a:latin typeface="+mj-ea"/>
                          <a:ea typeface="+mj-ea"/>
                          <a:cs typeface="Times New Roman"/>
                        </a:rPr>
                        <a:t>)</a:t>
                      </a:r>
                      <a:endParaRPr lang="zh-TW" sz="1400" kern="100" dirty="0">
                        <a:latin typeface="+mj-ea"/>
                        <a:ea typeface="+mj-ea"/>
                        <a:cs typeface="Times New Roman"/>
                      </a:endParaRPr>
                    </a:p>
                  </a:txBody>
                  <a:tcPr marL="42783" marR="42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r>
                        <a:rPr lang="en-US" sz="1400" kern="100" dirty="0">
                          <a:latin typeface="+mj-ea"/>
                          <a:ea typeface="+mj-ea"/>
                          <a:cs typeface="Times New Roman"/>
                        </a:rPr>
                        <a:t>V</a:t>
                      </a:r>
                      <a:endParaRPr lang="zh-TW" sz="1400" kern="100" dirty="0">
                        <a:latin typeface="+mj-ea"/>
                        <a:ea typeface="+mj-ea"/>
                        <a:cs typeface="Times New Roman"/>
                      </a:endParaRPr>
                    </a:p>
                  </a:txBody>
                  <a:tcPr marL="42783" marR="42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30208">
                <a:tc vMerge="1">
                  <a:txBody>
                    <a:bodyPr/>
                    <a:lstStyle/>
                    <a:p>
                      <a:endParaRPr lang="zh-TW" altLang="en-US"/>
                    </a:p>
                  </a:txBody>
                  <a:tcPr/>
                </a:tc>
                <a:tc>
                  <a:txBody>
                    <a:bodyPr/>
                    <a:lstStyle/>
                    <a:p>
                      <a:pPr marL="0" marR="0" lvl="0" indent="0" algn="just" defTabSz="914400" rtl="0" eaLnBrk="1" fontAlgn="auto" latinLnBrk="0" hangingPunct="1">
                        <a:lnSpc>
                          <a:spcPts val="2600"/>
                        </a:lnSpc>
                        <a:spcBef>
                          <a:spcPts val="0"/>
                        </a:spcBef>
                        <a:spcAft>
                          <a:spcPts val="0"/>
                        </a:spcAft>
                        <a:buClrTx/>
                        <a:buSzTx/>
                        <a:buFontTx/>
                        <a:buNone/>
                        <a:tabLst/>
                        <a:defRPr/>
                      </a:pPr>
                      <a:r>
                        <a:rPr lang="en-US" sz="1400" kern="100" dirty="0">
                          <a:latin typeface="+mj-ea"/>
                          <a:ea typeface="+mj-ea"/>
                          <a:cs typeface="Times New Roman"/>
                        </a:rPr>
                        <a:t>5</a:t>
                      </a:r>
                      <a:r>
                        <a:rPr lang="en-US" sz="1400" kern="100" dirty="0" smtClean="0">
                          <a:latin typeface="+mj-ea"/>
                          <a:ea typeface="+mj-ea"/>
                          <a:cs typeface="Times New Roman"/>
                        </a:rPr>
                        <a:t>.</a:t>
                      </a:r>
                      <a:r>
                        <a:rPr lang="zh-TW" altLang="zh-TW" sz="1400" kern="100" dirty="0" smtClean="0">
                          <a:latin typeface="+mj-ea"/>
                          <a:ea typeface="+mj-ea"/>
                          <a:cs typeface="Times New Roman"/>
                        </a:rPr>
                        <a:t>設備操作歷程記錄</a:t>
                      </a:r>
                    </a:p>
                  </a:txBody>
                  <a:tcPr marL="42783" marR="42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r>
                        <a:rPr lang="en-US" altLang="zh-TW" sz="1400" kern="100" dirty="0" smtClean="0">
                          <a:latin typeface="+mj-ea"/>
                          <a:ea typeface="+mj-ea"/>
                          <a:cs typeface="Times New Roman"/>
                        </a:rPr>
                        <a:t>V</a:t>
                      </a:r>
                      <a:endParaRPr lang="zh-TW" altLang="zh-TW" sz="1400" kern="100" dirty="0">
                        <a:latin typeface="+mj-ea"/>
                        <a:ea typeface="+mj-ea"/>
                        <a:cs typeface="Times New Roman"/>
                      </a:endParaRPr>
                    </a:p>
                  </a:txBody>
                  <a:tcPr marL="42783" marR="42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30208">
                <a:tc vMerge="1">
                  <a:txBody>
                    <a:bodyPr/>
                    <a:lstStyle/>
                    <a:p>
                      <a:endParaRPr lang="zh-TW" altLang="en-US"/>
                    </a:p>
                  </a:txBody>
                  <a:tcPr/>
                </a:tc>
                <a:tc>
                  <a:txBody>
                    <a:bodyPr/>
                    <a:lstStyle/>
                    <a:p>
                      <a:pPr algn="just">
                        <a:lnSpc>
                          <a:spcPts val="2600"/>
                        </a:lnSpc>
                        <a:spcAft>
                          <a:spcPts val="0"/>
                        </a:spcAft>
                      </a:pPr>
                      <a:r>
                        <a:rPr lang="en-US" sz="1400" kern="100" dirty="0">
                          <a:latin typeface="+mj-ea"/>
                          <a:ea typeface="+mj-ea"/>
                          <a:cs typeface="Times New Roman"/>
                        </a:rPr>
                        <a:t>6</a:t>
                      </a:r>
                      <a:r>
                        <a:rPr lang="en-US" sz="1400" kern="100" dirty="0" smtClean="0">
                          <a:latin typeface="+mj-ea"/>
                          <a:ea typeface="+mj-ea"/>
                          <a:cs typeface="Times New Roman"/>
                        </a:rPr>
                        <a:t>.</a:t>
                      </a:r>
                      <a:r>
                        <a:rPr lang="zh-TW" altLang="zh-TW" sz="1400" kern="100" dirty="0" smtClean="0">
                          <a:latin typeface="+mj-ea"/>
                          <a:ea typeface="+mj-ea"/>
                          <a:cs typeface="Times New Roman"/>
                        </a:rPr>
                        <a:t>故障主動通報</a:t>
                      </a:r>
                      <a:endParaRPr lang="zh-TW" sz="1400" kern="100" dirty="0">
                        <a:latin typeface="+mj-ea"/>
                        <a:ea typeface="+mj-ea"/>
                        <a:cs typeface="Times New Roman"/>
                      </a:endParaRPr>
                    </a:p>
                  </a:txBody>
                  <a:tcPr marL="42783" marR="42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r>
                        <a:rPr lang="en-US" altLang="zh-TW" sz="1400" kern="100" dirty="0" smtClean="0">
                          <a:latin typeface="+mj-ea"/>
                          <a:ea typeface="+mj-ea"/>
                          <a:cs typeface="Times New Roman"/>
                        </a:rPr>
                        <a:t>V</a:t>
                      </a:r>
                      <a:endParaRPr lang="zh-TW" altLang="zh-TW" sz="1400" kern="100" dirty="0">
                        <a:latin typeface="+mj-ea"/>
                        <a:ea typeface="+mj-ea"/>
                        <a:cs typeface="Times New Roman"/>
                      </a:endParaRPr>
                    </a:p>
                  </a:txBody>
                  <a:tcPr marL="42783" marR="42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30208">
                <a:tc vMerge="1">
                  <a:txBody>
                    <a:bodyPr/>
                    <a:lstStyle/>
                    <a:p>
                      <a:endParaRPr lang="zh-TW" altLang="en-US"/>
                    </a:p>
                  </a:txBody>
                  <a:tcPr/>
                </a:tc>
                <a:tc>
                  <a:txBody>
                    <a:bodyPr/>
                    <a:lstStyle/>
                    <a:p>
                      <a:pPr algn="just">
                        <a:lnSpc>
                          <a:spcPts val="2600"/>
                        </a:lnSpc>
                        <a:spcAft>
                          <a:spcPts val="0"/>
                        </a:spcAft>
                      </a:pPr>
                      <a:r>
                        <a:rPr lang="en-US" sz="1400" kern="100" dirty="0">
                          <a:latin typeface="+mj-ea"/>
                          <a:ea typeface="+mj-ea"/>
                          <a:cs typeface="Times New Roman"/>
                        </a:rPr>
                        <a:t>7</a:t>
                      </a:r>
                      <a:r>
                        <a:rPr lang="en-US" sz="1400" kern="100" dirty="0" smtClean="0">
                          <a:latin typeface="+mj-ea"/>
                          <a:ea typeface="+mj-ea"/>
                          <a:cs typeface="Times New Roman"/>
                        </a:rPr>
                        <a:t>.</a:t>
                      </a:r>
                      <a:r>
                        <a:rPr lang="zh-TW" sz="1400" kern="100" dirty="0">
                          <a:latin typeface="+mj-ea"/>
                          <a:ea typeface="+mj-ea"/>
                          <a:cs typeface="Times New Roman"/>
                        </a:rPr>
                        <a:t>設備訂單完工時間預估</a:t>
                      </a:r>
                    </a:p>
                  </a:txBody>
                  <a:tcPr marL="42783" marR="42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r>
                        <a:rPr lang="en-US" sz="1400" kern="100">
                          <a:latin typeface="+mj-ea"/>
                          <a:ea typeface="+mj-ea"/>
                          <a:cs typeface="Times New Roman"/>
                        </a:rPr>
                        <a:t>-</a:t>
                      </a:r>
                      <a:endParaRPr lang="zh-TW" sz="1400" kern="100">
                        <a:latin typeface="+mj-ea"/>
                        <a:ea typeface="+mj-ea"/>
                        <a:cs typeface="Times New Roman"/>
                      </a:endParaRPr>
                    </a:p>
                  </a:txBody>
                  <a:tcPr marL="42783" marR="42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30208">
                <a:tc>
                  <a:txBody>
                    <a:bodyPr/>
                    <a:lstStyle/>
                    <a:p>
                      <a:pPr marL="0" algn="ctr" defTabSz="914400" rtl="0" eaLnBrk="1" latinLnBrk="0" hangingPunct="1">
                        <a:lnSpc>
                          <a:spcPts val="2600"/>
                        </a:lnSpc>
                        <a:spcAft>
                          <a:spcPts val="0"/>
                        </a:spcAft>
                      </a:pPr>
                      <a:r>
                        <a:rPr lang="zh-TW" sz="1400" kern="100" dirty="0" smtClean="0">
                          <a:solidFill>
                            <a:schemeClr val="tx1"/>
                          </a:solidFill>
                          <a:latin typeface="+mj-ea"/>
                          <a:ea typeface="+mj-ea"/>
                          <a:cs typeface="Times New Roman"/>
                        </a:rPr>
                        <a:t>國際</a:t>
                      </a:r>
                      <a:r>
                        <a:rPr lang="zh-TW" altLang="en-US" sz="1400" kern="100" dirty="0" smtClean="0">
                          <a:solidFill>
                            <a:schemeClr val="tx1"/>
                          </a:solidFill>
                          <a:latin typeface="+mj-ea"/>
                          <a:ea typeface="+mj-ea"/>
                          <a:cs typeface="Times New Roman"/>
                        </a:rPr>
                        <a:t>相容</a:t>
                      </a:r>
                      <a:r>
                        <a:rPr lang="zh-TW" sz="1400" kern="100" dirty="0" smtClean="0">
                          <a:solidFill>
                            <a:schemeClr val="tx1"/>
                          </a:solidFill>
                          <a:latin typeface="+mj-ea"/>
                          <a:ea typeface="+mj-ea"/>
                          <a:cs typeface="Times New Roman"/>
                        </a:rPr>
                        <a:t>通訊協定</a:t>
                      </a:r>
                      <a:endParaRPr lang="zh-TW" sz="1400" kern="100" dirty="0">
                        <a:solidFill>
                          <a:schemeClr val="tx1"/>
                        </a:solidFill>
                        <a:latin typeface="+mj-ea"/>
                        <a:ea typeface="+mj-ea"/>
                        <a:cs typeface="Times New Roman"/>
                      </a:endParaRPr>
                    </a:p>
                  </a:txBody>
                  <a:tcPr marL="42783" marR="42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600"/>
                        </a:lnSpc>
                        <a:spcAft>
                          <a:spcPts val="0"/>
                        </a:spcAft>
                      </a:pPr>
                      <a:r>
                        <a:rPr lang="en-US" sz="1400" kern="100" dirty="0">
                          <a:latin typeface="+mj-ea"/>
                          <a:ea typeface="+mj-ea"/>
                          <a:cs typeface="Times New Roman"/>
                        </a:rPr>
                        <a:t>8</a:t>
                      </a:r>
                      <a:r>
                        <a:rPr lang="en-US" sz="1400" kern="100" dirty="0" smtClean="0">
                          <a:latin typeface="+mj-ea"/>
                          <a:ea typeface="+mj-ea"/>
                          <a:cs typeface="Times New Roman"/>
                        </a:rPr>
                        <a:t>. </a:t>
                      </a:r>
                      <a:r>
                        <a:rPr lang="en-US" sz="1400" kern="100" dirty="0">
                          <a:latin typeface="+mj-ea"/>
                          <a:ea typeface="+mj-ea"/>
                          <a:cs typeface="Times New Roman"/>
                        </a:rPr>
                        <a:t>OPC UA, MT Connect or Others (</a:t>
                      </a:r>
                      <a:r>
                        <a:rPr lang="zh-TW" sz="1400" kern="100" dirty="0">
                          <a:latin typeface="+mj-ea"/>
                          <a:ea typeface="+mj-ea"/>
                          <a:cs typeface="Times New Roman"/>
                        </a:rPr>
                        <a:t>指包含</a:t>
                      </a:r>
                      <a:r>
                        <a:rPr lang="en-US" sz="1400" kern="100" dirty="0">
                          <a:latin typeface="+mj-ea"/>
                          <a:ea typeface="+mj-ea"/>
                          <a:cs typeface="Times New Roman"/>
                        </a:rPr>
                        <a:t>OSI</a:t>
                      </a:r>
                      <a:r>
                        <a:rPr lang="zh-TW" sz="1400" kern="100" dirty="0">
                          <a:latin typeface="+mj-ea"/>
                          <a:ea typeface="+mj-ea"/>
                          <a:cs typeface="Times New Roman"/>
                        </a:rPr>
                        <a:t>第</a:t>
                      </a:r>
                      <a:r>
                        <a:rPr lang="en-US" sz="1400" kern="100" dirty="0">
                          <a:latin typeface="+mj-ea"/>
                          <a:ea typeface="+mj-ea"/>
                          <a:cs typeface="Times New Roman"/>
                        </a:rPr>
                        <a:t>7</a:t>
                      </a:r>
                      <a:r>
                        <a:rPr lang="zh-TW" sz="1400" kern="100" dirty="0">
                          <a:latin typeface="+mj-ea"/>
                          <a:ea typeface="+mj-ea"/>
                          <a:cs typeface="Times New Roman"/>
                        </a:rPr>
                        <a:t>層定義之通訊協定</a:t>
                      </a:r>
                      <a:r>
                        <a:rPr lang="en-US" sz="1400" kern="100" dirty="0">
                          <a:latin typeface="+mj-ea"/>
                          <a:ea typeface="+mj-ea"/>
                          <a:cs typeface="Times New Roman"/>
                        </a:rPr>
                        <a:t>)</a:t>
                      </a:r>
                      <a:endParaRPr lang="zh-TW" sz="1400" kern="100" dirty="0">
                        <a:latin typeface="+mj-ea"/>
                        <a:ea typeface="+mj-ea"/>
                        <a:cs typeface="Times New Roman"/>
                      </a:endParaRPr>
                    </a:p>
                  </a:txBody>
                  <a:tcPr marL="42783" marR="42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r>
                        <a:rPr lang="en-US" sz="1400" kern="100" dirty="0">
                          <a:latin typeface="+mj-ea"/>
                          <a:ea typeface="+mj-ea"/>
                          <a:cs typeface="Times New Roman"/>
                        </a:rPr>
                        <a:t>-</a:t>
                      </a:r>
                      <a:endParaRPr lang="zh-TW" sz="1400" kern="100" dirty="0">
                        <a:latin typeface="+mj-ea"/>
                        <a:ea typeface="+mj-ea"/>
                        <a:cs typeface="Times New Roman"/>
                      </a:endParaRPr>
                    </a:p>
                  </a:txBody>
                  <a:tcPr marL="42783" marR="42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82089">
                <a:tc>
                  <a:txBody>
                    <a:bodyPr/>
                    <a:lstStyle/>
                    <a:p>
                      <a:pPr marL="0" algn="ctr" defTabSz="914400" rtl="0" eaLnBrk="1" latinLnBrk="0" hangingPunct="1">
                        <a:lnSpc>
                          <a:spcPts val="2600"/>
                        </a:lnSpc>
                        <a:spcAft>
                          <a:spcPts val="0"/>
                        </a:spcAft>
                      </a:pPr>
                      <a:r>
                        <a:rPr lang="zh-TW" altLang="en-US" sz="1400" kern="100" dirty="0" smtClean="0">
                          <a:solidFill>
                            <a:schemeClr val="tx1"/>
                          </a:solidFill>
                          <a:latin typeface="+mj-ea"/>
                          <a:ea typeface="+mj-ea"/>
                          <a:cs typeface="Times New Roman"/>
                        </a:rPr>
                        <a:t>設備能耗估算功能</a:t>
                      </a:r>
                      <a:endParaRPr lang="zh-TW" sz="1400" kern="100" dirty="0">
                        <a:solidFill>
                          <a:schemeClr val="tx1"/>
                        </a:solidFill>
                        <a:latin typeface="+mj-ea"/>
                        <a:ea typeface="+mj-ea"/>
                        <a:cs typeface="Times New Roman"/>
                      </a:endParaRPr>
                    </a:p>
                  </a:txBody>
                  <a:tcPr marL="42783" marR="42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600"/>
                        </a:lnSpc>
                        <a:spcAft>
                          <a:spcPts val="0"/>
                        </a:spcAft>
                      </a:pPr>
                      <a:r>
                        <a:rPr lang="en-US" altLang="zh-TW" sz="1400" kern="100" dirty="0" smtClean="0">
                          <a:latin typeface="+mj-ea"/>
                          <a:ea typeface="+mj-ea"/>
                          <a:cs typeface="Times New Roman"/>
                        </a:rPr>
                        <a:t>9.</a:t>
                      </a:r>
                      <a:r>
                        <a:rPr lang="zh-TW" altLang="en-US" sz="1400" kern="100" dirty="0" smtClean="0">
                          <a:latin typeface="+mj-ea"/>
                          <a:ea typeface="+mj-ea"/>
                          <a:cs typeface="Times New Roman"/>
                        </a:rPr>
                        <a:t>每次循環作業時間之平均能耗、每工單平均能耗、每日設備能耗等資訊之相關功能。</a:t>
                      </a:r>
                      <a:endParaRPr lang="zh-TW" sz="1400" kern="100" dirty="0">
                        <a:latin typeface="+mj-ea"/>
                        <a:ea typeface="+mj-ea"/>
                        <a:cs typeface="Times New Roman"/>
                      </a:endParaRPr>
                    </a:p>
                  </a:txBody>
                  <a:tcPr marL="42783" marR="42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endParaRPr lang="zh-TW" sz="1400" kern="100" dirty="0">
                        <a:latin typeface="+mj-ea"/>
                        <a:ea typeface="+mj-ea"/>
                        <a:cs typeface="Times New Roman"/>
                      </a:endParaRPr>
                    </a:p>
                  </a:txBody>
                  <a:tcPr marL="42783" marR="42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238652"/>
                  </a:ext>
                </a:extLst>
              </a:tr>
            </a:tbl>
          </a:graphicData>
        </a:graphic>
      </p:graphicFrame>
    </p:spTree>
    <p:extLst>
      <p:ext uri="{BB962C8B-B14F-4D97-AF65-F5344CB8AC3E}">
        <p14:creationId xmlns:p14="http://schemas.microsoft.com/office/powerpoint/2010/main" val="39753395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投影片編號版面配置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911CCACB-5F19-48EC-A20F-42052B8C576E}" type="slidenum">
              <a:rPr kumimoji="0" lang="en-US" altLang="zh-TW" sz="1800">
                <a:latin typeface="Constantia" panose="02030602050306030303" pitchFamily="18" charset="0"/>
                <a:ea typeface="標楷體" panose="03000509000000000000" pitchFamily="65" charset="-120"/>
              </a:rPr>
              <a:pPr/>
              <a:t>12</a:t>
            </a:fld>
            <a:endParaRPr kumimoji="0" lang="en-US" altLang="zh-TW" sz="1800">
              <a:latin typeface="Constantia" panose="02030602050306030303" pitchFamily="18" charset="0"/>
              <a:ea typeface="標楷體" panose="03000509000000000000" pitchFamily="65" charset="-120"/>
            </a:endParaRPr>
          </a:p>
        </p:txBody>
      </p:sp>
      <p:sp>
        <p:nvSpPr>
          <p:cNvPr id="19459" name="Rectangle 2"/>
          <p:cNvSpPr>
            <a:spLocks noGrp="1" noChangeArrowheads="1"/>
          </p:cNvSpPr>
          <p:nvPr>
            <p:ph type="title"/>
          </p:nvPr>
        </p:nvSpPr>
        <p:spPr bwMode="auto">
          <a:xfrm>
            <a:off x="1763713" y="0"/>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en-US" smtClean="0">
                <a:latin typeface="微軟正黑體" panose="020B0604030504040204" pitchFamily="34" charset="-120"/>
                <a:ea typeface="微軟正黑體" panose="020B0604030504040204" pitchFamily="34" charset="-120"/>
              </a:rPr>
              <a:t>壹、</a:t>
            </a:r>
            <a:r>
              <a:rPr lang="zh-TW" altLang="zh-TW" smtClean="0">
                <a:latin typeface="微軟正黑體" panose="020B0604030504040204" pitchFamily="34" charset="-120"/>
                <a:ea typeface="微軟正黑體" panose="020B0604030504040204" pitchFamily="34" charset="-120"/>
              </a:rPr>
              <a:t>計畫內容</a:t>
            </a:r>
            <a:endParaRPr lang="zh-TW" altLang="en-US" smtClean="0">
              <a:latin typeface="微軟正黑體" panose="020B0604030504040204" pitchFamily="34" charset="-120"/>
              <a:ea typeface="微軟正黑體" panose="020B0604030504040204" pitchFamily="34" charset="-120"/>
            </a:endParaRPr>
          </a:p>
        </p:txBody>
      </p:sp>
      <p:sp>
        <p:nvSpPr>
          <p:cNvPr id="19460" name="Rectangle 3"/>
          <p:cNvSpPr txBox="1">
            <a:spLocks noChangeArrowheads="1"/>
          </p:cNvSpPr>
          <p:nvPr/>
        </p:nvSpPr>
        <p:spPr bwMode="auto">
          <a:xfrm>
            <a:off x="34925" y="692150"/>
            <a:ext cx="87852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b="1" dirty="0">
                <a:latin typeface="微軟正黑體" panose="020B0604030504040204" pitchFamily="34" charset="-120"/>
                <a:ea typeface="微軟正黑體" panose="020B0604030504040204" pitchFamily="34" charset="-120"/>
              </a:rPr>
              <a:t>二</a:t>
            </a:r>
            <a:r>
              <a:rPr lang="zh-TW" altLang="en-US" b="1" dirty="0" smtClean="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解決方案</a:t>
            </a:r>
            <a:r>
              <a:rPr lang="en-US" altLang="zh-TW" b="1" dirty="0" smtClean="0">
                <a:solidFill>
                  <a:srgbClr val="FF0000"/>
                </a:solidFill>
                <a:latin typeface="微軟正黑體" panose="020B0604030504040204" pitchFamily="34" charset="-120"/>
                <a:ea typeface="微軟正黑體" panose="020B0604030504040204" pitchFamily="34" charset="-120"/>
              </a:rPr>
              <a:t>(</a:t>
            </a:r>
            <a:r>
              <a:rPr lang="en-US" altLang="zh-TW" b="1" dirty="0">
                <a:solidFill>
                  <a:srgbClr val="FF0000"/>
                </a:solidFill>
                <a:latin typeface="微軟正黑體" panose="020B0604030504040204" pitchFamily="34" charset="-120"/>
                <a:ea typeface="微軟正黑體" panose="020B0604030504040204" pitchFamily="34" charset="-120"/>
              </a:rPr>
              <a:t>SMU Phase I)</a:t>
            </a:r>
          </a:p>
          <a:p>
            <a:pPr eaLnBrk="1" hangingPunct="1"/>
            <a:endParaRPr lang="en-US" altLang="zh-TW" b="1" dirty="0">
              <a:latin typeface="微軟正黑體" panose="020B0604030504040204" pitchFamily="34" charset="-120"/>
              <a:ea typeface="微軟正黑體" panose="020B0604030504040204" pitchFamily="34" charset="-120"/>
            </a:endParaRPr>
          </a:p>
        </p:txBody>
      </p:sp>
      <p:grpSp>
        <p:nvGrpSpPr>
          <p:cNvPr id="19461" name="Group 5"/>
          <p:cNvGrpSpPr>
            <a:grpSpLocks/>
          </p:cNvGrpSpPr>
          <p:nvPr/>
        </p:nvGrpSpPr>
        <p:grpSpPr bwMode="auto">
          <a:xfrm>
            <a:off x="755650" y="2151063"/>
            <a:ext cx="4248150" cy="2641600"/>
            <a:chOff x="2890" y="7199"/>
            <a:chExt cx="4200" cy="1990"/>
          </a:xfrm>
        </p:grpSpPr>
        <p:sp>
          <p:nvSpPr>
            <p:cNvPr id="19465" name="Rectangle 140"/>
            <p:cNvSpPr>
              <a:spLocks noChangeArrowheads="1"/>
            </p:cNvSpPr>
            <p:nvPr/>
          </p:nvSpPr>
          <p:spPr bwMode="auto">
            <a:xfrm>
              <a:off x="2890" y="7199"/>
              <a:ext cx="4200" cy="1990"/>
            </a:xfrm>
            <a:prstGeom prst="rect">
              <a:avLst/>
            </a:prstGeom>
            <a:solidFill>
              <a:srgbClr val="FFFFFF"/>
            </a:solidFill>
            <a:ln w="9525">
              <a:solidFill>
                <a:srgbClr val="000000"/>
              </a:solidFill>
              <a:prstDash val="dash"/>
              <a:miter lim="800000"/>
              <a:headEnd/>
              <a:tailEnd/>
            </a:ln>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endParaRPr lang="zh-TW" altLang="en-US"/>
            </a:p>
          </p:txBody>
        </p:sp>
        <p:sp>
          <p:nvSpPr>
            <p:cNvPr id="10" name="Text Box 141"/>
            <p:cNvSpPr txBox="1">
              <a:spLocks noChangeArrowheads="1"/>
            </p:cNvSpPr>
            <p:nvPr/>
          </p:nvSpPr>
          <p:spPr bwMode="auto">
            <a:xfrm>
              <a:off x="3943" y="8043"/>
              <a:ext cx="2080" cy="740"/>
            </a:xfrm>
            <a:prstGeom prst="rect">
              <a:avLst/>
            </a:prstGeom>
            <a:solidFill>
              <a:srgbClr val="FFFFFF"/>
            </a:solidFill>
            <a:ln>
              <a:noFill/>
            </a:ln>
            <a:extLst/>
          </p:spPr>
          <p:txBody>
            <a:bodyPr upright="1"/>
            <a:lstStyle/>
            <a:p>
              <a:pPr algn="ctr">
                <a:lnSpc>
                  <a:spcPts val="2600"/>
                </a:lnSpc>
                <a:spcAft>
                  <a:spcPts val="0"/>
                </a:spcAft>
                <a:defRPr/>
              </a:pPr>
              <a:r>
                <a:rPr lang="zh-TW" kern="100" dirty="0">
                  <a:latin typeface="微軟正黑體" panose="020B0604030504040204" pitchFamily="34" charset="-120"/>
                  <a:ea typeface="微軟正黑體" panose="020B0604030504040204" pitchFamily="34" charset="-120"/>
                  <a:cs typeface="Times New Roman" panose="02020603050405020304" pitchFamily="18" charset="0"/>
                </a:rPr>
                <a:t>功能圖示</a:t>
              </a:r>
            </a:p>
          </p:txBody>
        </p:sp>
      </p:grpSp>
      <p:sp>
        <p:nvSpPr>
          <p:cNvPr id="19462" name="矩形 4"/>
          <p:cNvSpPr>
            <a:spLocks noChangeArrowheads="1"/>
          </p:cNvSpPr>
          <p:nvPr/>
        </p:nvSpPr>
        <p:spPr bwMode="auto">
          <a:xfrm>
            <a:off x="755650" y="1484313"/>
            <a:ext cx="7913688"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zh-TW" altLang="en-US" sz="2000">
                <a:latin typeface="微軟正黑體" panose="020B0604030504040204" pitchFamily="34" charset="-120"/>
                <a:ea typeface="微軟正黑體" panose="020B0604030504040204" pitchFamily="34" charset="-120"/>
              </a:rPr>
              <a:t> </a:t>
            </a:r>
            <a:r>
              <a:rPr lang="en-US" altLang="zh-TW" sz="2000">
                <a:latin typeface="微軟正黑體" panose="020B0604030504040204" pitchFamily="34" charset="-120"/>
                <a:ea typeface="微軟正黑體" panose="020B0604030504040204" pitchFamily="34" charset="-120"/>
              </a:rPr>
              <a:t>1.</a:t>
            </a:r>
            <a:r>
              <a:rPr lang="zh-TW" altLang="zh-TW" sz="2000">
                <a:latin typeface="微軟正黑體" panose="020B0604030504040204" pitchFamily="34" charset="-120"/>
                <a:ea typeface="微軟正黑體" panose="020B0604030504040204" pitchFamily="34" charset="-120"/>
              </a:rPr>
              <a:t>設備連線設定管理功能</a:t>
            </a:r>
            <a:r>
              <a:rPr lang="en-US" altLang="zh-TW" sz="1400">
                <a:latin typeface="微軟正黑體" panose="020B0604030504040204" pitchFamily="34" charset="-120"/>
                <a:ea typeface="微軟正黑體" panose="020B0604030504040204" pitchFamily="34" charset="-120"/>
              </a:rPr>
              <a:t>(</a:t>
            </a:r>
            <a:r>
              <a:rPr lang="zh-TW" altLang="zh-TW" sz="1400">
                <a:latin typeface="微軟正黑體" panose="020B0604030504040204" pitchFamily="34" charset="-120"/>
                <a:ea typeface="微軟正黑體" panose="020B0604030504040204" pitchFamily="34" charset="-120"/>
              </a:rPr>
              <a:t>請以本案所達成有關</a:t>
            </a:r>
            <a:r>
              <a:rPr lang="en-US" altLang="zh-TW" sz="1400">
                <a:latin typeface="微軟正黑體" panose="020B0604030504040204" pitchFamily="34" charset="-120"/>
                <a:ea typeface="微軟正黑體" panose="020B0604030504040204" pitchFamily="34" charset="-120"/>
              </a:rPr>
              <a:t>SMB</a:t>
            </a:r>
            <a:r>
              <a:rPr lang="zh-TW" altLang="zh-TW" sz="1400">
                <a:latin typeface="微軟正黑體" panose="020B0604030504040204" pitchFamily="34" charset="-120"/>
                <a:ea typeface="微軟正黑體" panose="020B0604030504040204" pitchFamily="34" charset="-120"/>
              </a:rPr>
              <a:t>與各類機械設備建立連線的參數設定與聯網機械設備管理</a:t>
            </a:r>
            <a:r>
              <a:rPr lang="en-US" altLang="zh-TW" sz="1400">
                <a:latin typeface="微軟正黑體" panose="020B0604030504040204" pitchFamily="34" charset="-120"/>
                <a:ea typeface="微軟正黑體" panose="020B0604030504040204" pitchFamily="34" charset="-120"/>
              </a:rPr>
              <a:t>(</a:t>
            </a:r>
            <a:r>
              <a:rPr lang="zh-TW" altLang="en-US" sz="1400">
                <a:latin typeface="微軟正黑體" panose="020B0604030504040204" pitchFamily="34" charset="-120"/>
                <a:ea typeface="微軟正黑體" panose="020B0604030504040204" pitchFamily="34" charset="-120"/>
              </a:rPr>
              <a:t>如：</a:t>
            </a:r>
            <a:r>
              <a:rPr lang="zh-TW" altLang="zh-TW" sz="1400">
                <a:latin typeface="微軟正黑體" panose="020B0604030504040204" pitchFamily="34" charset="-120"/>
                <a:ea typeface="微軟正黑體" panose="020B0604030504040204" pitchFamily="34" charset="-120"/>
              </a:rPr>
              <a:t>新增、刪除、修改</a:t>
            </a:r>
            <a:r>
              <a:rPr lang="en-US" altLang="zh-TW" sz="1400">
                <a:latin typeface="微軟正黑體" panose="020B0604030504040204" pitchFamily="34" charset="-120"/>
                <a:ea typeface="微軟正黑體" panose="020B0604030504040204" pitchFamily="34" charset="-120"/>
              </a:rPr>
              <a:t>)</a:t>
            </a:r>
            <a:r>
              <a:rPr lang="zh-TW" altLang="zh-TW" sz="1400">
                <a:latin typeface="微軟正黑體" panose="020B0604030504040204" pitchFamily="34" charset="-120"/>
                <a:ea typeface="微軟正黑體" panose="020B0604030504040204" pitchFamily="34" charset="-120"/>
              </a:rPr>
              <a:t>的軟體功能及其可視化畫面為例，說明其細部功能</a:t>
            </a:r>
            <a:r>
              <a:rPr lang="en-US" altLang="zh-TW" sz="1400">
                <a:latin typeface="微軟正黑體" panose="020B0604030504040204" pitchFamily="34" charset="-120"/>
                <a:ea typeface="微軟正黑體" panose="020B0604030504040204" pitchFamily="34" charset="-120"/>
              </a:rPr>
              <a:t>)</a:t>
            </a:r>
            <a:endParaRPr lang="zh-TW" altLang="zh-TW" sz="1400">
              <a:latin typeface="微軟正黑體" panose="020B0604030504040204" pitchFamily="34" charset="-120"/>
              <a:ea typeface="微軟正黑體" panose="020B0604030504040204" pitchFamily="34" charset="-120"/>
            </a:endParaRPr>
          </a:p>
        </p:txBody>
      </p:sp>
      <p:sp>
        <p:nvSpPr>
          <p:cNvPr id="19463" name="文字方塊 6"/>
          <p:cNvSpPr txBox="1">
            <a:spLocks noChangeArrowheads="1"/>
          </p:cNvSpPr>
          <p:nvPr/>
        </p:nvSpPr>
        <p:spPr bwMode="auto">
          <a:xfrm>
            <a:off x="5437188" y="2151063"/>
            <a:ext cx="36718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zh-TW" altLang="en-US" sz="2000">
                <a:latin typeface="微軟正黑體" panose="020B0604030504040204" pitchFamily="34" charset="-120"/>
                <a:ea typeface="微軟正黑體" panose="020B0604030504040204" pitchFamily="34" charset="-120"/>
              </a:rPr>
              <a:t>細部功能說明：</a:t>
            </a:r>
          </a:p>
        </p:txBody>
      </p:sp>
      <p:sp>
        <p:nvSpPr>
          <p:cNvPr id="19464" name="矩形 10"/>
          <p:cNvSpPr>
            <a:spLocks noChangeArrowheads="1"/>
          </p:cNvSpPr>
          <p:nvPr/>
        </p:nvSpPr>
        <p:spPr bwMode="auto">
          <a:xfrm>
            <a:off x="395288" y="1157288"/>
            <a:ext cx="7489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20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dirty="0" smtClean="0">
                <a:latin typeface="微軟正黑體" panose="020B0604030504040204" pitchFamily="34" charset="-120"/>
                <a:ea typeface="微軟正黑體" panose="020B0604030504040204" pitchFamily="34" charset="-120"/>
                <a:cs typeface="Times New Roman" panose="02020603050405020304" pitchFamily="18" charset="0"/>
              </a:rPr>
              <a:t>三</a:t>
            </a:r>
            <a:r>
              <a:rPr lang="en-US" altLang="zh-TW" sz="20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本案</a:t>
            </a:r>
            <a:r>
              <a:rPr lang="zh-TW" altLang="zh-TW" sz="2000" dirty="0">
                <a:latin typeface="微軟正黑體" panose="020B0604030504040204" pitchFamily="34" charset="-120"/>
                <a:ea typeface="微軟正黑體" panose="020B0604030504040204" pitchFamily="34" charset="-120"/>
                <a:cs typeface="Times New Roman" panose="02020603050405020304" pitchFamily="18" charset="0"/>
              </a:rPr>
              <a:t>設備導入</a:t>
            </a:r>
            <a:r>
              <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rPr>
              <a:t>SMB</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軟體</a:t>
            </a:r>
            <a:r>
              <a:rPr lang="zh-TW" altLang="zh-TW" sz="2000" dirty="0">
                <a:latin typeface="微軟正黑體" panose="020B0604030504040204" pitchFamily="34" charset="-120"/>
                <a:ea typeface="微軟正黑體" panose="020B0604030504040204" pitchFamily="34" charset="-120"/>
                <a:cs typeface="Times New Roman" panose="02020603050405020304" pitchFamily="18" charset="0"/>
              </a:rPr>
              <a:t>功能</a:t>
            </a:r>
            <a:endPar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30552876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投影片編號版面配置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6E407FF5-9449-4165-AF1E-4D2CAFDF24F0}" type="slidenum">
              <a:rPr kumimoji="0" lang="en-US" altLang="zh-TW" sz="1800">
                <a:latin typeface="Constantia" panose="02030602050306030303" pitchFamily="18" charset="0"/>
                <a:ea typeface="標楷體" panose="03000509000000000000" pitchFamily="65" charset="-120"/>
              </a:rPr>
              <a:pPr/>
              <a:t>13</a:t>
            </a:fld>
            <a:endParaRPr kumimoji="0" lang="en-US" altLang="zh-TW" sz="1800">
              <a:latin typeface="Constantia" panose="02030602050306030303" pitchFamily="18" charset="0"/>
              <a:ea typeface="標楷體" panose="03000509000000000000" pitchFamily="65" charset="-120"/>
            </a:endParaRPr>
          </a:p>
        </p:txBody>
      </p:sp>
      <p:sp>
        <p:nvSpPr>
          <p:cNvPr id="20483" name="Rectangle 2"/>
          <p:cNvSpPr>
            <a:spLocks noGrp="1" noChangeArrowheads="1"/>
          </p:cNvSpPr>
          <p:nvPr>
            <p:ph type="title"/>
          </p:nvPr>
        </p:nvSpPr>
        <p:spPr bwMode="auto">
          <a:xfrm>
            <a:off x="1763713" y="0"/>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en-US" smtClean="0">
                <a:latin typeface="微軟正黑體" panose="020B0604030504040204" pitchFamily="34" charset="-120"/>
                <a:ea typeface="微軟正黑體" panose="020B0604030504040204" pitchFamily="34" charset="-120"/>
              </a:rPr>
              <a:t>壹、</a:t>
            </a:r>
            <a:r>
              <a:rPr lang="zh-TW" altLang="zh-TW" smtClean="0">
                <a:latin typeface="微軟正黑體" panose="020B0604030504040204" pitchFamily="34" charset="-120"/>
                <a:ea typeface="微軟正黑體" panose="020B0604030504040204" pitchFamily="34" charset="-120"/>
              </a:rPr>
              <a:t>計畫內容</a:t>
            </a:r>
            <a:endParaRPr lang="zh-TW" altLang="en-US" smtClean="0">
              <a:latin typeface="微軟正黑體" panose="020B0604030504040204" pitchFamily="34" charset="-120"/>
              <a:ea typeface="微軟正黑體" panose="020B0604030504040204" pitchFamily="34" charset="-120"/>
            </a:endParaRPr>
          </a:p>
        </p:txBody>
      </p:sp>
      <p:grpSp>
        <p:nvGrpSpPr>
          <p:cNvPr id="20485" name="Group 5"/>
          <p:cNvGrpSpPr>
            <a:grpSpLocks/>
          </p:cNvGrpSpPr>
          <p:nvPr/>
        </p:nvGrpSpPr>
        <p:grpSpPr bwMode="auto">
          <a:xfrm>
            <a:off x="757238" y="2160140"/>
            <a:ext cx="4248150" cy="2079625"/>
            <a:chOff x="2890" y="7199"/>
            <a:chExt cx="4200" cy="1990"/>
          </a:xfrm>
        </p:grpSpPr>
        <p:sp>
          <p:nvSpPr>
            <p:cNvPr id="20516" name="Rectangle 140"/>
            <p:cNvSpPr>
              <a:spLocks noChangeArrowheads="1"/>
            </p:cNvSpPr>
            <p:nvPr/>
          </p:nvSpPr>
          <p:spPr bwMode="auto">
            <a:xfrm>
              <a:off x="2890" y="7199"/>
              <a:ext cx="4200" cy="1990"/>
            </a:xfrm>
            <a:prstGeom prst="rect">
              <a:avLst/>
            </a:prstGeom>
            <a:solidFill>
              <a:srgbClr val="FFFFFF"/>
            </a:solidFill>
            <a:ln w="9525">
              <a:solidFill>
                <a:srgbClr val="000000"/>
              </a:solidFill>
              <a:prstDash val="dash"/>
              <a:miter lim="800000"/>
              <a:headEnd/>
              <a:tailEnd/>
            </a:ln>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endParaRPr lang="zh-TW" altLang="en-US"/>
            </a:p>
          </p:txBody>
        </p:sp>
        <p:sp>
          <p:nvSpPr>
            <p:cNvPr id="10" name="Text Box 141"/>
            <p:cNvSpPr txBox="1">
              <a:spLocks noChangeArrowheads="1"/>
            </p:cNvSpPr>
            <p:nvPr/>
          </p:nvSpPr>
          <p:spPr bwMode="auto">
            <a:xfrm>
              <a:off x="3887" y="7952"/>
              <a:ext cx="2080" cy="740"/>
            </a:xfrm>
            <a:prstGeom prst="rect">
              <a:avLst/>
            </a:prstGeom>
            <a:solidFill>
              <a:srgbClr val="FFFFFF"/>
            </a:solidFill>
            <a:ln>
              <a:noFill/>
            </a:ln>
            <a:extLst/>
          </p:spPr>
          <p:txBody>
            <a:bodyPr upright="1"/>
            <a:lstStyle/>
            <a:p>
              <a:pPr algn="ctr">
                <a:lnSpc>
                  <a:spcPts val="2600"/>
                </a:lnSpc>
                <a:spcAft>
                  <a:spcPts val="0"/>
                </a:spcAft>
                <a:defRPr/>
              </a:pPr>
              <a:r>
                <a:rPr lang="zh-TW" kern="100" dirty="0">
                  <a:latin typeface="微軟正黑體" panose="020B0604030504040204" pitchFamily="34" charset="-120"/>
                  <a:ea typeface="微軟正黑體" panose="020B0604030504040204" pitchFamily="34" charset="-120"/>
                  <a:cs typeface="Times New Roman" panose="02020603050405020304" pitchFamily="18" charset="0"/>
                </a:rPr>
                <a:t>功能圖示</a:t>
              </a:r>
            </a:p>
          </p:txBody>
        </p:sp>
      </p:grpSp>
      <p:sp>
        <p:nvSpPr>
          <p:cNvPr id="20486" name="矩形 4"/>
          <p:cNvSpPr>
            <a:spLocks noChangeArrowheads="1"/>
          </p:cNvSpPr>
          <p:nvPr/>
        </p:nvSpPr>
        <p:spPr bwMode="auto">
          <a:xfrm>
            <a:off x="611188" y="1506295"/>
            <a:ext cx="8208962"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zh-TW" altLang="en-US" sz="2000" dirty="0">
                <a:latin typeface="微軟正黑體" panose="020B0604030504040204" pitchFamily="34" charset="-120"/>
                <a:ea typeface="微軟正黑體" panose="020B0604030504040204" pitchFamily="34" charset="-120"/>
              </a:rPr>
              <a:t> </a:t>
            </a:r>
            <a:r>
              <a:rPr lang="en-US" altLang="zh-TW" sz="2000" dirty="0">
                <a:latin typeface="微軟正黑體" panose="020B0604030504040204" pitchFamily="34" charset="-120"/>
                <a:ea typeface="微軟正黑體" panose="020B0604030504040204" pitchFamily="34" charset="-120"/>
              </a:rPr>
              <a:t>2.</a:t>
            </a:r>
            <a:r>
              <a:rPr lang="zh-TW" altLang="zh-TW" sz="2000" dirty="0">
                <a:latin typeface="微軟正黑體" panose="020B0604030504040204" pitchFamily="34" charset="-120"/>
                <a:ea typeface="微軟正黑體" panose="020B0604030504040204" pitchFamily="34" charset="-120"/>
              </a:rPr>
              <a:t>資料擷取與儲存管理功能</a:t>
            </a:r>
            <a:r>
              <a:rPr lang="en-US" altLang="zh-TW" sz="1400" dirty="0">
                <a:latin typeface="微軟正黑體" panose="020B0604030504040204" pitchFamily="34" charset="-120"/>
                <a:ea typeface="微軟正黑體" panose="020B0604030504040204" pitchFamily="34" charset="-120"/>
              </a:rPr>
              <a:t>(</a:t>
            </a:r>
            <a:r>
              <a:rPr lang="zh-TW" altLang="zh-TW" sz="1400" dirty="0">
                <a:latin typeface="微軟正黑體" panose="020B0604030504040204" pitchFamily="34" charset="-120"/>
                <a:ea typeface="微軟正黑體" panose="020B0604030504040204" pitchFamily="34" charset="-120"/>
              </a:rPr>
              <a:t>請以本案所達成有關</a:t>
            </a:r>
            <a:r>
              <a:rPr lang="en-US" altLang="zh-TW" sz="1400" dirty="0">
                <a:latin typeface="微軟正黑體" panose="020B0604030504040204" pitchFamily="34" charset="-120"/>
                <a:ea typeface="微軟正黑體" panose="020B0604030504040204" pitchFamily="34" charset="-120"/>
              </a:rPr>
              <a:t>SMB</a:t>
            </a:r>
            <a:r>
              <a:rPr lang="zh-TW" altLang="zh-TW" sz="1400" dirty="0">
                <a:latin typeface="微軟正黑體" panose="020B0604030504040204" pitchFamily="34" charset="-120"/>
                <a:ea typeface="微軟正黑體" panose="020B0604030504040204" pitchFamily="34" charset="-120"/>
              </a:rPr>
              <a:t>由機械設備擷取資料的軟體，並具備對機械設備所傳輸之資料進行處理、儲存、轉譯等功能及其可視化畫面為例，說明其細部功能</a:t>
            </a:r>
            <a:r>
              <a:rPr lang="en-US" altLang="zh-TW" sz="1400" dirty="0">
                <a:latin typeface="微軟正黑體" panose="020B0604030504040204" pitchFamily="34" charset="-120"/>
                <a:ea typeface="微軟正黑體" panose="020B0604030504040204" pitchFamily="34" charset="-120"/>
              </a:rPr>
              <a:t>)</a:t>
            </a:r>
            <a:endParaRPr lang="zh-TW" altLang="zh-TW" sz="1400" dirty="0">
              <a:latin typeface="微軟正黑體" panose="020B0604030504040204" pitchFamily="34" charset="-120"/>
              <a:ea typeface="微軟正黑體" panose="020B0604030504040204" pitchFamily="34" charset="-120"/>
            </a:endParaRPr>
          </a:p>
        </p:txBody>
      </p:sp>
      <p:sp>
        <p:nvSpPr>
          <p:cNvPr id="20487" name="文字方塊 6"/>
          <p:cNvSpPr txBox="1">
            <a:spLocks noChangeArrowheads="1"/>
          </p:cNvSpPr>
          <p:nvPr/>
        </p:nvSpPr>
        <p:spPr bwMode="auto">
          <a:xfrm>
            <a:off x="5076825" y="1974850"/>
            <a:ext cx="36718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zh-TW" altLang="en-US" sz="2000">
                <a:latin typeface="微軟正黑體" panose="020B0604030504040204" pitchFamily="34" charset="-120"/>
                <a:ea typeface="微軟正黑體" panose="020B0604030504040204" pitchFamily="34" charset="-120"/>
              </a:rPr>
              <a:t>細部功能說明：</a:t>
            </a:r>
            <a:endParaRPr lang="en-US" altLang="zh-TW" sz="2000">
              <a:latin typeface="微軟正黑體" panose="020B0604030504040204" pitchFamily="34" charset="-120"/>
              <a:ea typeface="微軟正黑體" panose="020B0604030504040204" pitchFamily="34" charset="-120"/>
            </a:endParaRPr>
          </a:p>
          <a:p>
            <a:r>
              <a:rPr lang="zh-TW" altLang="en-US" sz="2000">
                <a:latin typeface="微軟正黑體" panose="020B0604030504040204" pitchFamily="34" charset="-120"/>
                <a:ea typeface="微軟正黑體" panose="020B0604030504040204" pitchFamily="34" charset="-120"/>
              </a:rPr>
              <a:t>資料擷取格式：</a:t>
            </a:r>
            <a:r>
              <a:rPr lang="zh-TW" altLang="en-US" sz="2000"/>
              <a:t>如：</a:t>
            </a:r>
            <a:r>
              <a:rPr lang="en-US" altLang="zh-TW" sz="2000"/>
              <a:t>CSV</a:t>
            </a:r>
            <a:endParaRPr lang="en-US" altLang="zh-TW" sz="2000">
              <a:latin typeface="微軟正黑體" panose="020B0604030504040204" pitchFamily="34" charset="-120"/>
              <a:ea typeface="微軟正黑體" panose="020B0604030504040204" pitchFamily="34" charset="-120"/>
            </a:endParaRPr>
          </a:p>
          <a:p>
            <a:r>
              <a:rPr lang="zh-TW" altLang="zh-TW" sz="2000">
                <a:latin typeface="微軟正黑體" panose="020B0604030504040204" pitchFamily="34" charset="-120"/>
                <a:ea typeface="微軟正黑體" panose="020B0604030504040204" pitchFamily="34" charset="-120"/>
              </a:rPr>
              <a:t>資料擷取</a:t>
            </a:r>
            <a:r>
              <a:rPr lang="zh-TW" altLang="en-US" sz="2000">
                <a:latin typeface="微軟正黑體" panose="020B0604030504040204" pitchFamily="34" charset="-120"/>
                <a:ea typeface="微軟正黑體" panose="020B0604030504040204" pitchFamily="34" charset="-120"/>
              </a:rPr>
              <a:t>週期：</a:t>
            </a:r>
            <a:r>
              <a:rPr lang="zh-TW" altLang="en-US" sz="2000"/>
              <a:t>如：</a:t>
            </a:r>
            <a:r>
              <a:rPr lang="en-US" altLang="zh-TW" sz="2000"/>
              <a:t>500ms</a:t>
            </a:r>
            <a:endParaRPr lang="en-US" altLang="zh-TW" sz="2000">
              <a:latin typeface="微軟正黑體" panose="020B0604030504040204" pitchFamily="34" charset="-120"/>
              <a:ea typeface="微軟正黑體" panose="020B0604030504040204" pitchFamily="34" charset="-120"/>
            </a:endParaRPr>
          </a:p>
        </p:txBody>
      </p:sp>
      <p:graphicFrame>
        <p:nvGraphicFramePr>
          <p:cNvPr id="2" name="表格 1"/>
          <p:cNvGraphicFramePr>
            <a:graphicFrameLocks noGrp="1"/>
          </p:cNvGraphicFramePr>
          <p:nvPr/>
        </p:nvGraphicFramePr>
        <p:xfrm>
          <a:off x="611188" y="4667250"/>
          <a:ext cx="7848601" cy="1570037"/>
        </p:xfrm>
        <a:graphic>
          <a:graphicData uri="http://schemas.openxmlformats.org/drawingml/2006/table">
            <a:tbl>
              <a:tblPr firstRow="1" bandRow="1">
                <a:tableStyleId>{5C22544A-7EE6-4342-B048-85BDC9FD1C3A}</a:tableStyleId>
              </a:tblPr>
              <a:tblGrid>
                <a:gridCol w="598347">
                  <a:extLst>
                    <a:ext uri="{9D8B030D-6E8A-4147-A177-3AD203B41FA5}">
                      <a16:colId xmlns:a16="http://schemas.microsoft.com/office/drawing/2014/main" val="20000"/>
                    </a:ext>
                  </a:extLst>
                </a:gridCol>
                <a:gridCol w="2498117">
                  <a:extLst>
                    <a:ext uri="{9D8B030D-6E8A-4147-A177-3AD203B41FA5}">
                      <a16:colId xmlns:a16="http://schemas.microsoft.com/office/drawing/2014/main" val="20001"/>
                    </a:ext>
                  </a:extLst>
                </a:gridCol>
                <a:gridCol w="2520073">
                  <a:extLst>
                    <a:ext uri="{9D8B030D-6E8A-4147-A177-3AD203B41FA5}">
                      <a16:colId xmlns:a16="http://schemas.microsoft.com/office/drawing/2014/main" val="20002"/>
                    </a:ext>
                  </a:extLst>
                </a:gridCol>
                <a:gridCol w="2232064">
                  <a:extLst>
                    <a:ext uri="{9D8B030D-6E8A-4147-A177-3AD203B41FA5}">
                      <a16:colId xmlns:a16="http://schemas.microsoft.com/office/drawing/2014/main" val="20003"/>
                    </a:ext>
                  </a:extLst>
                </a:gridCol>
              </a:tblGrid>
              <a:tr h="370915">
                <a:tc>
                  <a:txBody>
                    <a:bodyPr/>
                    <a:lstStyle/>
                    <a:p>
                      <a:pPr algn="ctr">
                        <a:lnSpc>
                          <a:spcPts val="2600"/>
                        </a:lnSpc>
                        <a:spcAft>
                          <a:spcPts val="0"/>
                        </a:spcAft>
                      </a:pPr>
                      <a:r>
                        <a:rPr lang="zh-TW" sz="1400" kern="0" dirty="0">
                          <a:solidFill>
                            <a:schemeClr val="tx1"/>
                          </a:solidFill>
                          <a:effectLst/>
                          <a:latin typeface="+mj-ea"/>
                          <a:ea typeface="+mj-ea"/>
                          <a:cs typeface="Times New Roman" panose="02020603050405020304" pitchFamily="18" charset="0"/>
                        </a:rPr>
                        <a:t>項次</a:t>
                      </a:r>
                      <a:endParaRPr lang="zh-TW" sz="1400" kern="100" dirty="0">
                        <a:solidFill>
                          <a:schemeClr val="tx1"/>
                        </a:solidFill>
                        <a:effectLst/>
                        <a:latin typeface="+mj-ea"/>
                        <a:ea typeface="+mj-ea"/>
                        <a:cs typeface="Times New Roman" panose="02020603050405020304" pitchFamily="18" charset="0"/>
                      </a:endParaRPr>
                    </a:p>
                  </a:txBody>
                  <a:tcPr marL="68574" marR="68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800"/>
                        </a:lnSpc>
                        <a:spcAft>
                          <a:spcPts val="0"/>
                        </a:spcAft>
                      </a:pPr>
                      <a:r>
                        <a:rPr lang="zh-TW" sz="1400" kern="0" dirty="0">
                          <a:solidFill>
                            <a:schemeClr val="tx1"/>
                          </a:solidFill>
                          <a:effectLst/>
                          <a:latin typeface="+mj-ea"/>
                          <a:ea typeface="+mj-ea"/>
                          <a:cs typeface="Times New Roman" panose="02020603050405020304" pitchFamily="18" charset="0"/>
                        </a:rPr>
                        <a:t>訊號</a:t>
                      </a:r>
                      <a:r>
                        <a:rPr lang="en-US" sz="1400" kern="0" dirty="0">
                          <a:solidFill>
                            <a:schemeClr val="tx1"/>
                          </a:solidFill>
                          <a:effectLst/>
                          <a:latin typeface="+mj-ea"/>
                          <a:ea typeface="+mj-ea"/>
                          <a:cs typeface="Times New Roman" panose="02020603050405020304" pitchFamily="18" charset="0"/>
                        </a:rPr>
                        <a:t>/</a:t>
                      </a:r>
                      <a:r>
                        <a:rPr lang="zh-TW" sz="1400" kern="0" dirty="0">
                          <a:solidFill>
                            <a:schemeClr val="tx1"/>
                          </a:solidFill>
                          <a:effectLst/>
                          <a:latin typeface="+mj-ea"/>
                          <a:ea typeface="+mj-ea"/>
                          <a:cs typeface="Times New Roman" panose="02020603050405020304" pitchFamily="18" charset="0"/>
                        </a:rPr>
                        <a:t>狀態說明</a:t>
                      </a:r>
                      <a:endParaRPr lang="zh-TW" sz="1400" kern="100" dirty="0">
                        <a:solidFill>
                          <a:schemeClr val="tx1"/>
                        </a:solidFill>
                        <a:effectLst/>
                        <a:latin typeface="+mj-ea"/>
                        <a:ea typeface="+mj-ea"/>
                        <a:cs typeface="Times New Roman" panose="02020603050405020304" pitchFamily="18" charset="0"/>
                      </a:endParaRPr>
                    </a:p>
                  </a:txBody>
                  <a:tcPr marL="68574" marR="68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800"/>
                        </a:lnSpc>
                        <a:spcAft>
                          <a:spcPts val="0"/>
                        </a:spcAft>
                      </a:pPr>
                      <a:r>
                        <a:rPr lang="zh-TW" sz="1400" kern="0">
                          <a:solidFill>
                            <a:schemeClr val="tx1"/>
                          </a:solidFill>
                          <a:effectLst/>
                          <a:latin typeface="+mj-ea"/>
                          <a:ea typeface="+mj-ea"/>
                          <a:cs typeface="Times New Roman" panose="02020603050405020304" pitchFamily="18" charset="0"/>
                        </a:rPr>
                        <a:t>資料型態</a:t>
                      </a:r>
                      <a:endParaRPr lang="zh-TW" sz="1400" kern="100">
                        <a:solidFill>
                          <a:schemeClr val="tx1"/>
                        </a:solidFill>
                        <a:effectLst/>
                        <a:latin typeface="+mj-ea"/>
                        <a:ea typeface="+mj-ea"/>
                        <a:cs typeface="Times New Roman" panose="02020603050405020304" pitchFamily="18" charset="0"/>
                      </a:endParaRPr>
                    </a:p>
                  </a:txBody>
                  <a:tcPr marL="68574" marR="68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800"/>
                        </a:lnSpc>
                        <a:spcAft>
                          <a:spcPts val="0"/>
                        </a:spcAft>
                      </a:pPr>
                      <a:r>
                        <a:rPr lang="zh-TW" altLang="en-US" sz="1400" kern="0" dirty="0" smtClean="0">
                          <a:solidFill>
                            <a:schemeClr val="tx1"/>
                          </a:solidFill>
                          <a:effectLst/>
                          <a:latin typeface="+mj-ea"/>
                          <a:ea typeface="+mj-ea"/>
                          <a:cs typeface="Times New Roman" panose="02020603050405020304" pitchFamily="18" charset="0"/>
                        </a:rPr>
                        <a:t>功能模組</a:t>
                      </a:r>
                      <a:r>
                        <a:rPr lang="zh-TW" sz="1400" kern="0" dirty="0" smtClean="0">
                          <a:solidFill>
                            <a:schemeClr val="tx1"/>
                          </a:solidFill>
                          <a:effectLst/>
                          <a:latin typeface="+mj-ea"/>
                          <a:ea typeface="+mj-ea"/>
                          <a:cs typeface="Times New Roman" panose="02020603050405020304" pitchFamily="18" charset="0"/>
                        </a:rPr>
                        <a:t>用途</a:t>
                      </a:r>
                      <a:endParaRPr lang="zh-TW" sz="1400" kern="100" dirty="0">
                        <a:solidFill>
                          <a:schemeClr val="tx1"/>
                        </a:solidFill>
                        <a:effectLst/>
                        <a:latin typeface="+mj-ea"/>
                        <a:ea typeface="+mj-ea"/>
                        <a:cs typeface="Times New Roman" panose="02020603050405020304" pitchFamily="18" charset="0"/>
                      </a:endParaRPr>
                    </a:p>
                  </a:txBody>
                  <a:tcPr marL="68574" marR="68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57292">
                <a:tc>
                  <a:txBody>
                    <a:bodyPr/>
                    <a:lstStyle/>
                    <a:p>
                      <a:pPr algn="ctr"/>
                      <a:r>
                        <a:rPr lang="en-US" altLang="zh-TW" sz="1800" dirty="0" smtClean="0">
                          <a:solidFill>
                            <a:schemeClr val="tx1"/>
                          </a:solidFill>
                          <a:latin typeface="+mj-ea"/>
                          <a:ea typeface="+mj-ea"/>
                        </a:rPr>
                        <a:t>1</a:t>
                      </a:r>
                      <a:endParaRPr lang="zh-TW" altLang="en-US" sz="1800" dirty="0">
                        <a:solidFill>
                          <a:schemeClr val="tx1"/>
                        </a:solidFill>
                        <a:latin typeface="+mj-ea"/>
                        <a:ea typeface="+mj-ea"/>
                      </a:endParaRPr>
                    </a:p>
                  </a:txBody>
                  <a:tcPr marL="91432" marR="91432"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TW" altLang="en-US" sz="1800" dirty="0" smtClean="0">
                          <a:solidFill>
                            <a:schemeClr val="tx1"/>
                          </a:solidFill>
                          <a:latin typeface="+mj-ea"/>
                          <a:ea typeface="+mj-ea"/>
                        </a:rPr>
                        <a:t>開機訊號</a:t>
                      </a:r>
                      <a:endParaRPr lang="zh-TW" altLang="en-US" sz="1800" dirty="0">
                        <a:solidFill>
                          <a:schemeClr val="tx1"/>
                        </a:solidFill>
                        <a:latin typeface="+mj-ea"/>
                        <a:ea typeface="+mj-ea"/>
                      </a:endParaRPr>
                    </a:p>
                  </a:txBody>
                  <a:tcPr marL="91432" marR="91432"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ts val="1800"/>
                        </a:lnSpc>
                        <a:spcAft>
                          <a:spcPts val="0"/>
                        </a:spcAft>
                      </a:pPr>
                      <a:r>
                        <a:rPr lang="zh-TW" sz="1400" kern="0" dirty="0">
                          <a:effectLst/>
                          <a:latin typeface="+mj-ea"/>
                          <a:ea typeface="+mj-ea"/>
                          <a:cs typeface="Times New Roman" panose="02020603050405020304" pitchFamily="18" charset="0"/>
                        </a:rPr>
                        <a:t>開機</a:t>
                      </a:r>
                      <a:r>
                        <a:rPr lang="en-US" sz="1400" kern="0" dirty="0">
                          <a:effectLst/>
                          <a:latin typeface="+mj-ea"/>
                          <a:ea typeface="+mj-ea"/>
                          <a:cs typeface="Times New Roman" panose="02020603050405020304" pitchFamily="18" charset="0"/>
                        </a:rPr>
                        <a:t>I/O</a:t>
                      </a:r>
                      <a:r>
                        <a:rPr lang="zh-TW" sz="1400" kern="0" dirty="0">
                          <a:effectLst/>
                          <a:latin typeface="+mj-ea"/>
                          <a:ea typeface="+mj-ea"/>
                          <a:cs typeface="Times New Roman" panose="02020603050405020304" pitchFamily="18" charset="0"/>
                        </a:rPr>
                        <a:t>訊號</a:t>
                      </a:r>
                      <a:r>
                        <a:rPr lang="en-US" sz="1400" kern="0" dirty="0">
                          <a:effectLst/>
                          <a:latin typeface="+mj-ea"/>
                          <a:ea typeface="+mj-ea"/>
                          <a:cs typeface="Times New Roman" panose="02020603050405020304" pitchFamily="18" charset="0"/>
                        </a:rPr>
                        <a:t>(</a:t>
                      </a:r>
                      <a:r>
                        <a:rPr lang="zh-TW" sz="1400" kern="0" dirty="0">
                          <a:effectLst/>
                          <a:latin typeface="+mj-ea"/>
                          <a:ea typeface="+mj-ea"/>
                          <a:cs typeface="Times New Roman" panose="02020603050405020304" pitchFamily="18" charset="0"/>
                        </a:rPr>
                        <a:t>自定義</a:t>
                      </a:r>
                      <a:r>
                        <a:rPr lang="en-US" sz="1400" kern="0" dirty="0">
                          <a:effectLst/>
                          <a:latin typeface="+mj-ea"/>
                          <a:ea typeface="+mj-ea"/>
                          <a:cs typeface="Times New Roman" panose="02020603050405020304" pitchFamily="18" charset="0"/>
                        </a:rPr>
                        <a:t>)+</a:t>
                      </a:r>
                      <a:r>
                        <a:rPr lang="zh-TW" sz="1400" kern="0" dirty="0">
                          <a:effectLst/>
                          <a:latin typeface="+mj-ea"/>
                          <a:ea typeface="+mj-ea"/>
                          <a:cs typeface="Times New Roman" panose="02020603050405020304" pitchFamily="18" charset="0"/>
                        </a:rPr>
                        <a:t>時間資訊</a:t>
                      </a:r>
                      <a:endParaRPr lang="zh-TW" sz="1400" kern="100" dirty="0">
                        <a:effectLst/>
                        <a:latin typeface="+mj-ea"/>
                        <a:ea typeface="+mj-ea"/>
                        <a:cs typeface="Times New Roman" panose="02020603050405020304" pitchFamily="18" charset="0"/>
                      </a:endParaRPr>
                    </a:p>
                  </a:txBody>
                  <a:tcPr marL="68574" marR="685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ts val="1800"/>
                        </a:lnSpc>
                        <a:spcAft>
                          <a:spcPts val="0"/>
                        </a:spcAft>
                      </a:pPr>
                      <a:r>
                        <a:rPr lang="zh-TW" sz="1400" kern="0" dirty="0">
                          <a:effectLst/>
                          <a:latin typeface="+mj-ea"/>
                          <a:ea typeface="+mj-ea"/>
                          <a:cs typeface="Times New Roman" panose="02020603050405020304" pitchFamily="18" charset="0"/>
                        </a:rPr>
                        <a:t>稼動率計算；</a:t>
                      </a:r>
                      <a:endParaRPr lang="zh-TW" sz="1400" kern="100" dirty="0">
                        <a:effectLst/>
                        <a:latin typeface="+mj-ea"/>
                        <a:ea typeface="+mj-ea"/>
                        <a:cs typeface="Times New Roman" panose="02020603050405020304" pitchFamily="18" charset="0"/>
                      </a:endParaRPr>
                    </a:p>
                    <a:p>
                      <a:pPr algn="just">
                        <a:lnSpc>
                          <a:spcPts val="1800"/>
                        </a:lnSpc>
                        <a:spcAft>
                          <a:spcPts val="0"/>
                        </a:spcAft>
                      </a:pPr>
                      <a:r>
                        <a:rPr lang="zh-TW" sz="1400" kern="0" dirty="0">
                          <a:effectLst/>
                          <a:latin typeface="+mj-ea"/>
                          <a:ea typeface="+mj-ea"/>
                          <a:cs typeface="Times New Roman" panose="02020603050405020304" pitchFamily="18" charset="0"/>
                        </a:rPr>
                        <a:t>設備歷程記錄</a:t>
                      </a:r>
                      <a:endParaRPr lang="zh-TW" sz="1400" kern="100" dirty="0">
                        <a:effectLst/>
                        <a:latin typeface="+mj-ea"/>
                        <a:ea typeface="+mj-ea"/>
                        <a:cs typeface="Times New Roman" panose="02020603050405020304" pitchFamily="18" charset="0"/>
                      </a:endParaRPr>
                    </a:p>
                  </a:txBody>
                  <a:tcPr marL="68574" marR="685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915">
                <a:tc>
                  <a:txBody>
                    <a:bodyPr/>
                    <a:lstStyle/>
                    <a:p>
                      <a:pPr algn="ctr"/>
                      <a:r>
                        <a:rPr lang="en-US" altLang="zh-TW" sz="1800" dirty="0" smtClean="0">
                          <a:solidFill>
                            <a:schemeClr val="tx1"/>
                          </a:solidFill>
                          <a:latin typeface="+mj-ea"/>
                          <a:ea typeface="+mj-ea"/>
                        </a:rPr>
                        <a:t>2</a:t>
                      </a:r>
                      <a:endParaRPr lang="zh-TW" altLang="en-US" sz="1800" dirty="0">
                        <a:solidFill>
                          <a:schemeClr val="tx1"/>
                        </a:solidFill>
                        <a:latin typeface="+mj-ea"/>
                        <a:ea typeface="+mj-ea"/>
                      </a:endParaRPr>
                    </a:p>
                  </a:txBody>
                  <a:tcPr marL="91432" marR="91432"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TW" altLang="en-US" sz="1800" dirty="0">
                        <a:solidFill>
                          <a:schemeClr val="tx1"/>
                        </a:solidFill>
                        <a:latin typeface="+mj-ea"/>
                        <a:ea typeface="+mj-ea"/>
                      </a:endParaRPr>
                    </a:p>
                  </a:txBody>
                  <a:tcPr marL="91432" marR="91432"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TW" altLang="en-US" sz="1800" dirty="0">
                        <a:solidFill>
                          <a:schemeClr val="tx1"/>
                        </a:solidFill>
                        <a:latin typeface="+mj-ea"/>
                        <a:ea typeface="+mj-ea"/>
                      </a:endParaRPr>
                    </a:p>
                  </a:txBody>
                  <a:tcPr marL="91432" marR="91432"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TW" altLang="en-US" sz="1800" dirty="0">
                        <a:solidFill>
                          <a:schemeClr val="tx1"/>
                        </a:solidFill>
                        <a:latin typeface="+mj-ea"/>
                        <a:ea typeface="+mj-ea"/>
                      </a:endParaRPr>
                    </a:p>
                  </a:txBody>
                  <a:tcPr marL="91432" marR="91432"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915">
                <a:tc>
                  <a:txBody>
                    <a:bodyPr/>
                    <a:lstStyle/>
                    <a:p>
                      <a:pPr algn="ctr"/>
                      <a:endParaRPr lang="zh-TW" altLang="en-US" sz="1800" dirty="0">
                        <a:solidFill>
                          <a:schemeClr val="tx1"/>
                        </a:solidFill>
                        <a:latin typeface="+mj-ea"/>
                        <a:ea typeface="+mj-ea"/>
                      </a:endParaRPr>
                    </a:p>
                  </a:txBody>
                  <a:tcPr marL="91432" marR="91432"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TW" altLang="en-US" sz="1800" dirty="0">
                        <a:solidFill>
                          <a:schemeClr val="tx1"/>
                        </a:solidFill>
                        <a:latin typeface="+mj-ea"/>
                        <a:ea typeface="+mj-ea"/>
                      </a:endParaRPr>
                    </a:p>
                  </a:txBody>
                  <a:tcPr marL="91432" marR="91432"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TW" altLang="en-US" sz="1800">
                        <a:solidFill>
                          <a:schemeClr val="tx1"/>
                        </a:solidFill>
                        <a:latin typeface="+mj-ea"/>
                        <a:ea typeface="+mj-ea"/>
                      </a:endParaRPr>
                    </a:p>
                  </a:txBody>
                  <a:tcPr marL="91432" marR="91432"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TW" altLang="en-US" sz="1800" dirty="0">
                        <a:solidFill>
                          <a:schemeClr val="tx1"/>
                        </a:solidFill>
                        <a:latin typeface="+mj-ea"/>
                        <a:ea typeface="+mj-ea"/>
                      </a:endParaRPr>
                    </a:p>
                  </a:txBody>
                  <a:tcPr marL="91432" marR="91432"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12" name="Rectangle 3"/>
          <p:cNvSpPr txBox="1">
            <a:spLocks noChangeArrowheads="1"/>
          </p:cNvSpPr>
          <p:nvPr/>
        </p:nvSpPr>
        <p:spPr bwMode="auto">
          <a:xfrm>
            <a:off x="34925" y="692150"/>
            <a:ext cx="87852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b="1" dirty="0">
                <a:latin typeface="微軟正黑體" panose="020B0604030504040204" pitchFamily="34" charset="-120"/>
                <a:ea typeface="微軟正黑體" panose="020B0604030504040204" pitchFamily="34" charset="-120"/>
              </a:rPr>
              <a:t>二</a:t>
            </a:r>
            <a:r>
              <a:rPr lang="zh-TW" altLang="en-US" b="1" dirty="0" smtClean="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解決方案</a:t>
            </a:r>
            <a:r>
              <a:rPr lang="en-US" altLang="zh-TW" b="1" dirty="0" smtClean="0">
                <a:solidFill>
                  <a:srgbClr val="FF0000"/>
                </a:solidFill>
                <a:latin typeface="微軟正黑體" panose="020B0604030504040204" pitchFamily="34" charset="-120"/>
                <a:ea typeface="微軟正黑體" panose="020B0604030504040204" pitchFamily="34" charset="-120"/>
              </a:rPr>
              <a:t>(</a:t>
            </a:r>
            <a:r>
              <a:rPr lang="en-US" altLang="zh-TW" b="1" dirty="0">
                <a:solidFill>
                  <a:srgbClr val="FF0000"/>
                </a:solidFill>
                <a:latin typeface="微軟正黑體" panose="020B0604030504040204" pitchFamily="34" charset="-120"/>
                <a:ea typeface="微軟正黑體" panose="020B0604030504040204" pitchFamily="34" charset="-120"/>
              </a:rPr>
              <a:t>SMU Phase I)</a:t>
            </a:r>
          </a:p>
          <a:p>
            <a:pPr eaLnBrk="1" hangingPunct="1"/>
            <a:endParaRPr lang="en-US" altLang="zh-TW" b="1" dirty="0">
              <a:latin typeface="微軟正黑體" panose="020B0604030504040204" pitchFamily="34" charset="-120"/>
              <a:ea typeface="微軟正黑體" panose="020B0604030504040204" pitchFamily="34" charset="-120"/>
            </a:endParaRPr>
          </a:p>
        </p:txBody>
      </p:sp>
      <p:sp>
        <p:nvSpPr>
          <p:cNvPr id="13" name="矩形 10"/>
          <p:cNvSpPr>
            <a:spLocks noChangeArrowheads="1"/>
          </p:cNvSpPr>
          <p:nvPr/>
        </p:nvSpPr>
        <p:spPr bwMode="auto">
          <a:xfrm>
            <a:off x="395288" y="1157288"/>
            <a:ext cx="7489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20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dirty="0" smtClean="0">
                <a:latin typeface="微軟正黑體" panose="020B0604030504040204" pitchFamily="34" charset="-120"/>
                <a:ea typeface="微軟正黑體" panose="020B0604030504040204" pitchFamily="34" charset="-120"/>
                <a:cs typeface="Times New Roman" panose="02020603050405020304" pitchFamily="18" charset="0"/>
              </a:rPr>
              <a:t>三</a:t>
            </a:r>
            <a:r>
              <a:rPr lang="en-US" altLang="zh-TW" sz="20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本案</a:t>
            </a:r>
            <a:r>
              <a:rPr lang="zh-TW" altLang="zh-TW" sz="2000" dirty="0">
                <a:latin typeface="微軟正黑體" panose="020B0604030504040204" pitchFamily="34" charset="-120"/>
                <a:ea typeface="微軟正黑體" panose="020B0604030504040204" pitchFamily="34" charset="-120"/>
                <a:cs typeface="Times New Roman" panose="02020603050405020304" pitchFamily="18" charset="0"/>
              </a:rPr>
              <a:t>設備導入</a:t>
            </a:r>
            <a:r>
              <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rPr>
              <a:t>SMB</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軟體</a:t>
            </a:r>
            <a:r>
              <a:rPr lang="zh-TW" altLang="zh-TW" sz="2000" dirty="0">
                <a:latin typeface="微軟正黑體" panose="020B0604030504040204" pitchFamily="34" charset="-120"/>
                <a:ea typeface="微軟正黑體" panose="020B0604030504040204" pitchFamily="34" charset="-120"/>
                <a:cs typeface="Times New Roman" panose="02020603050405020304" pitchFamily="18" charset="0"/>
              </a:rPr>
              <a:t>功能</a:t>
            </a:r>
            <a:endPar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37640753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3293E9E-AFF9-4034-8BF6-5754B3EA07C7}" type="slidenum">
              <a:rPr lang="zh-TW" altLang="en-US" smtClean="0"/>
              <a:pPr/>
              <a:t>14</a:t>
            </a:fld>
            <a:endParaRPr lang="zh-TW" altLang="en-US"/>
          </a:p>
        </p:txBody>
      </p:sp>
      <p:sp>
        <p:nvSpPr>
          <p:cNvPr id="5" name="Rectangle 2"/>
          <p:cNvSpPr>
            <a:spLocks noGrp="1" noChangeArrowheads="1"/>
          </p:cNvSpPr>
          <p:nvPr>
            <p:ph type="title"/>
          </p:nvPr>
        </p:nvSpPr>
        <p:spPr bwMode="auto">
          <a:xfrm>
            <a:off x="1117923" y="44624"/>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zh-TW" altLang="en-US" dirty="0" smtClean="0">
                <a:latin typeface="微軟正黑體" panose="020B0604030504040204" pitchFamily="34" charset="-120"/>
                <a:ea typeface="微軟正黑體" panose="020B0604030504040204" pitchFamily="34" charset="-120"/>
              </a:rPr>
              <a:t>壹、</a:t>
            </a:r>
            <a:r>
              <a:rPr lang="zh-TW" altLang="zh-TW" dirty="0" smtClean="0">
                <a:latin typeface="微軟正黑體" panose="020B0604030504040204" pitchFamily="34" charset="-120"/>
                <a:ea typeface="微軟正黑體" panose="020B0604030504040204" pitchFamily="34" charset="-120"/>
              </a:rPr>
              <a:t>計畫內容</a:t>
            </a:r>
            <a:endParaRPr lang="zh-TW" altLang="en-US" dirty="0" smtClean="0">
              <a:latin typeface="微軟正黑體" panose="020B0604030504040204" pitchFamily="34" charset="-120"/>
              <a:ea typeface="微軟正黑體" panose="020B0604030504040204" pitchFamily="34" charset="-120"/>
            </a:endParaRPr>
          </a:p>
        </p:txBody>
      </p:sp>
      <p:sp>
        <p:nvSpPr>
          <p:cNvPr id="7" name="矩形 6"/>
          <p:cNvSpPr/>
          <p:nvPr/>
        </p:nvSpPr>
        <p:spPr>
          <a:xfrm>
            <a:off x="978470" y="1562506"/>
            <a:ext cx="7842001" cy="2754600"/>
          </a:xfrm>
          <a:prstGeom prst="rect">
            <a:avLst/>
          </a:prstGeom>
        </p:spPr>
        <p:txBody>
          <a:bodyPr wrap="square">
            <a:spAutoFit/>
          </a:bodyPr>
          <a:lstStyle/>
          <a:p>
            <a:pPr algn="just">
              <a:lnSpc>
                <a:spcPts val="2000"/>
              </a:lnSpc>
              <a:spcAft>
                <a:spcPts val="0"/>
              </a:spcAft>
            </a:pPr>
            <a:r>
              <a:rPr lang="zh-TW" altLang="zh-TW" b="1" kern="100" dirty="0" smtClean="0">
                <a:latin typeface="微軟正黑體" panose="020B0604030504040204" pitchFamily="34" charset="-120"/>
                <a:ea typeface="微軟正黑體" panose="020B0604030504040204" pitchFamily="34" charset="-120"/>
                <a:cs typeface="Times New Roman" panose="02020603050405020304" pitchFamily="18" charset="0"/>
              </a:rPr>
              <a:t>因應</a:t>
            </a:r>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前段受輔導業者需求，說明本案要執行的內容</a:t>
            </a:r>
            <a:r>
              <a:rPr lang="en-US" altLang="zh-TW" b="1" kern="1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導入、修改、新開發的模組或功能</a:t>
            </a:r>
            <a:r>
              <a:rPr lang="en-US" altLang="zh-TW" b="1" kern="1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zh-TW" kern="100" dirty="0">
              <a:latin typeface="微軟正黑體" panose="020B0604030504040204" pitchFamily="34" charset="-120"/>
              <a:ea typeface="微軟正黑體" panose="020B0604030504040204" pitchFamily="34" charset="-120"/>
              <a:cs typeface="Times New Roman" panose="02020603050405020304" pitchFamily="18" charset="0"/>
            </a:endParaRPr>
          </a:p>
          <a:p>
            <a:pPr marL="304800" algn="just">
              <a:lnSpc>
                <a:spcPts val="2000"/>
              </a:lnSpc>
              <a:spcAft>
                <a:spcPts val="0"/>
              </a:spcAft>
            </a:pPr>
            <a:r>
              <a:rPr lang="en-US" altLang="zh-TW" b="1"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zh-TW" b="1" kern="100" dirty="0" smtClean="0">
                <a:latin typeface="微軟正黑體" panose="020B0604030504040204" pitchFamily="34" charset="-120"/>
                <a:ea typeface="微軟正黑體" panose="020B0604030504040204" pitchFamily="34" charset="-120"/>
                <a:cs typeface="Times New Roman" panose="02020603050405020304" pitchFamily="18" charset="0"/>
              </a:rPr>
              <a:t>導入</a:t>
            </a:r>
            <a:r>
              <a:rPr lang="en-US" altLang="zh-TW" b="1" kern="1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b="1" kern="100" dirty="0" smtClean="0">
                <a:latin typeface="微軟正黑體" panose="020B0604030504040204" pitchFamily="34" charset="-120"/>
                <a:ea typeface="微軟正黑體" panose="020B0604030504040204" pitchFamily="34" charset="-120"/>
                <a:cs typeface="Times New Roman" panose="02020603050405020304" pitchFamily="18" charset="0"/>
              </a:rPr>
              <a:t>新開發</a:t>
            </a:r>
            <a:r>
              <a:rPr lang="en-US" altLang="zh-TW" b="1" kern="100" dirty="0" smtClean="0">
                <a:latin typeface="微軟正黑體" panose="020B0604030504040204" pitchFamily="34" charset="-120"/>
                <a:ea typeface="微軟正黑體" panose="020B0604030504040204" pitchFamily="34" charset="-120"/>
                <a:cs typeface="Times New Roman" panose="02020603050405020304" pitchFamily="18" charset="0"/>
              </a:rPr>
              <a:t>OOO</a:t>
            </a:r>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模組</a:t>
            </a:r>
            <a:r>
              <a:rPr lang="en-US" altLang="zh-TW" b="1"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zh-TW" kern="100" dirty="0">
              <a:latin typeface="微軟正黑體" panose="020B0604030504040204" pitchFamily="34" charset="-120"/>
              <a:ea typeface="微軟正黑體" panose="020B0604030504040204" pitchFamily="34" charset="-120"/>
              <a:cs typeface="Times New Roman" panose="02020603050405020304" pitchFamily="18" charset="0"/>
            </a:endParaRPr>
          </a:p>
          <a:p>
            <a:pPr marL="628650" lvl="0" indent="-342900" algn="just">
              <a:lnSpc>
                <a:spcPts val="1800"/>
              </a:lnSpc>
              <a:spcAft>
                <a:spcPts val="0"/>
              </a:spcAft>
              <a:buFont typeface="Wingdings" panose="05000000000000000000" pitchFamily="2" charset="2"/>
              <a:buChar char=""/>
            </a:pPr>
            <a:r>
              <a:rPr lang="zh-TW" altLang="zh-TW" kern="100" dirty="0">
                <a:solidFill>
                  <a:schemeClr val="bg1">
                    <a:lumMod val="65000"/>
                  </a:schemeClr>
                </a:solidFill>
                <a:latin typeface="微軟正黑體" panose="020B0604030504040204" pitchFamily="34" charset="-120"/>
                <a:ea typeface="微軟正黑體" panose="020B0604030504040204" pitchFamily="34" charset="-120"/>
                <a:cs typeface="Times New Roman" panose="02020603050405020304" pitchFamily="18" charset="0"/>
              </a:rPr>
              <a:t>原有</a:t>
            </a:r>
            <a:r>
              <a:rPr lang="en-US" altLang="zh-TW" kern="100" dirty="0">
                <a:solidFill>
                  <a:schemeClr val="bg1">
                    <a:lumMod val="65000"/>
                  </a:schemeClr>
                </a:solidFill>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zh-TW" kern="100" dirty="0">
                <a:solidFill>
                  <a:schemeClr val="bg1">
                    <a:lumMod val="65000"/>
                  </a:schemeClr>
                </a:solidFill>
                <a:latin typeface="微軟正黑體" panose="020B0604030504040204" pitchFamily="34" charset="-120"/>
                <a:ea typeface="微軟正黑體" panose="020B0604030504040204" pitchFamily="34" charset="-120"/>
                <a:cs typeface="Times New Roman" panose="02020603050405020304" pitchFamily="18" charset="0"/>
              </a:rPr>
              <a:t>原</a:t>
            </a:r>
            <a:r>
              <a:rPr lang="zh-TW" altLang="zh-TW" kern="100" dirty="0" smtClean="0">
                <a:solidFill>
                  <a:schemeClr val="bg1">
                    <a:lumMod val="65000"/>
                  </a:schemeClr>
                </a:solidFill>
                <a:latin typeface="微軟正黑體" panose="020B0604030504040204" pitchFamily="34" charset="-120"/>
                <a:ea typeface="微軟正黑體" panose="020B0604030504040204" pitchFamily="34" charset="-120"/>
                <a:cs typeface="Times New Roman" panose="02020603050405020304" pitchFamily="18" charset="0"/>
              </a:rPr>
              <a:t>倉</a:t>
            </a:r>
            <a:r>
              <a:rPr lang="en-US" altLang="zh-TW" kern="100" dirty="0" smtClean="0">
                <a:solidFill>
                  <a:schemeClr val="bg1">
                    <a:lumMod val="65000"/>
                  </a:schemeClr>
                </a:solidFill>
                <a:latin typeface="微軟正黑體" panose="020B0604030504040204" pitchFamily="34" charset="-120"/>
                <a:ea typeface="微軟正黑體" panose="020B0604030504040204" pitchFamily="34" charset="-120"/>
                <a:cs typeface="Times New Roman" panose="02020603050405020304" pitchFamily="18" charset="0"/>
              </a:rPr>
              <a:t>OOO</a:t>
            </a:r>
            <a:r>
              <a:rPr lang="zh-TW" altLang="zh-TW" kern="100" dirty="0" smtClean="0">
                <a:solidFill>
                  <a:schemeClr val="bg1">
                    <a:lumMod val="65000"/>
                  </a:schemeClr>
                </a:solidFill>
                <a:latin typeface="微軟正黑體" panose="020B0604030504040204" pitchFamily="34" charset="-120"/>
                <a:ea typeface="微軟正黑體" panose="020B0604030504040204" pitchFamily="34" charset="-120"/>
                <a:cs typeface="Times New Roman" panose="02020603050405020304" pitchFamily="18" charset="0"/>
              </a:rPr>
              <a:t>系統</a:t>
            </a:r>
            <a:r>
              <a:rPr lang="en-US" altLang="zh-TW" kern="100" dirty="0" smtClean="0">
                <a:solidFill>
                  <a:schemeClr val="bg1">
                    <a:lumMod val="65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kern="100" dirty="0">
                <a:solidFill>
                  <a:schemeClr val="bg1">
                    <a:lumMod val="65000"/>
                  </a:schemeClr>
                </a:solidFill>
                <a:latin typeface="微軟正黑體" panose="020B0604030504040204" pitchFamily="34" charset="-120"/>
                <a:ea typeface="微軟正黑體" panose="020B0604030504040204" pitchFamily="34" charset="-120"/>
                <a:cs typeface="Times New Roman" panose="02020603050405020304" pitchFamily="18" charset="0"/>
              </a:rPr>
              <a:t>原</a:t>
            </a:r>
            <a:r>
              <a:rPr lang="zh-TW" altLang="en-US" kern="100" dirty="0" smtClean="0">
                <a:solidFill>
                  <a:schemeClr val="bg1">
                    <a:lumMod val="65000"/>
                  </a:schemeClr>
                </a:solidFill>
                <a:latin typeface="微軟正黑體" panose="020B0604030504040204" pitchFamily="34" charset="-120"/>
                <a:ea typeface="微軟正黑體" panose="020B0604030504040204" pitchFamily="34" charset="-120"/>
                <a:cs typeface="Times New Roman" panose="02020603050405020304" pitchFamily="18" charset="0"/>
              </a:rPr>
              <a:t>系統狀態敘述</a:t>
            </a:r>
            <a:r>
              <a:rPr lang="en-US" altLang="zh-TW" kern="100" dirty="0" smtClean="0">
                <a:solidFill>
                  <a:schemeClr val="bg1">
                    <a:lumMod val="65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zh-TW" kern="100" dirty="0">
              <a:solidFill>
                <a:schemeClr val="bg1">
                  <a:lumMod val="6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628650" lvl="0" indent="-342900" algn="just">
              <a:lnSpc>
                <a:spcPts val="1800"/>
              </a:lnSpc>
              <a:spcAft>
                <a:spcPts val="0"/>
              </a:spcAft>
              <a:buFont typeface="Wingdings" panose="05000000000000000000" pitchFamily="2" charset="2"/>
              <a:buChar char=""/>
            </a:pPr>
            <a:r>
              <a:rPr lang="zh-TW" altLang="zh-TW" kern="100" dirty="0">
                <a:solidFill>
                  <a:schemeClr val="bg1">
                    <a:lumMod val="65000"/>
                  </a:schemeClr>
                </a:solidFill>
                <a:latin typeface="微軟正黑體" panose="020B0604030504040204" pitchFamily="34" charset="-120"/>
                <a:ea typeface="微軟正黑體" panose="020B0604030504040204" pitchFamily="34" charset="-120"/>
                <a:cs typeface="Times New Roman" panose="02020603050405020304" pitchFamily="18" charset="0"/>
              </a:rPr>
              <a:t>新增、修改或整合</a:t>
            </a:r>
            <a:r>
              <a:rPr lang="en-US" altLang="zh-TW" kern="100" dirty="0">
                <a:solidFill>
                  <a:schemeClr val="bg1">
                    <a:lumMod val="65000"/>
                  </a:schemeClr>
                </a:solidFill>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zh-TW" kern="100" dirty="0">
                <a:solidFill>
                  <a:schemeClr val="bg1">
                    <a:lumMod val="65000"/>
                  </a:schemeClr>
                </a:solidFill>
                <a:latin typeface="微軟正黑體" panose="020B0604030504040204" pitchFamily="34" charset="-120"/>
                <a:ea typeface="微軟正黑體" panose="020B0604030504040204" pitchFamily="34" charset="-120"/>
                <a:cs typeface="Times New Roman" panose="02020603050405020304" pitchFamily="18" charset="0"/>
              </a:rPr>
              <a:t>增加數位電子化之物料管理系統，</a:t>
            </a:r>
            <a:r>
              <a:rPr lang="en-US" altLang="zh-TW" kern="100" dirty="0">
                <a:solidFill>
                  <a:schemeClr val="bg1">
                    <a:lumMod val="65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zh-TW" kern="100" dirty="0">
              <a:solidFill>
                <a:schemeClr val="bg1">
                  <a:lumMod val="6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628650" lvl="0" indent="-342900" algn="just">
              <a:lnSpc>
                <a:spcPts val="1800"/>
              </a:lnSpc>
              <a:spcAft>
                <a:spcPts val="0"/>
              </a:spcAft>
              <a:buFont typeface="Wingdings" panose="05000000000000000000" pitchFamily="2" charset="2"/>
              <a:buChar char=""/>
            </a:pPr>
            <a:r>
              <a:rPr lang="zh-TW" altLang="zh-TW" kern="100" dirty="0">
                <a:solidFill>
                  <a:schemeClr val="bg1">
                    <a:lumMod val="65000"/>
                  </a:schemeClr>
                </a:solidFill>
                <a:latin typeface="微軟正黑體" panose="020B0604030504040204" pitchFamily="34" charset="-120"/>
                <a:ea typeface="微軟正黑體" panose="020B0604030504040204" pitchFamily="34" charset="-120"/>
                <a:cs typeface="Times New Roman" panose="02020603050405020304" pitchFamily="18" charset="0"/>
              </a:rPr>
              <a:t>差異</a:t>
            </a:r>
            <a:r>
              <a:rPr lang="en-US" altLang="zh-TW" kern="100" dirty="0">
                <a:solidFill>
                  <a:schemeClr val="bg1">
                    <a:lumMod val="65000"/>
                  </a:schemeClr>
                </a:solidFill>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zh-TW" kern="100" dirty="0">
                <a:solidFill>
                  <a:schemeClr val="bg1">
                    <a:lumMod val="65000"/>
                  </a:schemeClr>
                </a:solidFill>
                <a:latin typeface="微軟正黑體" panose="020B0604030504040204" pitchFamily="34" charset="-120"/>
                <a:ea typeface="微軟正黑體" panose="020B0604030504040204" pitchFamily="34" charset="-120"/>
                <a:cs typeface="Times New Roman" panose="02020603050405020304" pitchFamily="18" charset="0"/>
              </a:rPr>
              <a:t>預期可縮短、簡化或改善</a:t>
            </a:r>
            <a:r>
              <a:rPr lang="en-US" altLang="zh-TW" kern="100" dirty="0" smtClean="0">
                <a:solidFill>
                  <a:schemeClr val="bg1">
                    <a:lumMod val="65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p>
          <a:p>
            <a:pPr marL="628650" lvl="0" indent="-342900" algn="just">
              <a:lnSpc>
                <a:spcPts val="1800"/>
              </a:lnSpc>
              <a:spcAft>
                <a:spcPts val="0"/>
              </a:spcAft>
              <a:buFont typeface="Wingdings" panose="05000000000000000000" pitchFamily="2" charset="2"/>
              <a:buChar char=""/>
            </a:pPr>
            <a:endParaRPr lang="en-US" altLang="zh-TW" kern="100" dirty="0" smtClean="0">
              <a:solidFill>
                <a:schemeClr val="bg1">
                  <a:lumMod val="6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a:p>
            <a:pPr lvl="0"/>
            <a:r>
              <a:rPr lang="zh-TW" altLang="en-US" b="1" kern="100" dirty="0" smtClean="0">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b="1" kern="100" dirty="0" smtClean="0">
                <a:latin typeface="微軟正黑體" panose="020B0604030504040204" pitchFamily="34" charset="-120"/>
                <a:ea typeface="微軟正黑體" panose="020B0604030504040204" pitchFamily="34" charset="-120"/>
                <a:cs typeface="Times New Roman" panose="02020603050405020304" pitchFamily="18" charset="0"/>
              </a:rPr>
              <a:t>(2)</a:t>
            </a:r>
            <a:r>
              <a:rPr lang="zh-TW" altLang="zh-TW" b="1" kern="100" dirty="0" smtClean="0">
                <a:latin typeface="微軟正黑體" panose="020B0604030504040204" pitchFamily="34" charset="-120"/>
                <a:ea typeface="微軟正黑體" panose="020B0604030504040204" pitchFamily="34" charset="-120"/>
                <a:cs typeface="Times New Roman" panose="02020603050405020304" pitchFamily="18" charset="0"/>
              </a:rPr>
              <a:t>導入</a:t>
            </a:r>
            <a:r>
              <a:rPr lang="en-US" altLang="zh-TW" b="1" kern="1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b="1" kern="100" dirty="0" smtClean="0">
                <a:latin typeface="微軟正黑體" panose="020B0604030504040204" pitchFamily="34" charset="-120"/>
                <a:ea typeface="微軟正黑體" panose="020B0604030504040204" pitchFamily="34" charset="-120"/>
                <a:cs typeface="Times New Roman" panose="02020603050405020304" pitchFamily="18" charset="0"/>
              </a:rPr>
              <a:t>新開發</a:t>
            </a:r>
            <a:r>
              <a:rPr lang="en-US" altLang="zh-TW" b="1" kern="100" dirty="0" smtClean="0">
                <a:latin typeface="微軟正黑體" panose="020B0604030504040204" pitchFamily="34" charset="-120"/>
                <a:ea typeface="微軟正黑體" panose="020B0604030504040204" pitchFamily="34" charset="-120"/>
                <a:cs typeface="Times New Roman" panose="02020603050405020304" pitchFamily="18" charset="0"/>
              </a:rPr>
              <a:t>OOO</a:t>
            </a:r>
            <a:r>
              <a:rPr lang="zh-TW" altLang="zh-TW" b="1" kern="100" dirty="0" smtClean="0">
                <a:latin typeface="微軟正黑體" panose="020B0604030504040204" pitchFamily="34" charset="-120"/>
                <a:ea typeface="微軟正黑體" panose="020B0604030504040204" pitchFamily="34" charset="-120"/>
                <a:cs typeface="Times New Roman" panose="02020603050405020304" pitchFamily="18" charset="0"/>
              </a:rPr>
              <a:t>模組</a:t>
            </a:r>
            <a:r>
              <a:rPr lang="en-US" altLang="zh-TW" b="1" kern="100" dirty="0" smtClean="0">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zh-TW" b="1" kern="100" dirty="0" smtClean="0">
              <a:latin typeface="微軟正黑體" panose="020B0604030504040204" pitchFamily="34" charset="-120"/>
              <a:ea typeface="微軟正黑體" panose="020B0604030504040204" pitchFamily="34" charset="-120"/>
              <a:cs typeface="Times New Roman" panose="02020603050405020304" pitchFamily="18" charset="0"/>
            </a:endParaRPr>
          </a:p>
          <a:p>
            <a:pPr marL="628650" indent="-342900" algn="just">
              <a:lnSpc>
                <a:spcPts val="1800"/>
              </a:lnSpc>
              <a:spcAft>
                <a:spcPts val="0"/>
              </a:spcAft>
              <a:buFont typeface="Wingdings" panose="05000000000000000000" pitchFamily="2" charset="2"/>
              <a:buChar char=""/>
            </a:pPr>
            <a:r>
              <a:rPr lang="zh-TW" altLang="zh-TW" kern="100" dirty="0" smtClean="0">
                <a:solidFill>
                  <a:schemeClr val="bg1">
                    <a:lumMod val="65000"/>
                  </a:schemeClr>
                </a:solidFill>
                <a:latin typeface="微軟正黑體" panose="020B0604030504040204" pitchFamily="34" charset="-120"/>
                <a:ea typeface="微軟正黑體" panose="020B0604030504040204" pitchFamily="34" charset="-120"/>
                <a:cs typeface="Times New Roman" panose="02020603050405020304" pitchFamily="18" charset="0"/>
              </a:rPr>
              <a:t>原有</a:t>
            </a:r>
            <a:r>
              <a:rPr lang="en-US" altLang="zh-TW" kern="100" dirty="0" smtClean="0">
                <a:solidFill>
                  <a:schemeClr val="bg1">
                    <a:lumMod val="65000"/>
                  </a:schemeClr>
                </a:solidFill>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zh-TW" kern="100" dirty="0" smtClean="0">
                <a:solidFill>
                  <a:schemeClr val="bg1">
                    <a:lumMod val="65000"/>
                  </a:schemeClr>
                </a:solidFill>
                <a:latin typeface="微軟正黑體" panose="020B0604030504040204" pitchFamily="34" charset="-120"/>
                <a:ea typeface="微軟正黑體" panose="020B0604030504040204" pitchFamily="34" charset="-120"/>
                <a:cs typeface="Times New Roman" panose="02020603050405020304" pitchFamily="18" charset="0"/>
              </a:rPr>
              <a:t>人工管理…</a:t>
            </a:r>
          </a:p>
          <a:p>
            <a:pPr marL="628650" indent="-342900" algn="just">
              <a:lnSpc>
                <a:spcPts val="1800"/>
              </a:lnSpc>
              <a:spcAft>
                <a:spcPts val="0"/>
              </a:spcAft>
              <a:buFont typeface="Wingdings" panose="05000000000000000000" pitchFamily="2" charset="2"/>
              <a:buChar char=""/>
            </a:pPr>
            <a:r>
              <a:rPr lang="zh-TW" altLang="zh-TW" kern="100" dirty="0" smtClean="0">
                <a:solidFill>
                  <a:schemeClr val="bg1">
                    <a:lumMod val="65000"/>
                  </a:schemeClr>
                </a:solidFill>
                <a:latin typeface="微軟正黑體" panose="020B0604030504040204" pitchFamily="34" charset="-120"/>
                <a:ea typeface="微軟正黑體" panose="020B0604030504040204" pitchFamily="34" charset="-120"/>
                <a:cs typeface="Times New Roman" panose="02020603050405020304" pitchFamily="18" charset="0"/>
              </a:rPr>
              <a:t>新增、修改或整合</a:t>
            </a:r>
            <a:r>
              <a:rPr lang="en-US" altLang="zh-TW" kern="100" dirty="0" smtClean="0">
                <a:solidFill>
                  <a:schemeClr val="bg1">
                    <a:lumMod val="65000"/>
                  </a:schemeClr>
                </a:solidFill>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zh-TW" kern="100" dirty="0" smtClean="0">
                <a:solidFill>
                  <a:schemeClr val="bg1">
                    <a:lumMod val="65000"/>
                  </a:schemeClr>
                </a:solidFill>
                <a:latin typeface="微軟正黑體" panose="020B0604030504040204" pitchFamily="34" charset="-120"/>
                <a:ea typeface="微軟正黑體" panose="020B0604030504040204" pitchFamily="34" charset="-120"/>
                <a:cs typeface="Times New Roman" panose="02020603050405020304" pitchFamily="18" charset="0"/>
              </a:rPr>
              <a:t>增加數位電子化之入庫管理系統，…</a:t>
            </a:r>
          </a:p>
          <a:p>
            <a:pPr marL="628650" indent="-342900" algn="just">
              <a:lnSpc>
                <a:spcPts val="1800"/>
              </a:lnSpc>
              <a:spcAft>
                <a:spcPts val="0"/>
              </a:spcAft>
              <a:buFont typeface="Wingdings" panose="05000000000000000000" pitchFamily="2" charset="2"/>
              <a:buChar char=""/>
            </a:pPr>
            <a:r>
              <a:rPr lang="zh-TW" altLang="zh-TW" kern="100" dirty="0" smtClean="0">
                <a:solidFill>
                  <a:schemeClr val="bg1">
                    <a:lumMod val="65000"/>
                  </a:schemeClr>
                </a:solidFill>
                <a:latin typeface="微軟正黑體" panose="020B0604030504040204" pitchFamily="34" charset="-120"/>
                <a:ea typeface="微軟正黑體" panose="020B0604030504040204" pitchFamily="34" charset="-120"/>
                <a:cs typeface="Times New Roman" panose="02020603050405020304" pitchFamily="18" charset="0"/>
              </a:rPr>
              <a:t>差異</a:t>
            </a:r>
            <a:r>
              <a:rPr lang="en-US" altLang="zh-TW" kern="100" dirty="0" smtClean="0">
                <a:solidFill>
                  <a:schemeClr val="bg1">
                    <a:lumMod val="65000"/>
                  </a:schemeClr>
                </a:solidFill>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zh-TW" kern="100" dirty="0" smtClean="0">
                <a:solidFill>
                  <a:schemeClr val="bg1">
                    <a:lumMod val="65000"/>
                  </a:schemeClr>
                </a:solidFill>
                <a:latin typeface="微軟正黑體" panose="020B0604030504040204" pitchFamily="34" charset="-120"/>
                <a:ea typeface="微軟正黑體" panose="020B0604030504040204" pitchFamily="34" charset="-120"/>
                <a:cs typeface="Times New Roman" panose="02020603050405020304" pitchFamily="18" charset="0"/>
              </a:rPr>
              <a:t>預期可縮短、簡化或改善…</a:t>
            </a:r>
            <a:r>
              <a:rPr lang="en-US" altLang="zh-TW" kern="100" dirty="0">
                <a:latin typeface="微軟正黑體" panose="020B0604030504040204" pitchFamily="34" charset="-120"/>
                <a:ea typeface="微軟正黑體" panose="020B0604030504040204" pitchFamily="34" charset="-120"/>
                <a:cs typeface="Times New Roman" panose="02020603050405020304" pitchFamily="18" charset="0"/>
              </a:rPr>
              <a:t> </a:t>
            </a:r>
            <a:endParaRPr lang="zh-TW" altLang="zh-TW" kern="1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8" name="Rectangle 2"/>
          <p:cNvSpPr txBox="1">
            <a:spLocks noChangeArrowheads="1"/>
          </p:cNvSpPr>
          <p:nvPr/>
        </p:nvSpPr>
        <p:spPr bwMode="auto">
          <a:xfrm>
            <a:off x="251520" y="793065"/>
            <a:ext cx="6121400" cy="76944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0" lvl="1" algn="l">
              <a:spcBef>
                <a:spcPts val="0"/>
              </a:spcBef>
              <a:buNone/>
            </a:pPr>
            <a:r>
              <a:rPr lang="en-US" altLang="zh-TW" sz="2400" b="1" dirty="0"/>
              <a:t> </a:t>
            </a:r>
            <a:r>
              <a:rPr lang="zh-TW" altLang="en-US" sz="2400" b="1" dirty="0" smtClean="0"/>
              <a:t>二</a:t>
            </a:r>
            <a:r>
              <a:rPr lang="zh-TW" altLang="zh-TW" sz="2400" b="1" dirty="0" smtClean="0"/>
              <a:t>、</a:t>
            </a:r>
            <a:r>
              <a:rPr lang="zh-TW" altLang="en-US" sz="2400" b="1" dirty="0" smtClean="0"/>
              <a:t>解決方案</a:t>
            </a:r>
            <a:r>
              <a:rPr lang="en-US" altLang="zh-TW" sz="2400" b="1" dirty="0" smtClean="0">
                <a:solidFill>
                  <a:srgbClr val="FF0000"/>
                </a:solidFill>
              </a:rPr>
              <a:t>(SMU Phase II)</a:t>
            </a:r>
          </a:p>
          <a:p>
            <a:pPr marL="361950" lvl="1" algn="l">
              <a:spcBef>
                <a:spcPts val="0"/>
              </a:spcBef>
            </a:pPr>
            <a:r>
              <a:rPr lang="en-US" altLang="zh-TW" sz="2000" dirty="0" smtClean="0"/>
              <a:t>(</a:t>
            </a:r>
            <a:r>
              <a:rPr lang="zh-TW" altLang="en-US" sz="2000" dirty="0" smtClean="0"/>
              <a:t>一</a:t>
            </a:r>
            <a:r>
              <a:rPr lang="en-US" altLang="zh-TW" sz="2000" dirty="0" smtClean="0"/>
              <a:t>)</a:t>
            </a:r>
            <a:r>
              <a:rPr lang="zh-TW" altLang="en-US" sz="2000" dirty="0" smtClean="0"/>
              <a:t>計畫目標</a:t>
            </a:r>
          </a:p>
        </p:txBody>
      </p:sp>
      <p:sp>
        <p:nvSpPr>
          <p:cNvPr id="2" name="矩形 1"/>
          <p:cNvSpPr/>
          <p:nvPr/>
        </p:nvSpPr>
        <p:spPr>
          <a:xfrm>
            <a:off x="1053540" y="4337112"/>
            <a:ext cx="7691860" cy="1754326"/>
          </a:xfrm>
          <a:prstGeom prst="rect">
            <a:avLst/>
          </a:prstGeom>
        </p:spPr>
        <p:txBody>
          <a:bodyPr wrap="square">
            <a:spAutoFit/>
          </a:bodyPr>
          <a:lstStyle/>
          <a:p>
            <a:r>
              <a:rPr lang="zh-TW" altLang="zh-TW" b="1" dirty="0">
                <a:solidFill>
                  <a:schemeClr val="accent1">
                    <a:lumMod val="75000"/>
                  </a:schemeClr>
                </a:solidFill>
                <a:latin typeface="+mj-ea"/>
                <a:ea typeface="+mj-ea"/>
              </a:rPr>
              <a:t>□ 建立數位化之廠內</a:t>
            </a:r>
            <a:r>
              <a:rPr lang="en-US" altLang="zh-TW" b="1" dirty="0">
                <a:solidFill>
                  <a:schemeClr val="accent1">
                    <a:lumMod val="75000"/>
                  </a:schemeClr>
                </a:solidFill>
                <a:latin typeface="+mj-ea"/>
                <a:ea typeface="+mj-ea"/>
              </a:rPr>
              <a:t>OOO</a:t>
            </a:r>
            <a:r>
              <a:rPr lang="zh-TW" altLang="zh-TW" b="1" dirty="0">
                <a:solidFill>
                  <a:schemeClr val="accent1">
                    <a:lumMod val="75000"/>
                  </a:schemeClr>
                </a:solidFill>
                <a:latin typeface="+mj-ea"/>
                <a:ea typeface="+mj-ea"/>
              </a:rPr>
              <a:t>產品生產流程</a:t>
            </a:r>
            <a:endParaRPr lang="zh-TW" altLang="zh-TW" dirty="0">
              <a:solidFill>
                <a:schemeClr val="accent1">
                  <a:lumMod val="75000"/>
                </a:schemeClr>
              </a:solidFill>
              <a:latin typeface="+mj-ea"/>
              <a:ea typeface="+mj-ea"/>
            </a:endParaRPr>
          </a:p>
          <a:p>
            <a:pPr marL="541338" lvl="0" indent="-285750">
              <a:buFont typeface="Wingdings" panose="05000000000000000000" pitchFamily="2" charset="2"/>
              <a:buChar char="Ø"/>
            </a:pPr>
            <a:r>
              <a:rPr lang="zh-TW" altLang="zh-TW" b="1" dirty="0">
                <a:solidFill>
                  <a:schemeClr val="accent1">
                    <a:lumMod val="75000"/>
                  </a:schemeClr>
                </a:solidFill>
                <a:latin typeface="+mj-ea"/>
                <a:ea typeface="+mj-ea"/>
              </a:rPr>
              <a:t>原有</a:t>
            </a:r>
            <a:r>
              <a:rPr lang="en-US" altLang="zh-TW" b="1" dirty="0">
                <a:solidFill>
                  <a:schemeClr val="accent1">
                    <a:lumMod val="75000"/>
                  </a:schemeClr>
                </a:solidFill>
                <a:latin typeface="+mj-ea"/>
                <a:ea typeface="+mj-ea"/>
              </a:rPr>
              <a:t>: </a:t>
            </a:r>
            <a:r>
              <a:rPr lang="zh-TW" altLang="zh-TW" b="1" dirty="0">
                <a:solidFill>
                  <a:schemeClr val="accent1">
                    <a:lumMod val="75000"/>
                  </a:schemeClr>
                </a:solidFill>
                <a:latin typeface="+mj-ea"/>
                <a:ea typeface="+mj-ea"/>
              </a:rPr>
              <a:t>原生產流程以紙本方式記錄…</a:t>
            </a:r>
            <a:endParaRPr lang="zh-TW" altLang="zh-TW" dirty="0">
              <a:solidFill>
                <a:schemeClr val="accent1">
                  <a:lumMod val="75000"/>
                </a:schemeClr>
              </a:solidFill>
              <a:latin typeface="+mj-ea"/>
              <a:ea typeface="+mj-ea"/>
            </a:endParaRPr>
          </a:p>
          <a:p>
            <a:pPr marL="541338" lvl="0" indent="-285750">
              <a:buFont typeface="Wingdings" panose="05000000000000000000" pitchFamily="2" charset="2"/>
              <a:buChar char="Ø"/>
            </a:pPr>
            <a:r>
              <a:rPr lang="zh-TW" altLang="zh-TW" b="1" dirty="0">
                <a:solidFill>
                  <a:schemeClr val="accent1">
                    <a:lumMod val="75000"/>
                  </a:schemeClr>
                </a:solidFill>
                <a:latin typeface="+mj-ea"/>
                <a:ea typeface="+mj-ea"/>
              </a:rPr>
              <a:t>新增、修改或整合</a:t>
            </a:r>
            <a:r>
              <a:rPr lang="en-US" altLang="zh-TW" b="1" dirty="0">
                <a:solidFill>
                  <a:schemeClr val="accent1">
                    <a:lumMod val="75000"/>
                  </a:schemeClr>
                </a:solidFill>
                <a:latin typeface="+mj-ea"/>
                <a:ea typeface="+mj-ea"/>
              </a:rPr>
              <a:t>: </a:t>
            </a:r>
            <a:r>
              <a:rPr lang="zh-TW" altLang="zh-TW" b="1" dirty="0">
                <a:solidFill>
                  <a:schemeClr val="accent1">
                    <a:lumMod val="75000"/>
                  </a:schemeClr>
                </a:solidFill>
                <a:latin typeface="+mj-ea"/>
                <a:ea typeface="+mj-ea"/>
              </a:rPr>
              <a:t>整併</a:t>
            </a:r>
            <a:r>
              <a:rPr lang="en-US" altLang="zh-TW" b="1" dirty="0">
                <a:solidFill>
                  <a:schemeClr val="accent1">
                    <a:lumMod val="75000"/>
                  </a:schemeClr>
                </a:solidFill>
                <a:latin typeface="+mj-ea"/>
                <a:ea typeface="+mj-ea"/>
              </a:rPr>
              <a:t>OOO</a:t>
            </a:r>
            <a:r>
              <a:rPr lang="zh-TW" altLang="zh-TW" b="1" dirty="0">
                <a:solidFill>
                  <a:schemeClr val="accent1">
                    <a:lumMod val="75000"/>
                  </a:schemeClr>
                </a:solidFill>
                <a:latin typeface="+mj-ea"/>
                <a:ea typeface="+mj-ea"/>
              </a:rPr>
              <a:t>系統內自動擷取之資訊</a:t>
            </a:r>
            <a:r>
              <a:rPr lang="en-US" altLang="zh-TW" b="1" dirty="0" smtClean="0">
                <a:solidFill>
                  <a:schemeClr val="accent1">
                    <a:lumMod val="75000"/>
                  </a:schemeClr>
                </a:solidFill>
                <a:latin typeface="+mj-ea"/>
                <a:ea typeface="+mj-ea"/>
              </a:rPr>
              <a:t>(</a:t>
            </a:r>
            <a:r>
              <a:rPr lang="zh-TW" altLang="zh-TW" b="1" dirty="0" smtClean="0">
                <a:solidFill>
                  <a:schemeClr val="accent1">
                    <a:lumMod val="75000"/>
                  </a:schemeClr>
                </a:solidFill>
                <a:latin typeface="+mj-ea"/>
                <a:ea typeface="+mj-ea"/>
              </a:rPr>
              <a:t>如</a:t>
            </a:r>
            <a:r>
              <a:rPr lang="en-US" altLang="zh-TW" b="1" dirty="0" err="1" smtClean="0">
                <a:solidFill>
                  <a:schemeClr val="accent1">
                    <a:lumMod val="75000"/>
                  </a:schemeClr>
                </a:solidFill>
                <a:latin typeface="+mj-ea"/>
                <a:ea typeface="+mj-ea"/>
              </a:rPr>
              <a:t>p.OO</a:t>
            </a:r>
            <a:r>
              <a:rPr lang="zh-TW" altLang="en-US" b="1" dirty="0" smtClean="0">
                <a:solidFill>
                  <a:schemeClr val="accent1">
                    <a:lumMod val="75000"/>
                  </a:schemeClr>
                </a:solidFill>
                <a:latin typeface="+mj-ea"/>
                <a:ea typeface="+mj-ea"/>
              </a:rPr>
              <a:t>表</a:t>
            </a:r>
            <a:r>
              <a:rPr lang="en-US" altLang="zh-TW" b="1" dirty="0" smtClean="0">
                <a:solidFill>
                  <a:schemeClr val="accent1">
                    <a:lumMod val="75000"/>
                  </a:schemeClr>
                </a:solidFill>
                <a:latin typeface="+mj-ea"/>
                <a:ea typeface="+mj-ea"/>
              </a:rPr>
              <a:t>)</a:t>
            </a:r>
            <a:r>
              <a:rPr lang="zh-TW" altLang="zh-TW" b="1" dirty="0" smtClean="0">
                <a:solidFill>
                  <a:schemeClr val="accent1">
                    <a:lumMod val="75000"/>
                  </a:schemeClr>
                </a:solidFill>
                <a:latin typeface="+mj-ea"/>
                <a:ea typeface="+mj-ea"/>
              </a:rPr>
              <a:t>，</a:t>
            </a:r>
            <a:r>
              <a:rPr lang="zh-TW" altLang="zh-TW" b="1" dirty="0">
                <a:solidFill>
                  <a:schemeClr val="accent1">
                    <a:lumMod val="75000"/>
                  </a:schemeClr>
                </a:solidFill>
                <a:latin typeface="+mj-ea"/>
                <a:ea typeface="+mj-ea"/>
              </a:rPr>
              <a:t>規劃同時</a:t>
            </a:r>
            <a:r>
              <a:rPr lang="en-US" altLang="zh-TW" b="1" dirty="0">
                <a:solidFill>
                  <a:schemeClr val="accent1">
                    <a:lumMod val="75000"/>
                  </a:schemeClr>
                </a:solidFill>
                <a:latin typeface="+mj-ea"/>
                <a:ea typeface="+mj-ea"/>
              </a:rPr>
              <a:t>(</a:t>
            </a:r>
            <a:r>
              <a:rPr lang="zh-TW" altLang="zh-TW" b="1" dirty="0">
                <a:solidFill>
                  <a:schemeClr val="accent1">
                    <a:lumMod val="75000"/>
                  </a:schemeClr>
                </a:solidFill>
                <a:latin typeface="+mj-ea"/>
                <a:ea typeface="+mj-ea"/>
              </a:rPr>
              <a:t>或個別</a:t>
            </a:r>
            <a:r>
              <a:rPr lang="en-US" altLang="zh-TW" b="1" dirty="0">
                <a:solidFill>
                  <a:schemeClr val="accent1">
                    <a:lumMod val="75000"/>
                  </a:schemeClr>
                </a:solidFill>
                <a:latin typeface="+mj-ea"/>
                <a:ea typeface="+mj-ea"/>
              </a:rPr>
              <a:t>)</a:t>
            </a:r>
            <a:r>
              <a:rPr lang="zh-TW" altLang="zh-TW" b="1" dirty="0">
                <a:solidFill>
                  <a:schemeClr val="accent1">
                    <a:lumMod val="75000"/>
                  </a:schemeClr>
                </a:solidFill>
                <a:latin typeface="+mj-ea"/>
                <a:ea typeface="+mj-ea"/>
              </a:rPr>
              <a:t>透過數位表列、上下游流程圖式與重要數據即時可視化方式呈現產品於生產作業中之</a:t>
            </a:r>
            <a:r>
              <a:rPr lang="en-US" altLang="zh-TW" b="1" dirty="0">
                <a:solidFill>
                  <a:schemeClr val="accent1">
                    <a:lumMod val="75000"/>
                  </a:schemeClr>
                </a:solidFill>
                <a:latin typeface="+mj-ea"/>
                <a:ea typeface="+mj-ea"/>
              </a:rPr>
              <a:t>…</a:t>
            </a:r>
            <a:r>
              <a:rPr lang="zh-TW" altLang="zh-TW" b="1" dirty="0">
                <a:solidFill>
                  <a:schemeClr val="accent1">
                    <a:lumMod val="75000"/>
                  </a:schemeClr>
                </a:solidFill>
                <a:latin typeface="+mj-ea"/>
                <a:ea typeface="+mj-ea"/>
              </a:rPr>
              <a:t>，並呈現改善前後之差異比較…</a:t>
            </a:r>
            <a:endParaRPr lang="zh-TW" altLang="zh-TW" dirty="0">
              <a:solidFill>
                <a:schemeClr val="accent1">
                  <a:lumMod val="75000"/>
                </a:schemeClr>
              </a:solidFill>
              <a:latin typeface="+mj-ea"/>
              <a:ea typeface="+mj-ea"/>
            </a:endParaRPr>
          </a:p>
          <a:p>
            <a:pPr marL="541338" lvl="0" indent="-285750">
              <a:buFont typeface="Wingdings" panose="05000000000000000000" pitchFamily="2" charset="2"/>
              <a:buChar char="Ø"/>
            </a:pPr>
            <a:r>
              <a:rPr lang="zh-TW" altLang="zh-TW" b="1" dirty="0">
                <a:solidFill>
                  <a:schemeClr val="accent1">
                    <a:lumMod val="75000"/>
                  </a:schemeClr>
                </a:solidFill>
                <a:latin typeface="+mj-ea"/>
                <a:ea typeface="+mj-ea"/>
              </a:rPr>
              <a:t>差異</a:t>
            </a:r>
            <a:r>
              <a:rPr lang="en-US" altLang="zh-TW" b="1" dirty="0">
                <a:solidFill>
                  <a:schemeClr val="accent1">
                    <a:lumMod val="75000"/>
                  </a:schemeClr>
                </a:solidFill>
                <a:latin typeface="+mj-ea"/>
                <a:ea typeface="+mj-ea"/>
              </a:rPr>
              <a:t>: </a:t>
            </a:r>
            <a:r>
              <a:rPr lang="zh-TW" altLang="zh-TW" b="1" dirty="0">
                <a:solidFill>
                  <a:schemeClr val="accent1">
                    <a:lumMod val="75000"/>
                  </a:schemeClr>
                </a:solidFill>
                <a:latin typeface="+mj-ea"/>
                <a:ea typeface="+mj-ea"/>
              </a:rPr>
              <a:t>預期可縮短、簡化或改善…</a:t>
            </a:r>
            <a:endParaRPr lang="zh-TW" altLang="zh-TW" dirty="0">
              <a:solidFill>
                <a:schemeClr val="accent1">
                  <a:lumMod val="75000"/>
                </a:schemeClr>
              </a:solidFill>
              <a:latin typeface="+mj-ea"/>
              <a:ea typeface="+mj-ea"/>
            </a:endParaRPr>
          </a:p>
        </p:txBody>
      </p:sp>
    </p:spTree>
    <p:extLst>
      <p:ext uri="{BB962C8B-B14F-4D97-AF65-F5344CB8AC3E}">
        <p14:creationId xmlns:p14="http://schemas.microsoft.com/office/powerpoint/2010/main" val="9299455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956796" y="1910555"/>
            <a:ext cx="3600400"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t>製造管理系統暨</a:t>
            </a:r>
            <a:endParaRPr lang="en-US" altLang="zh-TW" dirty="0" smtClean="0"/>
          </a:p>
          <a:p>
            <a:pPr algn="ctr"/>
            <a:r>
              <a:rPr lang="zh-TW" altLang="en-US" dirty="0" smtClean="0"/>
              <a:t>溫升熱補償智慧化功能</a:t>
            </a:r>
            <a:endParaRPr lang="zh-TW" altLang="en-US" dirty="0"/>
          </a:p>
        </p:txBody>
      </p:sp>
      <p:sp>
        <p:nvSpPr>
          <p:cNvPr id="8" name="矩形 7"/>
          <p:cNvSpPr/>
          <p:nvPr/>
        </p:nvSpPr>
        <p:spPr>
          <a:xfrm>
            <a:off x="503784" y="2918667"/>
            <a:ext cx="1800000" cy="57606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tx1"/>
                </a:solidFill>
              </a:rPr>
              <a:t>A.</a:t>
            </a:r>
            <a:r>
              <a:rPr lang="zh-TW" altLang="en-US" dirty="0" smtClean="0">
                <a:solidFill>
                  <a:schemeClr val="tx1"/>
                </a:solidFill>
              </a:rPr>
              <a:t>工單管理</a:t>
            </a:r>
            <a:r>
              <a:rPr lang="zh-TW" altLang="en-US" dirty="0">
                <a:solidFill>
                  <a:schemeClr val="tx1"/>
                </a:solidFill>
              </a:rPr>
              <a:t>模組</a:t>
            </a:r>
          </a:p>
        </p:txBody>
      </p:sp>
      <p:sp>
        <p:nvSpPr>
          <p:cNvPr id="9" name="矩形 8"/>
          <p:cNvSpPr/>
          <p:nvPr/>
        </p:nvSpPr>
        <p:spPr>
          <a:xfrm>
            <a:off x="2808028" y="2918667"/>
            <a:ext cx="1800000" cy="57606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tx1"/>
                </a:solidFill>
              </a:rPr>
              <a:t>B.</a:t>
            </a:r>
            <a:r>
              <a:rPr lang="zh-TW" altLang="en-US" dirty="0" smtClean="0">
                <a:solidFill>
                  <a:schemeClr val="tx1"/>
                </a:solidFill>
              </a:rPr>
              <a:t>物料管理模組</a:t>
            </a:r>
            <a:endParaRPr lang="zh-TW" altLang="en-US" dirty="0">
              <a:solidFill>
                <a:schemeClr val="tx1"/>
              </a:solidFill>
            </a:endParaRPr>
          </a:p>
        </p:txBody>
      </p:sp>
      <p:sp>
        <p:nvSpPr>
          <p:cNvPr id="10" name="矩形 9"/>
          <p:cNvSpPr/>
          <p:nvPr/>
        </p:nvSpPr>
        <p:spPr>
          <a:xfrm>
            <a:off x="5076056" y="2918667"/>
            <a:ext cx="1728192" cy="57606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TW" dirty="0" smtClean="0">
                <a:solidFill>
                  <a:schemeClr val="tx1"/>
                </a:solidFill>
              </a:rPr>
              <a:t>C.</a:t>
            </a:r>
            <a:r>
              <a:rPr lang="zh-TW" altLang="en-US" dirty="0" smtClean="0">
                <a:solidFill>
                  <a:schemeClr val="tx1"/>
                </a:solidFill>
              </a:rPr>
              <a:t>設備精度提升補償模組</a:t>
            </a:r>
            <a:endParaRPr lang="zh-TW" altLang="en-US" dirty="0">
              <a:solidFill>
                <a:schemeClr val="tx1"/>
              </a:solidFill>
            </a:endParaRPr>
          </a:p>
        </p:txBody>
      </p:sp>
      <p:cxnSp>
        <p:nvCxnSpPr>
          <p:cNvPr id="11" name="肘形接點 10"/>
          <p:cNvCxnSpPr>
            <a:stCxn id="7" idx="2"/>
            <a:endCxn id="8" idx="0"/>
          </p:cNvCxnSpPr>
          <p:nvPr/>
        </p:nvCxnSpPr>
        <p:spPr>
          <a:xfrm rot="5400000">
            <a:off x="2864366" y="1026037"/>
            <a:ext cx="432048" cy="3353212"/>
          </a:xfrm>
          <a:prstGeom prst="bentConnector3">
            <a:avLst>
              <a:gd name="adj1" fmla="val 50000"/>
            </a:avLst>
          </a:prstGeom>
          <a:effectLst/>
        </p:spPr>
        <p:style>
          <a:lnRef idx="2">
            <a:schemeClr val="dk1"/>
          </a:lnRef>
          <a:fillRef idx="0">
            <a:schemeClr val="dk1"/>
          </a:fillRef>
          <a:effectRef idx="1">
            <a:schemeClr val="dk1"/>
          </a:effectRef>
          <a:fontRef idx="minor">
            <a:schemeClr val="tx1"/>
          </a:fontRef>
        </p:style>
      </p:cxnSp>
      <p:cxnSp>
        <p:nvCxnSpPr>
          <p:cNvPr id="12" name="肘形接點 11"/>
          <p:cNvCxnSpPr>
            <a:stCxn id="7" idx="2"/>
            <a:endCxn id="9" idx="0"/>
          </p:cNvCxnSpPr>
          <p:nvPr/>
        </p:nvCxnSpPr>
        <p:spPr>
          <a:xfrm rot="5400000">
            <a:off x="4016488" y="2178159"/>
            <a:ext cx="432048" cy="1048968"/>
          </a:xfrm>
          <a:prstGeom prst="bentConnector3">
            <a:avLst>
              <a:gd name="adj1" fmla="val 50000"/>
            </a:avLst>
          </a:prstGeom>
          <a:effectLst/>
        </p:spPr>
        <p:style>
          <a:lnRef idx="2">
            <a:schemeClr val="dk1"/>
          </a:lnRef>
          <a:fillRef idx="0">
            <a:schemeClr val="dk1"/>
          </a:fillRef>
          <a:effectRef idx="1">
            <a:schemeClr val="dk1"/>
          </a:effectRef>
          <a:fontRef idx="minor">
            <a:schemeClr val="tx1"/>
          </a:fontRef>
        </p:style>
      </p:cxnSp>
      <p:cxnSp>
        <p:nvCxnSpPr>
          <p:cNvPr id="13" name="肘形接點 12"/>
          <p:cNvCxnSpPr>
            <a:stCxn id="7" idx="2"/>
            <a:endCxn id="10" idx="0"/>
          </p:cNvCxnSpPr>
          <p:nvPr/>
        </p:nvCxnSpPr>
        <p:spPr>
          <a:xfrm rot="16200000" flipH="1">
            <a:off x="5132550" y="2111065"/>
            <a:ext cx="432048" cy="1183156"/>
          </a:xfrm>
          <a:prstGeom prst="bentConnector3">
            <a:avLst>
              <a:gd name="adj1" fmla="val 50000"/>
            </a:avLst>
          </a:prstGeom>
          <a:effectLst/>
        </p:spPr>
        <p:style>
          <a:lnRef idx="2">
            <a:schemeClr val="dk1"/>
          </a:lnRef>
          <a:fillRef idx="0">
            <a:schemeClr val="dk1"/>
          </a:fillRef>
          <a:effectRef idx="1">
            <a:schemeClr val="dk1"/>
          </a:effectRef>
          <a:fontRef idx="minor">
            <a:schemeClr val="tx1"/>
          </a:fontRef>
        </p:style>
      </p:cxnSp>
      <p:sp>
        <p:nvSpPr>
          <p:cNvPr id="14" name="矩形 13"/>
          <p:cNvSpPr/>
          <p:nvPr/>
        </p:nvSpPr>
        <p:spPr>
          <a:xfrm>
            <a:off x="1511896" y="3638747"/>
            <a:ext cx="2124000" cy="33855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en-US" altLang="zh-TW" sz="1200" dirty="0" smtClean="0">
                <a:solidFill>
                  <a:schemeClr val="tx1"/>
                </a:solidFill>
              </a:rPr>
              <a:t>A-1.</a:t>
            </a:r>
            <a:r>
              <a:rPr lang="zh-TW" altLang="en-US" sz="1200" dirty="0" smtClean="0">
                <a:solidFill>
                  <a:schemeClr val="tx1"/>
                </a:solidFill>
              </a:rPr>
              <a:t>工單製程資料維護功能</a:t>
            </a:r>
            <a:endParaRPr lang="zh-TW" altLang="en-US" sz="1200" dirty="0">
              <a:solidFill>
                <a:schemeClr val="tx1"/>
              </a:solidFill>
            </a:endParaRPr>
          </a:p>
        </p:txBody>
      </p:sp>
      <p:sp>
        <p:nvSpPr>
          <p:cNvPr id="15" name="矩形 14"/>
          <p:cNvSpPr/>
          <p:nvPr/>
        </p:nvSpPr>
        <p:spPr>
          <a:xfrm>
            <a:off x="1511896" y="4142803"/>
            <a:ext cx="2124000" cy="33855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en-US" altLang="zh-TW" sz="1200" dirty="0" smtClean="0">
                <a:solidFill>
                  <a:schemeClr val="tx1"/>
                </a:solidFill>
              </a:rPr>
              <a:t>A-2.</a:t>
            </a:r>
            <a:r>
              <a:rPr lang="zh-TW" altLang="en-US" sz="1200" dirty="0" smtClean="0">
                <a:solidFill>
                  <a:schemeClr val="tx1"/>
                </a:solidFill>
              </a:rPr>
              <a:t>工單拆單</a:t>
            </a:r>
            <a:r>
              <a:rPr lang="zh-TW" altLang="en-US" sz="1200" dirty="0">
                <a:solidFill>
                  <a:schemeClr val="tx1"/>
                </a:solidFill>
              </a:rPr>
              <a:t>作業功能</a:t>
            </a:r>
          </a:p>
        </p:txBody>
      </p:sp>
      <p:sp>
        <p:nvSpPr>
          <p:cNvPr id="16" name="矩形 15"/>
          <p:cNvSpPr/>
          <p:nvPr/>
        </p:nvSpPr>
        <p:spPr>
          <a:xfrm>
            <a:off x="1511896" y="4646859"/>
            <a:ext cx="2124000" cy="33855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en-US" altLang="zh-TW" sz="1200" dirty="0" smtClean="0">
                <a:solidFill>
                  <a:schemeClr val="tx1"/>
                </a:solidFill>
              </a:rPr>
              <a:t>A-3.</a:t>
            </a:r>
            <a:r>
              <a:rPr lang="zh-TW" altLang="en-US" sz="1200" dirty="0" smtClean="0">
                <a:solidFill>
                  <a:schemeClr val="tx1"/>
                </a:solidFill>
              </a:rPr>
              <a:t>工單製程拆解調</a:t>
            </a:r>
            <a:r>
              <a:rPr lang="zh-TW" altLang="en-US" sz="1200" dirty="0">
                <a:solidFill>
                  <a:schemeClr val="tx1"/>
                </a:solidFill>
              </a:rPr>
              <a:t>整功能</a:t>
            </a:r>
          </a:p>
        </p:txBody>
      </p:sp>
      <p:sp>
        <p:nvSpPr>
          <p:cNvPr id="17" name="矩形 16"/>
          <p:cNvSpPr/>
          <p:nvPr/>
        </p:nvSpPr>
        <p:spPr>
          <a:xfrm>
            <a:off x="1511896" y="5150915"/>
            <a:ext cx="2124000" cy="33855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en-US" altLang="zh-TW" sz="1200" dirty="0" smtClean="0">
                <a:solidFill>
                  <a:schemeClr val="tx1"/>
                </a:solidFill>
              </a:rPr>
              <a:t>A-4.</a:t>
            </a:r>
            <a:r>
              <a:rPr lang="zh-TW" altLang="en-US" sz="1200" dirty="0" smtClean="0">
                <a:solidFill>
                  <a:schemeClr val="tx1"/>
                </a:solidFill>
              </a:rPr>
              <a:t>工單</a:t>
            </a:r>
            <a:r>
              <a:rPr lang="zh-TW" altLang="en-US" sz="1200" dirty="0">
                <a:solidFill>
                  <a:schemeClr val="tx1"/>
                </a:solidFill>
              </a:rPr>
              <a:t>維護功能</a:t>
            </a:r>
          </a:p>
        </p:txBody>
      </p:sp>
      <p:sp>
        <p:nvSpPr>
          <p:cNvPr id="18" name="矩形 17"/>
          <p:cNvSpPr/>
          <p:nvPr/>
        </p:nvSpPr>
        <p:spPr>
          <a:xfrm>
            <a:off x="1511896" y="5654971"/>
            <a:ext cx="2124000" cy="33855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en-US" altLang="zh-TW" sz="1200" dirty="0" smtClean="0">
                <a:solidFill>
                  <a:schemeClr val="tx1"/>
                </a:solidFill>
              </a:rPr>
              <a:t>A-5.</a:t>
            </a:r>
            <a:r>
              <a:rPr lang="zh-TW" altLang="en-US" sz="1200" dirty="0" smtClean="0">
                <a:solidFill>
                  <a:schemeClr val="tx1"/>
                </a:solidFill>
              </a:rPr>
              <a:t>工單生產計畫</a:t>
            </a:r>
            <a:r>
              <a:rPr lang="zh-TW" altLang="en-US" sz="1200" dirty="0">
                <a:solidFill>
                  <a:schemeClr val="tx1"/>
                </a:solidFill>
              </a:rPr>
              <a:t>表功能</a:t>
            </a:r>
          </a:p>
        </p:txBody>
      </p:sp>
      <p:sp>
        <p:nvSpPr>
          <p:cNvPr id="19" name="矩形 18"/>
          <p:cNvSpPr/>
          <p:nvPr/>
        </p:nvSpPr>
        <p:spPr>
          <a:xfrm>
            <a:off x="1511896" y="6159027"/>
            <a:ext cx="2124000" cy="33855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en-US" altLang="zh-TW" sz="1200" dirty="0" smtClean="0">
                <a:solidFill>
                  <a:schemeClr val="tx1"/>
                </a:solidFill>
              </a:rPr>
              <a:t>A-6.</a:t>
            </a:r>
            <a:r>
              <a:rPr lang="zh-TW" altLang="en-US" sz="1200" dirty="0" smtClean="0">
                <a:solidFill>
                  <a:schemeClr val="tx1"/>
                </a:solidFill>
              </a:rPr>
              <a:t>在製品</a:t>
            </a:r>
            <a:r>
              <a:rPr lang="zh-TW" altLang="en-US" sz="1200" dirty="0">
                <a:solidFill>
                  <a:schemeClr val="tx1"/>
                </a:solidFill>
              </a:rPr>
              <a:t>查詢功能</a:t>
            </a:r>
          </a:p>
        </p:txBody>
      </p:sp>
      <p:sp>
        <p:nvSpPr>
          <p:cNvPr id="20" name="矩形 19"/>
          <p:cNvSpPr/>
          <p:nvPr/>
        </p:nvSpPr>
        <p:spPr>
          <a:xfrm>
            <a:off x="3852144" y="3638747"/>
            <a:ext cx="2016000" cy="33855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en-US" altLang="zh-TW" sz="1200" dirty="0" smtClean="0">
                <a:solidFill>
                  <a:schemeClr val="tx1"/>
                </a:solidFill>
              </a:rPr>
              <a:t>B-1.</a:t>
            </a:r>
            <a:r>
              <a:rPr lang="zh-TW" altLang="en-US" sz="1200" dirty="0" smtClean="0">
                <a:solidFill>
                  <a:schemeClr val="tx1"/>
                </a:solidFill>
              </a:rPr>
              <a:t>工單領料</a:t>
            </a:r>
            <a:r>
              <a:rPr lang="zh-TW" altLang="en-US" sz="1200" dirty="0">
                <a:solidFill>
                  <a:schemeClr val="tx1"/>
                </a:solidFill>
              </a:rPr>
              <a:t>維護功能</a:t>
            </a:r>
          </a:p>
        </p:txBody>
      </p:sp>
      <p:sp>
        <p:nvSpPr>
          <p:cNvPr id="21" name="矩形 20"/>
          <p:cNvSpPr/>
          <p:nvPr/>
        </p:nvSpPr>
        <p:spPr>
          <a:xfrm>
            <a:off x="3852144" y="4142803"/>
            <a:ext cx="2016000" cy="33855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en-US" altLang="zh-TW" sz="1200" dirty="0" smtClean="0">
                <a:solidFill>
                  <a:schemeClr val="tx1"/>
                </a:solidFill>
              </a:rPr>
              <a:t>B-2.</a:t>
            </a:r>
            <a:r>
              <a:rPr lang="zh-TW" altLang="en-US" sz="1200" dirty="0" smtClean="0">
                <a:solidFill>
                  <a:schemeClr val="tx1"/>
                </a:solidFill>
              </a:rPr>
              <a:t>工單領退料</a:t>
            </a:r>
            <a:r>
              <a:rPr lang="zh-TW" altLang="en-US" sz="1200" dirty="0">
                <a:solidFill>
                  <a:schemeClr val="tx1"/>
                </a:solidFill>
              </a:rPr>
              <a:t>確認功能</a:t>
            </a:r>
          </a:p>
        </p:txBody>
      </p:sp>
      <p:sp>
        <p:nvSpPr>
          <p:cNvPr id="22" name="矩形 21"/>
          <p:cNvSpPr/>
          <p:nvPr/>
        </p:nvSpPr>
        <p:spPr>
          <a:xfrm>
            <a:off x="3852144" y="4646859"/>
            <a:ext cx="2016000" cy="33855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en-US" altLang="zh-TW" sz="1200" dirty="0" smtClean="0">
                <a:solidFill>
                  <a:schemeClr val="tx1"/>
                </a:solidFill>
              </a:rPr>
              <a:t>B-3.</a:t>
            </a:r>
            <a:r>
              <a:rPr lang="zh-TW" altLang="en-US" sz="1200" dirty="0" smtClean="0">
                <a:solidFill>
                  <a:schemeClr val="tx1"/>
                </a:solidFill>
              </a:rPr>
              <a:t>工單退料單</a:t>
            </a:r>
            <a:r>
              <a:rPr lang="zh-TW" altLang="en-US" sz="1200" dirty="0">
                <a:solidFill>
                  <a:schemeClr val="tx1"/>
                </a:solidFill>
              </a:rPr>
              <a:t>維護功能</a:t>
            </a:r>
          </a:p>
        </p:txBody>
      </p:sp>
      <p:sp>
        <p:nvSpPr>
          <p:cNvPr id="23" name="矩形 22"/>
          <p:cNvSpPr/>
          <p:nvPr/>
        </p:nvSpPr>
        <p:spPr>
          <a:xfrm>
            <a:off x="3852144" y="5150915"/>
            <a:ext cx="2016000" cy="33855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en-US" altLang="zh-TW" sz="1200" dirty="0" smtClean="0">
                <a:solidFill>
                  <a:schemeClr val="tx1"/>
                </a:solidFill>
              </a:rPr>
              <a:t>B-4.</a:t>
            </a:r>
            <a:r>
              <a:rPr lang="zh-TW" altLang="en-US" sz="1200" dirty="0" smtClean="0">
                <a:solidFill>
                  <a:schemeClr val="tx1"/>
                </a:solidFill>
              </a:rPr>
              <a:t>工單退料單</a:t>
            </a:r>
            <a:r>
              <a:rPr lang="zh-TW" altLang="en-US" sz="1200" dirty="0">
                <a:solidFill>
                  <a:schemeClr val="tx1"/>
                </a:solidFill>
              </a:rPr>
              <a:t>作業功能</a:t>
            </a:r>
          </a:p>
        </p:txBody>
      </p:sp>
      <p:cxnSp>
        <p:nvCxnSpPr>
          <p:cNvPr id="24" name="圖案 31"/>
          <p:cNvCxnSpPr>
            <a:stCxn id="8" idx="2"/>
            <a:endCxn id="14" idx="1"/>
          </p:cNvCxnSpPr>
          <p:nvPr/>
        </p:nvCxnSpPr>
        <p:spPr>
          <a:xfrm rot="16200000" flipH="1">
            <a:off x="1301194" y="3597321"/>
            <a:ext cx="313293" cy="108112"/>
          </a:xfrm>
          <a:prstGeom prst="bentConnector2">
            <a:avLst/>
          </a:prstGeom>
          <a:effectLst/>
        </p:spPr>
        <p:style>
          <a:lnRef idx="1">
            <a:schemeClr val="dk1"/>
          </a:lnRef>
          <a:fillRef idx="0">
            <a:schemeClr val="dk1"/>
          </a:fillRef>
          <a:effectRef idx="0">
            <a:schemeClr val="dk1"/>
          </a:effectRef>
          <a:fontRef idx="minor">
            <a:schemeClr val="tx1"/>
          </a:fontRef>
        </p:style>
      </p:cxnSp>
      <p:cxnSp>
        <p:nvCxnSpPr>
          <p:cNvPr id="25" name="圖案 32"/>
          <p:cNvCxnSpPr>
            <a:stCxn id="8" idx="2"/>
            <a:endCxn id="15" idx="1"/>
          </p:cNvCxnSpPr>
          <p:nvPr/>
        </p:nvCxnSpPr>
        <p:spPr>
          <a:xfrm rot="16200000" flipH="1">
            <a:off x="1049166" y="3849349"/>
            <a:ext cx="817349" cy="108112"/>
          </a:xfrm>
          <a:prstGeom prst="bentConnector2">
            <a:avLst/>
          </a:prstGeom>
          <a:effectLst/>
        </p:spPr>
        <p:style>
          <a:lnRef idx="1">
            <a:schemeClr val="dk1"/>
          </a:lnRef>
          <a:fillRef idx="0">
            <a:schemeClr val="dk1"/>
          </a:fillRef>
          <a:effectRef idx="0">
            <a:schemeClr val="dk1"/>
          </a:effectRef>
          <a:fontRef idx="minor">
            <a:schemeClr val="tx1"/>
          </a:fontRef>
        </p:style>
      </p:cxnSp>
      <p:cxnSp>
        <p:nvCxnSpPr>
          <p:cNvPr id="26" name="圖案 33"/>
          <p:cNvCxnSpPr>
            <a:stCxn id="8" idx="2"/>
            <a:endCxn id="16" idx="1"/>
          </p:cNvCxnSpPr>
          <p:nvPr/>
        </p:nvCxnSpPr>
        <p:spPr>
          <a:xfrm rot="16200000" flipH="1">
            <a:off x="797138" y="4101377"/>
            <a:ext cx="1321405" cy="108112"/>
          </a:xfrm>
          <a:prstGeom prst="bentConnector2">
            <a:avLst/>
          </a:prstGeom>
          <a:effectLst/>
        </p:spPr>
        <p:style>
          <a:lnRef idx="1">
            <a:schemeClr val="dk1"/>
          </a:lnRef>
          <a:fillRef idx="0">
            <a:schemeClr val="dk1"/>
          </a:fillRef>
          <a:effectRef idx="0">
            <a:schemeClr val="dk1"/>
          </a:effectRef>
          <a:fontRef idx="minor">
            <a:schemeClr val="tx1"/>
          </a:fontRef>
        </p:style>
      </p:cxnSp>
      <p:cxnSp>
        <p:nvCxnSpPr>
          <p:cNvPr id="27" name="圖案 34"/>
          <p:cNvCxnSpPr>
            <a:stCxn id="8" idx="2"/>
            <a:endCxn id="17" idx="1"/>
          </p:cNvCxnSpPr>
          <p:nvPr/>
        </p:nvCxnSpPr>
        <p:spPr>
          <a:xfrm rot="16200000" flipH="1">
            <a:off x="545110" y="4353405"/>
            <a:ext cx="1825461" cy="108112"/>
          </a:xfrm>
          <a:prstGeom prst="bentConnector2">
            <a:avLst/>
          </a:prstGeom>
          <a:effectLst/>
        </p:spPr>
        <p:style>
          <a:lnRef idx="1">
            <a:schemeClr val="dk1"/>
          </a:lnRef>
          <a:fillRef idx="0">
            <a:schemeClr val="dk1"/>
          </a:fillRef>
          <a:effectRef idx="0">
            <a:schemeClr val="dk1"/>
          </a:effectRef>
          <a:fontRef idx="minor">
            <a:schemeClr val="tx1"/>
          </a:fontRef>
        </p:style>
      </p:cxnSp>
      <p:cxnSp>
        <p:nvCxnSpPr>
          <p:cNvPr id="28" name="圖案 35"/>
          <p:cNvCxnSpPr>
            <a:stCxn id="8" idx="2"/>
            <a:endCxn id="18" idx="1"/>
          </p:cNvCxnSpPr>
          <p:nvPr/>
        </p:nvCxnSpPr>
        <p:spPr>
          <a:xfrm rot="16200000" flipH="1">
            <a:off x="293082" y="4605433"/>
            <a:ext cx="2329517" cy="108112"/>
          </a:xfrm>
          <a:prstGeom prst="bentConnector2">
            <a:avLst/>
          </a:prstGeom>
          <a:effectLst/>
        </p:spPr>
        <p:style>
          <a:lnRef idx="1">
            <a:schemeClr val="dk1"/>
          </a:lnRef>
          <a:fillRef idx="0">
            <a:schemeClr val="dk1"/>
          </a:fillRef>
          <a:effectRef idx="0">
            <a:schemeClr val="dk1"/>
          </a:effectRef>
          <a:fontRef idx="minor">
            <a:schemeClr val="tx1"/>
          </a:fontRef>
        </p:style>
      </p:cxnSp>
      <p:cxnSp>
        <p:nvCxnSpPr>
          <p:cNvPr id="29" name="圖案 36"/>
          <p:cNvCxnSpPr>
            <a:stCxn id="8" idx="2"/>
            <a:endCxn id="19" idx="1"/>
          </p:cNvCxnSpPr>
          <p:nvPr/>
        </p:nvCxnSpPr>
        <p:spPr>
          <a:xfrm rot="16200000" flipH="1">
            <a:off x="41054" y="4857461"/>
            <a:ext cx="2833573" cy="108112"/>
          </a:xfrm>
          <a:prstGeom prst="bentConnector2">
            <a:avLst/>
          </a:prstGeom>
          <a:effectLst/>
        </p:spPr>
        <p:style>
          <a:lnRef idx="1">
            <a:schemeClr val="dk1"/>
          </a:lnRef>
          <a:fillRef idx="0">
            <a:schemeClr val="dk1"/>
          </a:fillRef>
          <a:effectRef idx="0">
            <a:schemeClr val="dk1"/>
          </a:effectRef>
          <a:fontRef idx="minor">
            <a:schemeClr val="tx1"/>
          </a:fontRef>
        </p:style>
      </p:cxnSp>
      <p:cxnSp>
        <p:nvCxnSpPr>
          <p:cNvPr id="30" name="圖案 47"/>
          <p:cNvCxnSpPr>
            <a:stCxn id="9" idx="2"/>
            <a:endCxn id="20" idx="1"/>
          </p:cNvCxnSpPr>
          <p:nvPr/>
        </p:nvCxnSpPr>
        <p:spPr>
          <a:xfrm rot="16200000" flipH="1">
            <a:off x="3623440" y="3579319"/>
            <a:ext cx="313293" cy="144116"/>
          </a:xfrm>
          <a:prstGeom prst="bentConnector2">
            <a:avLst/>
          </a:prstGeom>
          <a:effectLst/>
        </p:spPr>
        <p:style>
          <a:lnRef idx="1">
            <a:schemeClr val="dk1"/>
          </a:lnRef>
          <a:fillRef idx="0">
            <a:schemeClr val="dk1"/>
          </a:fillRef>
          <a:effectRef idx="0">
            <a:schemeClr val="dk1"/>
          </a:effectRef>
          <a:fontRef idx="minor">
            <a:schemeClr val="tx1"/>
          </a:fontRef>
        </p:style>
      </p:cxnSp>
      <p:cxnSp>
        <p:nvCxnSpPr>
          <p:cNvPr id="31" name="圖案 50"/>
          <p:cNvCxnSpPr>
            <a:stCxn id="9" idx="2"/>
            <a:endCxn id="21" idx="1"/>
          </p:cNvCxnSpPr>
          <p:nvPr/>
        </p:nvCxnSpPr>
        <p:spPr>
          <a:xfrm rot="16200000" flipH="1">
            <a:off x="3371412" y="3831347"/>
            <a:ext cx="817349" cy="144116"/>
          </a:xfrm>
          <a:prstGeom prst="bentConnector2">
            <a:avLst/>
          </a:prstGeom>
          <a:effectLst/>
        </p:spPr>
        <p:style>
          <a:lnRef idx="1">
            <a:schemeClr val="dk1"/>
          </a:lnRef>
          <a:fillRef idx="0">
            <a:schemeClr val="dk1"/>
          </a:fillRef>
          <a:effectRef idx="0">
            <a:schemeClr val="dk1"/>
          </a:effectRef>
          <a:fontRef idx="minor">
            <a:schemeClr val="tx1"/>
          </a:fontRef>
        </p:style>
      </p:cxnSp>
      <p:cxnSp>
        <p:nvCxnSpPr>
          <p:cNvPr id="32" name="圖案 53"/>
          <p:cNvCxnSpPr>
            <a:stCxn id="9" idx="2"/>
            <a:endCxn id="22" idx="1"/>
          </p:cNvCxnSpPr>
          <p:nvPr/>
        </p:nvCxnSpPr>
        <p:spPr>
          <a:xfrm rot="16200000" flipH="1">
            <a:off x="3119384" y="4083375"/>
            <a:ext cx="1321405" cy="144116"/>
          </a:xfrm>
          <a:prstGeom prst="bentConnector2">
            <a:avLst/>
          </a:prstGeom>
          <a:effectLst/>
        </p:spPr>
        <p:style>
          <a:lnRef idx="1">
            <a:schemeClr val="dk1"/>
          </a:lnRef>
          <a:fillRef idx="0">
            <a:schemeClr val="dk1"/>
          </a:fillRef>
          <a:effectRef idx="0">
            <a:schemeClr val="dk1"/>
          </a:effectRef>
          <a:fontRef idx="minor">
            <a:schemeClr val="tx1"/>
          </a:fontRef>
        </p:style>
      </p:cxnSp>
      <p:cxnSp>
        <p:nvCxnSpPr>
          <p:cNvPr id="33" name="圖案 56"/>
          <p:cNvCxnSpPr>
            <a:stCxn id="9" idx="2"/>
            <a:endCxn id="23" idx="1"/>
          </p:cNvCxnSpPr>
          <p:nvPr/>
        </p:nvCxnSpPr>
        <p:spPr>
          <a:xfrm rot="16200000" flipH="1">
            <a:off x="2867356" y="4335403"/>
            <a:ext cx="1825461" cy="144116"/>
          </a:xfrm>
          <a:prstGeom prst="bentConnector2">
            <a:avLst/>
          </a:prstGeom>
          <a:effectLst/>
        </p:spPr>
        <p:style>
          <a:lnRef idx="1">
            <a:schemeClr val="dk1"/>
          </a:lnRef>
          <a:fillRef idx="0">
            <a:schemeClr val="dk1"/>
          </a:fillRef>
          <a:effectRef idx="0">
            <a:schemeClr val="dk1"/>
          </a:effectRef>
          <a:fontRef idx="minor">
            <a:schemeClr val="tx1"/>
          </a:fontRef>
        </p:style>
      </p:cxnSp>
      <p:sp>
        <p:nvSpPr>
          <p:cNvPr id="37" name="矩形 36"/>
          <p:cNvSpPr/>
          <p:nvPr/>
        </p:nvSpPr>
        <p:spPr>
          <a:xfrm>
            <a:off x="6012160" y="3696237"/>
            <a:ext cx="1656184" cy="281064"/>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ctr">
            <a:noAutofit/>
          </a:bodyPr>
          <a:lstStyle/>
          <a:p>
            <a:r>
              <a:rPr lang="en-US" altLang="zh-TW" sz="1200" dirty="0">
                <a:solidFill>
                  <a:schemeClr val="tx1"/>
                </a:solidFill>
              </a:rPr>
              <a:t>C</a:t>
            </a:r>
            <a:r>
              <a:rPr lang="en-US" altLang="zh-TW" sz="1200" dirty="0" smtClean="0">
                <a:solidFill>
                  <a:schemeClr val="tx1"/>
                </a:solidFill>
              </a:rPr>
              <a:t>-1.</a:t>
            </a:r>
            <a:r>
              <a:rPr lang="zh-TW" altLang="en-US" sz="1200" dirty="0" smtClean="0">
                <a:solidFill>
                  <a:schemeClr val="tx1"/>
                </a:solidFill>
              </a:rPr>
              <a:t>溫升熱補償功能</a:t>
            </a:r>
            <a:endParaRPr lang="zh-TW" altLang="en-US" sz="1200" dirty="0">
              <a:solidFill>
                <a:schemeClr val="tx1"/>
              </a:solidFill>
            </a:endParaRPr>
          </a:p>
        </p:txBody>
      </p:sp>
      <p:cxnSp>
        <p:nvCxnSpPr>
          <p:cNvPr id="38" name="肘形接點 37"/>
          <p:cNvCxnSpPr>
            <a:stCxn id="10" idx="2"/>
            <a:endCxn id="37" idx="1"/>
          </p:cNvCxnSpPr>
          <p:nvPr/>
        </p:nvCxnSpPr>
        <p:spPr>
          <a:xfrm rot="16200000" flipH="1">
            <a:off x="5805137" y="3629746"/>
            <a:ext cx="342038" cy="72008"/>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4" name="投影片編號版面配置區 3"/>
          <p:cNvSpPr>
            <a:spLocks noGrp="1"/>
          </p:cNvSpPr>
          <p:nvPr>
            <p:ph type="sldNum" sz="quarter" idx="12"/>
          </p:nvPr>
        </p:nvSpPr>
        <p:spPr>
          <a:xfrm>
            <a:off x="8424292" y="6545263"/>
            <a:ext cx="684212" cy="295275"/>
          </a:xfrm>
        </p:spPr>
        <p:txBody>
          <a:bodyPr/>
          <a:lstStyle/>
          <a:p>
            <a:fld id="{03293E9E-AFF9-4034-8BF6-5754B3EA07C7}" type="slidenum">
              <a:rPr lang="zh-TW" altLang="en-US" smtClean="0"/>
              <a:pPr/>
              <a:t>15</a:t>
            </a:fld>
            <a:endParaRPr lang="zh-TW" altLang="en-US"/>
          </a:p>
        </p:txBody>
      </p:sp>
      <p:sp>
        <p:nvSpPr>
          <p:cNvPr id="5" name="Rectangle 2"/>
          <p:cNvSpPr>
            <a:spLocks noGrp="1" noChangeArrowheads="1"/>
          </p:cNvSpPr>
          <p:nvPr>
            <p:ph type="title"/>
          </p:nvPr>
        </p:nvSpPr>
        <p:spPr bwMode="auto">
          <a:xfrm>
            <a:off x="1117923" y="44624"/>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zh-TW" altLang="en-US" dirty="0" smtClean="0">
                <a:latin typeface="微軟正黑體" panose="020B0604030504040204" pitchFamily="34" charset="-120"/>
                <a:ea typeface="微軟正黑體" panose="020B0604030504040204" pitchFamily="34" charset="-120"/>
              </a:rPr>
              <a:t>壹、</a:t>
            </a:r>
            <a:r>
              <a:rPr lang="zh-TW" altLang="zh-TW" dirty="0" smtClean="0">
                <a:latin typeface="微軟正黑體" panose="020B0604030504040204" pitchFamily="34" charset="-120"/>
                <a:ea typeface="微軟正黑體" panose="020B0604030504040204" pitchFamily="34" charset="-120"/>
              </a:rPr>
              <a:t>計畫內容</a:t>
            </a:r>
            <a:endParaRPr lang="zh-TW" altLang="en-US" dirty="0" smtClean="0">
              <a:latin typeface="微軟正黑體" panose="020B0604030504040204" pitchFamily="34" charset="-120"/>
              <a:ea typeface="微軟正黑體" panose="020B0604030504040204" pitchFamily="34" charset="-120"/>
            </a:endParaRPr>
          </a:p>
        </p:txBody>
      </p:sp>
      <p:sp>
        <p:nvSpPr>
          <p:cNvPr id="40" name="矩形圖說文字 39"/>
          <p:cNvSpPr/>
          <p:nvPr/>
        </p:nvSpPr>
        <p:spPr>
          <a:xfrm>
            <a:off x="467544" y="1844824"/>
            <a:ext cx="2066528" cy="432048"/>
          </a:xfrm>
          <a:prstGeom prst="wedgeRectCallout">
            <a:avLst>
              <a:gd name="adj1" fmla="val 74089"/>
              <a:gd name="adj2" fmla="val -5854"/>
            </a:avLst>
          </a:prstGeom>
          <a:solidFill>
            <a:schemeClr val="bg1">
              <a:lumMod val="85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zh-TW" altLang="en-US" dirty="0" smtClean="0"/>
              <a:t>本案系統名稱</a:t>
            </a:r>
            <a:endParaRPr lang="en-US" altLang="zh-TW" dirty="0" smtClean="0"/>
          </a:p>
        </p:txBody>
      </p:sp>
      <p:sp>
        <p:nvSpPr>
          <p:cNvPr id="41" name="矩形圖說文字 40"/>
          <p:cNvSpPr/>
          <p:nvPr/>
        </p:nvSpPr>
        <p:spPr>
          <a:xfrm>
            <a:off x="107504" y="2348880"/>
            <a:ext cx="1274440" cy="432048"/>
          </a:xfrm>
          <a:prstGeom prst="wedgeRectCallout">
            <a:avLst>
              <a:gd name="adj1" fmla="val 34478"/>
              <a:gd name="adj2" fmla="val 73512"/>
            </a:avLst>
          </a:prstGeom>
          <a:solidFill>
            <a:schemeClr val="bg1">
              <a:lumMod val="85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zh-TW" altLang="en-US" dirty="0" smtClean="0"/>
              <a:t>模組名稱</a:t>
            </a:r>
            <a:endParaRPr lang="en-US" altLang="zh-TW" dirty="0" smtClean="0"/>
          </a:p>
        </p:txBody>
      </p:sp>
      <p:sp>
        <p:nvSpPr>
          <p:cNvPr id="43" name="矩形圖說文字 42"/>
          <p:cNvSpPr/>
          <p:nvPr/>
        </p:nvSpPr>
        <p:spPr>
          <a:xfrm>
            <a:off x="107504" y="4005064"/>
            <a:ext cx="1274440" cy="432048"/>
          </a:xfrm>
          <a:prstGeom prst="wedgeRectCallout">
            <a:avLst>
              <a:gd name="adj1" fmla="val 63626"/>
              <a:gd name="adj2" fmla="val -21286"/>
            </a:avLst>
          </a:prstGeom>
          <a:solidFill>
            <a:schemeClr val="bg1">
              <a:lumMod val="85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zh-TW" altLang="en-US" dirty="0" smtClean="0"/>
              <a:t>功能名稱</a:t>
            </a:r>
            <a:endParaRPr lang="en-US" altLang="zh-TW" dirty="0" smtClean="0"/>
          </a:p>
        </p:txBody>
      </p:sp>
      <p:sp>
        <p:nvSpPr>
          <p:cNvPr id="39" name="Rectangle 2"/>
          <p:cNvSpPr txBox="1">
            <a:spLocks noChangeArrowheads="1"/>
          </p:cNvSpPr>
          <p:nvPr/>
        </p:nvSpPr>
        <p:spPr bwMode="auto">
          <a:xfrm>
            <a:off x="239028" y="934087"/>
            <a:ext cx="6121400" cy="76944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0" lvl="1" algn="l">
              <a:spcBef>
                <a:spcPts val="0"/>
              </a:spcBef>
              <a:buNone/>
            </a:pPr>
            <a:r>
              <a:rPr lang="en-US" altLang="zh-TW" sz="2400" b="1" dirty="0"/>
              <a:t> </a:t>
            </a:r>
            <a:r>
              <a:rPr lang="zh-TW" altLang="en-US" sz="2400" b="1" dirty="0" smtClean="0"/>
              <a:t>二</a:t>
            </a:r>
            <a:r>
              <a:rPr lang="zh-TW" altLang="zh-TW" sz="2400" b="1" dirty="0" smtClean="0"/>
              <a:t>、</a:t>
            </a:r>
            <a:r>
              <a:rPr lang="zh-TW" altLang="en-US" sz="2400" b="1" dirty="0" smtClean="0"/>
              <a:t>解決方案</a:t>
            </a:r>
            <a:r>
              <a:rPr lang="en-US" altLang="zh-TW" sz="2400" b="1" dirty="0" smtClean="0">
                <a:solidFill>
                  <a:srgbClr val="FF0000"/>
                </a:solidFill>
              </a:rPr>
              <a:t>(SMU Phase II)</a:t>
            </a:r>
          </a:p>
          <a:p>
            <a:pPr marL="361950" lvl="1" algn="l">
              <a:spcBef>
                <a:spcPts val="0"/>
              </a:spcBef>
            </a:pPr>
            <a:r>
              <a:rPr lang="en-US" altLang="zh-TW" sz="2000" dirty="0" smtClean="0"/>
              <a:t>(</a:t>
            </a:r>
            <a:r>
              <a:rPr lang="zh-TW" altLang="en-US" sz="2000" dirty="0" smtClean="0"/>
              <a:t>二</a:t>
            </a:r>
            <a:r>
              <a:rPr lang="en-US" altLang="zh-TW" sz="2000" dirty="0" smtClean="0"/>
              <a:t>)</a:t>
            </a:r>
            <a:r>
              <a:rPr lang="zh-TW" altLang="en-US" sz="2000" dirty="0" smtClean="0"/>
              <a:t>本案導入軟體系統架構圖</a:t>
            </a:r>
          </a:p>
        </p:txBody>
      </p:sp>
      <p:sp>
        <p:nvSpPr>
          <p:cNvPr id="42" name="矩形 41"/>
          <p:cNvSpPr/>
          <p:nvPr/>
        </p:nvSpPr>
        <p:spPr>
          <a:xfrm>
            <a:off x="7236296" y="2910129"/>
            <a:ext cx="1728192" cy="57606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TW" dirty="0" smtClean="0">
                <a:solidFill>
                  <a:schemeClr val="tx1"/>
                </a:solidFill>
              </a:rPr>
              <a:t>D.</a:t>
            </a:r>
            <a:r>
              <a:rPr lang="zh-TW" altLang="en-US" dirty="0" smtClean="0">
                <a:solidFill>
                  <a:schemeClr val="tx1"/>
                </a:solidFill>
              </a:rPr>
              <a:t>流程數位化管理模組</a:t>
            </a:r>
            <a:endParaRPr lang="zh-TW" altLang="en-US" dirty="0">
              <a:solidFill>
                <a:schemeClr val="tx1"/>
              </a:solidFill>
            </a:endParaRPr>
          </a:p>
        </p:txBody>
      </p:sp>
      <p:cxnSp>
        <p:nvCxnSpPr>
          <p:cNvPr id="3" name="肘形接點 2"/>
          <p:cNvCxnSpPr>
            <a:stCxn id="7" idx="2"/>
            <a:endCxn id="42" idx="0"/>
          </p:cNvCxnSpPr>
          <p:nvPr/>
        </p:nvCxnSpPr>
        <p:spPr>
          <a:xfrm rot="16200000" flipH="1">
            <a:off x="6216939" y="1026676"/>
            <a:ext cx="423510" cy="3343396"/>
          </a:xfrm>
          <a:prstGeom prst="bent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矩形 43"/>
          <p:cNvSpPr/>
          <p:nvPr/>
        </p:nvSpPr>
        <p:spPr>
          <a:xfrm>
            <a:off x="7452320" y="4732112"/>
            <a:ext cx="1555782" cy="25330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nchor="ctr">
            <a:noAutofit/>
          </a:bodyPr>
          <a:lstStyle/>
          <a:p>
            <a:r>
              <a:rPr lang="en-US" altLang="zh-TW" sz="1000" dirty="0" smtClean="0">
                <a:solidFill>
                  <a:schemeClr val="tx1"/>
                </a:solidFill>
              </a:rPr>
              <a:t>D-1.</a:t>
            </a:r>
            <a:r>
              <a:rPr lang="zh-TW" altLang="en-US" sz="1000" dirty="0" smtClean="0">
                <a:solidFill>
                  <a:schemeClr val="tx1"/>
                </a:solidFill>
              </a:rPr>
              <a:t>資料擷取功能</a:t>
            </a:r>
            <a:endParaRPr lang="zh-TW" altLang="en-US" sz="1000" dirty="0">
              <a:solidFill>
                <a:schemeClr val="tx1"/>
              </a:solidFill>
            </a:endParaRPr>
          </a:p>
        </p:txBody>
      </p:sp>
      <p:cxnSp>
        <p:nvCxnSpPr>
          <p:cNvPr id="34" name="肘形接點 33"/>
          <p:cNvCxnSpPr>
            <a:stCxn id="42" idx="2"/>
            <a:endCxn id="44" idx="1"/>
          </p:cNvCxnSpPr>
          <p:nvPr/>
        </p:nvCxnSpPr>
        <p:spPr>
          <a:xfrm rot="5400000">
            <a:off x="7090071" y="3848442"/>
            <a:ext cx="1372570" cy="648072"/>
          </a:xfrm>
          <a:prstGeom prst="bentConnector4">
            <a:avLst>
              <a:gd name="adj1" fmla="val 45386"/>
              <a:gd name="adj2" fmla="val 135274"/>
            </a:avLst>
          </a:prstGeom>
        </p:spPr>
        <p:style>
          <a:lnRef idx="1">
            <a:schemeClr val="accent1"/>
          </a:lnRef>
          <a:fillRef idx="0">
            <a:schemeClr val="accent1"/>
          </a:fillRef>
          <a:effectRef idx="0">
            <a:schemeClr val="accent1"/>
          </a:effectRef>
          <a:fontRef idx="minor">
            <a:schemeClr val="tx1"/>
          </a:fontRef>
        </p:style>
      </p:cxnSp>
      <p:sp>
        <p:nvSpPr>
          <p:cNvPr id="45" name="矩形 44"/>
          <p:cNvSpPr/>
          <p:nvPr/>
        </p:nvSpPr>
        <p:spPr>
          <a:xfrm>
            <a:off x="7452320" y="5111146"/>
            <a:ext cx="1555782" cy="25330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nchor="ctr">
            <a:noAutofit/>
          </a:bodyPr>
          <a:lstStyle/>
          <a:p>
            <a:r>
              <a:rPr lang="en-US" altLang="zh-TW" sz="1000" dirty="0" smtClean="0">
                <a:solidFill>
                  <a:schemeClr val="tx1"/>
                </a:solidFill>
              </a:rPr>
              <a:t>D-2.</a:t>
            </a:r>
            <a:r>
              <a:rPr lang="zh-TW" altLang="en-US" sz="1000" dirty="0" smtClean="0">
                <a:solidFill>
                  <a:schemeClr val="tx1"/>
                </a:solidFill>
              </a:rPr>
              <a:t>跨站流程顯示功能</a:t>
            </a:r>
            <a:endParaRPr lang="zh-TW" altLang="en-US" sz="1000" dirty="0">
              <a:solidFill>
                <a:schemeClr val="tx1"/>
              </a:solidFill>
            </a:endParaRPr>
          </a:p>
        </p:txBody>
      </p:sp>
      <p:cxnSp>
        <p:nvCxnSpPr>
          <p:cNvPr id="46" name="肘形接點 45"/>
          <p:cNvCxnSpPr>
            <a:stCxn id="44" idx="1"/>
            <a:endCxn id="45" idx="1"/>
          </p:cNvCxnSpPr>
          <p:nvPr/>
        </p:nvCxnSpPr>
        <p:spPr>
          <a:xfrm rot="10800000" flipV="1">
            <a:off x="7452320" y="4858763"/>
            <a:ext cx="12700" cy="379034"/>
          </a:xfrm>
          <a:prstGeom prst="bentConnector3">
            <a:avLst>
              <a:gd name="adj1" fmla="val 1800000"/>
            </a:avLst>
          </a:prstGeom>
        </p:spPr>
        <p:style>
          <a:lnRef idx="1">
            <a:schemeClr val="accent1"/>
          </a:lnRef>
          <a:fillRef idx="0">
            <a:schemeClr val="accent1"/>
          </a:fillRef>
          <a:effectRef idx="0">
            <a:schemeClr val="accent1"/>
          </a:effectRef>
          <a:fontRef idx="minor">
            <a:schemeClr val="tx1"/>
          </a:fontRef>
        </p:style>
      </p:cxnSp>
      <p:sp>
        <p:nvSpPr>
          <p:cNvPr id="47" name="矩形 46"/>
          <p:cNvSpPr/>
          <p:nvPr/>
        </p:nvSpPr>
        <p:spPr>
          <a:xfrm>
            <a:off x="7452320" y="5528320"/>
            <a:ext cx="1555782" cy="25330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nchor="ctr">
            <a:noAutofit/>
          </a:bodyPr>
          <a:lstStyle/>
          <a:p>
            <a:r>
              <a:rPr lang="en-US" altLang="zh-TW" sz="1000" dirty="0" smtClean="0">
                <a:solidFill>
                  <a:schemeClr val="tx1"/>
                </a:solidFill>
              </a:rPr>
              <a:t>D-3.</a:t>
            </a:r>
            <a:r>
              <a:rPr lang="zh-TW" altLang="en-US" sz="1000" dirty="0">
                <a:solidFill>
                  <a:schemeClr val="tx1"/>
                </a:solidFill>
              </a:rPr>
              <a:t>單</a:t>
            </a:r>
            <a:r>
              <a:rPr lang="zh-TW" altLang="en-US" sz="1000" dirty="0" smtClean="0">
                <a:solidFill>
                  <a:schemeClr val="tx1"/>
                </a:solidFill>
              </a:rPr>
              <a:t>站流程顯示功能</a:t>
            </a:r>
            <a:endParaRPr lang="zh-TW" altLang="en-US" sz="1000" dirty="0">
              <a:solidFill>
                <a:schemeClr val="tx1"/>
              </a:solidFill>
            </a:endParaRPr>
          </a:p>
        </p:txBody>
      </p:sp>
      <p:cxnSp>
        <p:nvCxnSpPr>
          <p:cNvPr id="49" name="肘形接點 48"/>
          <p:cNvCxnSpPr>
            <a:stCxn id="45" idx="1"/>
            <a:endCxn id="47" idx="1"/>
          </p:cNvCxnSpPr>
          <p:nvPr/>
        </p:nvCxnSpPr>
        <p:spPr>
          <a:xfrm rot="10800000" flipV="1">
            <a:off x="7452320" y="5237797"/>
            <a:ext cx="12700" cy="417174"/>
          </a:xfrm>
          <a:prstGeom prst="bentConnector3">
            <a:avLst>
              <a:gd name="adj1" fmla="val 1800000"/>
            </a:avLst>
          </a:prstGeom>
        </p:spPr>
        <p:style>
          <a:lnRef idx="1">
            <a:schemeClr val="accent1"/>
          </a:lnRef>
          <a:fillRef idx="0">
            <a:schemeClr val="accent1"/>
          </a:fillRef>
          <a:effectRef idx="0">
            <a:schemeClr val="accent1"/>
          </a:effectRef>
          <a:fontRef idx="minor">
            <a:schemeClr val="tx1"/>
          </a:fontRef>
        </p:style>
      </p:cxnSp>
      <p:sp>
        <p:nvSpPr>
          <p:cNvPr id="50" name="矩形 49"/>
          <p:cNvSpPr/>
          <p:nvPr/>
        </p:nvSpPr>
        <p:spPr>
          <a:xfrm>
            <a:off x="7452320" y="5877272"/>
            <a:ext cx="1555782" cy="25330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nchor="ctr">
            <a:noAutofit/>
          </a:bodyPr>
          <a:lstStyle/>
          <a:p>
            <a:r>
              <a:rPr lang="en-US" altLang="zh-TW" sz="1000" dirty="0" smtClean="0">
                <a:solidFill>
                  <a:schemeClr val="tx1"/>
                </a:solidFill>
              </a:rPr>
              <a:t>D-4.</a:t>
            </a:r>
            <a:r>
              <a:rPr lang="zh-TW" altLang="en-US" sz="1000" dirty="0" smtClean="0">
                <a:solidFill>
                  <a:schemeClr val="tx1"/>
                </a:solidFill>
              </a:rPr>
              <a:t>數據分析功能</a:t>
            </a:r>
            <a:endParaRPr lang="zh-TW" altLang="en-US" sz="1000" dirty="0">
              <a:solidFill>
                <a:schemeClr val="tx1"/>
              </a:solidFill>
            </a:endParaRPr>
          </a:p>
        </p:txBody>
      </p:sp>
      <p:cxnSp>
        <p:nvCxnSpPr>
          <p:cNvPr id="52" name="肘形接點 51"/>
          <p:cNvCxnSpPr>
            <a:stCxn id="47" idx="1"/>
            <a:endCxn id="50" idx="1"/>
          </p:cNvCxnSpPr>
          <p:nvPr/>
        </p:nvCxnSpPr>
        <p:spPr>
          <a:xfrm rot="10800000" flipV="1">
            <a:off x="7452320" y="5654971"/>
            <a:ext cx="12700" cy="348952"/>
          </a:xfrm>
          <a:prstGeom prst="bentConnector3">
            <a:avLst>
              <a:gd name="adj1" fmla="val 1800000"/>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55754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3293E9E-AFF9-4034-8BF6-5754B3EA07C7}" type="slidenum">
              <a:rPr lang="zh-TW" altLang="en-US" smtClean="0"/>
              <a:pPr/>
              <a:t>16</a:t>
            </a:fld>
            <a:endParaRPr lang="zh-TW" altLang="en-US"/>
          </a:p>
        </p:txBody>
      </p:sp>
      <p:sp>
        <p:nvSpPr>
          <p:cNvPr id="5" name="Rectangle 2"/>
          <p:cNvSpPr>
            <a:spLocks noGrp="1" noChangeArrowheads="1"/>
          </p:cNvSpPr>
          <p:nvPr>
            <p:ph type="title"/>
          </p:nvPr>
        </p:nvSpPr>
        <p:spPr bwMode="auto">
          <a:xfrm>
            <a:off x="1117923" y="44624"/>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zh-TW" altLang="en-US" dirty="0" smtClean="0">
                <a:latin typeface="微軟正黑體" panose="020B0604030504040204" pitchFamily="34" charset="-120"/>
                <a:ea typeface="微軟正黑體" panose="020B0604030504040204" pitchFamily="34" charset="-120"/>
              </a:rPr>
              <a:t>壹、</a:t>
            </a:r>
            <a:r>
              <a:rPr lang="zh-TW" altLang="zh-TW" dirty="0" smtClean="0">
                <a:latin typeface="微軟正黑體" panose="020B0604030504040204" pitchFamily="34" charset="-120"/>
                <a:ea typeface="微軟正黑體" panose="020B0604030504040204" pitchFamily="34" charset="-120"/>
              </a:rPr>
              <a:t>計畫內容</a:t>
            </a:r>
            <a:endParaRPr lang="zh-TW" altLang="en-US" dirty="0" smtClean="0">
              <a:latin typeface="微軟正黑體" panose="020B0604030504040204" pitchFamily="34" charset="-120"/>
              <a:ea typeface="微軟正黑體" panose="020B0604030504040204" pitchFamily="34" charset="-120"/>
            </a:endParaRPr>
          </a:p>
        </p:txBody>
      </p:sp>
      <p:sp>
        <p:nvSpPr>
          <p:cNvPr id="10" name="矩形 9"/>
          <p:cNvSpPr/>
          <p:nvPr/>
        </p:nvSpPr>
        <p:spPr>
          <a:xfrm>
            <a:off x="2827164" y="5066754"/>
            <a:ext cx="2584450" cy="109855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ts val="2600"/>
              </a:lnSpc>
              <a:spcAft>
                <a:spcPts val="0"/>
              </a:spcAft>
            </a:pPr>
            <a:r>
              <a:rPr lang="en-US" sz="1400" kern="100">
                <a:solidFill>
                  <a:srgbClr val="000000"/>
                </a:solidFill>
                <a:effectLst/>
                <a:latin typeface="+mn-ea"/>
                <a:cs typeface="Times New Roman" panose="02020603050405020304" pitchFamily="18" charset="0"/>
              </a:rPr>
              <a:t> </a:t>
            </a:r>
            <a:endParaRPr lang="zh-TW" sz="1400" kern="100">
              <a:effectLst/>
              <a:latin typeface="+mn-ea"/>
              <a:cs typeface="Times New Roman" panose="02020603050405020304" pitchFamily="18" charset="0"/>
            </a:endParaRPr>
          </a:p>
        </p:txBody>
      </p:sp>
      <p:sp>
        <p:nvSpPr>
          <p:cNvPr id="11" name="矩形 10"/>
          <p:cNvSpPr/>
          <p:nvPr/>
        </p:nvSpPr>
        <p:spPr>
          <a:xfrm>
            <a:off x="2944540" y="5403304"/>
            <a:ext cx="374650" cy="4572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ts val="1400"/>
              </a:lnSpc>
              <a:spcAft>
                <a:spcPts val="0"/>
              </a:spcAft>
            </a:pPr>
            <a:r>
              <a:rPr lang="en-US" sz="1000" kern="100">
                <a:solidFill>
                  <a:srgbClr val="000000"/>
                </a:solidFill>
                <a:effectLst/>
                <a:latin typeface="+mn-ea"/>
                <a:cs typeface="Times New Roman" panose="02020603050405020304" pitchFamily="18" charset="0"/>
              </a:rPr>
              <a:t>#1</a:t>
            </a:r>
            <a:endParaRPr lang="zh-TW" sz="1400" kern="100">
              <a:effectLst/>
              <a:latin typeface="+mn-ea"/>
              <a:cs typeface="Times New Roman" panose="02020603050405020304" pitchFamily="18" charset="0"/>
            </a:endParaRPr>
          </a:p>
          <a:p>
            <a:pPr algn="ctr">
              <a:lnSpc>
                <a:spcPts val="1200"/>
              </a:lnSpc>
              <a:spcAft>
                <a:spcPts val="0"/>
              </a:spcAft>
            </a:pPr>
            <a:r>
              <a:rPr lang="zh-TW" sz="800" kern="100">
                <a:solidFill>
                  <a:srgbClr val="000000"/>
                </a:solidFill>
                <a:effectLst/>
                <a:latin typeface="+mn-ea"/>
                <a:cs typeface="Times New Roman" panose="02020603050405020304" pitchFamily="18" charset="0"/>
              </a:rPr>
              <a:t>無通訊</a:t>
            </a:r>
            <a:endParaRPr lang="zh-TW" sz="1400" kern="100">
              <a:effectLst/>
              <a:latin typeface="+mn-ea"/>
              <a:cs typeface="Times New Roman" panose="02020603050405020304" pitchFamily="18" charset="0"/>
            </a:endParaRPr>
          </a:p>
        </p:txBody>
      </p:sp>
      <p:sp>
        <p:nvSpPr>
          <p:cNvPr id="12" name="文字方塊 286"/>
          <p:cNvSpPr txBox="1"/>
          <p:nvPr/>
        </p:nvSpPr>
        <p:spPr>
          <a:xfrm>
            <a:off x="2856012" y="5879554"/>
            <a:ext cx="1111250" cy="2794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ts val="1400"/>
              </a:lnSpc>
              <a:spcAft>
                <a:spcPts val="0"/>
              </a:spcAft>
            </a:pPr>
            <a:r>
              <a:rPr lang="zh-TW" sz="1200" kern="100" dirty="0">
                <a:solidFill>
                  <a:srgbClr val="000000"/>
                </a:solidFill>
                <a:effectLst/>
                <a:latin typeface="+mn-ea"/>
                <a:cs typeface="Times New Roman" panose="02020603050405020304" pitchFamily="18" charset="0"/>
              </a:rPr>
              <a:t>車床</a:t>
            </a:r>
            <a:r>
              <a:rPr lang="en-US" sz="1200" kern="100" dirty="0">
                <a:solidFill>
                  <a:srgbClr val="000000"/>
                </a:solidFill>
                <a:effectLst/>
                <a:latin typeface="+mn-ea"/>
                <a:cs typeface="Times New Roman" panose="02020603050405020304" pitchFamily="18" charset="0"/>
              </a:rPr>
              <a:t>#1~#5</a:t>
            </a:r>
            <a:endParaRPr lang="zh-TW" sz="1400" kern="100" dirty="0">
              <a:effectLst/>
              <a:latin typeface="+mn-ea"/>
              <a:cs typeface="Times New Roman" panose="02020603050405020304" pitchFamily="18" charset="0"/>
            </a:endParaRPr>
          </a:p>
          <a:p>
            <a:pPr algn="just">
              <a:lnSpc>
                <a:spcPts val="2600"/>
              </a:lnSpc>
              <a:spcAft>
                <a:spcPts val="0"/>
              </a:spcAft>
            </a:pPr>
            <a:r>
              <a:rPr lang="en-US" sz="1400" kern="100" dirty="0">
                <a:effectLst/>
                <a:latin typeface="+mn-ea"/>
                <a:cs typeface="Times New Roman" panose="02020603050405020304" pitchFamily="18" charset="0"/>
              </a:rPr>
              <a:t> </a:t>
            </a:r>
            <a:endParaRPr lang="zh-TW" sz="1400" kern="100" dirty="0">
              <a:effectLst/>
              <a:latin typeface="+mn-ea"/>
              <a:cs typeface="Times New Roman" panose="02020603050405020304" pitchFamily="18" charset="0"/>
            </a:endParaRPr>
          </a:p>
        </p:txBody>
      </p:sp>
      <p:sp>
        <p:nvSpPr>
          <p:cNvPr id="13" name="矩形 12"/>
          <p:cNvSpPr/>
          <p:nvPr/>
        </p:nvSpPr>
        <p:spPr>
          <a:xfrm>
            <a:off x="3430414" y="5403304"/>
            <a:ext cx="374650" cy="4572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ts val="1400"/>
              </a:lnSpc>
              <a:spcAft>
                <a:spcPts val="0"/>
              </a:spcAft>
            </a:pPr>
            <a:r>
              <a:rPr lang="en-US" sz="1000" kern="100">
                <a:solidFill>
                  <a:srgbClr val="000000"/>
                </a:solidFill>
                <a:effectLst/>
                <a:latin typeface="+mn-ea"/>
                <a:cs typeface="Times New Roman" panose="02020603050405020304" pitchFamily="18" charset="0"/>
              </a:rPr>
              <a:t>#2</a:t>
            </a:r>
            <a:endParaRPr lang="zh-TW" sz="1400" kern="100">
              <a:effectLst/>
              <a:latin typeface="+mn-ea"/>
              <a:cs typeface="Times New Roman" panose="02020603050405020304" pitchFamily="18" charset="0"/>
            </a:endParaRPr>
          </a:p>
          <a:p>
            <a:pPr algn="ctr">
              <a:lnSpc>
                <a:spcPts val="1200"/>
              </a:lnSpc>
              <a:spcAft>
                <a:spcPts val="0"/>
              </a:spcAft>
            </a:pPr>
            <a:r>
              <a:rPr lang="zh-TW" sz="800" kern="100">
                <a:solidFill>
                  <a:srgbClr val="000000"/>
                </a:solidFill>
                <a:effectLst/>
                <a:latin typeface="+mn-ea"/>
                <a:cs typeface="Times New Roman" panose="02020603050405020304" pitchFamily="18" charset="0"/>
              </a:rPr>
              <a:t>無通訊</a:t>
            </a:r>
            <a:endParaRPr lang="zh-TW" sz="1400" kern="100">
              <a:effectLst/>
              <a:latin typeface="+mn-ea"/>
              <a:cs typeface="Times New Roman" panose="02020603050405020304" pitchFamily="18" charset="0"/>
            </a:endParaRPr>
          </a:p>
        </p:txBody>
      </p:sp>
      <p:sp>
        <p:nvSpPr>
          <p:cNvPr id="14" name="矩形 13"/>
          <p:cNvSpPr/>
          <p:nvPr/>
        </p:nvSpPr>
        <p:spPr>
          <a:xfrm>
            <a:off x="3906664" y="5409654"/>
            <a:ext cx="374650" cy="6840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b" anchorCtr="0" forceAA="0" compatLnSpc="1">
            <a:prstTxWarp prst="textNoShape">
              <a:avLst/>
            </a:prstTxWarp>
            <a:noAutofit/>
          </a:bodyPr>
          <a:lstStyle/>
          <a:p>
            <a:pPr algn="ctr">
              <a:lnSpc>
                <a:spcPts val="1400"/>
              </a:lnSpc>
              <a:spcAft>
                <a:spcPts val="0"/>
              </a:spcAft>
            </a:pPr>
            <a:r>
              <a:rPr lang="en-US" sz="1000" kern="100">
                <a:solidFill>
                  <a:srgbClr val="000000"/>
                </a:solidFill>
                <a:effectLst/>
                <a:latin typeface="+mn-ea"/>
                <a:cs typeface="Times New Roman" panose="02020603050405020304" pitchFamily="18" charset="0"/>
              </a:rPr>
              <a:t>#3</a:t>
            </a:r>
            <a:endParaRPr lang="zh-TW" sz="1400" kern="100">
              <a:effectLst/>
              <a:latin typeface="+mn-ea"/>
              <a:cs typeface="Times New Roman" panose="02020603050405020304" pitchFamily="18" charset="0"/>
            </a:endParaRPr>
          </a:p>
          <a:p>
            <a:pPr algn="ctr">
              <a:lnSpc>
                <a:spcPts val="1200"/>
              </a:lnSpc>
              <a:spcAft>
                <a:spcPts val="0"/>
              </a:spcAft>
            </a:pPr>
            <a:r>
              <a:rPr lang="zh-TW" sz="800" kern="100">
                <a:solidFill>
                  <a:srgbClr val="000000"/>
                </a:solidFill>
                <a:effectLst/>
                <a:latin typeface="+mn-ea"/>
                <a:cs typeface="Times New Roman" panose="02020603050405020304" pitchFamily="18" charset="0"/>
              </a:rPr>
              <a:t>有通訊</a:t>
            </a:r>
            <a:endParaRPr lang="zh-TW" sz="1400" kern="100">
              <a:effectLst/>
              <a:latin typeface="+mn-ea"/>
              <a:cs typeface="Times New Roman" panose="02020603050405020304" pitchFamily="18" charset="0"/>
            </a:endParaRPr>
          </a:p>
        </p:txBody>
      </p:sp>
      <p:sp>
        <p:nvSpPr>
          <p:cNvPr id="15" name="矩形 14"/>
          <p:cNvSpPr/>
          <p:nvPr/>
        </p:nvSpPr>
        <p:spPr>
          <a:xfrm>
            <a:off x="4366404" y="5402669"/>
            <a:ext cx="374650" cy="6840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b" anchorCtr="0" forceAA="0" compatLnSpc="1">
            <a:prstTxWarp prst="textNoShape">
              <a:avLst/>
            </a:prstTxWarp>
            <a:noAutofit/>
          </a:bodyPr>
          <a:lstStyle/>
          <a:p>
            <a:pPr algn="ctr">
              <a:lnSpc>
                <a:spcPts val="1400"/>
              </a:lnSpc>
              <a:spcAft>
                <a:spcPts val="0"/>
              </a:spcAft>
            </a:pPr>
            <a:r>
              <a:rPr lang="en-US" sz="1000" kern="100" dirty="0">
                <a:solidFill>
                  <a:srgbClr val="000000"/>
                </a:solidFill>
                <a:effectLst/>
                <a:latin typeface="+mn-ea"/>
                <a:cs typeface="Times New Roman" panose="02020603050405020304" pitchFamily="18" charset="0"/>
              </a:rPr>
              <a:t>#4</a:t>
            </a:r>
            <a:endParaRPr lang="zh-TW" sz="1400" kern="100" dirty="0">
              <a:effectLst/>
              <a:latin typeface="+mn-ea"/>
              <a:cs typeface="Times New Roman" panose="02020603050405020304" pitchFamily="18" charset="0"/>
            </a:endParaRPr>
          </a:p>
          <a:p>
            <a:pPr algn="ctr">
              <a:lnSpc>
                <a:spcPts val="1200"/>
              </a:lnSpc>
              <a:spcAft>
                <a:spcPts val="0"/>
              </a:spcAft>
            </a:pPr>
            <a:r>
              <a:rPr lang="zh-TW" sz="800" kern="100" dirty="0">
                <a:solidFill>
                  <a:srgbClr val="000000"/>
                </a:solidFill>
                <a:effectLst/>
                <a:latin typeface="+mn-ea"/>
                <a:cs typeface="Times New Roman" panose="02020603050405020304" pitchFamily="18" charset="0"/>
              </a:rPr>
              <a:t>有通訊</a:t>
            </a:r>
            <a:endParaRPr lang="zh-TW" sz="1400" kern="100" dirty="0">
              <a:effectLst/>
              <a:latin typeface="+mn-ea"/>
              <a:cs typeface="Times New Roman" panose="02020603050405020304" pitchFamily="18" charset="0"/>
            </a:endParaRPr>
          </a:p>
        </p:txBody>
      </p:sp>
      <p:sp>
        <p:nvSpPr>
          <p:cNvPr id="16" name="矩形 15"/>
          <p:cNvSpPr/>
          <p:nvPr/>
        </p:nvSpPr>
        <p:spPr>
          <a:xfrm>
            <a:off x="4817254" y="5403939"/>
            <a:ext cx="374650" cy="6840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b" anchorCtr="0" forceAA="0" compatLnSpc="1">
            <a:prstTxWarp prst="textNoShape">
              <a:avLst/>
            </a:prstTxWarp>
            <a:noAutofit/>
          </a:bodyPr>
          <a:lstStyle/>
          <a:p>
            <a:pPr algn="ctr">
              <a:lnSpc>
                <a:spcPts val="1400"/>
              </a:lnSpc>
              <a:spcAft>
                <a:spcPts val="0"/>
              </a:spcAft>
            </a:pPr>
            <a:r>
              <a:rPr lang="en-US" sz="1000" kern="100">
                <a:solidFill>
                  <a:srgbClr val="000000"/>
                </a:solidFill>
                <a:effectLst/>
                <a:latin typeface="+mn-ea"/>
                <a:cs typeface="Times New Roman" panose="02020603050405020304" pitchFamily="18" charset="0"/>
              </a:rPr>
              <a:t>#5</a:t>
            </a:r>
            <a:endParaRPr lang="zh-TW" sz="1400" kern="100">
              <a:effectLst/>
              <a:latin typeface="+mn-ea"/>
              <a:cs typeface="Times New Roman" panose="02020603050405020304" pitchFamily="18" charset="0"/>
            </a:endParaRPr>
          </a:p>
          <a:p>
            <a:pPr algn="ctr">
              <a:lnSpc>
                <a:spcPts val="1200"/>
              </a:lnSpc>
              <a:spcAft>
                <a:spcPts val="0"/>
              </a:spcAft>
            </a:pPr>
            <a:r>
              <a:rPr lang="zh-TW" sz="800" kern="100">
                <a:solidFill>
                  <a:srgbClr val="000000"/>
                </a:solidFill>
                <a:effectLst/>
                <a:latin typeface="+mn-ea"/>
                <a:cs typeface="Times New Roman" panose="02020603050405020304" pitchFamily="18" charset="0"/>
              </a:rPr>
              <a:t>有通訊</a:t>
            </a:r>
            <a:endParaRPr lang="zh-TW" sz="1400" kern="100">
              <a:effectLst/>
              <a:latin typeface="+mn-ea"/>
              <a:cs typeface="Times New Roman" panose="02020603050405020304" pitchFamily="18" charset="0"/>
            </a:endParaRPr>
          </a:p>
        </p:txBody>
      </p:sp>
      <p:sp>
        <p:nvSpPr>
          <p:cNvPr id="17" name="矩形 16"/>
          <p:cNvSpPr/>
          <p:nvPr/>
        </p:nvSpPr>
        <p:spPr>
          <a:xfrm>
            <a:off x="5515942" y="5060404"/>
            <a:ext cx="2584450" cy="110490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ts val="2600"/>
              </a:lnSpc>
              <a:spcAft>
                <a:spcPts val="0"/>
              </a:spcAft>
            </a:pPr>
            <a:r>
              <a:rPr lang="en-US" sz="1400" kern="100">
                <a:solidFill>
                  <a:srgbClr val="000000"/>
                </a:solidFill>
                <a:effectLst/>
                <a:latin typeface="+mn-ea"/>
                <a:cs typeface="Times New Roman" panose="02020603050405020304" pitchFamily="18" charset="0"/>
              </a:rPr>
              <a:t> </a:t>
            </a:r>
            <a:endParaRPr lang="zh-TW" sz="1400" kern="100">
              <a:effectLst/>
              <a:latin typeface="+mn-ea"/>
              <a:cs typeface="Times New Roman" panose="02020603050405020304" pitchFamily="18" charset="0"/>
            </a:endParaRPr>
          </a:p>
        </p:txBody>
      </p:sp>
      <p:sp>
        <p:nvSpPr>
          <p:cNvPr id="18" name="文字方塊 353"/>
          <p:cNvSpPr txBox="1"/>
          <p:nvPr/>
        </p:nvSpPr>
        <p:spPr>
          <a:xfrm>
            <a:off x="6319788" y="5879554"/>
            <a:ext cx="1111250" cy="2794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ts val="1400"/>
              </a:lnSpc>
              <a:spcAft>
                <a:spcPts val="0"/>
              </a:spcAft>
            </a:pPr>
            <a:r>
              <a:rPr lang="zh-TW" sz="1200" kern="100" dirty="0">
                <a:solidFill>
                  <a:srgbClr val="000000"/>
                </a:solidFill>
                <a:effectLst/>
                <a:latin typeface="+mn-ea"/>
                <a:cs typeface="Times New Roman" panose="02020603050405020304" pitchFamily="18" charset="0"/>
              </a:rPr>
              <a:t>磨床</a:t>
            </a:r>
            <a:r>
              <a:rPr lang="en-US" sz="1200" kern="100" dirty="0">
                <a:solidFill>
                  <a:srgbClr val="000000"/>
                </a:solidFill>
                <a:effectLst/>
                <a:latin typeface="+mn-ea"/>
                <a:cs typeface="Times New Roman" panose="02020603050405020304" pitchFamily="18" charset="0"/>
              </a:rPr>
              <a:t>#6</a:t>
            </a:r>
            <a:r>
              <a:rPr lang="en-US" sz="1200" kern="100" dirty="0" smtClean="0">
                <a:solidFill>
                  <a:srgbClr val="000000"/>
                </a:solidFill>
                <a:effectLst/>
                <a:latin typeface="+mn-ea"/>
                <a:cs typeface="Times New Roman" panose="02020603050405020304" pitchFamily="18" charset="0"/>
              </a:rPr>
              <a:t>~#</a:t>
            </a:r>
            <a:r>
              <a:rPr lang="en-US" sz="1200" kern="100" dirty="0">
                <a:solidFill>
                  <a:srgbClr val="000000"/>
                </a:solidFill>
                <a:latin typeface="+mn-ea"/>
                <a:cs typeface="Times New Roman" panose="02020603050405020304" pitchFamily="18" charset="0"/>
              </a:rPr>
              <a:t>9</a:t>
            </a:r>
            <a:endParaRPr lang="zh-TW" sz="1400" kern="100" dirty="0">
              <a:effectLst/>
              <a:latin typeface="+mn-ea"/>
              <a:cs typeface="Times New Roman" panose="02020603050405020304" pitchFamily="18" charset="0"/>
            </a:endParaRPr>
          </a:p>
          <a:p>
            <a:pPr algn="just">
              <a:lnSpc>
                <a:spcPts val="2600"/>
              </a:lnSpc>
              <a:spcAft>
                <a:spcPts val="0"/>
              </a:spcAft>
            </a:pPr>
            <a:r>
              <a:rPr lang="en-US" sz="1400" kern="100" dirty="0">
                <a:effectLst/>
                <a:latin typeface="+mn-ea"/>
                <a:cs typeface="Times New Roman" panose="02020603050405020304" pitchFamily="18" charset="0"/>
              </a:rPr>
              <a:t> </a:t>
            </a:r>
            <a:endParaRPr lang="zh-TW" sz="1400" kern="100" dirty="0">
              <a:effectLst/>
              <a:latin typeface="+mn-ea"/>
              <a:cs typeface="Times New Roman" panose="02020603050405020304" pitchFamily="18" charset="0"/>
            </a:endParaRPr>
          </a:p>
        </p:txBody>
      </p:sp>
      <p:sp>
        <p:nvSpPr>
          <p:cNvPr id="19" name="矩形 18"/>
          <p:cNvSpPr/>
          <p:nvPr/>
        </p:nvSpPr>
        <p:spPr>
          <a:xfrm>
            <a:off x="5738128" y="5409654"/>
            <a:ext cx="374650" cy="4572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ts val="1400"/>
              </a:lnSpc>
              <a:spcAft>
                <a:spcPts val="0"/>
              </a:spcAft>
            </a:pPr>
            <a:r>
              <a:rPr lang="en-US" sz="1000" kern="100">
                <a:solidFill>
                  <a:srgbClr val="000000"/>
                </a:solidFill>
                <a:effectLst/>
                <a:latin typeface="+mn-ea"/>
                <a:cs typeface="Times New Roman" panose="02020603050405020304" pitchFamily="18" charset="0"/>
              </a:rPr>
              <a:t>#6</a:t>
            </a:r>
            <a:endParaRPr lang="zh-TW" sz="1400" kern="100">
              <a:effectLst/>
              <a:latin typeface="+mn-ea"/>
              <a:cs typeface="Times New Roman" panose="02020603050405020304" pitchFamily="18" charset="0"/>
            </a:endParaRPr>
          </a:p>
          <a:p>
            <a:pPr algn="ctr">
              <a:lnSpc>
                <a:spcPts val="1200"/>
              </a:lnSpc>
              <a:spcAft>
                <a:spcPts val="0"/>
              </a:spcAft>
            </a:pPr>
            <a:r>
              <a:rPr lang="zh-TW" sz="800" kern="100">
                <a:solidFill>
                  <a:srgbClr val="000000"/>
                </a:solidFill>
                <a:effectLst/>
                <a:latin typeface="+mn-ea"/>
                <a:cs typeface="Times New Roman" panose="02020603050405020304" pitchFamily="18" charset="0"/>
              </a:rPr>
              <a:t>無通訊</a:t>
            </a:r>
            <a:endParaRPr lang="zh-TW" sz="1400" kern="100">
              <a:effectLst/>
              <a:latin typeface="+mn-ea"/>
              <a:cs typeface="Times New Roman" panose="02020603050405020304" pitchFamily="18" charset="0"/>
            </a:endParaRPr>
          </a:p>
        </p:txBody>
      </p:sp>
      <p:sp>
        <p:nvSpPr>
          <p:cNvPr id="20" name="矩形 19"/>
          <p:cNvSpPr/>
          <p:nvPr/>
        </p:nvSpPr>
        <p:spPr>
          <a:xfrm>
            <a:off x="7596138" y="5409654"/>
            <a:ext cx="374650" cy="4572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ts val="1400"/>
              </a:lnSpc>
              <a:spcAft>
                <a:spcPts val="0"/>
              </a:spcAft>
            </a:pPr>
            <a:r>
              <a:rPr lang="en-US" sz="1000" kern="100" dirty="0" smtClean="0">
                <a:solidFill>
                  <a:srgbClr val="000000"/>
                </a:solidFill>
                <a:effectLst/>
                <a:latin typeface="+mn-ea"/>
                <a:cs typeface="Times New Roman" panose="02020603050405020304" pitchFamily="18" charset="0"/>
              </a:rPr>
              <a:t>#9</a:t>
            </a:r>
            <a:endParaRPr lang="zh-TW" sz="1400" kern="100" dirty="0">
              <a:effectLst/>
              <a:latin typeface="+mn-ea"/>
              <a:cs typeface="Times New Roman" panose="02020603050405020304" pitchFamily="18" charset="0"/>
            </a:endParaRPr>
          </a:p>
          <a:p>
            <a:pPr algn="ctr">
              <a:lnSpc>
                <a:spcPts val="1200"/>
              </a:lnSpc>
              <a:spcAft>
                <a:spcPts val="0"/>
              </a:spcAft>
            </a:pPr>
            <a:r>
              <a:rPr lang="zh-TW" sz="800" kern="100" dirty="0">
                <a:solidFill>
                  <a:srgbClr val="000000"/>
                </a:solidFill>
                <a:effectLst/>
                <a:latin typeface="+mn-ea"/>
                <a:cs typeface="Times New Roman" panose="02020603050405020304" pitchFamily="18" charset="0"/>
              </a:rPr>
              <a:t>無通訊</a:t>
            </a:r>
            <a:endParaRPr lang="zh-TW" sz="1400" kern="100" dirty="0">
              <a:effectLst/>
              <a:latin typeface="+mn-ea"/>
              <a:cs typeface="Times New Roman" panose="02020603050405020304" pitchFamily="18" charset="0"/>
            </a:endParaRPr>
          </a:p>
        </p:txBody>
      </p:sp>
      <p:sp>
        <p:nvSpPr>
          <p:cNvPr id="21" name="文字方塊 363"/>
          <p:cNvSpPr txBox="1"/>
          <p:nvPr/>
        </p:nvSpPr>
        <p:spPr>
          <a:xfrm>
            <a:off x="6326138" y="5485854"/>
            <a:ext cx="1111250" cy="2794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ts val="1400"/>
              </a:lnSpc>
              <a:spcAft>
                <a:spcPts val="0"/>
              </a:spcAft>
            </a:pPr>
            <a:r>
              <a:rPr lang="en-US" sz="1200" kern="100">
                <a:solidFill>
                  <a:srgbClr val="000000"/>
                </a:solidFill>
                <a:effectLst/>
                <a:latin typeface="+mn-ea"/>
                <a:cs typeface="Times New Roman" panose="02020603050405020304" pitchFamily="18" charset="0"/>
              </a:rPr>
              <a:t>…</a:t>
            </a:r>
            <a:endParaRPr lang="zh-TW" sz="1400" kern="100">
              <a:effectLst/>
              <a:latin typeface="+mn-ea"/>
              <a:cs typeface="Times New Roman" panose="02020603050405020304" pitchFamily="18" charset="0"/>
            </a:endParaRPr>
          </a:p>
          <a:p>
            <a:pPr algn="just">
              <a:lnSpc>
                <a:spcPts val="2600"/>
              </a:lnSpc>
              <a:spcAft>
                <a:spcPts val="0"/>
              </a:spcAft>
            </a:pPr>
            <a:r>
              <a:rPr lang="en-US" sz="1400" kern="100">
                <a:effectLst/>
                <a:latin typeface="+mn-ea"/>
                <a:cs typeface="Times New Roman" panose="02020603050405020304" pitchFamily="18" charset="0"/>
              </a:rPr>
              <a:t> </a:t>
            </a:r>
            <a:endParaRPr lang="zh-TW" sz="1400" kern="100">
              <a:effectLst/>
              <a:latin typeface="+mn-ea"/>
              <a:cs typeface="Times New Roman" panose="02020603050405020304" pitchFamily="18" charset="0"/>
            </a:endParaRPr>
          </a:p>
        </p:txBody>
      </p:sp>
      <p:sp>
        <p:nvSpPr>
          <p:cNvPr id="22" name="矩形 21"/>
          <p:cNvSpPr/>
          <p:nvPr/>
        </p:nvSpPr>
        <p:spPr>
          <a:xfrm>
            <a:off x="2944540" y="4654004"/>
            <a:ext cx="374650" cy="2286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ts val="1200"/>
              </a:lnSpc>
              <a:spcAft>
                <a:spcPts val="0"/>
              </a:spcAft>
            </a:pPr>
            <a:r>
              <a:rPr lang="en-US" sz="800" kern="100">
                <a:solidFill>
                  <a:srgbClr val="000000"/>
                </a:solidFill>
                <a:effectLst/>
                <a:latin typeface="+mn-ea"/>
                <a:cs typeface="Times New Roman" panose="02020603050405020304" pitchFamily="18" charset="0"/>
              </a:rPr>
              <a:t>SMB</a:t>
            </a:r>
            <a:endParaRPr lang="zh-TW" sz="1400" kern="100">
              <a:effectLst/>
              <a:latin typeface="+mn-ea"/>
              <a:cs typeface="Times New Roman" panose="02020603050405020304" pitchFamily="18" charset="0"/>
            </a:endParaRPr>
          </a:p>
        </p:txBody>
      </p:sp>
      <p:sp>
        <p:nvSpPr>
          <p:cNvPr id="23" name="矩形 22"/>
          <p:cNvSpPr/>
          <p:nvPr/>
        </p:nvSpPr>
        <p:spPr>
          <a:xfrm>
            <a:off x="3436764" y="4654004"/>
            <a:ext cx="374650" cy="2286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ts val="1200"/>
              </a:lnSpc>
              <a:spcAft>
                <a:spcPts val="0"/>
              </a:spcAft>
            </a:pPr>
            <a:r>
              <a:rPr lang="en-US" sz="800" kern="100">
                <a:solidFill>
                  <a:srgbClr val="000000"/>
                </a:solidFill>
                <a:effectLst/>
                <a:latin typeface="+mn-ea"/>
                <a:cs typeface="Times New Roman" panose="02020603050405020304" pitchFamily="18" charset="0"/>
              </a:rPr>
              <a:t>SMB</a:t>
            </a:r>
            <a:endParaRPr lang="zh-TW" sz="1400" kern="100">
              <a:effectLst/>
              <a:latin typeface="+mn-ea"/>
              <a:cs typeface="Times New Roman" panose="02020603050405020304" pitchFamily="18" charset="0"/>
            </a:endParaRPr>
          </a:p>
        </p:txBody>
      </p:sp>
      <p:sp>
        <p:nvSpPr>
          <p:cNvPr id="24" name="矩形 23"/>
          <p:cNvSpPr/>
          <p:nvPr/>
        </p:nvSpPr>
        <p:spPr>
          <a:xfrm>
            <a:off x="5729238" y="4654004"/>
            <a:ext cx="374650" cy="2286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ts val="1200"/>
              </a:lnSpc>
              <a:spcAft>
                <a:spcPts val="0"/>
              </a:spcAft>
            </a:pPr>
            <a:r>
              <a:rPr lang="en-US" sz="800" kern="100">
                <a:solidFill>
                  <a:srgbClr val="000000"/>
                </a:solidFill>
                <a:effectLst/>
                <a:latin typeface="+mn-ea"/>
                <a:cs typeface="Times New Roman" panose="02020603050405020304" pitchFamily="18" charset="0"/>
              </a:rPr>
              <a:t>SMB</a:t>
            </a:r>
            <a:endParaRPr lang="zh-TW" sz="1400" kern="100">
              <a:effectLst/>
              <a:latin typeface="+mn-ea"/>
              <a:cs typeface="Times New Roman" panose="02020603050405020304" pitchFamily="18" charset="0"/>
            </a:endParaRPr>
          </a:p>
        </p:txBody>
      </p:sp>
      <p:sp>
        <p:nvSpPr>
          <p:cNvPr id="25" name="矩形 24"/>
          <p:cNvSpPr/>
          <p:nvPr/>
        </p:nvSpPr>
        <p:spPr>
          <a:xfrm>
            <a:off x="7602488" y="4654004"/>
            <a:ext cx="374650" cy="2286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ts val="1200"/>
              </a:lnSpc>
              <a:spcAft>
                <a:spcPts val="0"/>
              </a:spcAft>
            </a:pPr>
            <a:r>
              <a:rPr lang="en-US" sz="800" kern="100">
                <a:solidFill>
                  <a:srgbClr val="000000"/>
                </a:solidFill>
                <a:effectLst/>
                <a:latin typeface="+mn-ea"/>
                <a:cs typeface="Times New Roman" panose="02020603050405020304" pitchFamily="18" charset="0"/>
              </a:rPr>
              <a:t>SMB</a:t>
            </a:r>
            <a:endParaRPr lang="zh-TW" sz="1400" kern="100">
              <a:effectLst/>
              <a:latin typeface="+mn-ea"/>
              <a:cs typeface="Times New Roman" panose="02020603050405020304" pitchFamily="18" charset="0"/>
            </a:endParaRPr>
          </a:p>
        </p:txBody>
      </p:sp>
      <p:sp>
        <p:nvSpPr>
          <p:cNvPr id="27" name="矩形 26"/>
          <p:cNvSpPr/>
          <p:nvPr/>
        </p:nvSpPr>
        <p:spPr>
          <a:xfrm>
            <a:off x="2527127" y="3807420"/>
            <a:ext cx="806450" cy="2413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ts val="1200"/>
              </a:lnSpc>
              <a:spcAft>
                <a:spcPts val="0"/>
              </a:spcAft>
            </a:pPr>
            <a:r>
              <a:rPr lang="en-US" sz="800" kern="100">
                <a:solidFill>
                  <a:srgbClr val="000000"/>
                </a:solidFill>
                <a:effectLst/>
                <a:latin typeface="+mn-ea"/>
                <a:cs typeface="Times New Roman" panose="02020603050405020304" pitchFamily="18" charset="0"/>
              </a:rPr>
              <a:t>HUB</a:t>
            </a:r>
            <a:endParaRPr lang="zh-TW" sz="1400" kern="100">
              <a:effectLst/>
              <a:latin typeface="+mn-ea"/>
              <a:cs typeface="Times New Roman" panose="02020603050405020304" pitchFamily="18" charset="0"/>
            </a:endParaRPr>
          </a:p>
        </p:txBody>
      </p:sp>
      <p:cxnSp>
        <p:nvCxnSpPr>
          <p:cNvPr id="28" name="直線接點 27"/>
          <p:cNvCxnSpPr>
            <a:endCxn id="27" idx="0"/>
          </p:cNvCxnSpPr>
          <p:nvPr/>
        </p:nvCxnSpPr>
        <p:spPr>
          <a:xfrm>
            <a:off x="2930351" y="3461214"/>
            <a:ext cx="1" cy="346206"/>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肘形接點 28"/>
          <p:cNvCxnSpPr>
            <a:stCxn id="27" idx="2"/>
            <a:endCxn id="22" idx="0"/>
          </p:cNvCxnSpPr>
          <p:nvPr/>
        </p:nvCxnSpPr>
        <p:spPr>
          <a:xfrm rot="16200000" flipH="1">
            <a:off x="2728466" y="4250605"/>
            <a:ext cx="605284" cy="201513"/>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30" name="肘形接點 29"/>
          <p:cNvCxnSpPr>
            <a:stCxn id="27" idx="2"/>
            <a:endCxn id="23" idx="0"/>
          </p:cNvCxnSpPr>
          <p:nvPr/>
        </p:nvCxnSpPr>
        <p:spPr>
          <a:xfrm rot="16200000" flipH="1">
            <a:off x="2974578" y="4004493"/>
            <a:ext cx="605284" cy="693737"/>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31" name="肘形接點 30"/>
          <p:cNvCxnSpPr>
            <a:stCxn id="27" idx="2"/>
            <a:endCxn id="24" idx="0"/>
          </p:cNvCxnSpPr>
          <p:nvPr/>
        </p:nvCxnSpPr>
        <p:spPr>
          <a:xfrm rot="16200000" flipH="1">
            <a:off x="4120815" y="2858256"/>
            <a:ext cx="605284" cy="2986211"/>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32" name="肘形接點 31"/>
          <p:cNvCxnSpPr>
            <a:stCxn id="27" idx="2"/>
            <a:endCxn id="25" idx="0"/>
          </p:cNvCxnSpPr>
          <p:nvPr/>
        </p:nvCxnSpPr>
        <p:spPr>
          <a:xfrm rot="16200000" flipH="1">
            <a:off x="5057440" y="1921631"/>
            <a:ext cx="605284" cy="4859461"/>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33" name="肘形接點 32"/>
          <p:cNvCxnSpPr>
            <a:stCxn id="27" idx="2"/>
            <a:endCxn id="14" idx="0"/>
          </p:cNvCxnSpPr>
          <p:nvPr/>
        </p:nvCxnSpPr>
        <p:spPr>
          <a:xfrm rot="16200000" flipH="1">
            <a:off x="2831703" y="4147368"/>
            <a:ext cx="1360934" cy="1163637"/>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34" name="肘形接點 33"/>
          <p:cNvCxnSpPr>
            <a:stCxn id="27" idx="2"/>
            <a:endCxn id="15" idx="0"/>
          </p:cNvCxnSpPr>
          <p:nvPr/>
        </p:nvCxnSpPr>
        <p:spPr>
          <a:xfrm rot="16200000" flipH="1">
            <a:off x="3065066" y="3914005"/>
            <a:ext cx="1353949" cy="1623377"/>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35" name="肘形接點 34"/>
          <p:cNvCxnSpPr>
            <a:stCxn id="27" idx="2"/>
            <a:endCxn id="16" idx="0"/>
          </p:cNvCxnSpPr>
          <p:nvPr/>
        </p:nvCxnSpPr>
        <p:spPr>
          <a:xfrm rot="16200000" flipH="1">
            <a:off x="3289856" y="3689215"/>
            <a:ext cx="1355219" cy="2074227"/>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36" name="直線接點 35"/>
          <p:cNvCxnSpPr>
            <a:stCxn id="22" idx="2"/>
            <a:endCxn id="11" idx="0"/>
          </p:cNvCxnSpPr>
          <p:nvPr/>
        </p:nvCxnSpPr>
        <p:spPr>
          <a:xfrm>
            <a:off x="3131865" y="4882604"/>
            <a:ext cx="0" cy="5207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直線接點 36"/>
          <p:cNvCxnSpPr>
            <a:stCxn id="23" idx="2"/>
            <a:endCxn id="13" idx="0"/>
          </p:cNvCxnSpPr>
          <p:nvPr/>
        </p:nvCxnSpPr>
        <p:spPr>
          <a:xfrm flipH="1">
            <a:off x="3617739" y="4882604"/>
            <a:ext cx="6350" cy="5207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直線接點 37"/>
          <p:cNvCxnSpPr>
            <a:stCxn id="24" idx="2"/>
            <a:endCxn id="19" idx="0"/>
          </p:cNvCxnSpPr>
          <p:nvPr/>
        </p:nvCxnSpPr>
        <p:spPr>
          <a:xfrm>
            <a:off x="5916563" y="4882604"/>
            <a:ext cx="8890" cy="5270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直線接點 38"/>
          <p:cNvCxnSpPr>
            <a:stCxn id="25" idx="2"/>
            <a:endCxn id="20" idx="0"/>
          </p:cNvCxnSpPr>
          <p:nvPr/>
        </p:nvCxnSpPr>
        <p:spPr>
          <a:xfrm flipH="1">
            <a:off x="7783463" y="4882604"/>
            <a:ext cx="6350" cy="527050"/>
          </a:xfrm>
          <a:prstGeom prst="line">
            <a:avLst/>
          </a:prstGeom>
        </p:spPr>
        <p:style>
          <a:lnRef idx="1">
            <a:schemeClr val="accent1"/>
          </a:lnRef>
          <a:fillRef idx="0">
            <a:schemeClr val="accent1"/>
          </a:fillRef>
          <a:effectRef idx="0">
            <a:schemeClr val="accent1"/>
          </a:effectRef>
          <a:fontRef idx="minor">
            <a:schemeClr val="tx1"/>
          </a:fontRef>
        </p:style>
      </p:cxnSp>
      <p:sp>
        <p:nvSpPr>
          <p:cNvPr id="40" name="文字方塊 363"/>
          <p:cNvSpPr txBox="1"/>
          <p:nvPr/>
        </p:nvSpPr>
        <p:spPr>
          <a:xfrm>
            <a:off x="6278513" y="4584154"/>
            <a:ext cx="1111250" cy="2794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ts val="1400"/>
              </a:lnSpc>
              <a:spcAft>
                <a:spcPts val="0"/>
              </a:spcAft>
            </a:pPr>
            <a:r>
              <a:rPr lang="en-US" sz="1200" kern="100">
                <a:solidFill>
                  <a:srgbClr val="000000"/>
                </a:solidFill>
                <a:effectLst/>
                <a:latin typeface="+mn-ea"/>
                <a:cs typeface="Times New Roman" panose="02020603050405020304" pitchFamily="18" charset="0"/>
              </a:rPr>
              <a:t>…</a:t>
            </a:r>
            <a:endParaRPr lang="zh-TW" sz="1400" kern="100">
              <a:effectLst/>
              <a:latin typeface="+mn-ea"/>
              <a:cs typeface="Times New Roman" panose="02020603050405020304" pitchFamily="18" charset="0"/>
            </a:endParaRPr>
          </a:p>
          <a:p>
            <a:pPr algn="just">
              <a:lnSpc>
                <a:spcPts val="2600"/>
              </a:lnSpc>
              <a:spcAft>
                <a:spcPts val="0"/>
              </a:spcAft>
            </a:pPr>
            <a:r>
              <a:rPr lang="en-US" sz="1400" kern="100">
                <a:effectLst/>
                <a:latin typeface="+mn-ea"/>
                <a:cs typeface="Times New Roman" panose="02020603050405020304" pitchFamily="18" charset="0"/>
              </a:rPr>
              <a:t> </a:t>
            </a:r>
            <a:endParaRPr lang="zh-TW" sz="1400" kern="100">
              <a:effectLst/>
              <a:latin typeface="+mn-ea"/>
              <a:cs typeface="Times New Roman" panose="02020603050405020304" pitchFamily="18" charset="0"/>
            </a:endParaRPr>
          </a:p>
        </p:txBody>
      </p:sp>
      <p:sp>
        <p:nvSpPr>
          <p:cNvPr id="44" name="文字方塊 43"/>
          <p:cNvSpPr txBox="1"/>
          <p:nvPr/>
        </p:nvSpPr>
        <p:spPr>
          <a:xfrm>
            <a:off x="2130483" y="4019817"/>
            <a:ext cx="1197031" cy="553998"/>
          </a:xfrm>
          <a:prstGeom prst="rect">
            <a:avLst/>
          </a:prstGeom>
          <a:noFill/>
        </p:spPr>
        <p:txBody>
          <a:bodyPr wrap="square" rtlCol="0">
            <a:spAutoFit/>
          </a:bodyPr>
          <a:lstStyle/>
          <a:p>
            <a:r>
              <a:rPr lang="en-US" altLang="zh-TW" sz="1000" dirty="0" err="1" smtClean="0">
                <a:latin typeface="+mn-ea"/>
                <a:ea typeface="+mn-ea"/>
              </a:rPr>
              <a:t>ModBus</a:t>
            </a:r>
            <a:r>
              <a:rPr lang="zh-TW" altLang="en-US" sz="1000" dirty="0" smtClean="0">
                <a:latin typeface="+mn-ea"/>
                <a:ea typeface="+mn-ea"/>
              </a:rPr>
              <a:t>、</a:t>
            </a:r>
            <a:r>
              <a:rPr lang="en-US" altLang="zh-TW" sz="1000" dirty="0" smtClean="0">
                <a:latin typeface="+mn-ea"/>
                <a:ea typeface="+mn-ea"/>
              </a:rPr>
              <a:t>TCP/IP</a:t>
            </a:r>
          </a:p>
          <a:p>
            <a:r>
              <a:rPr lang="zh-TW" altLang="en-US" sz="1000" dirty="0" smtClean="0">
                <a:latin typeface="+mn-ea"/>
                <a:ea typeface="+mn-ea"/>
              </a:rPr>
              <a:t>頻率</a:t>
            </a:r>
            <a:r>
              <a:rPr lang="en-US" altLang="zh-TW" sz="1000" dirty="0" smtClean="0">
                <a:latin typeface="+mn-ea"/>
                <a:ea typeface="+mn-ea"/>
              </a:rPr>
              <a:t>:</a:t>
            </a:r>
            <a:r>
              <a:rPr lang="zh-TW" altLang="en-US" sz="1000" dirty="0" smtClean="0">
                <a:latin typeface="+mn-ea"/>
                <a:ea typeface="+mn-ea"/>
              </a:rPr>
              <a:t> </a:t>
            </a:r>
            <a:r>
              <a:rPr lang="en-US" altLang="zh-TW" sz="1000" dirty="0" smtClean="0">
                <a:latin typeface="+mn-ea"/>
                <a:ea typeface="+mn-ea"/>
              </a:rPr>
              <a:t>1</a:t>
            </a:r>
            <a:r>
              <a:rPr lang="zh-TW" altLang="en-US" sz="1000" dirty="0" smtClean="0">
                <a:latin typeface="+mn-ea"/>
                <a:ea typeface="+mn-ea"/>
              </a:rPr>
              <a:t>次</a:t>
            </a:r>
            <a:r>
              <a:rPr lang="en-US" altLang="zh-TW" sz="1000" dirty="0" smtClean="0">
                <a:latin typeface="+mn-ea"/>
                <a:ea typeface="+mn-ea"/>
              </a:rPr>
              <a:t>/</a:t>
            </a:r>
            <a:r>
              <a:rPr lang="zh-TW" altLang="en-US" sz="1000" dirty="0" smtClean="0">
                <a:latin typeface="+mn-ea"/>
                <a:ea typeface="+mn-ea"/>
              </a:rPr>
              <a:t>秒</a:t>
            </a:r>
            <a:endParaRPr lang="zh-TW" altLang="en-US" sz="1000" dirty="0">
              <a:latin typeface="+mn-ea"/>
              <a:ea typeface="+mn-ea"/>
            </a:endParaRPr>
          </a:p>
        </p:txBody>
      </p:sp>
      <p:sp>
        <p:nvSpPr>
          <p:cNvPr id="45" name="文字方塊 44"/>
          <p:cNvSpPr txBox="1"/>
          <p:nvPr/>
        </p:nvSpPr>
        <p:spPr>
          <a:xfrm>
            <a:off x="3923928" y="4531186"/>
            <a:ext cx="1392122" cy="553998"/>
          </a:xfrm>
          <a:prstGeom prst="rect">
            <a:avLst/>
          </a:prstGeom>
          <a:noFill/>
        </p:spPr>
        <p:txBody>
          <a:bodyPr wrap="square" rtlCol="0">
            <a:spAutoFit/>
          </a:bodyPr>
          <a:lstStyle/>
          <a:p>
            <a:r>
              <a:rPr lang="en-US" altLang="zh-TW" sz="1000" dirty="0" smtClean="0">
                <a:latin typeface="+mn-ea"/>
                <a:ea typeface="+mn-ea"/>
              </a:rPr>
              <a:t>Ethernet</a:t>
            </a:r>
            <a:r>
              <a:rPr lang="zh-TW" altLang="en-US" sz="1000" dirty="0" smtClean="0">
                <a:latin typeface="+mn-ea"/>
                <a:ea typeface="+mn-ea"/>
              </a:rPr>
              <a:t>、</a:t>
            </a:r>
            <a:r>
              <a:rPr lang="en-US" altLang="zh-TW" sz="1000" dirty="0" smtClean="0">
                <a:latin typeface="+mn-ea"/>
                <a:ea typeface="+mn-ea"/>
              </a:rPr>
              <a:t>TCP/IP</a:t>
            </a:r>
            <a:r>
              <a:rPr lang="zh-TW" altLang="en-US" sz="1000" dirty="0" smtClean="0">
                <a:latin typeface="+mn-ea"/>
                <a:ea typeface="+mn-ea"/>
              </a:rPr>
              <a:t>、</a:t>
            </a:r>
            <a:r>
              <a:rPr lang="en-US" altLang="zh-TW" sz="1000" dirty="0" smtClean="0">
                <a:latin typeface="+mn-ea"/>
                <a:ea typeface="+mn-ea"/>
              </a:rPr>
              <a:t>MT</a:t>
            </a:r>
            <a:r>
              <a:rPr lang="zh-TW" altLang="en-US" sz="1000" dirty="0" smtClean="0">
                <a:latin typeface="+mn-ea"/>
                <a:ea typeface="+mn-ea"/>
              </a:rPr>
              <a:t> </a:t>
            </a:r>
            <a:r>
              <a:rPr lang="en-US" altLang="zh-TW" sz="1000" dirty="0" smtClean="0">
                <a:latin typeface="+mn-ea"/>
                <a:ea typeface="+mn-ea"/>
              </a:rPr>
              <a:t>connect</a:t>
            </a:r>
          </a:p>
          <a:p>
            <a:r>
              <a:rPr lang="zh-TW" altLang="en-US" sz="1000" dirty="0" smtClean="0">
                <a:latin typeface="+mn-ea"/>
                <a:ea typeface="+mn-ea"/>
              </a:rPr>
              <a:t>頻率</a:t>
            </a:r>
            <a:r>
              <a:rPr lang="en-US" altLang="zh-TW" sz="1000" dirty="0" smtClean="0">
                <a:latin typeface="+mn-ea"/>
                <a:ea typeface="+mn-ea"/>
              </a:rPr>
              <a:t>:</a:t>
            </a:r>
            <a:r>
              <a:rPr lang="zh-TW" altLang="en-US" sz="1000" dirty="0" smtClean="0">
                <a:latin typeface="+mn-ea"/>
                <a:ea typeface="+mn-ea"/>
              </a:rPr>
              <a:t> </a:t>
            </a:r>
            <a:r>
              <a:rPr lang="en-US" altLang="zh-TW" sz="1000" dirty="0" smtClean="0">
                <a:latin typeface="+mn-ea"/>
                <a:ea typeface="+mn-ea"/>
              </a:rPr>
              <a:t>1</a:t>
            </a:r>
            <a:r>
              <a:rPr lang="zh-TW" altLang="en-US" sz="1000" dirty="0" smtClean="0">
                <a:latin typeface="+mn-ea"/>
                <a:ea typeface="+mn-ea"/>
              </a:rPr>
              <a:t>次</a:t>
            </a:r>
            <a:r>
              <a:rPr lang="en-US" altLang="zh-TW" sz="1000" dirty="0" smtClean="0">
                <a:latin typeface="+mn-ea"/>
                <a:ea typeface="+mn-ea"/>
              </a:rPr>
              <a:t>/</a:t>
            </a:r>
            <a:r>
              <a:rPr lang="zh-TW" altLang="en-US" sz="1000" dirty="0" smtClean="0">
                <a:latin typeface="+mn-ea"/>
                <a:ea typeface="+mn-ea"/>
              </a:rPr>
              <a:t>秒</a:t>
            </a:r>
            <a:endParaRPr lang="zh-TW" altLang="en-US" sz="1000" dirty="0">
              <a:latin typeface="+mn-ea"/>
              <a:ea typeface="+mn-ea"/>
            </a:endParaRPr>
          </a:p>
        </p:txBody>
      </p:sp>
      <p:sp>
        <p:nvSpPr>
          <p:cNvPr id="46" name="文字方塊 45"/>
          <p:cNvSpPr txBox="1"/>
          <p:nvPr/>
        </p:nvSpPr>
        <p:spPr>
          <a:xfrm>
            <a:off x="6831353" y="4077072"/>
            <a:ext cx="1197031" cy="553998"/>
          </a:xfrm>
          <a:prstGeom prst="rect">
            <a:avLst/>
          </a:prstGeom>
          <a:noFill/>
        </p:spPr>
        <p:txBody>
          <a:bodyPr wrap="square" rtlCol="0">
            <a:spAutoFit/>
          </a:bodyPr>
          <a:lstStyle/>
          <a:p>
            <a:r>
              <a:rPr lang="en-US" altLang="zh-TW" sz="1000" dirty="0" err="1" smtClean="0">
                <a:latin typeface="+mn-ea"/>
                <a:ea typeface="+mn-ea"/>
              </a:rPr>
              <a:t>ModBus</a:t>
            </a:r>
            <a:r>
              <a:rPr lang="zh-TW" altLang="en-US" sz="1000" dirty="0" smtClean="0">
                <a:latin typeface="+mn-ea"/>
                <a:ea typeface="+mn-ea"/>
              </a:rPr>
              <a:t>、</a:t>
            </a:r>
            <a:r>
              <a:rPr lang="en-US" altLang="zh-TW" sz="1000" dirty="0" smtClean="0">
                <a:latin typeface="+mn-ea"/>
                <a:ea typeface="+mn-ea"/>
              </a:rPr>
              <a:t>TCP/IP</a:t>
            </a:r>
          </a:p>
          <a:p>
            <a:r>
              <a:rPr lang="zh-TW" altLang="en-US" sz="1000" dirty="0" smtClean="0">
                <a:latin typeface="+mn-ea"/>
                <a:ea typeface="+mn-ea"/>
              </a:rPr>
              <a:t>頻率</a:t>
            </a:r>
            <a:r>
              <a:rPr lang="en-US" altLang="zh-TW" sz="1000" dirty="0" smtClean="0">
                <a:latin typeface="+mn-ea"/>
                <a:ea typeface="+mn-ea"/>
              </a:rPr>
              <a:t>:</a:t>
            </a:r>
            <a:r>
              <a:rPr lang="zh-TW" altLang="en-US" sz="1000" dirty="0" smtClean="0">
                <a:latin typeface="+mn-ea"/>
                <a:ea typeface="+mn-ea"/>
              </a:rPr>
              <a:t> </a:t>
            </a:r>
            <a:r>
              <a:rPr lang="en-US" altLang="zh-TW" sz="1000" dirty="0" smtClean="0">
                <a:latin typeface="+mn-ea"/>
                <a:ea typeface="+mn-ea"/>
              </a:rPr>
              <a:t>1</a:t>
            </a:r>
            <a:r>
              <a:rPr lang="zh-TW" altLang="en-US" sz="1000" dirty="0" smtClean="0">
                <a:latin typeface="+mn-ea"/>
                <a:ea typeface="+mn-ea"/>
              </a:rPr>
              <a:t>次</a:t>
            </a:r>
            <a:r>
              <a:rPr lang="en-US" altLang="zh-TW" sz="1000" dirty="0" smtClean="0">
                <a:latin typeface="+mn-ea"/>
                <a:ea typeface="+mn-ea"/>
              </a:rPr>
              <a:t>/</a:t>
            </a:r>
            <a:r>
              <a:rPr lang="zh-TW" altLang="en-US" sz="1000" dirty="0" smtClean="0">
                <a:latin typeface="+mn-ea"/>
                <a:ea typeface="+mn-ea"/>
              </a:rPr>
              <a:t>秒</a:t>
            </a:r>
            <a:endParaRPr lang="zh-TW" altLang="en-US" sz="1000" dirty="0">
              <a:latin typeface="+mn-ea"/>
              <a:ea typeface="+mn-ea"/>
            </a:endParaRPr>
          </a:p>
        </p:txBody>
      </p:sp>
      <p:grpSp>
        <p:nvGrpSpPr>
          <p:cNvPr id="2" name="群組 54"/>
          <p:cNvGrpSpPr/>
          <p:nvPr/>
        </p:nvGrpSpPr>
        <p:grpSpPr>
          <a:xfrm>
            <a:off x="1187649" y="2420888"/>
            <a:ext cx="1082348" cy="1057319"/>
            <a:chOff x="5145836" y="2895482"/>
            <a:chExt cx="1082348" cy="1057319"/>
          </a:xfrm>
        </p:grpSpPr>
        <p:grpSp>
          <p:nvGrpSpPr>
            <p:cNvPr id="3" name="群組 53"/>
            <p:cNvGrpSpPr/>
            <p:nvPr/>
          </p:nvGrpSpPr>
          <p:grpSpPr>
            <a:xfrm>
              <a:off x="5209651" y="2895482"/>
              <a:ext cx="874517" cy="815602"/>
              <a:chOff x="5209651" y="2895482"/>
              <a:chExt cx="874517" cy="815602"/>
            </a:xfrm>
          </p:grpSpPr>
          <p:pic>
            <p:nvPicPr>
              <p:cNvPr id="8" name="圖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09651" y="2895482"/>
                <a:ext cx="874517" cy="815602"/>
              </a:xfrm>
              <a:prstGeom prst="rect">
                <a:avLst/>
              </a:prstGeom>
            </p:spPr>
          </p:pic>
          <p:pic>
            <p:nvPicPr>
              <p:cNvPr id="9" name="圖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3898" y="3011240"/>
                <a:ext cx="775235" cy="389646"/>
              </a:xfrm>
              <a:prstGeom prst="rect">
                <a:avLst/>
              </a:prstGeom>
            </p:spPr>
          </p:pic>
        </p:grpSp>
        <p:sp>
          <p:nvSpPr>
            <p:cNvPr id="47" name="文字方塊 46"/>
            <p:cNvSpPr txBox="1"/>
            <p:nvPr/>
          </p:nvSpPr>
          <p:spPr>
            <a:xfrm>
              <a:off x="5145836" y="3645024"/>
              <a:ext cx="1082348" cy="307777"/>
            </a:xfrm>
            <a:prstGeom prst="rect">
              <a:avLst/>
            </a:prstGeom>
            <a:noFill/>
          </p:spPr>
          <p:txBody>
            <a:bodyPr wrap="square" rtlCol="0">
              <a:spAutoFit/>
            </a:bodyPr>
            <a:lstStyle/>
            <a:p>
              <a:pPr algn="ctr" fontAlgn="base">
                <a:spcBef>
                  <a:spcPct val="0"/>
                </a:spcBef>
                <a:spcAft>
                  <a:spcPct val="0"/>
                </a:spcAft>
              </a:pPr>
              <a:r>
                <a:rPr kumimoji="1" lang="zh-TW" altLang="en-US" sz="1400" b="1" dirty="0" smtClean="0">
                  <a:latin typeface="+mn-ea"/>
                  <a:ea typeface="+mn-ea"/>
                </a:rPr>
                <a:t>可</a:t>
              </a:r>
              <a:r>
                <a:rPr kumimoji="1" lang="zh-TW" altLang="en-US" sz="1400" b="1" dirty="0">
                  <a:latin typeface="+mn-ea"/>
                  <a:ea typeface="+mn-ea"/>
                </a:rPr>
                <a:t>視</a:t>
              </a:r>
              <a:r>
                <a:rPr kumimoji="1" lang="zh-TW" altLang="en-US" sz="1400" b="1" dirty="0" smtClean="0">
                  <a:latin typeface="+mn-ea"/>
                  <a:ea typeface="+mn-ea"/>
                </a:rPr>
                <a:t>化看板</a:t>
              </a:r>
              <a:endParaRPr kumimoji="1" lang="zh-TW" altLang="en-US" sz="1400" b="1" dirty="0">
                <a:latin typeface="+mn-ea"/>
                <a:ea typeface="+mn-ea"/>
              </a:endParaRPr>
            </a:p>
          </p:txBody>
        </p:sp>
      </p:grpSp>
      <p:sp>
        <p:nvSpPr>
          <p:cNvPr id="48" name="左-右雙向箭號 47"/>
          <p:cNvSpPr/>
          <p:nvPr/>
        </p:nvSpPr>
        <p:spPr>
          <a:xfrm>
            <a:off x="3203848" y="2708920"/>
            <a:ext cx="288032" cy="139375"/>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latin typeface="+mn-ea"/>
            </a:endParaRPr>
          </a:p>
        </p:txBody>
      </p:sp>
      <p:sp>
        <p:nvSpPr>
          <p:cNvPr id="51" name="Rectangle 2"/>
          <p:cNvSpPr txBox="1">
            <a:spLocks noChangeArrowheads="1"/>
          </p:cNvSpPr>
          <p:nvPr/>
        </p:nvSpPr>
        <p:spPr bwMode="auto">
          <a:xfrm>
            <a:off x="239028" y="934087"/>
            <a:ext cx="6121400" cy="76944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0" lvl="1" algn="l">
              <a:spcBef>
                <a:spcPts val="0"/>
              </a:spcBef>
              <a:buNone/>
            </a:pPr>
            <a:r>
              <a:rPr lang="en-US" altLang="zh-TW" sz="2400" b="1" dirty="0"/>
              <a:t> </a:t>
            </a:r>
            <a:r>
              <a:rPr lang="zh-TW" altLang="en-US" sz="2400" b="1" dirty="0" smtClean="0"/>
              <a:t>二</a:t>
            </a:r>
            <a:r>
              <a:rPr lang="zh-TW" altLang="zh-TW" sz="2400" b="1" dirty="0" smtClean="0"/>
              <a:t>、</a:t>
            </a:r>
            <a:r>
              <a:rPr lang="zh-TW" altLang="en-US" sz="2400" b="1" dirty="0" smtClean="0"/>
              <a:t>解決方案</a:t>
            </a:r>
            <a:r>
              <a:rPr lang="en-US" altLang="zh-TW" sz="2400" b="1" dirty="0" smtClean="0">
                <a:solidFill>
                  <a:srgbClr val="FF0000"/>
                </a:solidFill>
              </a:rPr>
              <a:t>(SMU Phase II)</a:t>
            </a:r>
          </a:p>
          <a:p>
            <a:pPr marL="361950" lvl="1" algn="l">
              <a:spcBef>
                <a:spcPts val="0"/>
              </a:spcBef>
            </a:pPr>
            <a:r>
              <a:rPr lang="en-US" altLang="zh-TW" sz="2000" dirty="0" smtClean="0"/>
              <a:t>(</a:t>
            </a:r>
            <a:r>
              <a:rPr lang="zh-TW" altLang="en-US" sz="2000" dirty="0" smtClean="0"/>
              <a:t>三</a:t>
            </a:r>
            <a:r>
              <a:rPr lang="en-US" altLang="zh-TW" sz="2000" dirty="0" smtClean="0"/>
              <a:t>)</a:t>
            </a:r>
            <a:r>
              <a:rPr lang="zh-TW" altLang="en-US" sz="2000" dirty="0" smtClean="0"/>
              <a:t>本案系統架構</a:t>
            </a:r>
            <a:r>
              <a:rPr lang="en-US" altLang="zh-TW" sz="2000" dirty="0" smtClean="0"/>
              <a:t>(1/2)</a:t>
            </a:r>
            <a:endParaRPr lang="zh-TW" altLang="en-US" sz="2000" dirty="0" smtClean="0"/>
          </a:p>
        </p:txBody>
      </p:sp>
      <p:sp>
        <p:nvSpPr>
          <p:cNvPr id="26" name="矩形 25"/>
          <p:cNvSpPr/>
          <p:nvPr/>
        </p:nvSpPr>
        <p:spPr>
          <a:xfrm>
            <a:off x="2528569" y="1916832"/>
            <a:ext cx="2403496" cy="165618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ctr" anchorCtr="0" forceAA="0" compatLnSpc="1">
            <a:prstTxWarp prst="textNoShape">
              <a:avLst/>
            </a:prstTxWarp>
            <a:noAutofit/>
          </a:bodyPr>
          <a:lstStyle/>
          <a:p>
            <a:pPr algn="just">
              <a:spcAft>
                <a:spcPts val="0"/>
              </a:spcAft>
            </a:pPr>
            <a:r>
              <a:rPr lang="en-US" altLang="zh-TW" sz="1400" b="1" kern="100" dirty="0" smtClean="0">
                <a:solidFill>
                  <a:srgbClr val="0000FF"/>
                </a:solidFill>
                <a:effectLst/>
                <a:latin typeface="+mn-ea"/>
                <a:cs typeface="Times New Roman" panose="02020603050405020304" pitchFamily="18" charset="0"/>
              </a:rPr>
              <a:t>Server#1</a:t>
            </a:r>
          </a:p>
          <a:p>
            <a:pPr algn="just">
              <a:spcAft>
                <a:spcPts val="0"/>
              </a:spcAft>
            </a:pPr>
            <a:r>
              <a:rPr lang="zh-TW" altLang="en-US" sz="1400" b="1" kern="100" dirty="0" smtClean="0">
                <a:solidFill>
                  <a:srgbClr val="0000FF"/>
                </a:solidFill>
                <a:effectLst/>
                <a:latin typeface="+mn-ea"/>
                <a:cs typeface="Times New Roman" panose="02020603050405020304" pitchFamily="18" charset="0"/>
              </a:rPr>
              <a:t>設備管理</a:t>
            </a:r>
            <a:r>
              <a:rPr lang="zh-TW" altLang="en-US" sz="1400" b="1" kern="100" dirty="0" smtClean="0">
                <a:solidFill>
                  <a:srgbClr val="0000FF"/>
                </a:solidFill>
                <a:latin typeface="+mn-ea"/>
                <a:cs typeface="Times New Roman" panose="02020603050405020304" pitchFamily="18" charset="0"/>
              </a:rPr>
              <a:t>系統</a:t>
            </a:r>
            <a:endParaRPr lang="en-US" sz="1400" b="1" kern="100" dirty="0" smtClean="0">
              <a:solidFill>
                <a:srgbClr val="0000FF"/>
              </a:solidFill>
              <a:effectLst/>
              <a:latin typeface="+mn-ea"/>
              <a:cs typeface="Times New Roman" panose="02020603050405020304" pitchFamily="18" charset="0"/>
            </a:endParaRPr>
          </a:p>
          <a:p>
            <a:pPr algn="just">
              <a:spcAft>
                <a:spcPts val="0"/>
              </a:spcAft>
            </a:pPr>
            <a:r>
              <a:rPr lang="en-US" altLang="zh-TW" sz="1050" kern="100" dirty="0" smtClean="0">
                <a:solidFill>
                  <a:schemeClr val="tx1"/>
                </a:solidFill>
                <a:latin typeface="+mn-ea"/>
                <a:cs typeface="Times New Roman" panose="02020603050405020304" pitchFamily="18" charset="0"/>
              </a:rPr>
              <a:t>1.</a:t>
            </a:r>
            <a:r>
              <a:rPr lang="zh-TW" altLang="en-US" sz="1050" kern="100" dirty="0" smtClean="0">
                <a:solidFill>
                  <a:schemeClr val="tx1"/>
                </a:solidFill>
                <a:latin typeface="+mn-ea"/>
                <a:cs typeface="Times New Roman" panose="02020603050405020304" pitchFamily="18" charset="0"/>
              </a:rPr>
              <a:t>設備連線設定管理功能</a:t>
            </a:r>
          </a:p>
          <a:p>
            <a:pPr algn="just">
              <a:spcAft>
                <a:spcPts val="0"/>
              </a:spcAft>
            </a:pPr>
            <a:r>
              <a:rPr lang="en-US" altLang="zh-TW" sz="1050" kern="100" dirty="0" smtClean="0">
                <a:solidFill>
                  <a:schemeClr val="tx1"/>
                </a:solidFill>
                <a:latin typeface="+mn-ea"/>
                <a:cs typeface="Times New Roman" panose="02020603050405020304" pitchFamily="18" charset="0"/>
              </a:rPr>
              <a:t>2.</a:t>
            </a:r>
            <a:r>
              <a:rPr lang="zh-TW" altLang="en-US" sz="1050" kern="100" dirty="0" smtClean="0">
                <a:solidFill>
                  <a:schemeClr val="tx1"/>
                </a:solidFill>
                <a:latin typeface="+mn-ea"/>
                <a:cs typeface="Times New Roman" panose="02020603050405020304" pitchFamily="18" charset="0"/>
              </a:rPr>
              <a:t>資料擷取與儲存管理功能</a:t>
            </a:r>
          </a:p>
          <a:p>
            <a:pPr algn="just">
              <a:spcAft>
                <a:spcPts val="0"/>
              </a:spcAft>
            </a:pPr>
            <a:r>
              <a:rPr lang="en-US" altLang="zh-TW" sz="1050" kern="100" dirty="0" smtClean="0">
                <a:solidFill>
                  <a:schemeClr val="tx1"/>
                </a:solidFill>
                <a:latin typeface="+mn-ea"/>
                <a:cs typeface="Times New Roman" panose="02020603050405020304" pitchFamily="18" charset="0"/>
              </a:rPr>
              <a:t>3.</a:t>
            </a:r>
            <a:r>
              <a:rPr lang="zh-TW" altLang="en-US" sz="1050" kern="100" dirty="0" smtClean="0">
                <a:solidFill>
                  <a:schemeClr val="tx1"/>
                </a:solidFill>
                <a:latin typeface="+mn-ea"/>
                <a:cs typeface="Times New Roman" panose="02020603050405020304" pitchFamily="18" charset="0"/>
              </a:rPr>
              <a:t>設備稼動管理功能</a:t>
            </a:r>
          </a:p>
          <a:p>
            <a:pPr algn="just">
              <a:spcAft>
                <a:spcPts val="0"/>
              </a:spcAft>
            </a:pPr>
            <a:r>
              <a:rPr lang="en-US" altLang="zh-TW" sz="1050" kern="100" dirty="0" smtClean="0">
                <a:solidFill>
                  <a:schemeClr val="tx1"/>
                </a:solidFill>
                <a:latin typeface="+mn-ea"/>
                <a:cs typeface="Times New Roman" panose="02020603050405020304" pitchFamily="18" charset="0"/>
              </a:rPr>
              <a:t>4.</a:t>
            </a:r>
            <a:r>
              <a:rPr lang="zh-TW" altLang="en-US" sz="1050" kern="100" dirty="0" smtClean="0">
                <a:solidFill>
                  <a:schemeClr val="tx1"/>
                </a:solidFill>
                <a:latin typeface="+mn-ea"/>
                <a:cs typeface="Times New Roman" panose="02020603050405020304" pitchFamily="18" charset="0"/>
              </a:rPr>
              <a:t>完工計量管理功能</a:t>
            </a:r>
          </a:p>
          <a:p>
            <a:pPr algn="just">
              <a:spcAft>
                <a:spcPts val="0"/>
              </a:spcAft>
            </a:pPr>
            <a:r>
              <a:rPr lang="en-US" altLang="zh-TW" sz="1050" b="1" kern="100" dirty="0" smtClean="0">
                <a:solidFill>
                  <a:srgbClr val="FF0000"/>
                </a:solidFill>
                <a:latin typeface="+mn-ea"/>
                <a:cs typeface="Times New Roman" panose="02020603050405020304" pitchFamily="18" charset="0"/>
              </a:rPr>
              <a:t>5.</a:t>
            </a:r>
            <a:r>
              <a:rPr lang="zh-TW" altLang="en-US" sz="1050" b="1" kern="100" dirty="0" smtClean="0">
                <a:solidFill>
                  <a:srgbClr val="FF0000"/>
                </a:solidFill>
                <a:latin typeface="+mn-ea"/>
                <a:cs typeface="Times New Roman" panose="02020603050405020304" pitchFamily="18" charset="0"/>
              </a:rPr>
              <a:t>故障主動通報功能</a:t>
            </a:r>
            <a:r>
              <a:rPr lang="en-US" altLang="zh-TW" sz="1050" b="1" kern="100" dirty="0" smtClean="0">
                <a:solidFill>
                  <a:srgbClr val="FF0000"/>
                </a:solidFill>
                <a:latin typeface="+mn-ea"/>
                <a:cs typeface="Times New Roman" panose="02020603050405020304" pitchFamily="18" charset="0"/>
              </a:rPr>
              <a:t>(</a:t>
            </a:r>
            <a:r>
              <a:rPr lang="zh-TW" altLang="en-US" sz="1050" b="1" kern="100" dirty="0" smtClean="0">
                <a:solidFill>
                  <a:srgbClr val="FF0000"/>
                </a:solidFill>
                <a:latin typeface="+mn-ea"/>
                <a:cs typeface="Times New Roman" panose="02020603050405020304" pitchFamily="18" charset="0"/>
              </a:rPr>
              <a:t>本案導入</a:t>
            </a:r>
            <a:r>
              <a:rPr lang="en-US" altLang="zh-TW" sz="1050" b="1" kern="100" dirty="0" smtClean="0">
                <a:solidFill>
                  <a:srgbClr val="FF0000"/>
                </a:solidFill>
                <a:latin typeface="+mn-ea"/>
                <a:cs typeface="Times New Roman" panose="02020603050405020304" pitchFamily="18" charset="0"/>
              </a:rPr>
              <a:t>)</a:t>
            </a:r>
          </a:p>
          <a:p>
            <a:pPr algn="just">
              <a:spcAft>
                <a:spcPts val="0"/>
              </a:spcAft>
            </a:pPr>
            <a:r>
              <a:rPr lang="en-US" altLang="zh-TW" sz="1050" b="1" kern="100" dirty="0" smtClean="0">
                <a:solidFill>
                  <a:srgbClr val="FF0000"/>
                </a:solidFill>
                <a:latin typeface="+mn-ea"/>
                <a:cs typeface="Times New Roman" panose="02020603050405020304" pitchFamily="18" charset="0"/>
              </a:rPr>
              <a:t>C.-1.</a:t>
            </a:r>
            <a:r>
              <a:rPr lang="zh-TW" altLang="en-US" sz="1050" b="1" kern="100" dirty="0" smtClean="0">
                <a:solidFill>
                  <a:srgbClr val="FF0000"/>
                </a:solidFill>
                <a:latin typeface="+mn-ea"/>
                <a:cs typeface="Times New Roman" panose="02020603050405020304" pitchFamily="18" charset="0"/>
              </a:rPr>
              <a:t>溫升熱補償功能模組</a:t>
            </a:r>
            <a:r>
              <a:rPr lang="en-US" altLang="zh-TW" sz="1050" b="1" kern="100" dirty="0" smtClean="0">
                <a:solidFill>
                  <a:srgbClr val="FF0000"/>
                </a:solidFill>
                <a:latin typeface="+mn-ea"/>
                <a:cs typeface="Times New Roman" panose="02020603050405020304" pitchFamily="18" charset="0"/>
              </a:rPr>
              <a:t>(</a:t>
            </a:r>
            <a:r>
              <a:rPr lang="zh-TW" altLang="en-US" sz="1050" b="1" kern="100" dirty="0" smtClean="0">
                <a:solidFill>
                  <a:srgbClr val="FF0000"/>
                </a:solidFill>
                <a:latin typeface="+mn-ea"/>
                <a:cs typeface="Times New Roman" panose="02020603050405020304" pitchFamily="18" charset="0"/>
              </a:rPr>
              <a:t>本案導入</a:t>
            </a:r>
            <a:r>
              <a:rPr lang="en-US" altLang="zh-TW" sz="1050" b="1" kern="100" dirty="0" smtClean="0">
                <a:solidFill>
                  <a:srgbClr val="FF0000"/>
                </a:solidFill>
                <a:latin typeface="+mn-ea"/>
                <a:cs typeface="Times New Roman" panose="02020603050405020304" pitchFamily="18" charset="0"/>
              </a:rPr>
              <a:t>)</a:t>
            </a:r>
            <a:endParaRPr lang="zh-TW" altLang="en-US" sz="1050" b="1" kern="100" dirty="0">
              <a:solidFill>
                <a:srgbClr val="FF0000"/>
              </a:solidFill>
              <a:latin typeface="+mn-ea"/>
              <a:cs typeface="Times New Roman" panose="02020603050405020304" pitchFamily="18" charset="0"/>
            </a:endParaRPr>
          </a:p>
        </p:txBody>
      </p:sp>
      <p:sp>
        <p:nvSpPr>
          <p:cNvPr id="67" name="矩形 66"/>
          <p:cNvSpPr/>
          <p:nvPr/>
        </p:nvSpPr>
        <p:spPr>
          <a:xfrm>
            <a:off x="6372200" y="3083797"/>
            <a:ext cx="2016224" cy="777251"/>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ctr" anchorCtr="0" forceAA="0" compatLnSpc="1">
            <a:prstTxWarp prst="textNoShape">
              <a:avLst/>
            </a:prstTxWarp>
            <a:noAutofit/>
          </a:bodyPr>
          <a:lstStyle/>
          <a:p>
            <a:pPr algn="just">
              <a:spcAft>
                <a:spcPts val="0"/>
              </a:spcAft>
            </a:pPr>
            <a:r>
              <a:rPr lang="en-US" altLang="zh-TW" sz="1400" b="1" kern="100" dirty="0" smtClean="0">
                <a:solidFill>
                  <a:srgbClr val="0000FF"/>
                </a:solidFill>
                <a:effectLst/>
                <a:latin typeface="+mn-ea"/>
                <a:cs typeface="Times New Roman" panose="02020603050405020304" pitchFamily="18" charset="0"/>
              </a:rPr>
              <a:t>Server#3</a:t>
            </a:r>
          </a:p>
          <a:p>
            <a:pPr algn="just">
              <a:spcAft>
                <a:spcPts val="0"/>
              </a:spcAft>
            </a:pPr>
            <a:r>
              <a:rPr lang="zh-TW" altLang="en-US" sz="1400" b="1" kern="100" dirty="0" smtClean="0">
                <a:solidFill>
                  <a:srgbClr val="0000FF"/>
                </a:solidFill>
                <a:effectLst/>
                <a:latin typeface="+mn-ea"/>
                <a:cs typeface="Times New Roman" panose="02020603050405020304" pitchFamily="18" charset="0"/>
              </a:rPr>
              <a:t>製造管理</a:t>
            </a:r>
            <a:r>
              <a:rPr lang="zh-TW" altLang="en-US" sz="1400" b="1" kern="100" dirty="0" smtClean="0">
                <a:solidFill>
                  <a:srgbClr val="0000FF"/>
                </a:solidFill>
                <a:latin typeface="+mn-ea"/>
                <a:cs typeface="Times New Roman" panose="02020603050405020304" pitchFamily="18" charset="0"/>
              </a:rPr>
              <a:t>系統</a:t>
            </a:r>
            <a:r>
              <a:rPr lang="en-US" altLang="zh-TW" sz="1400" b="1" kern="100" dirty="0" smtClean="0">
                <a:solidFill>
                  <a:srgbClr val="FF0000"/>
                </a:solidFill>
                <a:latin typeface="+mn-ea"/>
                <a:cs typeface="Times New Roman" panose="02020603050405020304" pitchFamily="18" charset="0"/>
              </a:rPr>
              <a:t>(</a:t>
            </a:r>
            <a:r>
              <a:rPr lang="zh-TW" altLang="en-US" sz="1400" b="1" kern="100" dirty="0" smtClean="0">
                <a:solidFill>
                  <a:srgbClr val="FF0000"/>
                </a:solidFill>
                <a:latin typeface="+mn-ea"/>
                <a:cs typeface="Times New Roman" panose="02020603050405020304" pitchFamily="18" charset="0"/>
              </a:rPr>
              <a:t>本案導入</a:t>
            </a:r>
            <a:r>
              <a:rPr lang="en-US" sz="1400" b="1" kern="100" dirty="0" smtClean="0">
                <a:solidFill>
                  <a:srgbClr val="FF0000"/>
                </a:solidFill>
                <a:effectLst/>
                <a:latin typeface="+mn-ea"/>
                <a:cs typeface="Times New Roman" panose="02020603050405020304" pitchFamily="18" charset="0"/>
              </a:rPr>
              <a:t>)</a:t>
            </a:r>
          </a:p>
          <a:p>
            <a:pPr algn="just">
              <a:spcAft>
                <a:spcPts val="0"/>
              </a:spcAft>
            </a:pPr>
            <a:r>
              <a:rPr lang="en-US" altLang="zh-TW" sz="1050" b="1" kern="100" dirty="0" smtClean="0">
                <a:solidFill>
                  <a:srgbClr val="C00000"/>
                </a:solidFill>
                <a:latin typeface="+mn-ea"/>
                <a:cs typeface="Times New Roman" panose="02020603050405020304" pitchFamily="18" charset="0"/>
              </a:rPr>
              <a:t>A.</a:t>
            </a:r>
            <a:r>
              <a:rPr lang="zh-TW" altLang="en-US" sz="1050" b="1" kern="100" dirty="0" smtClean="0">
                <a:solidFill>
                  <a:srgbClr val="C00000"/>
                </a:solidFill>
                <a:latin typeface="+mn-ea"/>
                <a:cs typeface="Times New Roman" panose="02020603050405020304" pitchFamily="18" charset="0"/>
              </a:rPr>
              <a:t>工單管理模組</a:t>
            </a:r>
            <a:r>
              <a:rPr lang="en-US" altLang="zh-TW" sz="1050" b="1" kern="100" dirty="0" smtClean="0">
                <a:solidFill>
                  <a:srgbClr val="FF0000"/>
                </a:solidFill>
                <a:latin typeface="+mn-ea"/>
                <a:cs typeface="Times New Roman" panose="02020603050405020304" pitchFamily="18" charset="0"/>
              </a:rPr>
              <a:t>(</a:t>
            </a:r>
            <a:r>
              <a:rPr lang="zh-TW" altLang="en-US" sz="1050" b="1" kern="100" dirty="0" smtClean="0">
                <a:solidFill>
                  <a:srgbClr val="FF0000"/>
                </a:solidFill>
                <a:latin typeface="+mn-ea"/>
                <a:cs typeface="Times New Roman" panose="02020603050405020304" pitchFamily="18" charset="0"/>
              </a:rPr>
              <a:t>本案導入</a:t>
            </a:r>
            <a:r>
              <a:rPr lang="en-US" altLang="zh-TW" sz="1050" b="1" kern="100" dirty="0" smtClean="0">
                <a:solidFill>
                  <a:srgbClr val="FF0000"/>
                </a:solidFill>
                <a:latin typeface="+mn-ea"/>
                <a:cs typeface="Times New Roman" panose="02020603050405020304" pitchFamily="18" charset="0"/>
              </a:rPr>
              <a:t>)</a:t>
            </a:r>
          </a:p>
          <a:p>
            <a:pPr algn="just">
              <a:spcAft>
                <a:spcPts val="0"/>
              </a:spcAft>
            </a:pPr>
            <a:r>
              <a:rPr lang="en-US" altLang="zh-TW" sz="1050" b="1" kern="100" dirty="0" smtClean="0">
                <a:solidFill>
                  <a:srgbClr val="C00000"/>
                </a:solidFill>
                <a:latin typeface="+mn-ea"/>
                <a:cs typeface="Times New Roman" panose="02020603050405020304" pitchFamily="18" charset="0"/>
              </a:rPr>
              <a:t>B.</a:t>
            </a:r>
            <a:r>
              <a:rPr lang="zh-TW" altLang="en-US" sz="1050" b="1" kern="100" dirty="0" smtClean="0">
                <a:solidFill>
                  <a:srgbClr val="C00000"/>
                </a:solidFill>
                <a:latin typeface="+mn-ea"/>
                <a:cs typeface="Times New Roman" panose="02020603050405020304" pitchFamily="18" charset="0"/>
              </a:rPr>
              <a:t>物料管理模組</a:t>
            </a:r>
            <a:r>
              <a:rPr lang="en-US" altLang="zh-TW" sz="1050" b="1" kern="100" dirty="0" smtClean="0">
                <a:solidFill>
                  <a:srgbClr val="FF0000"/>
                </a:solidFill>
                <a:latin typeface="+mn-ea"/>
                <a:cs typeface="Times New Roman" panose="02020603050405020304" pitchFamily="18" charset="0"/>
              </a:rPr>
              <a:t>(</a:t>
            </a:r>
            <a:r>
              <a:rPr lang="zh-TW" altLang="en-US" sz="1050" b="1" kern="100" dirty="0" smtClean="0">
                <a:solidFill>
                  <a:srgbClr val="FF0000"/>
                </a:solidFill>
                <a:latin typeface="+mn-ea"/>
                <a:cs typeface="Times New Roman" panose="02020603050405020304" pitchFamily="18" charset="0"/>
              </a:rPr>
              <a:t>本案導入</a:t>
            </a:r>
            <a:r>
              <a:rPr lang="en-US" altLang="zh-TW" sz="1050" b="1" kern="100" dirty="0" smtClean="0">
                <a:solidFill>
                  <a:srgbClr val="FF0000"/>
                </a:solidFill>
                <a:latin typeface="+mn-ea"/>
                <a:cs typeface="Times New Roman" panose="02020603050405020304" pitchFamily="18" charset="0"/>
              </a:rPr>
              <a:t>)</a:t>
            </a:r>
            <a:endParaRPr lang="zh-TW" altLang="en-US" sz="1050" b="1" kern="100" dirty="0" smtClean="0">
              <a:solidFill>
                <a:srgbClr val="FF0000"/>
              </a:solidFill>
              <a:latin typeface="+mn-ea"/>
              <a:cs typeface="Times New Roman" panose="02020603050405020304" pitchFamily="18" charset="0"/>
            </a:endParaRPr>
          </a:p>
        </p:txBody>
      </p:sp>
      <p:sp>
        <p:nvSpPr>
          <p:cNvPr id="68" name="矩形 67"/>
          <p:cNvSpPr/>
          <p:nvPr/>
        </p:nvSpPr>
        <p:spPr>
          <a:xfrm>
            <a:off x="6372200" y="1916832"/>
            <a:ext cx="2016224" cy="921267"/>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ctr" anchorCtr="0" forceAA="0" compatLnSpc="1">
            <a:prstTxWarp prst="textNoShape">
              <a:avLst/>
            </a:prstTxWarp>
            <a:noAutofit/>
          </a:bodyPr>
          <a:lstStyle/>
          <a:p>
            <a:pPr algn="just">
              <a:spcAft>
                <a:spcPts val="0"/>
              </a:spcAft>
            </a:pPr>
            <a:r>
              <a:rPr lang="en-US" altLang="zh-TW" sz="1400" b="1" kern="100" dirty="0" smtClean="0">
                <a:solidFill>
                  <a:srgbClr val="0000FF"/>
                </a:solidFill>
                <a:effectLst/>
                <a:latin typeface="+mn-ea"/>
                <a:cs typeface="Times New Roman" panose="02020603050405020304" pitchFamily="18" charset="0"/>
              </a:rPr>
              <a:t>Server#2</a:t>
            </a:r>
          </a:p>
          <a:p>
            <a:pPr algn="just">
              <a:spcAft>
                <a:spcPts val="0"/>
              </a:spcAft>
            </a:pPr>
            <a:r>
              <a:rPr lang="zh-TW" altLang="en-US" sz="1400" b="1" kern="100" dirty="0" smtClean="0">
                <a:solidFill>
                  <a:srgbClr val="0000FF"/>
                </a:solidFill>
                <a:effectLst/>
                <a:latin typeface="+mn-ea"/>
                <a:cs typeface="Times New Roman" panose="02020603050405020304" pitchFamily="18" charset="0"/>
              </a:rPr>
              <a:t>企業資源規劃</a:t>
            </a:r>
            <a:r>
              <a:rPr lang="zh-TW" altLang="en-US" sz="1400" b="1" kern="100" dirty="0" smtClean="0">
                <a:solidFill>
                  <a:srgbClr val="0000FF"/>
                </a:solidFill>
                <a:latin typeface="+mn-ea"/>
                <a:cs typeface="Times New Roman" panose="02020603050405020304" pitchFamily="18" charset="0"/>
              </a:rPr>
              <a:t>系統</a:t>
            </a:r>
            <a:endParaRPr lang="en-US" sz="1400" b="1" kern="100" dirty="0" smtClean="0">
              <a:solidFill>
                <a:srgbClr val="0000FF"/>
              </a:solidFill>
              <a:effectLst/>
              <a:latin typeface="+mn-ea"/>
              <a:cs typeface="Times New Roman" panose="02020603050405020304" pitchFamily="18" charset="0"/>
            </a:endParaRPr>
          </a:p>
          <a:p>
            <a:pPr algn="just">
              <a:spcAft>
                <a:spcPts val="0"/>
              </a:spcAft>
            </a:pPr>
            <a:r>
              <a:rPr lang="zh-TW" altLang="en-US" sz="1050" kern="100" dirty="0" smtClean="0">
                <a:solidFill>
                  <a:schemeClr val="tx1"/>
                </a:solidFill>
                <a:latin typeface="+mn-ea"/>
                <a:cs typeface="Times New Roman" panose="02020603050405020304" pitchFamily="18" charset="0"/>
              </a:rPr>
              <a:t>庫存管理模組</a:t>
            </a:r>
            <a:endParaRPr lang="en-US" altLang="zh-TW" sz="1050" kern="100" dirty="0" smtClean="0">
              <a:solidFill>
                <a:schemeClr val="tx1"/>
              </a:solidFill>
              <a:latin typeface="+mn-ea"/>
              <a:cs typeface="Times New Roman" panose="02020603050405020304" pitchFamily="18" charset="0"/>
            </a:endParaRPr>
          </a:p>
          <a:p>
            <a:pPr algn="just">
              <a:spcAft>
                <a:spcPts val="0"/>
              </a:spcAft>
            </a:pPr>
            <a:r>
              <a:rPr lang="zh-TW" altLang="en-US" sz="1050" kern="100" dirty="0" smtClean="0">
                <a:solidFill>
                  <a:schemeClr val="tx1"/>
                </a:solidFill>
                <a:latin typeface="+mn-ea"/>
                <a:cs typeface="Times New Roman" panose="02020603050405020304" pitchFamily="18" charset="0"/>
              </a:rPr>
              <a:t>成本分析模組</a:t>
            </a:r>
            <a:endParaRPr lang="en-US" altLang="zh-TW" sz="1050" kern="100" dirty="0" smtClean="0">
              <a:solidFill>
                <a:schemeClr val="tx1"/>
              </a:solidFill>
              <a:latin typeface="+mn-ea"/>
              <a:cs typeface="Times New Roman" panose="02020603050405020304" pitchFamily="18" charset="0"/>
            </a:endParaRPr>
          </a:p>
          <a:p>
            <a:pPr algn="just">
              <a:spcAft>
                <a:spcPts val="0"/>
              </a:spcAft>
            </a:pPr>
            <a:r>
              <a:rPr lang="en-US" altLang="zh-TW" sz="1050" kern="100" dirty="0" smtClean="0">
                <a:solidFill>
                  <a:schemeClr val="tx1"/>
                </a:solidFill>
                <a:latin typeface="+mn-ea"/>
                <a:cs typeface="Times New Roman" panose="02020603050405020304" pitchFamily="18" charset="0"/>
              </a:rPr>
              <a:t>…..</a:t>
            </a:r>
            <a:endParaRPr lang="zh-TW" altLang="en-US" sz="1050" kern="100" dirty="0" smtClean="0">
              <a:solidFill>
                <a:schemeClr val="tx1"/>
              </a:solidFill>
              <a:latin typeface="+mn-ea"/>
              <a:cs typeface="Times New Roman" panose="02020603050405020304" pitchFamily="18" charset="0"/>
            </a:endParaRPr>
          </a:p>
        </p:txBody>
      </p:sp>
      <p:sp>
        <p:nvSpPr>
          <p:cNvPr id="69" name="矩形 68"/>
          <p:cNvSpPr/>
          <p:nvPr/>
        </p:nvSpPr>
        <p:spPr>
          <a:xfrm>
            <a:off x="3851920" y="5301208"/>
            <a:ext cx="1368152" cy="360040"/>
          </a:xfrm>
          <a:prstGeom prst="rect">
            <a:avLst/>
          </a:prstGeom>
          <a:solidFill>
            <a:schemeClr val="bg1"/>
          </a:solidFill>
          <a:ln w="28575">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ctr" anchorCtr="0" forceAA="0" compatLnSpc="1">
            <a:prstTxWarp prst="textNoShape">
              <a:avLst/>
            </a:prstTxWarp>
            <a:noAutofit/>
          </a:bodyPr>
          <a:lstStyle/>
          <a:p>
            <a:pPr algn="ctr">
              <a:spcAft>
                <a:spcPts val="0"/>
              </a:spcAft>
            </a:pPr>
            <a:r>
              <a:rPr lang="zh-TW" altLang="en-US" sz="1000" b="1" kern="100" dirty="0" smtClean="0">
                <a:solidFill>
                  <a:srgbClr val="C00000"/>
                </a:solidFill>
                <a:latin typeface="+mn-ea"/>
                <a:cs typeface="Times New Roman" panose="02020603050405020304" pitchFamily="18" charset="0"/>
              </a:rPr>
              <a:t>溫升熱補償功能模組</a:t>
            </a:r>
            <a:endParaRPr lang="en-US" altLang="zh-TW" sz="1000" b="1" kern="100" dirty="0" smtClean="0">
              <a:solidFill>
                <a:srgbClr val="C00000"/>
              </a:solidFill>
              <a:latin typeface="+mn-ea"/>
              <a:cs typeface="Times New Roman" panose="02020603050405020304" pitchFamily="18" charset="0"/>
            </a:endParaRPr>
          </a:p>
          <a:p>
            <a:pPr algn="ctr">
              <a:spcAft>
                <a:spcPts val="0"/>
              </a:spcAft>
            </a:pPr>
            <a:r>
              <a:rPr lang="en-US" altLang="zh-TW" sz="1000" b="1" kern="100" dirty="0" smtClean="0">
                <a:solidFill>
                  <a:srgbClr val="FF0000"/>
                </a:solidFill>
                <a:latin typeface="+mn-ea"/>
                <a:cs typeface="Times New Roman" panose="02020603050405020304" pitchFamily="18" charset="0"/>
              </a:rPr>
              <a:t>(</a:t>
            </a:r>
            <a:r>
              <a:rPr lang="zh-TW" altLang="en-US" sz="1000" b="1" kern="100" dirty="0" smtClean="0">
                <a:solidFill>
                  <a:srgbClr val="FF0000"/>
                </a:solidFill>
                <a:latin typeface="+mn-ea"/>
                <a:cs typeface="Times New Roman" panose="02020603050405020304" pitchFamily="18" charset="0"/>
              </a:rPr>
              <a:t>本案導入</a:t>
            </a:r>
            <a:r>
              <a:rPr lang="en-US" altLang="zh-TW" sz="1000" b="1" kern="100" dirty="0" smtClean="0">
                <a:solidFill>
                  <a:srgbClr val="FF0000"/>
                </a:solidFill>
                <a:latin typeface="+mn-ea"/>
                <a:cs typeface="Times New Roman" panose="02020603050405020304" pitchFamily="18" charset="0"/>
              </a:rPr>
              <a:t>)</a:t>
            </a:r>
            <a:endParaRPr lang="zh-TW" altLang="en-US" sz="1000" b="1" kern="100" dirty="0">
              <a:solidFill>
                <a:srgbClr val="FF0000"/>
              </a:solidFill>
              <a:latin typeface="+mn-ea"/>
              <a:cs typeface="Times New Roman" panose="02020603050405020304" pitchFamily="18" charset="0"/>
            </a:endParaRPr>
          </a:p>
        </p:txBody>
      </p:sp>
      <p:sp>
        <p:nvSpPr>
          <p:cNvPr id="72" name="左-右雙向箭號 71"/>
          <p:cNvSpPr/>
          <p:nvPr/>
        </p:nvSpPr>
        <p:spPr>
          <a:xfrm>
            <a:off x="5248714" y="1956632"/>
            <a:ext cx="756000" cy="176230"/>
          </a:xfrm>
          <a:prstGeom prst="leftRightArrow">
            <a:avLst/>
          </a:prstGeom>
          <a:solidFill>
            <a:srgbClr val="FF0000"/>
          </a:solidFill>
          <a:ln>
            <a:no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74" name="左-右雙向箭號 73"/>
          <p:cNvSpPr/>
          <p:nvPr/>
        </p:nvSpPr>
        <p:spPr>
          <a:xfrm rot="5400000">
            <a:off x="7324411" y="2874929"/>
            <a:ext cx="288032" cy="176230"/>
          </a:xfrm>
          <a:prstGeom prst="leftRightArrow">
            <a:avLst/>
          </a:prstGeom>
          <a:solidFill>
            <a:srgbClr val="FF0000"/>
          </a:solidFill>
          <a:ln>
            <a:no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75" name="矩形圖說文字 74"/>
          <p:cNvSpPr/>
          <p:nvPr/>
        </p:nvSpPr>
        <p:spPr>
          <a:xfrm>
            <a:off x="5148064" y="260648"/>
            <a:ext cx="3888432" cy="1368152"/>
          </a:xfrm>
          <a:prstGeom prst="wedgeRectCallout">
            <a:avLst>
              <a:gd name="adj1" fmla="val 9626"/>
              <a:gd name="adj2" fmla="val 62240"/>
            </a:avLst>
          </a:prstGeom>
          <a:solidFill>
            <a:srgbClr val="FFFFCC"/>
          </a:solidFill>
          <a:ln>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marL="177800" indent="-177800" algn="just">
              <a:buFont typeface="+mj-lt"/>
              <a:buAutoNum type="arabicPeriod"/>
            </a:pPr>
            <a:r>
              <a:rPr lang="zh-TW" altLang="en-US" sz="1200" dirty="0" smtClean="0">
                <a:latin typeface="標楷體" pitchFamily="65" charset="-120"/>
                <a:ea typeface="標楷體" pitchFamily="65" charset="-120"/>
              </a:rPr>
              <a:t>請以硬體</a:t>
            </a:r>
            <a:r>
              <a:rPr lang="en-US" altLang="zh-TW" sz="1200" dirty="0" smtClean="0">
                <a:latin typeface="標楷體" pitchFamily="65" charset="-120"/>
                <a:ea typeface="標楷體" pitchFamily="65" charset="-120"/>
              </a:rPr>
              <a:t>Server</a:t>
            </a:r>
            <a:r>
              <a:rPr lang="zh-TW" altLang="en-US" sz="1200" dirty="0" smtClean="0">
                <a:latin typeface="標楷體" pitchFamily="65" charset="-120"/>
                <a:ea typeface="標楷體" pitchFamily="65" charset="-120"/>
              </a:rPr>
              <a:t>為單位，說明各</a:t>
            </a:r>
            <a:r>
              <a:rPr lang="en-US" altLang="zh-TW" sz="1200" dirty="0" smtClean="0">
                <a:latin typeface="標楷體" pitchFamily="65" charset="-120"/>
                <a:ea typeface="標楷體" pitchFamily="65" charset="-120"/>
              </a:rPr>
              <a:t>Server</a:t>
            </a:r>
            <a:r>
              <a:rPr lang="zh-TW" altLang="en-US" sz="1200" dirty="0" smtClean="0">
                <a:latin typeface="標楷體" pitchFamily="65" charset="-120"/>
                <a:ea typeface="標楷體" pitchFamily="65" charset="-120"/>
              </a:rPr>
              <a:t>與本案相關</a:t>
            </a:r>
            <a:r>
              <a:rPr lang="en-US" altLang="zh-TW" sz="1200" dirty="0" smtClean="0">
                <a:latin typeface="標楷體" pitchFamily="65" charset="-120"/>
                <a:ea typeface="標楷體" pitchFamily="65" charset="-120"/>
              </a:rPr>
              <a:t>(</a:t>
            </a:r>
            <a:r>
              <a:rPr lang="zh-TW" altLang="en-US" sz="1200" dirty="0" smtClean="0">
                <a:latin typeface="標楷體" pitchFamily="65" charset="-120"/>
                <a:ea typeface="標楷體" pitchFamily="65" charset="-120"/>
              </a:rPr>
              <a:t>有資訊流者</a:t>
            </a:r>
            <a:r>
              <a:rPr lang="en-US" altLang="zh-TW" sz="1200" dirty="0" smtClean="0">
                <a:latin typeface="標楷體" pitchFamily="65" charset="-120"/>
                <a:ea typeface="標楷體" pitchFamily="65" charset="-120"/>
              </a:rPr>
              <a:t>)</a:t>
            </a:r>
            <a:r>
              <a:rPr lang="zh-TW" altLang="en-US" sz="1200" dirty="0" smtClean="0">
                <a:latin typeface="標楷體" pitchFamily="65" charset="-120"/>
                <a:ea typeface="標楷體" pitchFamily="65" charset="-120"/>
              </a:rPr>
              <a:t>之系統，並標註本案擬導入之智慧化應用服務模組安裝於哪些</a:t>
            </a:r>
            <a:r>
              <a:rPr lang="en-US" altLang="zh-TW" sz="1200" dirty="0" smtClean="0">
                <a:latin typeface="標楷體" pitchFamily="65" charset="-120"/>
                <a:ea typeface="標楷體" pitchFamily="65" charset="-120"/>
              </a:rPr>
              <a:t>Server</a:t>
            </a:r>
            <a:r>
              <a:rPr lang="zh-TW" altLang="en-US" sz="1200" dirty="0" smtClean="0">
                <a:latin typeface="標楷體" pitchFamily="65" charset="-120"/>
                <a:ea typeface="標楷體" pitchFamily="65" charset="-120"/>
              </a:rPr>
              <a:t>。</a:t>
            </a:r>
            <a:r>
              <a:rPr lang="en-US" altLang="zh-TW" sz="1200" dirty="0" smtClean="0">
                <a:solidFill>
                  <a:srgbClr val="FF0000"/>
                </a:solidFill>
                <a:latin typeface="標楷體" pitchFamily="65" charset="-120"/>
                <a:ea typeface="標楷體" pitchFamily="65" charset="-120"/>
              </a:rPr>
              <a:t>(</a:t>
            </a:r>
            <a:r>
              <a:rPr lang="zh-TW" altLang="en-US" sz="1200" dirty="0" smtClean="0">
                <a:solidFill>
                  <a:srgbClr val="FF0000"/>
                </a:solidFill>
                <a:latin typeface="標楷體" pitchFamily="65" charset="-120"/>
                <a:ea typeface="標楷體" pitchFamily="65" charset="-120"/>
              </a:rPr>
              <a:t>下圖範例表示本案與</a:t>
            </a:r>
            <a:r>
              <a:rPr lang="en-US" altLang="zh-TW" sz="1200" dirty="0" smtClean="0">
                <a:solidFill>
                  <a:srgbClr val="FF0000"/>
                </a:solidFill>
                <a:latin typeface="標楷體" pitchFamily="65" charset="-120"/>
                <a:ea typeface="標楷體" pitchFamily="65" charset="-120"/>
              </a:rPr>
              <a:t>3</a:t>
            </a:r>
            <a:r>
              <a:rPr lang="zh-TW" altLang="en-US" sz="1200" dirty="0" smtClean="0">
                <a:solidFill>
                  <a:srgbClr val="FF0000"/>
                </a:solidFill>
                <a:latin typeface="標楷體" pitchFamily="65" charset="-120"/>
                <a:ea typeface="標楷體" pitchFamily="65" charset="-120"/>
              </a:rPr>
              <a:t>個系統相關</a:t>
            </a:r>
            <a:r>
              <a:rPr lang="en-US" altLang="zh-TW" sz="1200" dirty="0" smtClean="0">
                <a:solidFill>
                  <a:srgbClr val="FF0000"/>
                </a:solidFill>
                <a:latin typeface="標楷體" pitchFamily="65" charset="-120"/>
                <a:ea typeface="標楷體" pitchFamily="65" charset="-120"/>
              </a:rPr>
              <a:t>(</a:t>
            </a:r>
            <a:r>
              <a:rPr lang="zh-TW" altLang="en-US" sz="1200" dirty="0" smtClean="0">
                <a:solidFill>
                  <a:srgbClr val="FF0000"/>
                </a:solidFill>
                <a:latin typeface="標楷體" pitchFamily="65" charset="-120"/>
                <a:ea typeface="標楷體" pitchFamily="65" charset="-120"/>
              </a:rPr>
              <a:t>安裝於</a:t>
            </a:r>
            <a:r>
              <a:rPr lang="en-US" altLang="zh-TW" sz="1200" dirty="0" smtClean="0">
                <a:solidFill>
                  <a:srgbClr val="FF0000"/>
                </a:solidFill>
                <a:latin typeface="標楷體" pitchFamily="65" charset="-120"/>
                <a:ea typeface="標楷體" pitchFamily="65" charset="-120"/>
              </a:rPr>
              <a:t>3</a:t>
            </a:r>
            <a:r>
              <a:rPr lang="zh-TW" altLang="en-US" sz="1200" dirty="0" smtClean="0">
                <a:solidFill>
                  <a:srgbClr val="FF0000"/>
                </a:solidFill>
                <a:latin typeface="標楷體" pitchFamily="65" charset="-120"/>
                <a:ea typeface="標楷體" pitchFamily="65" charset="-120"/>
              </a:rPr>
              <a:t>個</a:t>
            </a:r>
            <a:r>
              <a:rPr lang="en-US" altLang="zh-TW" sz="1200" dirty="0" smtClean="0">
                <a:solidFill>
                  <a:srgbClr val="FF0000"/>
                </a:solidFill>
                <a:latin typeface="標楷體" pitchFamily="65" charset="-120"/>
                <a:ea typeface="標楷體" pitchFamily="65" charset="-120"/>
              </a:rPr>
              <a:t>server</a:t>
            </a:r>
            <a:r>
              <a:rPr lang="zh-TW" altLang="en-US" sz="1200" dirty="0" smtClean="0">
                <a:solidFill>
                  <a:srgbClr val="FF0000"/>
                </a:solidFill>
                <a:latin typeface="標楷體" pitchFamily="65" charset="-120"/>
                <a:ea typeface="標楷體" pitchFamily="65" charset="-120"/>
              </a:rPr>
              <a:t>中</a:t>
            </a:r>
            <a:r>
              <a:rPr lang="en-US" altLang="zh-TW" sz="1200" dirty="0" smtClean="0">
                <a:solidFill>
                  <a:srgbClr val="FF0000"/>
                </a:solidFill>
                <a:latin typeface="標楷體" pitchFamily="65" charset="-120"/>
                <a:ea typeface="標楷體" pitchFamily="65" charset="-120"/>
              </a:rPr>
              <a:t>)</a:t>
            </a:r>
            <a:r>
              <a:rPr lang="zh-TW" altLang="en-US" sz="1200" dirty="0" smtClean="0">
                <a:solidFill>
                  <a:srgbClr val="FF0000"/>
                </a:solidFill>
                <a:latin typeface="標楷體" pitchFamily="65" charset="-120"/>
                <a:ea typeface="標楷體" pitchFamily="65" charset="-120"/>
              </a:rPr>
              <a:t>，互相進行資料的交換</a:t>
            </a:r>
            <a:r>
              <a:rPr lang="en-US" altLang="zh-TW" sz="1200" dirty="0" smtClean="0">
                <a:solidFill>
                  <a:srgbClr val="FF0000"/>
                </a:solidFill>
                <a:latin typeface="標楷體" pitchFamily="65" charset="-120"/>
                <a:ea typeface="標楷體" pitchFamily="65" charset="-120"/>
              </a:rPr>
              <a:t>)</a:t>
            </a:r>
            <a:r>
              <a:rPr lang="zh-TW" altLang="en-US" sz="1200" dirty="0" smtClean="0">
                <a:solidFill>
                  <a:srgbClr val="FF0000"/>
                </a:solidFill>
                <a:latin typeface="標楷體" pitchFamily="65" charset="-120"/>
                <a:ea typeface="標楷體" pitchFamily="65" charset="-120"/>
              </a:rPr>
              <a:t>，</a:t>
            </a:r>
            <a:r>
              <a:rPr lang="zh-TW" altLang="en-US" sz="1200" dirty="0" smtClean="0">
                <a:solidFill>
                  <a:schemeClr val="tx1"/>
                </a:solidFill>
                <a:latin typeface="標楷體" pitchFamily="65" charset="-120"/>
                <a:ea typeface="標楷體" pitchFamily="65" charset="-120"/>
              </a:rPr>
              <a:t>資訊流</a:t>
            </a:r>
            <a:r>
              <a:rPr lang="zh-TW" altLang="en-US" sz="1200" dirty="0">
                <a:solidFill>
                  <a:schemeClr val="tx1"/>
                </a:solidFill>
                <a:latin typeface="標楷體" pitchFamily="65" charset="-120"/>
                <a:ea typeface="標楷體" pitchFamily="65" charset="-120"/>
              </a:rPr>
              <a:t>列表</a:t>
            </a:r>
            <a:r>
              <a:rPr lang="zh-TW" altLang="en-US" sz="1200" dirty="0" smtClean="0">
                <a:solidFill>
                  <a:schemeClr val="tx1"/>
                </a:solidFill>
                <a:latin typeface="標楷體" pitchFamily="65" charset="-120"/>
                <a:ea typeface="標楷體" pitchFamily="65" charset="-120"/>
              </a:rPr>
              <a:t>項目可放在</a:t>
            </a:r>
            <a:r>
              <a:rPr lang="zh-TW" altLang="en-US" sz="1200" dirty="0">
                <a:solidFill>
                  <a:schemeClr val="tx1"/>
                </a:solidFill>
                <a:latin typeface="標楷體" pitchFamily="65" charset="-120"/>
                <a:ea typeface="標楷體" pitchFamily="65" charset="-120"/>
              </a:rPr>
              <a:t>簡報附件</a:t>
            </a:r>
            <a:r>
              <a:rPr lang="zh-TW" altLang="en-US" sz="1200" dirty="0" smtClean="0">
                <a:solidFill>
                  <a:schemeClr val="tx1"/>
                </a:solidFill>
                <a:latin typeface="標楷體" pitchFamily="65" charset="-120"/>
                <a:ea typeface="標楷體" pitchFamily="65" charset="-120"/>
              </a:rPr>
              <a:t>。</a:t>
            </a:r>
            <a:endParaRPr lang="en-US" altLang="zh-TW" sz="1200" dirty="0" smtClean="0">
              <a:solidFill>
                <a:schemeClr val="tx1"/>
              </a:solidFill>
              <a:latin typeface="標楷體" pitchFamily="65" charset="-120"/>
              <a:ea typeface="標楷體" pitchFamily="65" charset="-120"/>
            </a:endParaRPr>
          </a:p>
          <a:p>
            <a:pPr marL="177800" indent="-177800" algn="just">
              <a:buFont typeface="+mj-lt"/>
              <a:buAutoNum type="arabicPeriod"/>
            </a:pPr>
            <a:r>
              <a:rPr lang="zh-TW" altLang="en-US" sz="1200" dirty="0" smtClean="0">
                <a:latin typeface="標楷體" pitchFamily="65" charset="-120"/>
                <a:ea typeface="標楷體" pitchFamily="65" charset="-120"/>
              </a:rPr>
              <a:t>屬本案導入者，請標註</a:t>
            </a:r>
            <a:r>
              <a:rPr lang="zh-TW" altLang="en-US" sz="1200" dirty="0" smtClean="0">
                <a:solidFill>
                  <a:schemeClr val="tx1"/>
                </a:solidFill>
                <a:latin typeface="標楷體" pitchFamily="65" charset="-120"/>
                <a:ea typeface="標楷體" pitchFamily="65" charset="-120"/>
              </a:rPr>
              <a:t>。</a:t>
            </a:r>
            <a:endParaRPr lang="en-US" altLang="zh-TW" sz="1200" dirty="0" smtClean="0">
              <a:latin typeface="標楷體" pitchFamily="65" charset="-120"/>
              <a:ea typeface="標楷體" pitchFamily="65" charset="-120"/>
            </a:endParaRPr>
          </a:p>
        </p:txBody>
      </p:sp>
      <p:sp>
        <p:nvSpPr>
          <p:cNvPr id="6" name="文字方塊 5"/>
          <p:cNvSpPr txBox="1"/>
          <p:nvPr/>
        </p:nvSpPr>
        <p:spPr>
          <a:xfrm>
            <a:off x="7020272" y="6309320"/>
            <a:ext cx="2016224"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zh-TW" altLang="en-US" sz="1200" b="1" dirty="0" smtClean="0">
                <a:solidFill>
                  <a:srgbClr val="FF0000"/>
                </a:solidFill>
                <a:latin typeface="微軟正黑體" panose="020B0604030504040204" pitchFamily="34" charset="-120"/>
                <a:ea typeface="微軟正黑體" panose="020B0604030504040204" pitchFamily="34" charset="-120"/>
              </a:rPr>
              <a:t>詳細設備聯網列表資訊請參考附件</a:t>
            </a:r>
            <a:r>
              <a:rPr lang="en-US" altLang="zh-TW" sz="1200" b="1" dirty="0" smtClean="0">
                <a:solidFill>
                  <a:srgbClr val="FF0000"/>
                </a:solidFill>
                <a:latin typeface="微軟正黑體" panose="020B0604030504040204" pitchFamily="34" charset="-120"/>
                <a:ea typeface="微軟正黑體" panose="020B0604030504040204" pitchFamily="34" charset="-120"/>
              </a:rPr>
              <a:t>(p.</a:t>
            </a:r>
            <a:r>
              <a:rPr lang="zh-TW" altLang="en-US" sz="1200" b="1" dirty="0" smtClean="0">
                <a:solidFill>
                  <a:srgbClr val="FF0000"/>
                </a:solidFill>
                <a:latin typeface="微軟正黑體" panose="020B0604030504040204" pitchFamily="34" charset="-120"/>
                <a:ea typeface="微軟正黑體" panose="020B0604030504040204" pitchFamily="34" charset="-120"/>
              </a:rPr>
              <a:t>頁碼</a:t>
            </a:r>
            <a:r>
              <a:rPr lang="en-US" altLang="zh-TW" sz="1200" b="1" dirty="0" smtClean="0">
                <a:solidFill>
                  <a:srgbClr val="FF0000"/>
                </a:solidFill>
                <a:latin typeface="微軟正黑體" panose="020B0604030504040204" pitchFamily="34" charset="-120"/>
                <a:ea typeface="微軟正黑體" panose="020B0604030504040204" pitchFamily="34" charset="-120"/>
              </a:rPr>
              <a:t>) </a:t>
            </a:r>
            <a:endParaRPr lang="zh-TW" altLang="en-US" sz="1200" b="1" dirty="0">
              <a:solidFill>
                <a:srgbClr val="FF0000"/>
              </a:solidFill>
              <a:latin typeface="微軟正黑體" panose="020B0604030504040204" pitchFamily="34" charset="-120"/>
              <a:ea typeface="微軟正黑體" panose="020B0604030504040204" pitchFamily="34" charset="-120"/>
            </a:endParaRPr>
          </a:p>
        </p:txBody>
      </p:sp>
      <p:sp>
        <p:nvSpPr>
          <p:cNvPr id="7" name="手繪多邊形 6"/>
          <p:cNvSpPr/>
          <p:nvPr/>
        </p:nvSpPr>
        <p:spPr>
          <a:xfrm>
            <a:off x="611560" y="1844825"/>
            <a:ext cx="7848872" cy="4464496"/>
          </a:xfrm>
          <a:custGeom>
            <a:avLst/>
            <a:gdLst>
              <a:gd name="connsiteX0" fmla="*/ 0 w 6934200"/>
              <a:gd name="connsiteY0" fmla="*/ 4800600 h 4800600"/>
              <a:gd name="connsiteX1" fmla="*/ 0 w 6934200"/>
              <a:gd name="connsiteY1" fmla="*/ 0 h 4800600"/>
              <a:gd name="connsiteX2" fmla="*/ 4419600 w 6934200"/>
              <a:gd name="connsiteY2" fmla="*/ 0 h 4800600"/>
              <a:gd name="connsiteX3" fmla="*/ 4419600 w 6934200"/>
              <a:gd name="connsiteY3" fmla="*/ 2257425 h 4800600"/>
              <a:gd name="connsiteX4" fmla="*/ 6934200 w 6934200"/>
              <a:gd name="connsiteY4" fmla="*/ 2257425 h 4800600"/>
              <a:gd name="connsiteX5" fmla="*/ 6934200 w 6934200"/>
              <a:gd name="connsiteY5" fmla="*/ 4752975 h 4800600"/>
              <a:gd name="connsiteX6" fmla="*/ 0 w 6934200"/>
              <a:gd name="connsiteY6" fmla="*/ 4800600 h 480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34200" h="4800600">
                <a:moveTo>
                  <a:pt x="0" y="4800600"/>
                </a:moveTo>
                <a:lnTo>
                  <a:pt x="0" y="0"/>
                </a:lnTo>
                <a:lnTo>
                  <a:pt x="4419600" y="0"/>
                </a:lnTo>
                <a:lnTo>
                  <a:pt x="4419600" y="2257425"/>
                </a:lnTo>
                <a:lnTo>
                  <a:pt x="6934200" y="2257425"/>
                </a:lnTo>
                <a:lnTo>
                  <a:pt x="6934200" y="4752975"/>
                </a:lnTo>
                <a:lnTo>
                  <a:pt x="0" y="4800600"/>
                </a:lnTo>
                <a:close/>
              </a:path>
            </a:pathLst>
          </a:cu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1" name="文字方塊 40"/>
          <p:cNvSpPr txBox="1"/>
          <p:nvPr/>
        </p:nvSpPr>
        <p:spPr>
          <a:xfrm>
            <a:off x="899592" y="1908121"/>
            <a:ext cx="1440185" cy="584775"/>
          </a:xfrm>
          <a:prstGeom prst="rect">
            <a:avLst/>
          </a:prstGeom>
          <a:noFill/>
        </p:spPr>
        <p:txBody>
          <a:bodyPr wrap="square" rtlCol="0">
            <a:spAutoFit/>
          </a:bodyPr>
          <a:lstStyle/>
          <a:p>
            <a:r>
              <a:rPr lang="zh-TW" altLang="en-US" sz="1600" dirty="0" smtClean="0">
                <a:latin typeface="微軟正黑體" panose="020B0604030504040204" pitchFamily="34" charset="-120"/>
                <a:ea typeface="微軟正黑體" panose="020B0604030504040204" pitchFamily="34" charset="-120"/>
              </a:rPr>
              <a:t>原有機聯網系統架構</a:t>
            </a:r>
            <a:endParaRPr lang="zh-TW" altLang="en-US" sz="1600" dirty="0">
              <a:latin typeface="微軟正黑體" panose="020B0604030504040204" pitchFamily="34" charset="-120"/>
              <a:ea typeface="微軟正黑體" panose="020B0604030504040204" pitchFamily="34" charset="-120"/>
            </a:endParaRPr>
          </a:p>
        </p:txBody>
      </p:sp>
      <p:sp>
        <p:nvSpPr>
          <p:cNvPr id="53" name="矩形圖說文字 52"/>
          <p:cNvSpPr/>
          <p:nvPr/>
        </p:nvSpPr>
        <p:spPr>
          <a:xfrm>
            <a:off x="-395873" y="3972086"/>
            <a:ext cx="2160240" cy="1224136"/>
          </a:xfrm>
          <a:prstGeom prst="wedgeRectCallout">
            <a:avLst>
              <a:gd name="adj1" fmla="val 66164"/>
              <a:gd name="adj2" fmla="val -20915"/>
            </a:avLst>
          </a:prstGeom>
          <a:solidFill>
            <a:srgbClr val="FFFFCC"/>
          </a:solidFill>
          <a:ln>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marL="177800" indent="-177800" algn="just">
              <a:buFont typeface="+mj-lt"/>
              <a:buAutoNum type="arabicPeriod"/>
            </a:pPr>
            <a:r>
              <a:rPr lang="zh-TW" altLang="en-US" sz="1200" dirty="0" smtClean="0">
                <a:latin typeface="標楷體" pitchFamily="65" charset="-120"/>
                <a:ea typeface="標楷體" pitchFamily="65" charset="-120"/>
              </a:rPr>
              <a:t>請說明硬體層協定、路由層協定、應用層協定，及資料擷取頻率。</a:t>
            </a:r>
            <a:endParaRPr lang="en-US" altLang="zh-TW" sz="1200" dirty="0" smtClean="0">
              <a:latin typeface="標楷體" pitchFamily="65" charset="-120"/>
              <a:ea typeface="標楷體" pitchFamily="65" charset="-120"/>
            </a:endParaRPr>
          </a:p>
          <a:p>
            <a:pPr marL="177800" indent="-177800" algn="just">
              <a:buFont typeface="+mj-lt"/>
              <a:buAutoNum type="arabicPeriod"/>
            </a:pPr>
            <a:r>
              <a:rPr lang="zh-TW" altLang="en-US" sz="1200" dirty="0" smtClean="0">
                <a:latin typeface="標楷體" pitchFamily="65" charset="-120"/>
                <a:ea typeface="標楷體" pitchFamily="65" charset="-120"/>
              </a:rPr>
              <a:t>若有導入產業資訊模型</a:t>
            </a:r>
            <a:r>
              <a:rPr lang="en-US" altLang="zh-TW" sz="1200" dirty="0" smtClean="0">
                <a:latin typeface="標楷體" pitchFamily="65" charset="-120"/>
                <a:ea typeface="標楷體" pitchFamily="65" charset="-120"/>
              </a:rPr>
              <a:t>(Information Model</a:t>
            </a:r>
            <a:r>
              <a:rPr lang="zh-TW" altLang="en-US" sz="1200" dirty="0" smtClean="0">
                <a:latin typeface="標楷體" pitchFamily="65" charset="-120"/>
                <a:ea typeface="標楷體" pitchFamily="65" charset="-120"/>
              </a:rPr>
              <a:t>，如：</a:t>
            </a:r>
            <a:r>
              <a:rPr lang="en-US" altLang="zh-TW" sz="1200" dirty="0" smtClean="0">
                <a:latin typeface="標楷體" pitchFamily="65" charset="-120"/>
                <a:ea typeface="標楷體" pitchFamily="65" charset="-120"/>
              </a:rPr>
              <a:t>UMATI</a:t>
            </a:r>
            <a:r>
              <a:rPr lang="zh-TW" altLang="en-US" sz="1200" dirty="0" smtClean="0">
                <a:latin typeface="標楷體" pitchFamily="65" charset="-120"/>
                <a:ea typeface="標楷體" pitchFamily="65" charset="-120"/>
              </a:rPr>
              <a:t>等</a:t>
            </a:r>
            <a:r>
              <a:rPr lang="en-US" altLang="zh-TW" sz="1200" dirty="0" smtClean="0">
                <a:latin typeface="標楷體" pitchFamily="65" charset="-120"/>
                <a:ea typeface="標楷體" pitchFamily="65" charset="-120"/>
              </a:rPr>
              <a:t>)</a:t>
            </a:r>
            <a:r>
              <a:rPr lang="zh-TW" altLang="en-US" sz="1200" dirty="0" smtClean="0">
                <a:latin typeface="標楷體" pitchFamily="65" charset="-120"/>
                <a:ea typeface="標楷體" pitchFamily="65" charset="-120"/>
              </a:rPr>
              <a:t>，亦請標註。</a:t>
            </a:r>
            <a:endParaRPr lang="en-US" altLang="zh-TW" sz="1200" dirty="0" smtClean="0">
              <a:latin typeface="標楷體" pitchFamily="65" charset="-120"/>
              <a:ea typeface="標楷體" pitchFamily="65" charset="-120"/>
            </a:endParaRPr>
          </a:p>
        </p:txBody>
      </p:sp>
      <p:sp>
        <p:nvSpPr>
          <p:cNvPr id="52" name="矩形圖說文字 51"/>
          <p:cNvSpPr/>
          <p:nvPr/>
        </p:nvSpPr>
        <p:spPr>
          <a:xfrm>
            <a:off x="662072" y="5375128"/>
            <a:ext cx="1274440" cy="864096"/>
          </a:xfrm>
          <a:prstGeom prst="wedgeRectCallout">
            <a:avLst>
              <a:gd name="adj1" fmla="val 115775"/>
              <a:gd name="adj2" fmla="val -18940"/>
            </a:avLst>
          </a:prstGeom>
          <a:solidFill>
            <a:srgbClr val="FFFFCC"/>
          </a:solidFill>
          <a:ln>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just"/>
            <a:r>
              <a:rPr lang="zh-TW" altLang="en-US" sz="1200" dirty="0" smtClean="0">
                <a:latin typeface="標楷體" pitchFamily="65" charset="-120"/>
                <a:ea typeface="標楷體" pitchFamily="65" charset="-120"/>
              </a:rPr>
              <a:t>設備種類與編號需與「廠區</a:t>
            </a:r>
            <a:r>
              <a:rPr lang="en-US" altLang="zh-TW" sz="1200" dirty="0" smtClean="0">
                <a:latin typeface="標楷體" pitchFamily="65" charset="-120"/>
                <a:ea typeface="標楷體" pitchFamily="65" charset="-120"/>
              </a:rPr>
              <a:t>Layout</a:t>
            </a:r>
            <a:r>
              <a:rPr lang="zh-TW" altLang="en-US" sz="1200" dirty="0" smtClean="0">
                <a:latin typeface="標楷體" pitchFamily="65" charset="-120"/>
                <a:ea typeface="標楷體" pitchFamily="65" charset="-120"/>
              </a:rPr>
              <a:t>配置」相符。</a:t>
            </a:r>
            <a:endParaRPr lang="en-US" altLang="zh-TW" sz="1200" dirty="0" smtClean="0">
              <a:latin typeface="標楷體" pitchFamily="65" charset="-120"/>
              <a:ea typeface="標楷體" pitchFamily="65" charset="-120"/>
            </a:endParaRPr>
          </a:p>
        </p:txBody>
      </p:sp>
      <p:sp>
        <p:nvSpPr>
          <p:cNvPr id="76" name="矩形圖說文字 75"/>
          <p:cNvSpPr/>
          <p:nvPr/>
        </p:nvSpPr>
        <p:spPr>
          <a:xfrm>
            <a:off x="3419872" y="6237312"/>
            <a:ext cx="3024336" cy="432048"/>
          </a:xfrm>
          <a:prstGeom prst="wedgeRectCallout">
            <a:avLst>
              <a:gd name="adj1" fmla="val -18263"/>
              <a:gd name="adj2" fmla="val -77313"/>
            </a:avLst>
          </a:prstGeom>
          <a:solidFill>
            <a:srgbClr val="FFFFCC"/>
          </a:solidFill>
          <a:ln>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just"/>
            <a:r>
              <a:rPr lang="zh-TW" altLang="en-US" sz="1200" dirty="0" smtClean="0">
                <a:latin typeface="標楷體" pitchFamily="65" charset="-120"/>
                <a:ea typeface="標楷體" pitchFamily="65" charset="-120"/>
              </a:rPr>
              <a:t>若</a:t>
            </a:r>
            <a:r>
              <a:rPr lang="zh-TW" altLang="en-US" sz="1200" u="sng" dirty="0" smtClean="0">
                <a:latin typeface="標楷體" pitchFamily="65" charset="-120"/>
                <a:ea typeface="標楷體" pitchFamily="65" charset="-120"/>
              </a:rPr>
              <a:t>僅有部分機台</a:t>
            </a:r>
            <a:r>
              <a:rPr lang="zh-TW" altLang="en-US" sz="1200" dirty="0" smtClean="0">
                <a:latin typeface="標楷體" pitchFamily="65" charset="-120"/>
                <a:ea typeface="標楷體" pitchFamily="65" charset="-120"/>
              </a:rPr>
              <a:t>導入</a:t>
            </a:r>
            <a:r>
              <a:rPr lang="zh-TW" altLang="en-US" sz="1200" b="1" dirty="0" smtClean="0">
                <a:latin typeface="標楷體" pitchFamily="65" charset="-120"/>
                <a:ea typeface="標楷體" pitchFamily="65" charset="-120"/>
              </a:rPr>
              <a:t>「智慧化設備應用服務模組功能」</a:t>
            </a:r>
            <a:r>
              <a:rPr lang="zh-TW" altLang="en-US" sz="1200" dirty="0" smtClean="0">
                <a:latin typeface="標楷體" pitchFamily="65" charset="-120"/>
                <a:ea typeface="標楷體" pitchFamily="65" charset="-120"/>
              </a:rPr>
              <a:t>者，請標註導入之機台。</a:t>
            </a:r>
            <a:endParaRPr lang="en-US" altLang="zh-TW" sz="1200" dirty="0" smtClean="0">
              <a:latin typeface="標楷體" pitchFamily="65" charset="-120"/>
              <a:ea typeface="標楷體" pitchFamily="65" charset="-120"/>
            </a:endParaRPr>
          </a:p>
        </p:txBody>
      </p:sp>
      <p:sp>
        <p:nvSpPr>
          <p:cNvPr id="61" name="左-右雙向箭號 60"/>
          <p:cNvSpPr/>
          <p:nvPr/>
        </p:nvSpPr>
        <p:spPr>
          <a:xfrm>
            <a:off x="5256605" y="3466089"/>
            <a:ext cx="756000" cy="176230"/>
          </a:xfrm>
          <a:prstGeom prst="leftRightArrow">
            <a:avLst/>
          </a:prstGeom>
          <a:solidFill>
            <a:srgbClr val="FF0000"/>
          </a:solidFill>
          <a:ln>
            <a:no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62" name="矩形 61"/>
          <p:cNvSpPr/>
          <p:nvPr/>
        </p:nvSpPr>
        <p:spPr>
          <a:xfrm>
            <a:off x="5048151" y="2284290"/>
            <a:ext cx="1230362" cy="921267"/>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ctr" anchorCtr="0" forceAA="0" compatLnSpc="1">
            <a:prstTxWarp prst="textNoShape">
              <a:avLst/>
            </a:prstTxWarp>
            <a:noAutofit/>
          </a:bodyPr>
          <a:lstStyle/>
          <a:p>
            <a:pPr algn="just">
              <a:spcAft>
                <a:spcPts val="0"/>
              </a:spcAft>
            </a:pPr>
            <a:r>
              <a:rPr lang="en-US" altLang="zh-TW" sz="1400" b="1" kern="100" dirty="0" smtClean="0">
                <a:solidFill>
                  <a:srgbClr val="0000FF"/>
                </a:solidFill>
                <a:effectLst/>
                <a:latin typeface="+mn-ea"/>
                <a:cs typeface="Times New Roman" panose="02020603050405020304" pitchFamily="18" charset="0"/>
              </a:rPr>
              <a:t>Server#4</a:t>
            </a:r>
          </a:p>
          <a:p>
            <a:pPr algn="just">
              <a:spcAft>
                <a:spcPts val="0"/>
              </a:spcAft>
            </a:pPr>
            <a:r>
              <a:rPr lang="zh-TW" altLang="en-US" sz="1400" b="1" kern="100" dirty="0" smtClean="0">
                <a:solidFill>
                  <a:srgbClr val="0000FF"/>
                </a:solidFill>
                <a:latin typeface="+mn-ea"/>
                <a:cs typeface="Times New Roman" panose="02020603050405020304" pitchFamily="18" charset="0"/>
              </a:rPr>
              <a:t>流程數位化系統</a:t>
            </a:r>
            <a:endParaRPr lang="en-US" sz="1400" b="1" kern="100" dirty="0" smtClean="0">
              <a:solidFill>
                <a:srgbClr val="0000FF"/>
              </a:solidFill>
              <a:effectLst/>
              <a:latin typeface="+mn-ea"/>
              <a:cs typeface="Times New Roman" panose="02020603050405020304" pitchFamily="18" charset="0"/>
            </a:endParaRPr>
          </a:p>
          <a:p>
            <a:pPr algn="just">
              <a:spcAft>
                <a:spcPts val="0"/>
              </a:spcAft>
            </a:pPr>
            <a:r>
              <a:rPr lang="en-US" altLang="zh-TW" sz="1050" kern="100" dirty="0" smtClean="0">
                <a:solidFill>
                  <a:schemeClr val="tx1"/>
                </a:solidFill>
                <a:latin typeface="+mn-ea"/>
                <a:cs typeface="Times New Roman" panose="02020603050405020304" pitchFamily="18" charset="0"/>
              </a:rPr>
              <a:t>C.</a:t>
            </a:r>
            <a:r>
              <a:rPr lang="zh-TW" altLang="en-US" sz="1050" kern="100" dirty="0" smtClean="0">
                <a:solidFill>
                  <a:schemeClr val="tx1"/>
                </a:solidFill>
                <a:latin typeface="+mn-ea"/>
                <a:cs typeface="Times New Roman" panose="02020603050405020304" pitchFamily="18" charset="0"/>
              </a:rPr>
              <a:t>跨站流程</a:t>
            </a:r>
            <a:r>
              <a:rPr lang="zh-TW" altLang="en-US" sz="1050" kern="100" dirty="0">
                <a:solidFill>
                  <a:schemeClr val="tx1"/>
                </a:solidFill>
                <a:latin typeface="+mn-ea"/>
                <a:cs typeface="Times New Roman" panose="02020603050405020304" pitchFamily="18" charset="0"/>
              </a:rPr>
              <a:t>顯示</a:t>
            </a:r>
            <a:r>
              <a:rPr lang="en-US" altLang="zh-TW" sz="1050" kern="100" dirty="0" smtClean="0">
                <a:solidFill>
                  <a:schemeClr val="tx1"/>
                </a:solidFill>
                <a:latin typeface="+mn-ea"/>
                <a:cs typeface="Times New Roman" panose="02020603050405020304" pitchFamily="18" charset="0"/>
              </a:rPr>
              <a:t>…..</a:t>
            </a:r>
            <a:endParaRPr lang="zh-TW" altLang="en-US" sz="1050" kern="100" dirty="0" smtClean="0">
              <a:solidFill>
                <a:schemeClr val="tx1"/>
              </a:solidFill>
              <a:latin typeface="+mn-ea"/>
              <a:cs typeface="Times New Roman" panose="02020603050405020304" pitchFamily="18" charset="0"/>
            </a:endParaRPr>
          </a:p>
        </p:txBody>
      </p:sp>
    </p:spTree>
    <p:extLst>
      <p:ext uri="{BB962C8B-B14F-4D97-AF65-F5344CB8AC3E}">
        <p14:creationId xmlns:p14="http://schemas.microsoft.com/office/powerpoint/2010/main" val="41493565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3293E9E-AFF9-4034-8BF6-5754B3EA07C7}" type="slidenum">
              <a:rPr lang="zh-TW" altLang="en-US" smtClean="0"/>
              <a:pPr/>
              <a:t>17</a:t>
            </a:fld>
            <a:endParaRPr lang="zh-TW" altLang="en-US"/>
          </a:p>
        </p:txBody>
      </p:sp>
      <p:sp>
        <p:nvSpPr>
          <p:cNvPr id="5" name="Rectangle 2"/>
          <p:cNvSpPr>
            <a:spLocks noGrp="1" noChangeArrowheads="1"/>
          </p:cNvSpPr>
          <p:nvPr>
            <p:ph type="title"/>
          </p:nvPr>
        </p:nvSpPr>
        <p:spPr bwMode="auto">
          <a:xfrm>
            <a:off x="1117923" y="44624"/>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zh-TW" altLang="en-US" dirty="0" smtClean="0">
                <a:latin typeface="微軟正黑體" panose="020B0604030504040204" pitchFamily="34" charset="-120"/>
                <a:ea typeface="微軟正黑體" panose="020B0604030504040204" pitchFamily="34" charset="-120"/>
              </a:rPr>
              <a:t>壹、</a:t>
            </a:r>
            <a:r>
              <a:rPr lang="zh-TW" altLang="zh-TW" dirty="0" smtClean="0">
                <a:latin typeface="微軟正黑體" panose="020B0604030504040204" pitchFamily="34" charset="-120"/>
                <a:ea typeface="微軟正黑體" panose="020B0604030504040204" pitchFamily="34" charset="-120"/>
              </a:rPr>
              <a:t>計畫內容</a:t>
            </a:r>
            <a:endParaRPr lang="zh-TW" altLang="en-US" dirty="0" smtClean="0">
              <a:latin typeface="微軟正黑體" panose="020B0604030504040204" pitchFamily="34" charset="-120"/>
              <a:ea typeface="微軟正黑體" panose="020B0604030504040204" pitchFamily="34" charset="-120"/>
            </a:endParaRPr>
          </a:p>
        </p:txBody>
      </p:sp>
      <p:graphicFrame>
        <p:nvGraphicFramePr>
          <p:cNvPr id="7" name="表格 6"/>
          <p:cNvGraphicFramePr>
            <a:graphicFrameLocks noGrp="1"/>
          </p:cNvGraphicFramePr>
          <p:nvPr>
            <p:extLst>
              <p:ext uri="{D42A27DB-BD31-4B8C-83A1-F6EECF244321}">
                <p14:modId xmlns:p14="http://schemas.microsoft.com/office/powerpoint/2010/main" val="877070712"/>
              </p:ext>
            </p:extLst>
          </p:nvPr>
        </p:nvGraphicFramePr>
        <p:xfrm>
          <a:off x="899592" y="2996952"/>
          <a:ext cx="7416823" cy="4539520"/>
        </p:xfrm>
        <a:graphic>
          <a:graphicData uri="http://schemas.openxmlformats.org/drawingml/2006/table">
            <a:tbl>
              <a:tblPr/>
              <a:tblGrid>
                <a:gridCol w="720080">
                  <a:extLst>
                    <a:ext uri="{9D8B030D-6E8A-4147-A177-3AD203B41FA5}">
                      <a16:colId xmlns:a16="http://schemas.microsoft.com/office/drawing/2014/main" val="20000"/>
                    </a:ext>
                  </a:extLst>
                </a:gridCol>
                <a:gridCol w="1152128">
                  <a:extLst>
                    <a:ext uri="{9D8B030D-6E8A-4147-A177-3AD203B41FA5}">
                      <a16:colId xmlns:a16="http://schemas.microsoft.com/office/drawing/2014/main" val="20001"/>
                    </a:ext>
                  </a:extLst>
                </a:gridCol>
                <a:gridCol w="4104456">
                  <a:extLst>
                    <a:ext uri="{9D8B030D-6E8A-4147-A177-3AD203B41FA5}">
                      <a16:colId xmlns:a16="http://schemas.microsoft.com/office/drawing/2014/main" val="20002"/>
                    </a:ext>
                  </a:extLst>
                </a:gridCol>
                <a:gridCol w="720080">
                  <a:extLst>
                    <a:ext uri="{9D8B030D-6E8A-4147-A177-3AD203B41FA5}">
                      <a16:colId xmlns:a16="http://schemas.microsoft.com/office/drawing/2014/main" val="20003"/>
                    </a:ext>
                  </a:extLst>
                </a:gridCol>
                <a:gridCol w="720079">
                  <a:extLst>
                    <a:ext uri="{9D8B030D-6E8A-4147-A177-3AD203B41FA5}">
                      <a16:colId xmlns:a16="http://schemas.microsoft.com/office/drawing/2014/main" val="20004"/>
                    </a:ext>
                  </a:extLst>
                </a:gridCol>
              </a:tblGrid>
              <a:tr h="221312">
                <a:tc gridSpan="2">
                  <a:txBody>
                    <a:bodyPr/>
                    <a:lstStyle/>
                    <a:p>
                      <a:pPr algn="ctr">
                        <a:lnSpc>
                          <a:spcPct val="100000"/>
                        </a:lnSpc>
                        <a:spcAft>
                          <a:spcPts val="0"/>
                        </a:spcAft>
                      </a:pPr>
                      <a:r>
                        <a:rPr lang="zh-TW" sz="1200" kern="100" dirty="0">
                          <a:latin typeface="+mj-ea"/>
                          <a:ea typeface="+mj-ea"/>
                          <a:cs typeface="Times New Roman"/>
                        </a:rPr>
                        <a:t>模組類別</a:t>
                      </a: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hMerge="1">
                  <a:txBody>
                    <a:bodyPr/>
                    <a:lstStyle/>
                    <a:p>
                      <a:endParaRPr lang="zh-TW" altLang="en-US"/>
                    </a:p>
                  </a:txBody>
                  <a:tcPr/>
                </a:tc>
                <a:tc>
                  <a:txBody>
                    <a:bodyPr/>
                    <a:lstStyle/>
                    <a:p>
                      <a:pPr algn="ctr">
                        <a:lnSpc>
                          <a:spcPct val="100000"/>
                        </a:lnSpc>
                        <a:spcAft>
                          <a:spcPts val="0"/>
                        </a:spcAft>
                      </a:pPr>
                      <a:r>
                        <a:rPr lang="zh-TW" sz="1200" kern="100" dirty="0">
                          <a:latin typeface="+mj-ea"/>
                          <a:ea typeface="+mj-ea"/>
                          <a:cs typeface="Times New Roman"/>
                        </a:rPr>
                        <a:t>功能類別</a:t>
                      </a: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00000"/>
                        </a:lnSpc>
                        <a:spcAft>
                          <a:spcPts val="0"/>
                        </a:spcAft>
                      </a:pPr>
                      <a:r>
                        <a:rPr lang="zh-TW" sz="1200" kern="100" dirty="0" smtClean="0">
                          <a:latin typeface="+mj-ea"/>
                          <a:ea typeface="+mj-ea"/>
                          <a:cs typeface="Times New Roman"/>
                        </a:rPr>
                        <a:t>已</a:t>
                      </a:r>
                      <a:r>
                        <a:rPr lang="zh-TW" altLang="en-US" sz="1200" kern="100" dirty="0" smtClean="0">
                          <a:latin typeface="+mj-ea"/>
                          <a:ea typeface="+mj-ea"/>
                          <a:cs typeface="Times New Roman"/>
                        </a:rPr>
                        <a:t>具備</a:t>
                      </a:r>
                      <a:endParaRPr lang="zh-TW" sz="1200" kern="100" dirty="0">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00000"/>
                        </a:lnSpc>
                        <a:spcAft>
                          <a:spcPts val="0"/>
                        </a:spcAft>
                      </a:pPr>
                      <a:r>
                        <a:rPr lang="zh-TW" altLang="en-US" sz="1200" kern="100" dirty="0" smtClean="0">
                          <a:latin typeface="+mj-ea"/>
                          <a:ea typeface="+mj-ea"/>
                          <a:cs typeface="Times New Roman"/>
                        </a:rPr>
                        <a:t>擬</a:t>
                      </a:r>
                      <a:r>
                        <a:rPr lang="zh-TW" sz="1200" kern="100" dirty="0" smtClean="0">
                          <a:latin typeface="+mj-ea"/>
                          <a:ea typeface="+mj-ea"/>
                          <a:cs typeface="Times New Roman"/>
                        </a:rPr>
                        <a:t>導入</a:t>
                      </a:r>
                      <a:endParaRPr lang="zh-TW" sz="1200" kern="100" dirty="0">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extLst>
                  <a:ext uri="{0D108BD9-81ED-4DB2-BD59-A6C34878D82A}">
                    <a16:rowId xmlns:a16="http://schemas.microsoft.com/office/drawing/2014/main" val="10000"/>
                  </a:ext>
                </a:extLst>
              </a:tr>
              <a:tr h="144000">
                <a:tc gridSpan="2">
                  <a:txBody>
                    <a:bodyPr/>
                    <a:lstStyle/>
                    <a:p>
                      <a:pPr marL="0" marR="71755" algn="ctr" defTabSz="914400" rtl="0" eaLnBrk="1" latinLnBrk="0" hangingPunct="1">
                        <a:lnSpc>
                          <a:spcPct val="100000"/>
                        </a:lnSpc>
                        <a:spcAft>
                          <a:spcPts val="0"/>
                        </a:spcAft>
                      </a:pPr>
                      <a:r>
                        <a:rPr lang="zh-TW" altLang="en-US" sz="1100" kern="100" dirty="0" smtClean="0">
                          <a:solidFill>
                            <a:schemeClr val="tx1"/>
                          </a:solidFill>
                          <a:latin typeface="+mj-ea"/>
                          <a:ea typeface="+mj-ea"/>
                          <a:cs typeface="Times New Roman"/>
                        </a:rPr>
                        <a:t>資訊安全</a:t>
                      </a:r>
                      <a:endParaRPr lang="zh-TW" sz="1100" kern="100" dirty="0">
                        <a:solidFill>
                          <a:schemeClr val="tx1"/>
                        </a:solidFill>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algn="ctr" defTabSz="914400" rtl="0" eaLnBrk="1" latinLnBrk="0" hangingPunct="1">
                        <a:lnSpc>
                          <a:spcPct val="100000"/>
                        </a:lnSpc>
                        <a:spcAft>
                          <a:spcPts val="0"/>
                        </a:spcAft>
                      </a:pPr>
                      <a:endParaRPr lang="zh-TW" sz="1200" kern="100" dirty="0">
                        <a:solidFill>
                          <a:schemeClr val="tx1"/>
                        </a:solidFill>
                        <a:latin typeface="+mn-ea"/>
                        <a:ea typeface="+mn-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zh-TW" altLang="en-US" sz="1100" kern="100" dirty="0" smtClean="0">
                          <a:latin typeface="+mj-ea"/>
                          <a:ea typeface="+mj-ea"/>
                          <a:cs typeface="Times New Roman"/>
                        </a:rPr>
                        <a:t>資訊安全規劃</a:t>
                      </a:r>
                      <a:r>
                        <a:rPr lang="en-US" altLang="zh-TW" sz="1100" b="1" kern="100" dirty="0" smtClean="0">
                          <a:latin typeface="+mj-ea"/>
                          <a:ea typeface="+mj-ea"/>
                          <a:cs typeface="Times New Roman"/>
                        </a:rPr>
                        <a:t>(</a:t>
                      </a:r>
                      <a:r>
                        <a:rPr lang="zh-TW" altLang="en-US" sz="1100" b="1" kern="100" dirty="0" smtClean="0">
                          <a:latin typeface="+mj-ea"/>
                          <a:ea typeface="+mj-ea"/>
                          <a:cs typeface="Times New Roman"/>
                        </a:rPr>
                        <a:t>必要</a:t>
                      </a:r>
                      <a:r>
                        <a:rPr lang="en-US" altLang="zh-TW" sz="1100" b="1" kern="100" dirty="0" smtClean="0">
                          <a:latin typeface="+mj-ea"/>
                          <a:ea typeface="+mj-ea"/>
                          <a:cs typeface="Times New Roman"/>
                        </a:rPr>
                        <a:t>)</a:t>
                      </a:r>
                      <a:r>
                        <a:rPr lang="zh-TW" altLang="en-US" sz="1100" kern="100" dirty="0" smtClean="0">
                          <a:latin typeface="+mj-ea"/>
                          <a:ea typeface="+mj-ea"/>
                          <a:cs typeface="Times New Roman"/>
                        </a:rPr>
                        <a:t>、第三方資訊安全檢測</a:t>
                      </a:r>
                      <a:r>
                        <a:rPr lang="en-US" altLang="zh-TW" sz="1100" b="1" kern="100" dirty="0" smtClean="0">
                          <a:latin typeface="+mj-ea"/>
                          <a:ea typeface="+mj-ea"/>
                          <a:cs typeface="Times New Roman"/>
                        </a:rPr>
                        <a:t>(</a:t>
                      </a:r>
                      <a:r>
                        <a:rPr lang="zh-TW" altLang="en-US" sz="1100" b="1" kern="100" dirty="0" smtClean="0">
                          <a:latin typeface="+mj-ea"/>
                          <a:ea typeface="+mj-ea"/>
                          <a:cs typeface="Times New Roman"/>
                        </a:rPr>
                        <a:t>必要</a:t>
                      </a:r>
                      <a:r>
                        <a:rPr lang="en-US" altLang="zh-TW" sz="1100" b="1" kern="100" dirty="0" smtClean="0">
                          <a:latin typeface="+mj-ea"/>
                          <a:ea typeface="+mj-ea"/>
                          <a:cs typeface="Times New Roman"/>
                        </a:rPr>
                        <a:t>)</a:t>
                      </a:r>
                      <a:endParaRPr lang="zh-TW" sz="1100" b="1" kern="100" dirty="0">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zh-TW" sz="1200" kern="100" dirty="0">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200" b="1" kern="100" dirty="0" smtClean="0">
                          <a:solidFill>
                            <a:srgbClr val="FF0000"/>
                          </a:solidFill>
                          <a:latin typeface="+mj-ea"/>
                          <a:ea typeface="+mj-ea"/>
                          <a:cs typeface="Times New Roman"/>
                        </a:rPr>
                        <a:t>V</a:t>
                      </a:r>
                      <a:endParaRPr lang="zh-TW" altLang="zh-TW" sz="1200" b="1" kern="100" dirty="0" smtClean="0">
                        <a:solidFill>
                          <a:srgbClr val="FF0000"/>
                        </a:solidFill>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44000">
                <a:tc rowSpan="9">
                  <a:txBody>
                    <a:bodyPr/>
                    <a:lstStyle/>
                    <a:p>
                      <a:pPr marL="71755" marR="71755" algn="ctr">
                        <a:lnSpc>
                          <a:spcPct val="100000"/>
                        </a:lnSpc>
                        <a:spcAft>
                          <a:spcPts val="0"/>
                        </a:spcAft>
                      </a:pPr>
                      <a:r>
                        <a:rPr lang="zh-TW" sz="1100" kern="100" dirty="0">
                          <a:solidFill>
                            <a:schemeClr val="tx1"/>
                          </a:solidFill>
                          <a:latin typeface="+mj-ea"/>
                          <a:ea typeface="+mj-ea"/>
                          <a:cs typeface="Times New Roman"/>
                        </a:rPr>
                        <a:t>設備聯網管理模組</a:t>
                      </a:r>
                    </a:p>
                  </a:txBody>
                  <a:tcPr marL="30145" marR="30145"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TW" sz="1100" kern="100" dirty="0">
                          <a:latin typeface="+mj-ea"/>
                          <a:ea typeface="+mj-ea"/>
                          <a:cs typeface="Times New Roman"/>
                        </a:rPr>
                        <a:t>設備聯網模組</a:t>
                      </a: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100" b="1" kern="100" dirty="0">
                          <a:latin typeface="+mj-ea"/>
                          <a:ea typeface="+mj-ea"/>
                          <a:cs typeface="Times New Roman"/>
                        </a:rPr>
                        <a:t>A</a:t>
                      </a:r>
                      <a:r>
                        <a:rPr lang="en-US" sz="1100" b="1" kern="100" dirty="0" smtClean="0">
                          <a:latin typeface="+mj-ea"/>
                          <a:ea typeface="+mj-ea"/>
                          <a:cs typeface="Times New Roman"/>
                        </a:rPr>
                        <a:t>.</a:t>
                      </a:r>
                      <a:r>
                        <a:rPr lang="zh-TW" sz="1100" kern="100" dirty="0">
                          <a:latin typeface="+mj-ea"/>
                          <a:ea typeface="+mj-ea"/>
                          <a:cs typeface="Times New Roman"/>
                        </a:rPr>
                        <a:t>設備連線設定管理</a:t>
                      </a:r>
                      <a:r>
                        <a:rPr lang="zh-TW" sz="1100" kern="100" dirty="0" smtClean="0">
                          <a:latin typeface="+mj-ea"/>
                          <a:ea typeface="+mj-ea"/>
                          <a:cs typeface="Times New Roman"/>
                        </a:rPr>
                        <a:t>功能</a:t>
                      </a:r>
                      <a:r>
                        <a:rPr lang="zh-TW" altLang="en-US" sz="1100" kern="100" dirty="0" smtClean="0">
                          <a:latin typeface="+mj-ea"/>
                          <a:ea typeface="+mj-ea"/>
                          <a:cs typeface="Times New Roman"/>
                        </a:rPr>
                        <a:t>、</a:t>
                      </a:r>
                      <a:r>
                        <a:rPr lang="en-US" altLang="zh-TW" sz="1100" b="1" kern="100" dirty="0" smtClean="0">
                          <a:latin typeface="+mj-ea"/>
                          <a:ea typeface="+mj-ea"/>
                          <a:cs typeface="Times New Roman"/>
                        </a:rPr>
                        <a:t>B.</a:t>
                      </a:r>
                      <a:r>
                        <a:rPr lang="zh-TW" altLang="zh-TW" sz="1100" kern="100" dirty="0" smtClean="0">
                          <a:latin typeface="+mj-ea"/>
                          <a:ea typeface="+mj-ea"/>
                          <a:cs typeface="Times New Roman"/>
                        </a:rPr>
                        <a:t>資料擷取與儲存管理功能</a:t>
                      </a:r>
                      <a:r>
                        <a:rPr lang="en-US" altLang="zh-TW" sz="1100" b="1" kern="100" dirty="0" smtClean="0">
                          <a:latin typeface="+mj-ea"/>
                          <a:ea typeface="+mj-ea"/>
                          <a:cs typeface="Times New Roman"/>
                        </a:rPr>
                        <a:t>(</a:t>
                      </a:r>
                      <a:r>
                        <a:rPr lang="zh-TW" altLang="en-US" sz="1100" b="1" kern="100" dirty="0" smtClean="0">
                          <a:latin typeface="+mj-ea"/>
                          <a:ea typeface="+mj-ea"/>
                          <a:cs typeface="Times New Roman"/>
                        </a:rPr>
                        <a:t>必要</a:t>
                      </a:r>
                      <a:r>
                        <a:rPr lang="en-US" altLang="zh-TW" sz="1100" b="1" kern="100" dirty="0" smtClean="0">
                          <a:latin typeface="+mj-ea"/>
                          <a:ea typeface="+mj-ea"/>
                          <a:cs typeface="Times New Roman"/>
                        </a:rPr>
                        <a:t>)</a:t>
                      </a:r>
                      <a:endParaRPr lang="zh-TW" altLang="zh-TW" sz="1100" kern="100" dirty="0" smtClean="0">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200" b="1" kern="100" dirty="0">
                          <a:solidFill>
                            <a:srgbClr val="FF0000"/>
                          </a:solidFill>
                          <a:latin typeface="+mj-ea"/>
                          <a:ea typeface="+mj-ea"/>
                          <a:cs typeface="Times New Roman"/>
                        </a:rPr>
                        <a:t>V</a:t>
                      </a:r>
                      <a:endParaRPr lang="zh-TW" sz="1200" b="1" kern="100" dirty="0">
                        <a:solidFill>
                          <a:srgbClr val="FF0000"/>
                        </a:solidFill>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dirty="0">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44000">
                <a:tc vMerge="1">
                  <a:txBody>
                    <a:bodyPr/>
                    <a:lstStyle/>
                    <a:p>
                      <a:endParaRPr lang="zh-TW" altLang="en-US"/>
                    </a:p>
                  </a:txBody>
                  <a:tcPr/>
                </a:tc>
                <a:tc rowSpan="6">
                  <a:txBody>
                    <a:bodyPr/>
                    <a:lstStyle/>
                    <a:p>
                      <a:pPr algn="ctr">
                        <a:lnSpc>
                          <a:spcPct val="100000"/>
                        </a:lnSpc>
                        <a:spcAft>
                          <a:spcPts val="0"/>
                        </a:spcAft>
                      </a:pPr>
                      <a:r>
                        <a:rPr lang="zh-TW" sz="1100" kern="100" dirty="0">
                          <a:latin typeface="+mj-ea"/>
                          <a:ea typeface="+mj-ea"/>
                          <a:cs typeface="Times New Roman"/>
                        </a:rPr>
                        <a:t>生產管理模組</a:t>
                      </a: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1100" b="1" kern="100" dirty="0" smtClean="0">
                          <a:latin typeface="+mj-ea"/>
                          <a:ea typeface="+mj-ea"/>
                          <a:cs typeface="Times New Roman"/>
                        </a:rPr>
                        <a:t>C.</a:t>
                      </a:r>
                      <a:r>
                        <a:rPr lang="zh-TW" sz="1100" kern="100" dirty="0">
                          <a:latin typeface="+mj-ea"/>
                          <a:ea typeface="+mj-ea"/>
                          <a:cs typeface="Times New Roman"/>
                        </a:rPr>
                        <a:t>設備稼動管理功能</a:t>
                      </a: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200" b="1" kern="100" dirty="0">
                          <a:solidFill>
                            <a:srgbClr val="FF0000"/>
                          </a:solidFill>
                          <a:latin typeface="+mj-ea"/>
                          <a:ea typeface="+mj-ea"/>
                          <a:cs typeface="Times New Roman"/>
                        </a:rPr>
                        <a:t>V</a:t>
                      </a:r>
                      <a:endParaRPr lang="zh-TW" sz="1200" b="1" kern="100" dirty="0">
                        <a:solidFill>
                          <a:srgbClr val="FF0000"/>
                        </a:solidFill>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44000">
                <a:tc vMerge="1">
                  <a:txBody>
                    <a:bodyPr/>
                    <a:lstStyle/>
                    <a:p>
                      <a:endParaRPr lang="zh-TW" altLang="en-US"/>
                    </a:p>
                  </a:txBody>
                  <a:tcPr/>
                </a:tc>
                <a:tc vMerge="1">
                  <a:txBody>
                    <a:bodyPr/>
                    <a:lstStyle/>
                    <a:p>
                      <a:endParaRPr lang="zh-TW" altLang="en-US"/>
                    </a:p>
                  </a:txBody>
                  <a:tcPr/>
                </a:tc>
                <a:tc>
                  <a:txBody>
                    <a:bodyPr/>
                    <a:lstStyle/>
                    <a:p>
                      <a:pPr algn="just">
                        <a:lnSpc>
                          <a:spcPct val="100000"/>
                        </a:lnSpc>
                        <a:spcAft>
                          <a:spcPts val="0"/>
                        </a:spcAft>
                      </a:pPr>
                      <a:r>
                        <a:rPr lang="en-US" sz="1100" b="1" kern="100" dirty="0" smtClean="0">
                          <a:latin typeface="+mj-ea"/>
                          <a:ea typeface="+mj-ea"/>
                          <a:cs typeface="Times New Roman"/>
                        </a:rPr>
                        <a:t>D.</a:t>
                      </a:r>
                      <a:r>
                        <a:rPr lang="zh-TW" sz="1100" kern="100" dirty="0">
                          <a:latin typeface="+mj-ea"/>
                          <a:ea typeface="+mj-ea"/>
                          <a:cs typeface="Times New Roman"/>
                        </a:rPr>
                        <a:t>完工計量管理功能</a:t>
                      </a: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200" kern="100" dirty="0">
                          <a:solidFill>
                            <a:schemeClr val="bg1">
                              <a:lumMod val="75000"/>
                            </a:schemeClr>
                          </a:solidFill>
                          <a:latin typeface="+mj-ea"/>
                          <a:ea typeface="+mj-ea"/>
                          <a:cs typeface="Times New Roman"/>
                        </a:rPr>
                        <a:t>V</a:t>
                      </a:r>
                      <a:endParaRPr lang="zh-TW" sz="1200" kern="100" dirty="0">
                        <a:solidFill>
                          <a:schemeClr val="bg1">
                            <a:lumMod val="75000"/>
                          </a:schemeClr>
                        </a:solidFill>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44000">
                <a:tc vMerge="1">
                  <a:txBody>
                    <a:bodyPr/>
                    <a:lstStyle/>
                    <a:p>
                      <a:endParaRPr lang="zh-TW" altLang="en-US"/>
                    </a:p>
                  </a:txBody>
                  <a:tcPr/>
                </a:tc>
                <a:tc vMerge="1">
                  <a:txBody>
                    <a:bodyPr/>
                    <a:lstStyle/>
                    <a:p>
                      <a:endParaRPr lang="zh-TW" altLang="en-US"/>
                    </a:p>
                  </a:txBody>
                  <a:tcPr/>
                </a:tc>
                <a:tc>
                  <a:txBody>
                    <a:bodyPr/>
                    <a:lstStyle/>
                    <a:p>
                      <a:pPr algn="just">
                        <a:lnSpc>
                          <a:spcPct val="100000"/>
                        </a:lnSpc>
                        <a:spcAft>
                          <a:spcPts val="0"/>
                        </a:spcAft>
                      </a:pPr>
                      <a:r>
                        <a:rPr lang="en-US" sz="1100" b="1" kern="100" dirty="0" smtClean="0">
                          <a:latin typeface="+mj-ea"/>
                          <a:ea typeface="+mj-ea"/>
                          <a:cs typeface="Times New Roman"/>
                        </a:rPr>
                        <a:t>E.</a:t>
                      </a:r>
                      <a:r>
                        <a:rPr lang="zh-TW" sz="1100" kern="100" dirty="0">
                          <a:latin typeface="+mj-ea"/>
                          <a:ea typeface="+mj-ea"/>
                          <a:cs typeface="Times New Roman"/>
                        </a:rPr>
                        <a:t>故障主動通報功能</a:t>
                      </a: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44000">
                <a:tc vMerge="1">
                  <a:txBody>
                    <a:bodyPr/>
                    <a:lstStyle/>
                    <a:p>
                      <a:endParaRPr lang="zh-TW" altLang="en-US"/>
                    </a:p>
                  </a:txBody>
                  <a:tcPr/>
                </a:tc>
                <a:tc vMerge="1">
                  <a:txBody>
                    <a:bodyPr/>
                    <a:lstStyle/>
                    <a:p>
                      <a:endParaRPr lang="zh-TW" altLang="en-US"/>
                    </a:p>
                  </a:txBody>
                  <a:tcPr/>
                </a:tc>
                <a:tc>
                  <a:txBody>
                    <a:bodyPr/>
                    <a:lstStyle/>
                    <a:p>
                      <a:pPr algn="just">
                        <a:lnSpc>
                          <a:spcPct val="100000"/>
                        </a:lnSpc>
                        <a:spcAft>
                          <a:spcPts val="0"/>
                        </a:spcAft>
                      </a:pPr>
                      <a:r>
                        <a:rPr lang="en-US" sz="1100" b="1" kern="100" dirty="0" smtClean="0">
                          <a:latin typeface="+mj-ea"/>
                          <a:ea typeface="+mj-ea"/>
                          <a:cs typeface="Times New Roman"/>
                        </a:rPr>
                        <a:t>F.</a:t>
                      </a:r>
                      <a:r>
                        <a:rPr lang="zh-TW" sz="1100" kern="100" dirty="0">
                          <a:latin typeface="+mj-ea"/>
                          <a:ea typeface="+mj-ea"/>
                          <a:cs typeface="Times New Roman"/>
                        </a:rPr>
                        <a:t>設備操作歷程記錄功能</a:t>
                      </a: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dirty="0">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44000">
                <a:tc vMerge="1">
                  <a:txBody>
                    <a:bodyPr/>
                    <a:lstStyle/>
                    <a:p>
                      <a:endParaRPr lang="zh-TW" altLang="en-US"/>
                    </a:p>
                  </a:txBody>
                  <a:tcPr/>
                </a:tc>
                <a:tc vMerge="1">
                  <a:txBody>
                    <a:bodyPr/>
                    <a:lstStyle/>
                    <a:p>
                      <a:endParaRPr lang="zh-TW" altLang="en-US"/>
                    </a:p>
                  </a:txBody>
                  <a:tcPr/>
                </a:tc>
                <a:tc>
                  <a:txBody>
                    <a:bodyPr/>
                    <a:lstStyle/>
                    <a:p>
                      <a:pPr algn="just">
                        <a:lnSpc>
                          <a:spcPct val="100000"/>
                        </a:lnSpc>
                        <a:spcAft>
                          <a:spcPts val="0"/>
                        </a:spcAft>
                      </a:pPr>
                      <a:r>
                        <a:rPr lang="en-US" altLang="zh-TW" sz="1100" kern="100" dirty="0" smtClean="0">
                          <a:latin typeface="+mj-ea"/>
                          <a:ea typeface="+mj-ea"/>
                          <a:cs typeface="Times New Roman"/>
                        </a:rPr>
                        <a:t>G.</a:t>
                      </a:r>
                      <a:r>
                        <a:rPr lang="zh-TW" altLang="en-US" sz="1100" kern="100" dirty="0" smtClean="0">
                          <a:latin typeface="+mj-ea"/>
                          <a:ea typeface="+mj-ea"/>
                          <a:cs typeface="Times New Roman"/>
                        </a:rPr>
                        <a:t>設備能耗管理功能</a:t>
                      </a:r>
                      <a:endParaRPr lang="zh-TW" sz="1100" kern="100" dirty="0">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dirty="0">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2830953"/>
                  </a:ext>
                </a:extLst>
              </a:tr>
              <a:tr h="144000">
                <a:tc vMerge="1">
                  <a:txBody>
                    <a:bodyPr/>
                    <a:lstStyle/>
                    <a:p>
                      <a:endParaRPr lang="zh-TW" altLang="en-US"/>
                    </a:p>
                  </a:txBody>
                  <a:tcPr/>
                </a:tc>
                <a:tc vMerge="1">
                  <a:txBody>
                    <a:bodyPr/>
                    <a:lstStyle/>
                    <a:p>
                      <a:endParaRPr lang="zh-TW" altLang="en-US"/>
                    </a:p>
                  </a:txBody>
                  <a:tcPr/>
                </a:tc>
                <a:tc>
                  <a:txBody>
                    <a:bodyPr/>
                    <a:lstStyle/>
                    <a:p>
                      <a:pPr algn="just">
                        <a:lnSpc>
                          <a:spcPct val="100000"/>
                        </a:lnSpc>
                        <a:spcAft>
                          <a:spcPts val="0"/>
                        </a:spcAft>
                      </a:pPr>
                      <a:r>
                        <a:rPr lang="en-US" altLang="zh-TW" sz="1100" b="1" kern="100" dirty="0" smtClean="0">
                          <a:latin typeface="+mj-ea"/>
                          <a:ea typeface="+mj-ea"/>
                          <a:cs typeface="Times New Roman"/>
                        </a:rPr>
                        <a:t>H</a:t>
                      </a:r>
                      <a:r>
                        <a:rPr lang="en-US" sz="1100" b="1" kern="100" dirty="0" smtClean="0">
                          <a:latin typeface="+mj-ea"/>
                          <a:ea typeface="+mj-ea"/>
                          <a:cs typeface="Times New Roman"/>
                        </a:rPr>
                        <a:t>.</a:t>
                      </a:r>
                      <a:r>
                        <a:rPr lang="zh-TW" sz="1100" kern="100" dirty="0">
                          <a:latin typeface="+mj-ea"/>
                          <a:ea typeface="+mj-ea"/>
                          <a:cs typeface="Times New Roman"/>
                        </a:rPr>
                        <a:t>設備訂單完工時間預估功能</a:t>
                      </a: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44000">
                <a:tc vMerge="1">
                  <a:txBody>
                    <a:bodyPr/>
                    <a:lstStyle/>
                    <a:p>
                      <a:endParaRPr lang="zh-TW" altLang="en-US"/>
                    </a:p>
                  </a:txBody>
                  <a:tcPr/>
                </a:tc>
                <a:tc>
                  <a:txBody>
                    <a:bodyPr/>
                    <a:lstStyle/>
                    <a:p>
                      <a:pPr algn="ctr">
                        <a:lnSpc>
                          <a:spcPct val="100000"/>
                        </a:lnSpc>
                        <a:spcAft>
                          <a:spcPts val="0"/>
                        </a:spcAft>
                      </a:pPr>
                      <a:r>
                        <a:rPr lang="zh-TW" sz="1100" kern="100" dirty="0">
                          <a:latin typeface="+mj-ea"/>
                          <a:ea typeface="+mj-ea"/>
                          <a:cs typeface="Times New Roman"/>
                        </a:rPr>
                        <a:t>國際相容通訊協定</a:t>
                      </a: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8265" indent="-88265" algn="just">
                        <a:lnSpc>
                          <a:spcPct val="100000"/>
                        </a:lnSpc>
                        <a:spcAft>
                          <a:spcPts val="0"/>
                        </a:spcAft>
                      </a:pPr>
                      <a:r>
                        <a:rPr lang="en-US" altLang="zh-TW" sz="1100" b="1" kern="100" dirty="0" smtClean="0">
                          <a:latin typeface="+mj-ea"/>
                          <a:ea typeface="+mj-ea"/>
                          <a:cs typeface="Times New Roman"/>
                        </a:rPr>
                        <a:t>I</a:t>
                      </a:r>
                      <a:r>
                        <a:rPr lang="en-US" sz="1100" b="1" kern="100" dirty="0" smtClean="0">
                          <a:latin typeface="+mj-ea"/>
                          <a:ea typeface="+mj-ea"/>
                          <a:cs typeface="Times New Roman"/>
                        </a:rPr>
                        <a:t>.</a:t>
                      </a:r>
                      <a:r>
                        <a:rPr lang="en-US" sz="1100" kern="100" dirty="0" smtClean="0">
                          <a:solidFill>
                            <a:srgbClr val="BFBFBF"/>
                          </a:solidFill>
                          <a:latin typeface="+mj-ea"/>
                          <a:ea typeface="+mj-ea"/>
                          <a:cs typeface="Times New Roman"/>
                        </a:rPr>
                        <a:t>OPC </a:t>
                      </a:r>
                      <a:r>
                        <a:rPr lang="en-US" sz="1100" kern="100" dirty="0">
                          <a:solidFill>
                            <a:srgbClr val="BFBFBF"/>
                          </a:solidFill>
                          <a:latin typeface="+mj-ea"/>
                          <a:ea typeface="+mj-ea"/>
                          <a:cs typeface="Times New Roman"/>
                        </a:rPr>
                        <a:t>UA, </a:t>
                      </a:r>
                      <a:r>
                        <a:rPr lang="en-US" sz="1100" kern="100" dirty="0">
                          <a:latin typeface="+mj-ea"/>
                          <a:ea typeface="+mj-ea"/>
                          <a:cs typeface="Times New Roman"/>
                        </a:rPr>
                        <a:t>MT Connect or Others </a:t>
                      </a:r>
                      <a:r>
                        <a:rPr lang="en-US" sz="1100" kern="100" dirty="0">
                          <a:solidFill>
                            <a:srgbClr val="BFBFBF"/>
                          </a:solidFill>
                          <a:latin typeface="+mj-ea"/>
                          <a:ea typeface="+mj-ea"/>
                          <a:cs typeface="Times New Roman"/>
                        </a:rPr>
                        <a:t>(</a:t>
                      </a:r>
                      <a:r>
                        <a:rPr lang="zh-TW" sz="1100" kern="100" dirty="0">
                          <a:solidFill>
                            <a:srgbClr val="BFBFBF"/>
                          </a:solidFill>
                          <a:latin typeface="+mj-ea"/>
                          <a:ea typeface="+mj-ea"/>
                          <a:cs typeface="Times New Roman"/>
                        </a:rPr>
                        <a:t>指包含</a:t>
                      </a:r>
                      <a:r>
                        <a:rPr lang="en-US" sz="1100" kern="100" dirty="0">
                          <a:solidFill>
                            <a:srgbClr val="BFBFBF"/>
                          </a:solidFill>
                          <a:latin typeface="+mj-ea"/>
                          <a:ea typeface="+mj-ea"/>
                          <a:cs typeface="Times New Roman"/>
                        </a:rPr>
                        <a:t>OSI</a:t>
                      </a:r>
                      <a:r>
                        <a:rPr lang="zh-TW" sz="1100" kern="100" dirty="0">
                          <a:solidFill>
                            <a:srgbClr val="BFBFBF"/>
                          </a:solidFill>
                          <a:latin typeface="+mj-ea"/>
                          <a:ea typeface="+mj-ea"/>
                          <a:cs typeface="Times New Roman"/>
                        </a:rPr>
                        <a:t>第</a:t>
                      </a:r>
                      <a:r>
                        <a:rPr lang="en-US" sz="1100" kern="100" dirty="0">
                          <a:solidFill>
                            <a:srgbClr val="BFBFBF"/>
                          </a:solidFill>
                          <a:latin typeface="+mj-ea"/>
                          <a:ea typeface="+mj-ea"/>
                          <a:cs typeface="Times New Roman"/>
                        </a:rPr>
                        <a:t>7</a:t>
                      </a:r>
                      <a:r>
                        <a:rPr lang="zh-TW" sz="1100" kern="100" dirty="0">
                          <a:solidFill>
                            <a:srgbClr val="BFBFBF"/>
                          </a:solidFill>
                          <a:latin typeface="+mj-ea"/>
                          <a:ea typeface="+mj-ea"/>
                          <a:cs typeface="Times New Roman"/>
                        </a:rPr>
                        <a:t>層定義之通訊協定</a:t>
                      </a:r>
                      <a:r>
                        <a:rPr lang="en-US" sz="1100" kern="100" dirty="0">
                          <a:solidFill>
                            <a:srgbClr val="BFBFBF"/>
                          </a:solidFill>
                          <a:latin typeface="+mj-ea"/>
                          <a:ea typeface="+mj-ea"/>
                          <a:cs typeface="Times New Roman"/>
                        </a:rPr>
                        <a:t>)</a:t>
                      </a:r>
                      <a:endParaRPr lang="zh-TW" sz="1100" kern="100" dirty="0">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zh-TW" sz="1200" kern="100" dirty="0" smtClean="0">
                          <a:solidFill>
                            <a:schemeClr val="bg1">
                              <a:lumMod val="75000"/>
                            </a:schemeClr>
                          </a:solidFill>
                          <a:latin typeface="+mj-ea"/>
                          <a:ea typeface="+mj-ea"/>
                          <a:cs typeface="Times New Roman"/>
                        </a:rPr>
                        <a:t>V</a:t>
                      </a:r>
                      <a:endParaRPr lang="en-US" sz="1200" kern="100" dirty="0">
                        <a:solidFill>
                          <a:schemeClr val="bg1">
                            <a:lumMod val="75000"/>
                          </a:schemeClr>
                        </a:solidFill>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dirty="0" smtClean="0">
                        <a:solidFill>
                          <a:schemeClr val="bg1">
                            <a:lumMod val="75000"/>
                          </a:schemeClr>
                        </a:solidFill>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81704">
                <a:tc vMerge="1">
                  <a:txBody>
                    <a:bodyPr/>
                    <a:lstStyle/>
                    <a:p>
                      <a:endParaRPr lang="zh-TW" altLang="en-US"/>
                    </a:p>
                  </a:txBody>
                  <a:tcPr/>
                </a:tc>
                <a:tc>
                  <a:txBody>
                    <a:bodyPr/>
                    <a:lstStyle/>
                    <a:p>
                      <a:pPr algn="ctr">
                        <a:lnSpc>
                          <a:spcPct val="100000"/>
                        </a:lnSpc>
                        <a:spcAft>
                          <a:spcPts val="0"/>
                        </a:spcAft>
                      </a:pPr>
                      <a:r>
                        <a:rPr lang="zh-TW" sz="1100" kern="100" dirty="0">
                          <a:solidFill>
                            <a:schemeClr val="bg1">
                              <a:lumMod val="65000"/>
                            </a:schemeClr>
                          </a:solidFill>
                          <a:latin typeface="+mj-ea"/>
                          <a:ea typeface="+mj-ea"/>
                          <a:cs typeface="Times New Roman"/>
                        </a:rPr>
                        <a:t>其他</a:t>
                      </a: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8265" indent="-88265" algn="just">
                        <a:lnSpc>
                          <a:spcPct val="100000"/>
                        </a:lnSpc>
                        <a:spcAft>
                          <a:spcPts val="0"/>
                        </a:spcAft>
                      </a:pPr>
                      <a:r>
                        <a:rPr lang="zh-TW" sz="1100" kern="100" dirty="0">
                          <a:solidFill>
                            <a:schemeClr val="bg1">
                              <a:lumMod val="65000"/>
                            </a:schemeClr>
                          </a:solidFill>
                          <a:latin typeface="+mj-ea"/>
                          <a:ea typeface="+mj-ea"/>
                          <a:cs typeface="Times New Roman"/>
                        </a:rPr>
                        <a:t>其他功能</a:t>
                      </a:r>
                      <a:r>
                        <a:rPr lang="en-US" sz="1100" kern="100" dirty="0">
                          <a:solidFill>
                            <a:schemeClr val="bg1">
                              <a:lumMod val="65000"/>
                            </a:schemeClr>
                          </a:solidFill>
                          <a:latin typeface="+mj-ea"/>
                          <a:ea typeface="+mj-ea"/>
                          <a:cs typeface="Times New Roman"/>
                        </a:rPr>
                        <a:t>___________</a:t>
                      </a:r>
                      <a:endParaRPr lang="zh-TW" sz="1100" kern="100" dirty="0">
                        <a:solidFill>
                          <a:schemeClr val="bg1">
                            <a:lumMod val="65000"/>
                          </a:schemeClr>
                        </a:solidFill>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467072">
                <a:tc rowSpan="4">
                  <a:txBody>
                    <a:bodyPr/>
                    <a:lstStyle/>
                    <a:p>
                      <a:pPr marL="0" marR="71755" indent="0" algn="ctr" defTabSz="914400" rtl="0" eaLnBrk="1" latinLnBrk="0" hangingPunct="1">
                        <a:lnSpc>
                          <a:spcPct val="100000"/>
                        </a:lnSpc>
                        <a:spcAft>
                          <a:spcPts val="0"/>
                        </a:spcAft>
                      </a:pPr>
                      <a:r>
                        <a:rPr lang="zh-TW" sz="1100" kern="100" dirty="0" smtClean="0">
                          <a:solidFill>
                            <a:schemeClr val="bg1">
                              <a:lumMod val="65000"/>
                            </a:schemeClr>
                          </a:solidFill>
                          <a:latin typeface="+mj-ea"/>
                          <a:ea typeface="+mj-ea"/>
                          <a:cs typeface="Times New Roman"/>
                        </a:rPr>
                        <a:t>製造</a:t>
                      </a:r>
                      <a:r>
                        <a:rPr lang="zh-TW" sz="1100" kern="100" dirty="0">
                          <a:solidFill>
                            <a:schemeClr val="bg1">
                              <a:lumMod val="65000"/>
                            </a:schemeClr>
                          </a:solidFill>
                          <a:latin typeface="+mj-ea"/>
                          <a:ea typeface="+mj-ea"/>
                          <a:cs typeface="Times New Roman"/>
                        </a:rPr>
                        <a:t>管理系統</a:t>
                      </a:r>
                    </a:p>
                    <a:p>
                      <a:pPr marL="0" marR="71755" indent="0" algn="ctr" defTabSz="914400" rtl="0" eaLnBrk="1" latinLnBrk="0" hangingPunct="1">
                        <a:lnSpc>
                          <a:spcPct val="100000"/>
                        </a:lnSpc>
                        <a:spcAft>
                          <a:spcPts val="0"/>
                        </a:spcAft>
                      </a:pPr>
                      <a:r>
                        <a:rPr lang="zh-TW" altLang="en-US" sz="1100" kern="100" dirty="0" smtClean="0">
                          <a:solidFill>
                            <a:schemeClr val="bg1">
                              <a:lumMod val="65000"/>
                            </a:schemeClr>
                          </a:solidFill>
                          <a:latin typeface="+mj-ea"/>
                          <a:ea typeface="+mj-ea"/>
                          <a:cs typeface="Times New Roman"/>
                        </a:rPr>
                        <a:t>暨溫升熱補償智慧化功能</a:t>
                      </a:r>
                      <a:endParaRPr lang="zh-TW" sz="1100" kern="100" dirty="0">
                        <a:solidFill>
                          <a:schemeClr val="bg1">
                            <a:lumMod val="65000"/>
                          </a:schemeClr>
                        </a:solidFill>
                        <a:latin typeface="+mj-ea"/>
                        <a:ea typeface="+mj-ea"/>
                        <a:cs typeface="Times New Roman"/>
                      </a:endParaRPr>
                    </a:p>
                  </a:txBody>
                  <a:tcPr marL="114300" marR="114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1100" kern="100" dirty="0">
                          <a:solidFill>
                            <a:schemeClr val="bg1">
                              <a:lumMod val="65000"/>
                            </a:schemeClr>
                          </a:solidFill>
                          <a:latin typeface="+mj-ea"/>
                          <a:ea typeface="+mj-ea"/>
                          <a:cs typeface="Times New Roman"/>
                        </a:rPr>
                        <a:t>A.</a:t>
                      </a:r>
                      <a:r>
                        <a:rPr lang="zh-TW" sz="1100" kern="100" dirty="0">
                          <a:solidFill>
                            <a:schemeClr val="bg1">
                              <a:lumMod val="65000"/>
                            </a:schemeClr>
                          </a:solidFill>
                          <a:latin typeface="+mj-ea"/>
                          <a:ea typeface="+mj-ea"/>
                          <a:cs typeface="Times New Roman"/>
                        </a:rPr>
                        <a:t>工單管理模組</a:t>
                      </a: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8265" marR="0" indent="-88265" algn="just" defTabSz="914400" rtl="0" eaLnBrk="1" fontAlgn="auto" latinLnBrk="0" hangingPunct="1">
                        <a:lnSpc>
                          <a:spcPct val="100000"/>
                        </a:lnSpc>
                        <a:spcBef>
                          <a:spcPts val="0"/>
                        </a:spcBef>
                        <a:spcAft>
                          <a:spcPts val="0"/>
                        </a:spcAft>
                        <a:buClrTx/>
                        <a:buSzTx/>
                        <a:buFontTx/>
                        <a:buNone/>
                        <a:tabLst/>
                        <a:defRPr/>
                      </a:pPr>
                      <a:r>
                        <a:rPr lang="en-US" sz="1100" kern="100" dirty="0">
                          <a:solidFill>
                            <a:schemeClr val="bg1">
                              <a:lumMod val="65000"/>
                            </a:schemeClr>
                          </a:solidFill>
                          <a:latin typeface="+mj-ea"/>
                          <a:ea typeface="+mj-ea"/>
                          <a:cs typeface="Times New Roman"/>
                        </a:rPr>
                        <a:t>A-1.</a:t>
                      </a:r>
                      <a:r>
                        <a:rPr lang="zh-TW" sz="1100" kern="100" dirty="0">
                          <a:solidFill>
                            <a:schemeClr val="bg1">
                              <a:lumMod val="65000"/>
                            </a:schemeClr>
                          </a:solidFill>
                          <a:latin typeface="+mj-ea"/>
                          <a:ea typeface="+mj-ea"/>
                          <a:cs typeface="Times New Roman"/>
                        </a:rPr>
                        <a:t>工單製程資料</a:t>
                      </a:r>
                      <a:r>
                        <a:rPr lang="zh-TW" sz="1100" kern="100" dirty="0" smtClean="0">
                          <a:solidFill>
                            <a:schemeClr val="bg1">
                              <a:lumMod val="65000"/>
                            </a:schemeClr>
                          </a:solidFill>
                          <a:latin typeface="+mj-ea"/>
                          <a:ea typeface="+mj-ea"/>
                          <a:cs typeface="Times New Roman"/>
                        </a:rPr>
                        <a:t>維護</a:t>
                      </a:r>
                      <a:r>
                        <a:rPr lang="zh-TW" altLang="en-US" sz="1100" kern="100" dirty="0" smtClean="0">
                          <a:solidFill>
                            <a:schemeClr val="bg1">
                              <a:lumMod val="65000"/>
                            </a:schemeClr>
                          </a:solidFill>
                          <a:latin typeface="+mj-ea"/>
                          <a:ea typeface="+mj-ea"/>
                          <a:cs typeface="Times New Roman"/>
                        </a:rPr>
                        <a:t>、</a:t>
                      </a:r>
                      <a:r>
                        <a:rPr lang="en-US" altLang="zh-TW" sz="1100" kern="100" dirty="0" smtClean="0">
                          <a:solidFill>
                            <a:schemeClr val="bg1">
                              <a:lumMod val="65000"/>
                            </a:schemeClr>
                          </a:solidFill>
                          <a:latin typeface="+mj-ea"/>
                          <a:ea typeface="+mj-ea"/>
                          <a:cs typeface="Times New Roman"/>
                        </a:rPr>
                        <a:t>A-2.</a:t>
                      </a:r>
                      <a:r>
                        <a:rPr lang="zh-TW" altLang="zh-TW" sz="1100" kern="100" dirty="0" smtClean="0">
                          <a:solidFill>
                            <a:schemeClr val="bg1">
                              <a:lumMod val="65000"/>
                            </a:schemeClr>
                          </a:solidFill>
                          <a:latin typeface="+mj-ea"/>
                          <a:ea typeface="+mj-ea"/>
                          <a:cs typeface="Times New Roman"/>
                        </a:rPr>
                        <a:t>工單拆單作業</a:t>
                      </a:r>
                      <a:r>
                        <a:rPr lang="zh-TW" altLang="en-US" sz="1100" kern="100" dirty="0" smtClean="0">
                          <a:solidFill>
                            <a:schemeClr val="bg1">
                              <a:lumMod val="65000"/>
                            </a:schemeClr>
                          </a:solidFill>
                          <a:latin typeface="+mj-ea"/>
                          <a:ea typeface="+mj-ea"/>
                          <a:cs typeface="Times New Roman"/>
                        </a:rPr>
                        <a:t>、</a:t>
                      </a:r>
                      <a:r>
                        <a:rPr lang="en-US" altLang="zh-TW" sz="1100" kern="100" dirty="0" smtClean="0">
                          <a:solidFill>
                            <a:schemeClr val="bg1">
                              <a:lumMod val="65000"/>
                            </a:schemeClr>
                          </a:solidFill>
                          <a:latin typeface="+mj-ea"/>
                          <a:ea typeface="+mj-ea"/>
                          <a:cs typeface="Times New Roman"/>
                        </a:rPr>
                        <a:t>A-3.</a:t>
                      </a:r>
                      <a:r>
                        <a:rPr lang="zh-TW" altLang="zh-TW" sz="1100" kern="100" dirty="0" smtClean="0">
                          <a:solidFill>
                            <a:schemeClr val="bg1">
                              <a:lumMod val="65000"/>
                            </a:schemeClr>
                          </a:solidFill>
                          <a:latin typeface="+mj-ea"/>
                          <a:ea typeface="+mj-ea"/>
                          <a:cs typeface="Times New Roman"/>
                        </a:rPr>
                        <a:t>工單製程拆解調整</a:t>
                      </a:r>
                      <a:r>
                        <a:rPr lang="zh-TW" altLang="en-US" sz="1100" kern="100" dirty="0" smtClean="0">
                          <a:solidFill>
                            <a:schemeClr val="bg1">
                              <a:lumMod val="65000"/>
                            </a:schemeClr>
                          </a:solidFill>
                          <a:latin typeface="+mj-ea"/>
                          <a:ea typeface="+mj-ea"/>
                          <a:cs typeface="Times New Roman"/>
                        </a:rPr>
                        <a:t>、</a:t>
                      </a:r>
                      <a:r>
                        <a:rPr lang="en-US" altLang="zh-TW" sz="1100" kern="100" dirty="0" smtClean="0">
                          <a:solidFill>
                            <a:schemeClr val="bg1">
                              <a:lumMod val="65000"/>
                            </a:schemeClr>
                          </a:solidFill>
                          <a:latin typeface="+mj-ea"/>
                          <a:ea typeface="+mj-ea"/>
                          <a:cs typeface="Times New Roman"/>
                        </a:rPr>
                        <a:t>A-4.</a:t>
                      </a:r>
                      <a:r>
                        <a:rPr lang="zh-TW" altLang="zh-TW" sz="1100" kern="100" dirty="0" smtClean="0">
                          <a:solidFill>
                            <a:schemeClr val="bg1">
                              <a:lumMod val="65000"/>
                            </a:schemeClr>
                          </a:solidFill>
                          <a:latin typeface="+mj-ea"/>
                          <a:ea typeface="+mj-ea"/>
                          <a:cs typeface="Times New Roman"/>
                        </a:rPr>
                        <a:t>工單維護</a:t>
                      </a:r>
                      <a:r>
                        <a:rPr lang="zh-TW" altLang="en-US" sz="1100" kern="100" dirty="0" smtClean="0">
                          <a:solidFill>
                            <a:schemeClr val="bg1">
                              <a:lumMod val="65000"/>
                            </a:schemeClr>
                          </a:solidFill>
                          <a:latin typeface="+mj-ea"/>
                          <a:ea typeface="+mj-ea"/>
                          <a:cs typeface="Times New Roman"/>
                        </a:rPr>
                        <a:t>、</a:t>
                      </a:r>
                      <a:r>
                        <a:rPr lang="en-US" altLang="zh-TW" sz="1100" kern="100" dirty="0" smtClean="0">
                          <a:solidFill>
                            <a:schemeClr val="bg1">
                              <a:lumMod val="65000"/>
                            </a:schemeClr>
                          </a:solidFill>
                          <a:latin typeface="+mj-ea"/>
                          <a:ea typeface="+mj-ea"/>
                          <a:cs typeface="Times New Roman"/>
                        </a:rPr>
                        <a:t>A-5.</a:t>
                      </a:r>
                      <a:r>
                        <a:rPr lang="zh-TW" altLang="zh-TW" sz="1100" kern="100" dirty="0" smtClean="0">
                          <a:solidFill>
                            <a:schemeClr val="bg1">
                              <a:lumMod val="65000"/>
                            </a:schemeClr>
                          </a:solidFill>
                          <a:latin typeface="+mj-ea"/>
                          <a:ea typeface="+mj-ea"/>
                          <a:cs typeface="Times New Roman"/>
                        </a:rPr>
                        <a:t>工單生產計畫表</a:t>
                      </a:r>
                      <a:r>
                        <a:rPr lang="zh-TW" altLang="en-US" sz="1100" kern="100" dirty="0" smtClean="0">
                          <a:solidFill>
                            <a:schemeClr val="bg1">
                              <a:lumMod val="65000"/>
                            </a:schemeClr>
                          </a:solidFill>
                          <a:latin typeface="+mj-ea"/>
                          <a:ea typeface="+mj-ea"/>
                          <a:cs typeface="Times New Roman"/>
                        </a:rPr>
                        <a:t>、</a:t>
                      </a:r>
                      <a:r>
                        <a:rPr lang="en-US" altLang="zh-TW" sz="1100" kern="100" dirty="0" smtClean="0">
                          <a:solidFill>
                            <a:schemeClr val="bg1">
                              <a:lumMod val="65000"/>
                            </a:schemeClr>
                          </a:solidFill>
                          <a:latin typeface="+mj-ea"/>
                          <a:ea typeface="+mj-ea"/>
                          <a:cs typeface="Times New Roman"/>
                        </a:rPr>
                        <a:t>A-6.</a:t>
                      </a:r>
                      <a:r>
                        <a:rPr lang="zh-TW" altLang="zh-TW" sz="1100" kern="100" dirty="0" smtClean="0">
                          <a:solidFill>
                            <a:schemeClr val="bg1">
                              <a:lumMod val="65000"/>
                            </a:schemeClr>
                          </a:solidFill>
                          <a:latin typeface="+mj-ea"/>
                          <a:ea typeface="+mj-ea"/>
                          <a:cs typeface="Times New Roman"/>
                        </a:rPr>
                        <a:t>在製品查詢</a:t>
                      </a: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200" kern="100" dirty="0">
                          <a:solidFill>
                            <a:schemeClr val="bg1">
                              <a:lumMod val="65000"/>
                            </a:schemeClr>
                          </a:solidFill>
                          <a:latin typeface="+mj-ea"/>
                          <a:ea typeface="+mj-ea"/>
                          <a:cs typeface="Times New Roman"/>
                        </a:rPr>
                        <a:t>V</a:t>
                      </a:r>
                      <a:endParaRPr lang="zh-TW" sz="1200" kern="100" dirty="0">
                        <a:solidFill>
                          <a:schemeClr val="bg1">
                            <a:lumMod val="65000"/>
                          </a:schemeClr>
                        </a:solidFill>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432048">
                <a:tc vMerge="1">
                  <a:txBody>
                    <a:bodyPr/>
                    <a:lstStyle/>
                    <a:p>
                      <a:pPr marL="71755" marR="71755" algn="ctr" defTabSz="914400" rtl="0" eaLnBrk="1" latinLnBrk="0" hangingPunct="1">
                        <a:lnSpc>
                          <a:spcPct val="100000"/>
                        </a:lnSpc>
                        <a:spcAft>
                          <a:spcPts val="0"/>
                        </a:spcAft>
                      </a:pPr>
                      <a:endParaRPr lang="zh-TW" sz="1200" kern="100" dirty="0">
                        <a:solidFill>
                          <a:schemeClr val="tx1"/>
                        </a:solidFill>
                        <a:latin typeface="+mn-ea"/>
                        <a:ea typeface="+mn-ea"/>
                        <a:cs typeface="Times New Roman"/>
                      </a:endParaRPr>
                    </a:p>
                  </a:txBody>
                  <a:tcPr marL="114300" marR="114300" marT="0" marB="0"/>
                </a:tc>
                <a:tc>
                  <a:txBody>
                    <a:bodyPr/>
                    <a:lstStyle/>
                    <a:p>
                      <a:pPr algn="just">
                        <a:lnSpc>
                          <a:spcPct val="100000"/>
                        </a:lnSpc>
                        <a:spcAft>
                          <a:spcPts val="0"/>
                        </a:spcAft>
                      </a:pPr>
                      <a:r>
                        <a:rPr lang="en-US" sz="1100" kern="100" dirty="0">
                          <a:solidFill>
                            <a:schemeClr val="bg1">
                              <a:lumMod val="65000"/>
                            </a:schemeClr>
                          </a:solidFill>
                          <a:latin typeface="+mj-ea"/>
                          <a:ea typeface="+mj-ea"/>
                          <a:cs typeface="Times New Roman"/>
                        </a:rPr>
                        <a:t>B.</a:t>
                      </a:r>
                      <a:r>
                        <a:rPr lang="zh-TW" sz="1100" kern="100" dirty="0">
                          <a:solidFill>
                            <a:schemeClr val="bg1">
                              <a:lumMod val="65000"/>
                            </a:schemeClr>
                          </a:solidFill>
                          <a:latin typeface="+mj-ea"/>
                          <a:ea typeface="+mj-ea"/>
                          <a:cs typeface="Times New Roman"/>
                        </a:rPr>
                        <a:t>物料管理模組</a:t>
                      </a:r>
                    </a:p>
                  </a:txBody>
                  <a:tcPr marL="30145" marR="30145"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8265" marR="0" indent="-88265" algn="just" defTabSz="914400" rtl="0" eaLnBrk="1" fontAlgn="auto" latinLnBrk="0" hangingPunct="1">
                        <a:lnSpc>
                          <a:spcPct val="100000"/>
                        </a:lnSpc>
                        <a:spcBef>
                          <a:spcPts val="0"/>
                        </a:spcBef>
                        <a:spcAft>
                          <a:spcPts val="0"/>
                        </a:spcAft>
                        <a:buClrTx/>
                        <a:buSzTx/>
                        <a:buFontTx/>
                        <a:buNone/>
                        <a:tabLst/>
                        <a:defRPr/>
                      </a:pPr>
                      <a:r>
                        <a:rPr lang="en-US" sz="1100" kern="100" dirty="0">
                          <a:solidFill>
                            <a:schemeClr val="bg1">
                              <a:lumMod val="65000"/>
                            </a:schemeClr>
                          </a:solidFill>
                          <a:latin typeface="+mj-ea"/>
                          <a:ea typeface="+mj-ea"/>
                          <a:cs typeface="Times New Roman"/>
                        </a:rPr>
                        <a:t>B-1.</a:t>
                      </a:r>
                      <a:r>
                        <a:rPr lang="zh-TW" sz="1100" kern="100" dirty="0">
                          <a:solidFill>
                            <a:schemeClr val="bg1">
                              <a:lumMod val="65000"/>
                            </a:schemeClr>
                          </a:solidFill>
                          <a:latin typeface="+mj-ea"/>
                          <a:ea typeface="+mj-ea"/>
                          <a:cs typeface="Times New Roman"/>
                        </a:rPr>
                        <a:t>工單領料</a:t>
                      </a:r>
                      <a:r>
                        <a:rPr lang="zh-TW" sz="1100" kern="100" dirty="0" smtClean="0">
                          <a:solidFill>
                            <a:schemeClr val="bg1">
                              <a:lumMod val="65000"/>
                            </a:schemeClr>
                          </a:solidFill>
                          <a:latin typeface="+mj-ea"/>
                          <a:ea typeface="+mj-ea"/>
                          <a:cs typeface="Times New Roman"/>
                        </a:rPr>
                        <a:t>維護</a:t>
                      </a:r>
                      <a:r>
                        <a:rPr lang="zh-TW" altLang="en-US" sz="1100" kern="100" dirty="0" smtClean="0">
                          <a:solidFill>
                            <a:schemeClr val="bg1">
                              <a:lumMod val="65000"/>
                            </a:schemeClr>
                          </a:solidFill>
                          <a:latin typeface="+mj-ea"/>
                          <a:ea typeface="+mj-ea"/>
                          <a:cs typeface="Times New Roman"/>
                        </a:rPr>
                        <a:t>、</a:t>
                      </a:r>
                      <a:r>
                        <a:rPr lang="en-US" altLang="zh-TW" sz="1100" kern="100" dirty="0" smtClean="0">
                          <a:solidFill>
                            <a:schemeClr val="bg1">
                              <a:lumMod val="65000"/>
                            </a:schemeClr>
                          </a:solidFill>
                          <a:latin typeface="+mj-ea"/>
                          <a:ea typeface="+mj-ea"/>
                          <a:cs typeface="Times New Roman"/>
                        </a:rPr>
                        <a:t>B-2.</a:t>
                      </a:r>
                      <a:r>
                        <a:rPr lang="zh-TW" altLang="zh-TW" sz="1100" kern="100" dirty="0" smtClean="0">
                          <a:solidFill>
                            <a:schemeClr val="bg1">
                              <a:lumMod val="65000"/>
                            </a:schemeClr>
                          </a:solidFill>
                          <a:latin typeface="+mj-ea"/>
                          <a:ea typeface="+mj-ea"/>
                          <a:cs typeface="Times New Roman"/>
                        </a:rPr>
                        <a:t>工單領退料確認</a:t>
                      </a:r>
                      <a:r>
                        <a:rPr lang="zh-TW" altLang="en-US" sz="1100" kern="100" dirty="0" smtClean="0">
                          <a:solidFill>
                            <a:schemeClr val="bg1">
                              <a:lumMod val="65000"/>
                            </a:schemeClr>
                          </a:solidFill>
                          <a:latin typeface="+mj-ea"/>
                          <a:ea typeface="+mj-ea"/>
                          <a:cs typeface="Times New Roman"/>
                        </a:rPr>
                        <a:t>、</a:t>
                      </a:r>
                      <a:r>
                        <a:rPr lang="en-US" altLang="zh-TW" sz="1100" kern="100" dirty="0" smtClean="0">
                          <a:solidFill>
                            <a:schemeClr val="bg1">
                              <a:lumMod val="65000"/>
                            </a:schemeClr>
                          </a:solidFill>
                          <a:latin typeface="+mj-ea"/>
                          <a:ea typeface="+mj-ea"/>
                          <a:cs typeface="Times New Roman"/>
                        </a:rPr>
                        <a:t>B-3.</a:t>
                      </a:r>
                      <a:r>
                        <a:rPr lang="zh-TW" altLang="zh-TW" sz="1100" kern="100" dirty="0" smtClean="0">
                          <a:solidFill>
                            <a:schemeClr val="bg1">
                              <a:lumMod val="65000"/>
                            </a:schemeClr>
                          </a:solidFill>
                          <a:latin typeface="+mj-ea"/>
                          <a:ea typeface="+mj-ea"/>
                          <a:cs typeface="Times New Roman"/>
                        </a:rPr>
                        <a:t>工單退料單維護</a:t>
                      </a:r>
                      <a:r>
                        <a:rPr lang="zh-TW" altLang="en-US" sz="1100" kern="100" dirty="0" smtClean="0">
                          <a:solidFill>
                            <a:schemeClr val="bg1">
                              <a:lumMod val="65000"/>
                            </a:schemeClr>
                          </a:solidFill>
                          <a:latin typeface="+mj-ea"/>
                          <a:ea typeface="+mj-ea"/>
                          <a:cs typeface="Times New Roman"/>
                        </a:rPr>
                        <a:t>、</a:t>
                      </a:r>
                      <a:endParaRPr lang="en-US" altLang="zh-TW" sz="1100" kern="100" dirty="0" smtClean="0">
                        <a:solidFill>
                          <a:schemeClr val="bg1">
                            <a:lumMod val="65000"/>
                          </a:schemeClr>
                        </a:solidFill>
                        <a:latin typeface="+mj-ea"/>
                        <a:ea typeface="+mj-ea"/>
                        <a:cs typeface="Times New Roman"/>
                      </a:endParaRPr>
                    </a:p>
                    <a:p>
                      <a:pPr marL="88265" marR="0" indent="-88265" algn="just" defTabSz="914400" rtl="0" eaLnBrk="1" fontAlgn="auto" latinLnBrk="0" hangingPunct="1">
                        <a:lnSpc>
                          <a:spcPct val="100000"/>
                        </a:lnSpc>
                        <a:spcBef>
                          <a:spcPts val="0"/>
                        </a:spcBef>
                        <a:spcAft>
                          <a:spcPts val="0"/>
                        </a:spcAft>
                        <a:buClrTx/>
                        <a:buSzTx/>
                        <a:buFontTx/>
                        <a:buNone/>
                        <a:tabLst/>
                        <a:defRPr/>
                      </a:pPr>
                      <a:r>
                        <a:rPr lang="en-US" altLang="zh-TW" sz="1100" kern="100" dirty="0" smtClean="0">
                          <a:solidFill>
                            <a:schemeClr val="bg1">
                              <a:lumMod val="65000"/>
                            </a:schemeClr>
                          </a:solidFill>
                          <a:latin typeface="+mj-ea"/>
                          <a:ea typeface="+mj-ea"/>
                          <a:cs typeface="Times New Roman"/>
                        </a:rPr>
                        <a:t>B-4.</a:t>
                      </a:r>
                      <a:r>
                        <a:rPr lang="zh-TW" altLang="zh-TW" sz="1100" kern="100" dirty="0" smtClean="0">
                          <a:solidFill>
                            <a:schemeClr val="bg1">
                              <a:lumMod val="65000"/>
                            </a:schemeClr>
                          </a:solidFill>
                          <a:latin typeface="+mj-ea"/>
                          <a:ea typeface="+mj-ea"/>
                          <a:cs typeface="Times New Roman"/>
                        </a:rPr>
                        <a:t>工單退料單作業</a:t>
                      </a: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dirty="0">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200" kern="100" dirty="0">
                          <a:solidFill>
                            <a:schemeClr val="bg1">
                              <a:lumMod val="65000"/>
                            </a:schemeClr>
                          </a:solidFill>
                          <a:latin typeface="+mj-ea"/>
                          <a:ea typeface="+mj-ea"/>
                          <a:cs typeface="Times New Roman"/>
                        </a:rPr>
                        <a:t>V</a:t>
                      </a:r>
                      <a:endParaRPr lang="zh-TW" sz="1200" kern="100" dirty="0">
                        <a:solidFill>
                          <a:schemeClr val="bg1">
                            <a:lumMod val="65000"/>
                          </a:schemeClr>
                        </a:solidFill>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432048">
                <a:tc vMerge="1">
                  <a:txBody>
                    <a:bodyPr/>
                    <a:lstStyle/>
                    <a:p>
                      <a:endParaRPr lang="zh-TW" altLang="en-US"/>
                    </a:p>
                  </a:txBody>
                  <a:tcPr/>
                </a:tc>
                <a:tc>
                  <a:txBody>
                    <a:bodyPr/>
                    <a:lstStyle/>
                    <a:p>
                      <a:pPr algn="just">
                        <a:lnSpc>
                          <a:spcPct val="100000"/>
                        </a:lnSpc>
                        <a:spcAft>
                          <a:spcPts val="0"/>
                        </a:spcAft>
                      </a:pPr>
                      <a:r>
                        <a:rPr lang="en-US" sz="1100" kern="100" dirty="0">
                          <a:solidFill>
                            <a:schemeClr val="bg1">
                              <a:lumMod val="65000"/>
                            </a:schemeClr>
                          </a:solidFill>
                          <a:latin typeface="+mj-ea"/>
                          <a:ea typeface="+mj-ea"/>
                          <a:cs typeface="Times New Roman"/>
                        </a:rPr>
                        <a:t>C.</a:t>
                      </a:r>
                      <a:r>
                        <a:rPr lang="zh-TW" sz="1100" kern="100" dirty="0">
                          <a:solidFill>
                            <a:schemeClr val="bg1">
                              <a:lumMod val="65000"/>
                            </a:schemeClr>
                          </a:solidFill>
                          <a:latin typeface="+mj-ea"/>
                          <a:ea typeface="+mj-ea"/>
                          <a:cs typeface="Times New Roman"/>
                        </a:rPr>
                        <a:t>設備精度提升補償模組</a:t>
                      </a:r>
                    </a:p>
                  </a:txBody>
                  <a:tcPr marL="30145" marR="30145"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8265" indent="-88265" algn="just">
                        <a:lnSpc>
                          <a:spcPct val="100000"/>
                        </a:lnSpc>
                        <a:spcAft>
                          <a:spcPts val="0"/>
                        </a:spcAft>
                      </a:pPr>
                      <a:r>
                        <a:rPr lang="en-US" sz="1100" kern="100" dirty="0">
                          <a:solidFill>
                            <a:schemeClr val="bg1">
                              <a:lumMod val="65000"/>
                            </a:schemeClr>
                          </a:solidFill>
                          <a:latin typeface="+mj-ea"/>
                          <a:ea typeface="+mj-ea"/>
                          <a:cs typeface="Times New Roman"/>
                        </a:rPr>
                        <a:t>C-1.</a:t>
                      </a:r>
                      <a:r>
                        <a:rPr lang="zh-TW" sz="1100" kern="100" dirty="0">
                          <a:solidFill>
                            <a:schemeClr val="bg1">
                              <a:lumMod val="65000"/>
                            </a:schemeClr>
                          </a:solidFill>
                          <a:latin typeface="+mj-ea"/>
                          <a:ea typeface="+mj-ea"/>
                          <a:cs typeface="Times New Roman"/>
                        </a:rPr>
                        <a:t>溫升熱補償功能模組</a:t>
                      </a: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dirty="0">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200" kern="100" dirty="0">
                          <a:solidFill>
                            <a:schemeClr val="bg1">
                              <a:lumMod val="65000"/>
                            </a:schemeClr>
                          </a:solidFill>
                          <a:latin typeface="+mj-ea"/>
                          <a:ea typeface="+mj-ea"/>
                          <a:cs typeface="Times New Roman"/>
                        </a:rPr>
                        <a:t>V</a:t>
                      </a:r>
                      <a:endParaRPr lang="zh-TW" sz="1200" kern="100" dirty="0">
                        <a:solidFill>
                          <a:schemeClr val="bg1">
                            <a:lumMod val="65000"/>
                          </a:schemeClr>
                        </a:solidFill>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5817071"/>
                  </a:ext>
                </a:extLst>
              </a:tr>
              <a:tr h="144000">
                <a:tc vMerge="1">
                  <a:txBody>
                    <a:bodyPr/>
                    <a:lstStyle/>
                    <a:p>
                      <a:pPr marL="71755" marR="71755" algn="ctr" defTabSz="914400" rtl="0" eaLnBrk="1" latinLnBrk="0" hangingPunct="1">
                        <a:lnSpc>
                          <a:spcPct val="100000"/>
                        </a:lnSpc>
                        <a:spcAft>
                          <a:spcPts val="0"/>
                        </a:spcAft>
                      </a:pPr>
                      <a:endParaRPr lang="zh-TW" sz="1200" kern="100" dirty="0">
                        <a:solidFill>
                          <a:schemeClr val="tx1"/>
                        </a:solidFill>
                        <a:latin typeface="+mn-ea"/>
                        <a:ea typeface="+mn-ea"/>
                        <a:cs typeface="Times New Roman"/>
                      </a:endParaRPr>
                    </a:p>
                  </a:txBody>
                  <a:tcPr marL="114300" marR="114300" marT="0" marB="0"/>
                </a:tc>
                <a:tc>
                  <a:txBody>
                    <a:bodyPr/>
                    <a:lstStyle/>
                    <a:p>
                      <a:pPr algn="just">
                        <a:lnSpc>
                          <a:spcPct val="100000"/>
                        </a:lnSpc>
                        <a:spcAft>
                          <a:spcPts val="0"/>
                        </a:spcAft>
                      </a:pPr>
                      <a:r>
                        <a:rPr lang="en-US" sz="1100" kern="100" dirty="0" smtClean="0">
                          <a:solidFill>
                            <a:schemeClr val="accent1">
                              <a:lumMod val="75000"/>
                            </a:schemeClr>
                          </a:solidFill>
                          <a:latin typeface="+mj-ea"/>
                          <a:ea typeface="+mj-ea"/>
                          <a:cs typeface="Times New Roman"/>
                        </a:rPr>
                        <a:t>D.</a:t>
                      </a:r>
                      <a:r>
                        <a:rPr lang="zh-TW" altLang="en-US" sz="1100" kern="100" dirty="0" smtClean="0">
                          <a:solidFill>
                            <a:schemeClr val="accent1">
                              <a:lumMod val="75000"/>
                            </a:schemeClr>
                          </a:solidFill>
                          <a:latin typeface="+mj-ea"/>
                          <a:ea typeface="+mj-ea"/>
                          <a:cs typeface="Times New Roman"/>
                        </a:rPr>
                        <a:t>流程數位化管理模組</a:t>
                      </a:r>
                      <a:endParaRPr lang="zh-TW" sz="1100" kern="100" dirty="0">
                        <a:solidFill>
                          <a:schemeClr val="accent1">
                            <a:lumMod val="75000"/>
                          </a:schemeClr>
                        </a:solidFill>
                        <a:latin typeface="+mj-ea"/>
                        <a:ea typeface="+mj-ea"/>
                        <a:cs typeface="Times New Roman"/>
                      </a:endParaRPr>
                    </a:p>
                  </a:txBody>
                  <a:tcPr marL="30145" marR="30145"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8265" marR="0" lvl="0" indent="-88265" algn="just" defTabSz="914400" rtl="0" eaLnBrk="1" fontAlgn="auto" latinLnBrk="0" hangingPunct="1">
                        <a:lnSpc>
                          <a:spcPct val="100000"/>
                        </a:lnSpc>
                        <a:spcBef>
                          <a:spcPts val="0"/>
                        </a:spcBef>
                        <a:spcAft>
                          <a:spcPts val="0"/>
                        </a:spcAft>
                        <a:buClrTx/>
                        <a:buSzTx/>
                        <a:buFontTx/>
                        <a:buNone/>
                        <a:tabLst/>
                        <a:defRPr/>
                      </a:pPr>
                      <a:r>
                        <a:rPr lang="en-US" altLang="zh-TW" sz="1100" kern="100" dirty="0" smtClean="0">
                          <a:solidFill>
                            <a:schemeClr val="accent1">
                              <a:lumMod val="75000"/>
                            </a:schemeClr>
                          </a:solidFill>
                          <a:latin typeface="+mj-ea"/>
                          <a:ea typeface="+mj-ea"/>
                          <a:cs typeface="Times New Roman"/>
                        </a:rPr>
                        <a:t>D-1.</a:t>
                      </a:r>
                      <a:r>
                        <a:rPr lang="zh-TW" altLang="en-US" sz="1100" dirty="0" smtClean="0">
                          <a:solidFill>
                            <a:schemeClr val="accent1">
                              <a:lumMod val="75000"/>
                            </a:schemeClr>
                          </a:solidFill>
                          <a:latin typeface="+mj-ea"/>
                          <a:ea typeface="+mj-ea"/>
                        </a:rPr>
                        <a:t>資料擷取功能、</a:t>
                      </a:r>
                      <a:r>
                        <a:rPr lang="en-US" altLang="zh-TW" sz="1100" dirty="0" smtClean="0">
                          <a:solidFill>
                            <a:schemeClr val="accent1">
                              <a:lumMod val="75000"/>
                            </a:schemeClr>
                          </a:solidFill>
                          <a:latin typeface="+mj-ea"/>
                          <a:ea typeface="+mj-ea"/>
                        </a:rPr>
                        <a:t>D-2.</a:t>
                      </a:r>
                      <a:r>
                        <a:rPr lang="zh-TW" altLang="en-US" sz="1100" dirty="0" smtClean="0">
                          <a:solidFill>
                            <a:schemeClr val="accent1">
                              <a:lumMod val="75000"/>
                            </a:schemeClr>
                          </a:solidFill>
                          <a:latin typeface="+mj-ea"/>
                          <a:ea typeface="+mj-ea"/>
                        </a:rPr>
                        <a:t>跨站流程顯示功能、</a:t>
                      </a:r>
                      <a:r>
                        <a:rPr lang="en-US" altLang="zh-TW" sz="1100" dirty="0" smtClean="0">
                          <a:solidFill>
                            <a:schemeClr val="accent1">
                              <a:lumMod val="75000"/>
                            </a:schemeClr>
                          </a:solidFill>
                          <a:latin typeface="+mj-ea"/>
                          <a:ea typeface="+mj-ea"/>
                        </a:rPr>
                        <a:t>D-3.</a:t>
                      </a:r>
                      <a:r>
                        <a:rPr lang="zh-TW" altLang="en-US" sz="1100" dirty="0" smtClean="0">
                          <a:solidFill>
                            <a:schemeClr val="accent1">
                              <a:lumMod val="75000"/>
                            </a:schemeClr>
                          </a:solidFill>
                          <a:latin typeface="+mj-ea"/>
                          <a:ea typeface="+mj-ea"/>
                        </a:rPr>
                        <a:t>單站流程顯示功能、</a:t>
                      </a:r>
                      <a:r>
                        <a:rPr lang="en-US" altLang="zh-TW" sz="1100" dirty="0" smtClean="0">
                          <a:solidFill>
                            <a:schemeClr val="accent1">
                              <a:lumMod val="75000"/>
                            </a:schemeClr>
                          </a:solidFill>
                          <a:latin typeface="+mj-ea"/>
                          <a:ea typeface="+mj-ea"/>
                        </a:rPr>
                        <a:t>D-4.</a:t>
                      </a:r>
                      <a:r>
                        <a:rPr lang="zh-TW" altLang="en-US" sz="1100" dirty="0" smtClean="0">
                          <a:solidFill>
                            <a:schemeClr val="accent1">
                              <a:lumMod val="75000"/>
                            </a:schemeClr>
                          </a:solidFill>
                          <a:latin typeface="+mj-ea"/>
                          <a:ea typeface="+mj-ea"/>
                        </a:rPr>
                        <a:t>數據分析功能</a:t>
                      </a: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dirty="0">
                        <a:solidFill>
                          <a:schemeClr val="accent1">
                            <a:lumMod val="75000"/>
                          </a:schemeClr>
                        </a:solidFill>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200" kern="100" dirty="0">
                          <a:solidFill>
                            <a:schemeClr val="accent1">
                              <a:lumMod val="75000"/>
                            </a:schemeClr>
                          </a:solidFill>
                          <a:latin typeface="+mj-ea"/>
                          <a:ea typeface="+mj-ea"/>
                          <a:cs typeface="Times New Roman"/>
                        </a:rPr>
                        <a:t>V</a:t>
                      </a:r>
                      <a:endParaRPr lang="zh-TW" sz="1200" kern="100" dirty="0">
                        <a:solidFill>
                          <a:schemeClr val="accent1">
                            <a:lumMod val="75000"/>
                          </a:schemeClr>
                        </a:solidFill>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44000">
                <a:tc>
                  <a:txBody>
                    <a:bodyPr/>
                    <a:lstStyle/>
                    <a:p>
                      <a:pPr marL="0" marR="71755" indent="0" algn="ctr" defTabSz="914400" rtl="0" eaLnBrk="1" latinLnBrk="0" hangingPunct="1">
                        <a:lnSpc>
                          <a:spcPct val="100000"/>
                        </a:lnSpc>
                        <a:spcAft>
                          <a:spcPts val="0"/>
                        </a:spcAft>
                      </a:pPr>
                      <a:r>
                        <a:rPr lang="zh-TW" sz="1100" kern="100" dirty="0">
                          <a:solidFill>
                            <a:srgbClr val="FF0000"/>
                          </a:solidFill>
                          <a:latin typeface="+mj-ea"/>
                          <a:ea typeface="+mj-ea"/>
                          <a:cs typeface="Times New Roman"/>
                        </a:rPr>
                        <a:t>碳盤查</a:t>
                      </a:r>
                    </a:p>
                  </a:txBody>
                  <a:tcPr marL="68580" marR="68580"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a:txBody>
                    <a:bodyPr/>
                    <a:lstStyle/>
                    <a:p>
                      <a:pPr marL="0" marR="71755" indent="0" algn="ctr" defTabSz="914400" rtl="0" eaLnBrk="1" latinLnBrk="0" hangingPunct="1">
                        <a:lnSpc>
                          <a:spcPct val="100000"/>
                        </a:lnSpc>
                        <a:spcAft>
                          <a:spcPts val="0"/>
                        </a:spcAft>
                      </a:pPr>
                      <a:r>
                        <a:rPr lang="zh-TW" sz="1100" kern="100" dirty="0">
                          <a:solidFill>
                            <a:srgbClr val="FF0000"/>
                          </a:solidFill>
                          <a:latin typeface="+mj-ea"/>
                          <a:ea typeface="+mj-ea"/>
                          <a:cs typeface="Times New Roman"/>
                        </a:rPr>
                        <a:t>碳盤查</a:t>
                      </a:r>
                      <a:r>
                        <a:rPr lang="zh-TW" sz="1100" kern="100" dirty="0" smtClean="0">
                          <a:solidFill>
                            <a:srgbClr val="FF0000"/>
                          </a:solidFill>
                          <a:latin typeface="+mj-ea"/>
                          <a:ea typeface="+mj-ea"/>
                          <a:cs typeface="Times New Roman"/>
                        </a:rPr>
                        <a:t>報告</a:t>
                      </a:r>
                      <a:r>
                        <a:rPr lang="en-US" sz="1100" kern="100" dirty="0">
                          <a:solidFill>
                            <a:srgbClr val="FF0000"/>
                          </a:solidFill>
                          <a:latin typeface="+mj-ea"/>
                          <a:ea typeface="+mj-ea"/>
                          <a:cs typeface="Times New Roman"/>
                        </a:rPr>
                        <a:t> </a:t>
                      </a:r>
                      <a:endParaRPr lang="zh-TW" sz="1100" kern="100" dirty="0">
                        <a:solidFill>
                          <a:srgbClr val="FF0000"/>
                        </a:solidFill>
                        <a:latin typeface="+mj-ea"/>
                        <a:ea typeface="+mj-ea"/>
                        <a:cs typeface="Times New Roman"/>
                      </a:endParaRPr>
                    </a:p>
                  </a:txBody>
                  <a:tcPr marL="68580" marR="68580"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8900" marR="71755" indent="-88900" algn="l" defTabSz="914400" rtl="0" eaLnBrk="1" latinLnBrk="0" hangingPunct="1">
                        <a:lnSpc>
                          <a:spcPct val="100000"/>
                        </a:lnSpc>
                        <a:spcAft>
                          <a:spcPts val="0"/>
                        </a:spcAft>
                      </a:pPr>
                      <a:r>
                        <a:rPr lang="zh-TW" sz="1100" kern="100" dirty="0">
                          <a:solidFill>
                            <a:srgbClr val="FF0000"/>
                          </a:solidFill>
                          <a:latin typeface="+mj-ea"/>
                          <a:ea typeface="+mj-ea"/>
                          <a:cs typeface="Times New Roman"/>
                        </a:rPr>
                        <a:t>□編製碳盤查報告</a:t>
                      </a:r>
                      <a:r>
                        <a:rPr lang="en-US" sz="1100" kern="100" dirty="0">
                          <a:solidFill>
                            <a:srgbClr val="FF0000"/>
                          </a:solidFill>
                          <a:latin typeface="+mj-ea"/>
                          <a:ea typeface="+mj-ea"/>
                          <a:cs typeface="Times New Roman"/>
                        </a:rPr>
                        <a:t>(</a:t>
                      </a:r>
                      <a:r>
                        <a:rPr lang="zh-TW" sz="1100" kern="100" dirty="0">
                          <a:solidFill>
                            <a:srgbClr val="FF0000"/>
                          </a:solidFill>
                          <a:latin typeface="+mj-ea"/>
                          <a:ea typeface="+mj-ea"/>
                          <a:cs typeface="Times New Roman"/>
                        </a:rPr>
                        <a:t>□</a:t>
                      </a:r>
                      <a:r>
                        <a:rPr lang="en-US" sz="1100" kern="100" dirty="0">
                          <a:solidFill>
                            <a:srgbClr val="FF0000"/>
                          </a:solidFill>
                          <a:latin typeface="+mj-ea"/>
                          <a:ea typeface="+mj-ea"/>
                          <a:cs typeface="Times New Roman"/>
                        </a:rPr>
                        <a:t>ISO14064-1:2006</a:t>
                      </a:r>
                      <a:r>
                        <a:rPr lang="zh-TW" sz="1100" kern="100" dirty="0">
                          <a:solidFill>
                            <a:srgbClr val="FF0000"/>
                          </a:solidFill>
                          <a:latin typeface="+mj-ea"/>
                          <a:ea typeface="+mj-ea"/>
                          <a:cs typeface="Times New Roman"/>
                        </a:rPr>
                        <a:t>、□</a:t>
                      </a:r>
                      <a:r>
                        <a:rPr lang="en-US" sz="1100" kern="100" dirty="0">
                          <a:solidFill>
                            <a:srgbClr val="FF0000"/>
                          </a:solidFill>
                          <a:latin typeface="+mj-ea"/>
                          <a:ea typeface="+mj-ea"/>
                          <a:cs typeface="Times New Roman"/>
                        </a:rPr>
                        <a:t>ISO14064-1:2018</a:t>
                      </a:r>
                      <a:r>
                        <a:rPr lang="zh-TW" sz="1100" kern="100" dirty="0">
                          <a:solidFill>
                            <a:srgbClr val="FF0000"/>
                          </a:solidFill>
                          <a:latin typeface="+mj-ea"/>
                          <a:ea typeface="+mj-ea"/>
                          <a:cs typeface="Times New Roman"/>
                        </a:rPr>
                        <a:t>或□自定義</a:t>
                      </a:r>
                      <a:r>
                        <a:rPr lang="en-US" sz="1100" kern="100" dirty="0">
                          <a:solidFill>
                            <a:srgbClr val="FF0000"/>
                          </a:solidFill>
                          <a:latin typeface="+mj-ea"/>
                          <a:ea typeface="+mj-ea"/>
                          <a:cs typeface="Times New Roman"/>
                        </a:rPr>
                        <a:t>)</a:t>
                      </a:r>
                      <a:endParaRPr lang="zh-TW" sz="1100" kern="100" dirty="0">
                        <a:solidFill>
                          <a:srgbClr val="FF0000"/>
                        </a:solidFill>
                        <a:latin typeface="+mj-ea"/>
                        <a:ea typeface="+mj-ea"/>
                        <a:cs typeface="Times New Roman"/>
                      </a:endParaRPr>
                    </a:p>
                    <a:p>
                      <a:pPr marL="88900" marR="71755" indent="-88900" algn="l" defTabSz="914400" rtl="0" eaLnBrk="1" latinLnBrk="0" hangingPunct="1">
                        <a:lnSpc>
                          <a:spcPct val="100000"/>
                        </a:lnSpc>
                        <a:spcAft>
                          <a:spcPts val="0"/>
                        </a:spcAft>
                      </a:pPr>
                      <a:r>
                        <a:rPr lang="zh-TW" sz="1100" kern="100" dirty="0">
                          <a:solidFill>
                            <a:srgbClr val="FF0000"/>
                          </a:solidFill>
                          <a:latin typeface="+mj-ea"/>
                          <a:ea typeface="+mj-ea"/>
                          <a:cs typeface="Times New Roman"/>
                        </a:rPr>
                        <a:t>□外部查驗碳盤查報告</a:t>
                      </a:r>
                      <a:r>
                        <a:rPr lang="en-US" sz="1100" kern="100" dirty="0">
                          <a:solidFill>
                            <a:srgbClr val="FF0000"/>
                          </a:solidFill>
                          <a:latin typeface="+mj-ea"/>
                          <a:ea typeface="+mj-ea"/>
                          <a:cs typeface="Times New Roman"/>
                        </a:rPr>
                        <a:t>(</a:t>
                      </a:r>
                      <a:r>
                        <a:rPr lang="zh-TW" sz="1100" kern="100" dirty="0">
                          <a:solidFill>
                            <a:srgbClr val="FF0000"/>
                          </a:solidFill>
                          <a:latin typeface="+mj-ea"/>
                          <a:ea typeface="+mj-ea"/>
                          <a:cs typeface="Times New Roman"/>
                        </a:rPr>
                        <a:t>□</a:t>
                      </a:r>
                      <a:r>
                        <a:rPr lang="en-US" sz="1100" kern="100" dirty="0">
                          <a:solidFill>
                            <a:srgbClr val="FF0000"/>
                          </a:solidFill>
                          <a:latin typeface="+mj-ea"/>
                          <a:ea typeface="+mj-ea"/>
                          <a:cs typeface="Times New Roman"/>
                        </a:rPr>
                        <a:t>ISO14064-1:2006</a:t>
                      </a:r>
                      <a:r>
                        <a:rPr lang="zh-TW" sz="1100" kern="100" dirty="0">
                          <a:solidFill>
                            <a:srgbClr val="FF0000"/>
                          </a:solidFill>
                          <a:latin typeface="+mj-ea"/>
                          <a:ea typeface="+mj-ea"/>
                          <a:cs typeface="Times New Roman"/>
                        </a:rPr>
                        <a:t>或□</a:t>
                      </a:r>
                      <a:r>
                        <a:rPr lang="en-US" sz="1100" kern="100" dirty="0">
                          <a:solidFill>
                            <a:srgbClr val="FF0000"/>
                          </a:solidFill>
                          <a:latin typeface="+mj-ea"/>
                          <a:ea typeface="+mj-ea"/>
                          <a:cs typeface="Times New Roman"/>
                        </a:rPr>
                        <a:t>ISO14064-1:2018)</a:t>
                      </a:r>
                      <a:endParaRPr lang="zh-TW" sz="1100" kern="100" dirty="0">
                        <a:solidFill>
                          <a:srgbClr val="FF0000"/>
                        </a:solidFill>
                        <a:latin typeface="+mj-ea"/>
                        <a:ea typeface="+mj-e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71755" indent="0" algn="ctr" defTabSz="914400" rtl="0" eaLnBrk="1" latinLnBrk="0" hangingPunct="1">
                        <a:lnSpc>
                          <a:spcPct val="100000"/>
                        </a:lnSpc>
                        <a:spcAft>
                          <a:spcPts val="0"/>
                        </a:spcAft>
                      </a:pPr>
                      <a:r>
                        <a:rPr lang="en-US" sz="1100" kern="100" dirty="0">
                          <a:solidFill>
                            <a:srgbClr val="FF0000"/>
                          </a:solidFill>
                          <a:latin typeface="+mj-ea"/>
                          <a:ea typeface="+mj-ea"/>
                          <a:cs typeface="Times New Roman"/>
                        </a:rPr>
                        <a:t> </a:t>
                      </a:r>
                      <a:endParaRPr lang="zh-TW" sz="1100" kern="100" dirty="0">
                        <a:solidFill>
                          <a:srgbClr val="FF0000"/>
                        </a:solidFill>
                        <a:latin typeface="+mj-ea"/>
                        <a:ea typeface="+mj-e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71755" indent="0" algn="ctr" defTabSz="914400" rtl="0" eaLnBrk="1" latinLnBrk="0" hangingPunct="1">
                        <a:lnSpc>
                          <a:spcPct val="100000"/>
                        </a:lnSpc>
                        <a:spcAft>
                          <a:spcPts val="0"/>
                        </a:spcAft>
                      </a:pPr>
                      <a:r>
                        <a:rPr lang="en-US" sz="1100" kern="100" dirty="0">
                          <a:solidFill>
                            <a:srgbClr val="FF0000"/>
                          </a:solidFill>
                          <a:latin typeface="+mj-ea"/>
                          <a:ea typeface="+mj-ea"/>
                          <a:cs typeface="Times New Roman"/>
                        </a:rPr>
                        <a:t>V </a:t>
                      </a:r>
                      <a:endParaRPr lang="zh-TW" sz="1100" kern="100" dirty="0">
                        <a:solidFill>
                          <a:srgbClr val="FF0000"/>
                        </a:solidFill>
                        <a:latin typeface="+mj-ea"/>
                        <a:ea typeface="+mj-e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545892"/>
                  </a:ext>
                </a:extLst>
              </a:tr>
            </a:tbl>
          </a:graphicData>
        </a:graphic>
      </p:graphicFrame>
      <p:sp>
        <p:nvSpPr>
          <p:cNvPr id="10" name="Rectangle 2"/>
          <p:cNvSpPr txBox="1">
            <a:spLocks noChangeArrowheads="1"/>
          </p:cNvSpPr>
          <p:nvPr/>
        </p:nvSpPr>
        <p:spPr bwMode="auto">
          <a:xfrm>
            <a:off x="239028" y="836712"/>
            <a:ext cx="8581444" cy="76944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0" lvl="1" algn="l">
              <a:spcBef>
                <a:spcPts val="0"/>
              </a:spcBef>
              <a:buNone/>
            </a:pPr>
            <a:r>
              <a:rPr lang="en-US" altLang="zh-TW" sz="2400" b="1" dirty="0"/>
              <a:t> </a:t>
            </a:r>
            <a:r>
              <a:rPr lang="zh-TW" altLang="en-US" sz="2400" b="1" dirty="0" smtClean="0"/>
              <a:t>二</a:t>
            </a:r>
            <a:r>
              <a:rPr lang="zh-TW" altLang="zh-TW" sz="2400" b="1" dirty="0" smtClean="0"/>
              <a:t>、</a:t>
            </a:r>
            <a:r>
              <a:rPr lang="zh-TW" altLang="en-US" sz="2400" b="1" dirty="0" smtClean="0"/>
              <a:t>解決方案</a:t>
            </a:r>
            <a:r>
              <a:rPr lang="en-US" altLang="zh-TW" sz="2400" b="1" dirty="0" smtClean="0">
                <a:solidFill>
                  <a:srgbClr val="FF0000"/>
                </a:solidFill>
              </a:rPr>
              <a:t>(SMU Phase II)</a:t>
            </a:r>
          </a:p>
          <a:p>
            <a:pPr marL="361950" lvl="1" algn="l">
              <a:spcBef>
                <a:spcPts val="0"/>
              </a:spcBef>
            </a:pPr>
            <a:r>
              <a:rPr lang="en-US" altLang="zh-TW" sz="2000" dirty="0" smtClean="0"/>
              <a:t>(</a:t>
            </a:r>
            <a:r>
              <a:rPr lang="zh-TW" altLang="en-US" sz="2000" dirty="0" smtClean="0"/>
              <a:t>三</a:t>
            </a:r>
            <a:r>
              <a:rPr lang="en-US" altLang="zh-TW" sz="2000" dirty="0" smtClean="0"/>
              <a:t>)</a:t>
            </a:r>
            <a:r>
              <a:rPr lang="zh-TW" altLang="en-US" sz="2000" dirty="0" smtClean="0"/>
              <a:t>本案系統架構</a:t>
            </a:r>
            <a:r>
              <a:rPr lang="en-US" altLang="zh-TW" sz="2000" dirty="0" smtClean="0"/>
              <a:t>(2/2)-</a:t>
            </a:r>
            <a:r>
              <a:rPr lang="zh-TW" altLang="zh-TW" sz="2000" dirty="0" smtClean="0"/>
              <a:t>擬導入系統智慧化應用服務模組</a:t>
            </a:r>
            <a:r>
              <a:rPr lang="en-US" altLang="zh-TW" sz="2000" dirty="0" smtClean="0"/>
              <a:t>/</a:t>
            </a:r>
            <a:r>
              <a:rPr lang="zh-TW" altLang="zh-TW" sz="2000" dirty="0" smtClean="0"/>
              <a:t>功能表</a:t>
            </a:r>
            <a:endParaRPr lang="zh-TW" altLang="en-US" sz="2000" dirty="0" smtClean="0"/>
          </a:p>
        </p:txBody>
      </p:sp>
      <p:graphicFrame>
        <p:nvGraphicFramePr>
          <p:cNvPr id="6" name="表格 5"/>
          <p:cNvGraphicFramePr>
            <a:graphicFrameLocks noGrp="1"/>
          </p:cNvGraphicFramePr>
          <p:nvPr>
            <p:extLst>
              <p:ext uri="{D42A27DB-BD31-4B8C-83A1-F6EECF244321}">
                <p14:modId xmlns:p14="http://schemas.microsoft.com/office/powerpoint/2010/main" val="3145498099"/>
              </p:ext>
            </p:extLst>
          </p:nvPr>
        </p:nvGraphicFramePr>
        <p:xfrm>
          <a:off x="1331640" y="1700808"/>
          <a:ext cx="6696744" cy="1201414"/>
        </p:xfrm>
        <a:graphic>
          <a:graphicData uri="http://schemas.openxmlformats.org/drawingml/2006/table">
            <a:tbl>
              <a:tblPr/>
              <a:tblGrid>
                <a:gridCol w="1287310">
                  <a:extLst>
                    <a:ext uri="{9D8B030D-6E8A-4147-A177-3AD203B41FA5}">
                      <a16:colId xmlns:a16="http://schemas.microsoft.com/office/drawing/2014/main" val="20000"/>
                    </a:ext>
                  </a:extLst>
                </a:gridCol>
                <a:gridCol w="368874">
                  <a:extLst>
                    <a:ext uri="{9D8B030D-6E8A-4147-A177-3AD203B41FA5}">
                      <a16:colId xmlns:a16="http://schemas.microsoft.com/office/drawing/2014/main" val="20001"/>
                    </a:ext>
                  </a:extLst>
                </a:gridCol>
                <a:gridCol w="1262324">
                  <a:extLst>
                    <a:ext uri="{9D8B030D-6E8A-4147-A177-3AD203B41FA5}">
                      <a16:colId xmlns:a16="http://schemas.microsoft.com/office/drawing/2014/main" val="20002"/>
                    </a:ext>
                  </a:extLst>
                </a:gridCol>
                <a:gridCol w="372577">
                  <a:extLst>
                    <a:ext uri="{9D8B030D-6E8A-4147-A177-3AD203B41FA5}">
                      <a16:colId xmlns:a16="http://schemas.microsoft.com/office/drawing/2014/main" val="20003"/>
                    </a:ext>
                  </a:extLst>
                </a:gridCol>
                <a:gridCol w="1492303">
                  <a:extLst>
                    <a:ext uri="{9D8B030D-6E8A-4147-A177-3AD203B41FA5}">
                      <a16:colId xmlns:a16="http://schemas.microsoft.com/office/drawing/2014/main" val="20004"/>
                    </a:ext>
                  </a:extLst>
                </a:gridCol>
                <a:gridCol w="354674">
                  <a:extLst>
                    <a:ext uri="{9D8B030D-6E8A-4147-A177-3AD203B41FA5}">
                      <a16:colId xmlns:a16="http://schemas.microsoft.com/office/drawing/2014/main" val="20005"/>
                    </a:ext>
                  </a:extLst>
                </a:gridCol>
                <a:gridCol w="1190729">
                  <a:extLst>
                    <a:ext uri="{9D8B030D-6E8A-4147-A177-3AD203B41FA5}">
                      <a16:colId xmlns:a16="http://schemas.microsoft.com/office/drawing/2014/main" val="20006"/>
                    </a:ext>
                  </a:extLst>
                </a:gridCol>
                <a:gridCol w="367953">
                  <a:extLst>
                    <a:ext uri="{9D8B030D-6E8A-4147-A177-3AD203B41FA5}">
                      <a16:colId xmlns:a16="http://schemas.microsoft.com/office/drawing/2014/main" val="20007"/>
                    </a:ext>
                  </a:extLst>
                </a:gridCol>
              </a:tblGrid>
              <a:tr h="210814">
                <a:tc>
                  <a:txBody>
                    <a:bodyPr/>
                    <a:lstStyle/>
                    <a:p>
                      <a:pPr algn="ctr">
                        <a:lnSpc>
                          <a:spcPct val="100000"/>
                        </a:lnSpc>
                        <a:spcAft>
                          <a:spcPts val="0"/>
                        </a:spcAft>
                      </a:pPr>
                      <a:r>
                        <a:rPr lang="zh-TW" altLang="zh-TW" sz="1100" b="1" kern="1200" dirty="0" smtClean="0">
                          <a:solidFill>
                            <a:schemeClr val="tx1"/>
                          </a:solidFill>
                          <a:latin typeface="微軟正黑體" panose="020B0604030504040204" pitchFamily="34" charset="-120"/>
                          <a:ea typeface="微軟正黑體" panose="020B0604030504040204" pitchFamily="34" charset="-120"/>
                          <a:cs typeface="+mn-cs"/>
                        </a:rPr>
                        <a:t>原設備聯網數</a:t>
                      </a:r>
                      <a:r>
                        <a:rPr lang="en-US" altLang="zh-TW" sz="1100" b="1" kern="1200" dirty="0" smtClean="0">
                          <a:solidFill>
                            <a:schemeClr val="tx1"/>
                          </a:solidFill>
                          <a:latin typeface="微軟正黑體" panose="020B0604030504040204" pitchFamily="34" charset="-120"/>
                          <a:ea typeface="微軟正黑體" panose="020B0604030504040204" pitchFamily="34" charset="-120"/>
                          <a:cs typeface="+mn-cs"/>
                        </a:rPr>
                        <a:t>(</a:t>
                      </a:r>
                      <a:r>
                        <a:rPr lang="zh-TW" altLang="zh-TW" sz="1100" b="1" kern="1200" dirty="0" smtClean="0">
                          <a:solidFill>
                            <a:schemeClr val="tx1"/>
                          </a:solidFill>
                          <a:latin typeface="微軟正黑體" panose="020B0604030504040204" pitchFamily="34" charset="-120"/>
                          <a:ea typeface="微軟正黑體" panose="020B0604030504040204" pitchFamily="34" charset="-120"/>
                          <a:cs typeface="+mn-cs"/>
                        </a:rPr>
                        <a:t>台</a:t>
                      </a:r>
                      <a:r>
                        <a:rPr lang="en-US" altLang="zh-TW" sz="1100" b="1" kern="1200" dirty="0" smtClean="0">
                          <a:solidFill>
                            <a:schemeClr val="tx1"/>
                          </a:solidFill>
                          <a:latin typeface="微軟正黑體" panose="020B0604030504040204" pitchFamily="34" charset="-120"/>
                          <a:ea typeface="微軟正黑體" panose="020B0604030504040204" pitchFamily="34" charset="-120"/>
                          <a:cs typeface="+mn-cs"/>
                        </a:rPr>
                        <a:t>)</a:t>
                      </a:r>
                      <a:endParaRPr lang="zh-TW" sz="1100" kern="100" dirty="0">
                        <a:latin typeface="微軟正黑體" panose="020B0604030504040204" pitchFamily="34" charset="-120"/>
                        <a:ea typeface="微軟正黑體" panose="020B0604030504040204" pitchFamily="34" charset="-120"/>
                        <a:cs typeface="Times New Roman"/>
                      </a:endParaRPr>
                    </a:p>
                  </a:txBody>
                  <a:tcPr marL="30145" marR="30145" marT="0" marB="0" anchor="ctr">
                    <a:lnL w="381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6DDE8"/>
                    </a:solidFill>
                  </a:tcPr>
                </a:tc>
                <a:tc>
                  <a:txBody>
                    <a:bodyPr/>
                    <a:lstStyle/>
                    <a:p>
                      <a:pPr marL="71755" marR="71755" indent="0" algn="ctr" defTabSz="914400" rtl="0" eaLnBrk="1" fontAlgn="auto" latinLnBrk="0" hangingPunct="1">
                        <a:lnSpc>
                          <a:spcPct val="100000"/>
                        </a:lnSpc>
                        <a:spcBef>
                          <a:spcPts val="0"/>
                        </a:spcBef>
                        <a:spcAft>
                          <a:spcPts val="0"/>
                        </a:spcAft>
                        <a:buClrTx/>
                        <a:buSzTx/>
                        <a:buFontTx/>
                        <a:buNone/>
                        <a:tabLst/>
                        <a:defRPr/>
                      </a:pPr>
                      <a:r>
                        <a:rPr lang="en-US" altLang="zh-TW" sz="1100" kern="1200" dirty="0" smtClean="0">
                          <a:solidFill>
                            <a:schemeClr val="bg1">
                              <a:lumMod val="65000"/>
                            </a:schemeClr>
                          </a:solidFill>
                          <a:latin typeface="微軟正黑體" panose="020B0604030504040204" pitchFamily="34" charset="-120"/>
                          <a:ea typeface="微軟正黑體" panose="020B0604030504040204" pitchFamily="34" charset="-120"/>
                          <a:cs typeface="+mn-cs"/>
                        </a:rPr>
                        <a:t>8</a:t>
                      </a:r>
                      <a:endParaRPr lang="zh-TW" altLang="zh-TW" sz="1100" kern="1200" dirty="0">
                        <a:solidFill>
                          <a:schemeClr val="bg1">
                            <a:lumMod val="65000"/>
                          </a:schemeClr>
                        </a:solidFill>
                        <a:latin typeface="微軟正黑體" panose="020B0604030504040204" pitchFamily="34" charset="-120"/>
                        <a:ea typeface="微軟正黑體" panose="020B0604030504040204" pitchFamily="34" charset="-120"/>
                        <a:cs typeface="+mn-cs"/>
                      </a:endParaRPr>
                    </a:p>
                  </a:txBody>
                  <a:tcPr marL="30145" marR="3014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lnSpc>
                          <a:spcPct val="100000"/>
                        </a:lnSpc>
                        <a:spcAft>
                          <a:spcPts val="0"/>
                        </a:spcAft>
                      </a:pPr>
                      <a:r>
                        <a:rPr lang="zh-TW" altLang="zh-TW" sz="1100" b="1" kern="1200" dirty="0" smtClean="0">
                          <a:solidFill>
                            <a:schemeClr val="tx1"/>
                          </a:solidFill>
                          <a:latin typeface="微軟正黑體" panose="020B0604030504040204" pitchFamily="34" charset="-120"/>
                          <a:ea typeface="微軟正黑體" panose="020B0604030504040204" pitchFamily="34" charset="-120"/>
                          <a:cs typeface="+mn-cs"/>
                        </a:rPr>
                        <a:t>聯網設備</a:t>
                      </a:r>
                      <a:r>
                        <a:rPr lang="zh-TW" altLang="en-US" sz="1100" b="1" kern="1200" dirty="0" smtClean="0">
                          <a:solidFill>
                            <a:schemeClr val="tx1"/>
                          </a:solidFill>
                          <a:latin typeface="微軟正黑體" panose="020B0604030504040204" pitchFamily="34" charset="-120"/>
                          <a:ea typeface="微軟正黑體" panose="020B0604030504040204" pitchFamily="34" charset="-120"/>
                          <a:cs typeface="+mn-cs"/>
                        </a:rPr>
                        <a:t>系統</a:t>
                      </a:r>
                      <a:r>
                        <a:rPr lang="zh-TW" altLang="zh-TW" sz="1100" b="1" kern="1200" dirty="0" smtClean="0">
                          <a:solidFill>
                            <a:schemeClr val="tx1"/>
                          </a:solidFill>
                          <a:latin typeface="微軟正黑體" panose="020B0604030504040204" pitchFamily="34" charset="-120"/>
                          <a:ea typeface="微軟正黑體" panose="020B0604030504040204" pitchFamily="34" charset="-120"/>
                          <a:cs typeface="+mn-cs"/>
                        </a:rPr>
                        <a:t>類別</a:t>
                      </a:r>
                      <a:endParaRPr lang="zh-TW" altLang="zh-TW" sz="1100" b="1" kern="1200" dirty="0">
                        <a:solidFill>
                          <a:schemeClr val="tx1"/>
                        </a:solidFill>
                        <a:latin typeface="微軟正黑體" panose="020B0604030504040204" pitchFamily="34" charset="-120"/>
                        <a:ea typeface="微軟正黑體" panose="020B0604030504040204" pitchFamily="34" charset="-120"/>
                        <a:cs typeface="+mn-cs"/>
                      </a:endParaRPr>
                    </a:p>
                  </a:txBody>
                  <a:tcPr marL="30145" marR="3014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6DDE8"/>
                    </a:solidFill>
                  </a:tcPr>
                </a:tc>
                <a:tc>
                  <a:txBody>
                    <a:bodyPr/>
                    <a:lstStyle/>
                    <a:p>
                      <a:pPr marL="0" marR="71755" algn="ctr" defTabSz="914400" rtl="0" eaLnBrk="1" latinLnBrk="0" hangingPunct="1">
                        <a:lnSpc>
                          <a:spcPct val="100000"/>
                        </a:lnSpc>
                        <a:spcAft>
                          <a:spcPts val="0"/>
                        </a:spcAft>
                      </a:pPr>
                      <a:r>
                        <a:rPr lang="en-US" altLang="zh-TW" sz="1100" kern="1200" dirty="0" smtClean="0">
                          <a:solidFill>
                            <a:schemeClr val="bg1">
                              <a:lumMod val="65000"/>
                            </a:schemeClr>
                          </a:solidFill>
                          <a:latin typeface="微軟正黑體" panose="020B0604030504040204" pitchFamily="34" charset="-120"/>
                          <a:ea typeface="微軟正黑體" panose="020B0604030504040204" pitchFamily="34" charset="-120"/>
                          <a:cs typeface="+mn-cs"/>
                        </a:rPr>
                        <a:t>3</a:t>
                      </a:r>
                      <a:endParaRPr lang="zh-TW" altLang="zh-TW" sz="1100" kern="1200" dirty="0">
                        <a:solidFill>
                          <a:schemeClr val="bg1">
                            <a:lumMod val="65000"/>
                          </a:schemeClr>
                        </a:solidFill>
                        <a:latin typeface="微軟正黑體" panose="020B0604030504040204" pitchFamily="34" charset="-120"/>
                        <a:ea typeface="微軟正黑體" panose="020B0604030504040204" pitchFamily="34" charset="-120"/>
                        <a:cs typeface="+mn-cs"/>
                      </a:endParaRPr>
                    </a:p>
                  </a:txBody>
                  <a:tcPr marL="30145" marR="30145" marT="0" marB="0" anchor="ctr">
                    <a:lnL w="31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100" b="1" kern="1200" dirty="0" smtClean="0">
                          <a:solidFill>
                            <a:schemeClr val="tx1"/>
                          </a:solidFill>
                          <a:latin typeface="微軟正黑體" panose="020B0604030504040204" pitchFamily="34" charset="-120"/>
                          <a:ea typeface="微軟正黑體" panose="020B0604030504040204" pitchFamily="34" charset="-120"/>
                          <a:cs typeface="+mn-cs"/>
                        </a:rPr>
                        <a:t>擬輔導後聯網數</a:t>
                      </a:r>
                      <a:r>
                        <a:rPr lang="en-US" altLang="zh-TW" sz="1100" b="1" kern="1200" dirty="0" smtClean="0">
                          <a:solidFill>
                            <a:schemeClr val="tx1"/>
                          </a:solidFill>
                          <a:latin typeface="微軟正黑體" panose="020B0604030504040204" pitchFamily="34" charset="-120"/>
                          <a:ea typeface="微軟正黑體" panose="020B0604030504040204" pitchFamily="34" charset="-120"/>
                          <a:cs typeface="+mn-cs"/>
                        </a:rPr>
                        <a:t>(</a:t>
                      </a:r>
                      <a:r>
                        <a:rPr lang="zh-TW" altLang="zh-TW" sz="1100" b="1" kern="1200" dirty="0" smtClean="0">
                          <a:solidFill>
                            <a:schemeClr val="tx1"/>
                          </a:solidFill>
                          <a:latin typeface="微軟正黑體" panose="020B0604030504040204" pitchFamily="34" charset="-120"/>
                          <a:ea typeface="微軟正黑體" panose="020B0604030504040204" pitchFamily="34" charset="-120"/>
                          <a:cs typeface="+mn-cs"/>
                        </a:rPr>
                        <a:t>台</a:t>
                      </a:r>
                      <a:r>
                        <a:rPr lang="en-US" altLang="zh-TW" sz="1100" b="1" kern="1200" dirty="0" smtClean="0">
                          <a:solidFill>
                            <a:schemeClr val="tx1"/>
                          </a:solidFill>
                          <a:latin typeface="微軟正黑體" panose="020B0604030504040204" pitchFamily="34" charset="-120"/>
                          <a:ea typeface="微軟正黑體" panose="020B0604030504040204" pitchFamily="34" charset="-120"/>
                          <a:cs typeface="+mn-cs"/>
                        </a:rPr>
                        <a:t>)</a:t>
                      </a:r>
                      <a:endParaRPr lang="zh-TW" altLang="zh-TW" sz="1100" b="1" kern="1200" dirty="0" smtClean="0">
                        <a:solidFill>
                          <a:schemeClr val="tx1"/>
                        </a:solidFill>
                        <a:latin typeface="微軟正黑體" panose="020B0604030504040204" pitchFamily="34" charset="-120"/>
                        <a:ea typeface="微軟正黑體" panose="020B0604030504040204" pitchFamily="34" charset="-120"/>
                        <a:cs typeface="+mn-cs"/>
                      </a:endParaRPr>
                    </a:p>
                  </a:txBody>
                  <a:tcPr marL="30145" marR="30145" marT="0" marB="0" anchor="ctr">
                    <a:lnL w="381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6DDE8"/>
                    </a:solidFill>
                  </a:tcPr>
                </a:tc>
                <a:tc>
                  <a:txBody>
                    <a:bodyPr/>
                    <a:lstStyle/>
                    <a:p>
                      <a:pPr marL="71755" marR="71755" indent="0" algn="ctr" defTabSz="914400" rtl="0" eaLnBrk="1" fontAlgn="auto" latinLnBrk="0" hangingPunct="1">
                        <a:lnSpc>
                          <a:spcPct val="100000"/>
                        </a:lnSpc>
                        <a:spcBef>
                          <a:spcPts val="0"/>
                        </a:spcBef>
                        <a:spcAft>
                          <a:spcPts val="0"/>
                        </a:spcAft>
                        <a:buClrTx/>
                        <a:buSzTx/>
                        <a:buFontTx/>
                        <a:buNone/>
                        <a:tabLst/>
                        <a:defRPr/>
                      </a:pPr>
                      <a:r>
                        <a:rPr lang="en-US" altLang="zh-TW" sz="1100" kern="1200" dirty="0" smtClean="0">
                          <a:solidFill>
                            <a:schemeClr val="bg1">
                              <a:lumMod val="65000"/>
                            </a:schemeClr>
                          </a:solidFill>
                          <a:latin typeface="微軟正黑體" panose="020B0604030504040204" pitchFamily="34" charset="-120"/>
                          <a:ea typeface="微軟正黑體" panose="020B0604030504040204" pitchFamily="34" charset="-120"/>
                          <a:cs typeface="+mn-cs"/>
                        </a:rPr>
                        <a:t>7</a:t>
                      </a:r>
                      <a:endParaRPr lang="zh-TW" altLang="zh-TW" sz="1100" kern="1200" dirty="0">
                        <a:solidFill>
                          <a:schemeClr val="bg1">
                            <a:lumMod val="65000"/>
                          </a:schemeClr>
                        </a:solidFill>
                        <a:latin typeface="微軟正黑體" panose="020B0604030504040204" pitchFamily="34" charset="-120"/>
                        <a:ea typeface="微軟正黑體" panose="020B0604030504040204" pitchFamily="34" charset="-120"/>
                        <a:cs typeface="+mn-cs"/>
                      </a:endParaRPr>
                    </a:p>
                  </a:txBody>
                  <a:tcPr marL="30145" marR="3014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100" b="1" kern="1200" dirty="0" smtClean="0">
                          <a:solidFill>
                            <a:schemeClr val="tx1"/>
                          </a:solidFill>
                          <a:latin typeface="微軟正黑體" panose="020B0604030504040204" pitchFamily="34" charset="-120"/>
                          <a:ea typeface="微軟正黑體" panose="020B0604030504040204" pitchFamily="34" charset="-120"/>
                          <a:cs typeface="+mn-cs"/>
                        </a:rPr>
                        <a:t>聯網設備類別數</a:t>
                      </a:r>
                      <a:endParaRPr lang="zh-TW" altLang="zh-TW" sz="1100" b="1" kern="1200" dirty="0">
                        <a:solidFill>
                          <a:schemeClr val="tx1"/>
                        </a:solidFill>
                        <a:latin typeface="微軟正黑體" panose="020B0604030504040204" pitchFamily="34" charset="-120"/>
                        <a:ea typeface="微軟正黑體" panose="020B0604030504040204" pitchFamily="34" charset="-120"/>
                        <a:cs typeface="+mn-cs"/>
                      </a:endParaRPr>
                    </a:p>
                  </a:txBody>
                  <a:tcPr marL="30145" marR="3014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6DDE8"/>
                    </a:solidFill>
                  </a:tcPr>
                </a:tc>
                <a:tc>
                  <a:txBody>
                    <a:bodyPr/>
                    <a:lstStyle/>
                    <a:p>
                      <a:pPr marL="71755" marR="71755" indent="0" algn="ctr" defTabSz="914400" rtl="0" eaLnBrk="1" fontAlgn="auto" latinLnBrk="0" hangingPunct="1">
                        <a:lnSpc>
                          <a:spcPct val="100000"/>
                        </a:lnSpc>
                        <a:spcBef>
                          <a:spcPts val="0"/>
                        </a:spcBef>
                        <a:spcAft>
                          <a:spcPts val="0"/>
                        </a:spcAft>
                        <a:buClrTx/>
                        <a:buSzTx/>
                        <a:buFontTx/>
                        <a:buNone/>
                        <a:tabLst/>
                        <a:defRPr/>
                      </a:pPr>
                      <a:r>
                        <a:rPr lang="en-US" altLang="zh-TW" sz="1100" kern="1200" dirty="0" smtClean="0">
                          <a:solidFill>
                            <a:schemeClr val="bg1">
                              <a:lumMod val="65000"/>
                            </a:schemeClr>
                          </a:solidFill>
                          <a:latin typeface="微軟正黑體" panose="020B0604030504040204" pitchFamily="34" charset="-120"/>
                          <a:ea typeface="微軟正黑體" panose="020B0604030504040204" pitchFamily="34" charset="-120"/>
                          <a:cs typeface="+mn-cs"/>
                        </a:rPr>
                        <a:t>6</a:t>
                      </a:r>
                      <a:endParaRPr lang="zh-TW" altLang="zh-TW" sz="1100" kern="1200" dirty="0">
                        <a:solidFill>
                          <a:schemeClr val="bg1">
                            <a:lumMod val="65000"/>
                          </a:schemeClr>
                        </a:solidFill>
                        <a:latin typeface="微軟正黑體" panose="020B0604030504040204" pitchFamily="34" charset="-120"/>
                        <a:ea typeface="微軟正黑體" panose="020B0604030504040204" pitchFamily="34" charset="-120"/>
                        <a:cs typeface="+mn-cs"/>
                      </a:endParaRPr>
                    </a:p>
                  </a:txBody>
                  <a:tcPr marL="30145" marR="30145" marT="0" marB="0" anchor="ctr">
                    <a:lnL w="31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37283">
                <a:tc>
                  <a:txBody>
                    <a:bodyPr/>
                    <a:lstStyle/>
                    <a:p>
                      <a:pPr marL="0" indent="0" algn="ctr">
                        <a:lnSpc>
                          <a:spcPts val="1800"/>
                        </a:lnSpc>
                        <a:spcAft>
                          <a:spcPts val="0"/>
                        </a:spcAft>
                      </a:pPr>
                      <a:r>
                        <a:rPr lang="en-US" sz="1100" kern="100" dirty="0">
                          <a:solidFill>
                            <a:srgbClr val="808080"/>
                          </a:solidFill>
                          <a:effectLst/>
                          <a:latin typeface="+mj-ea"/>
                          <a:ea typeface="+mj-ea"/>
                          <a:cs typeface="Times New Roman" panose="02020603050405020304" pitchFamily="18" charset="0"/>
                        </a:rPr>
                        <a:t>CNC</a:t>
                      </a:r>
                      <a:r>
                        <a:rPr lang="zh-TW" sz="1100" kern="100" dirty="0">
                          <a:solidFill>
                            <a:srgbClr val="808080"/>
                          </a:solidFill>
                          <a:effectLst/>
                          <a:latin typeface="+mj-ea"/>
                          <a:ea typeface="+mj-ea"/>
                          <a:cs typeface="Times New Roman" panose="02020603050405020304" pitchFamily="18" charset="0"/>
                        </a:rPr>
                        <a:t>車床</a:t>
                      </a:r>
                      <a:endParaRPr lang="zh-TW" sz="1400" kern="100" dirty="0">
                        <a:effectLst/>
                        <a:latin typeface="+mj-ea"/>
                        <a:ea typeface="+mj-ea"/>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2600"/>
                        </a:lnSpc>
                        <a:spcAft>
                          <a:spcPts val="0"/>
                        </a:spcAft>
                      </a:pPr>
                      <a:r>
                        <a:rPr lang="en-US" sz="1100" kern="100" dirty="0">
                          <a:solidFill>
                            <a:srgbClr val="808080"/>
                          </a:solidFill>
                          <a:effectLst/>
                          <a:latin typeface="+mj-ea"/>
                          <a:ea typeface="+mj-ea"/>
                          <a:cs typeface="Times New Roman" panose="02020603050405020304" pitchFamily="18" charset="0"/>
                        </a:rPr>
                        <a:t>2</a:t>
                      </a:r>
                      <a:endParaRPr lang="zh-TW" sz="1400" kern="100" dirty="0">
                        <a:effectLst/>
                        <a:latin typeface="+mj-ea"/>
                        <a:ea typeface="+mj-ea"/>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304800" algn="ctr">
                        <a:lnSpc>
                          <a:spcPts val="1800"/>
                        </a:lnSpc>
                        <a:spcAft>
                          <a:spcPts val="0"/>
                        </a:spcAft>
                      </a:pPr>
                      <a:r>
                        <a:rPr lang="en-US" sz="1100" kern="100" dirty="0">
                          <a:effectLst/>
                          <a:latin typeface="+mj-ea"/>
                          <a:ea typeface="+mj-ea"/>
                          <a:cs typeface="Times New Roman" panose="02020603050405020304" pitchFamily="18" charset="0"/>
                        </a:rPr>
                        <a:t> </a:t>
                      </a:r>
                      <a:endParaRPr lang="zh-TW" sz="1400" kern="100" dirty="0">
                        <a:effectLst/>
                        <a:latin typeface="+mj-ea"/>
                        <a:ea typeface="+mj-ea"/>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2600"/>
                        </a:lnSpc>
                        <a:spcAft>
                          <a:spcPts val="0"/>
                        </a:spcAft>
                      </a:pPr>
                      <a:r>
                        <a:rPr lang="en-US" sz="1100" kern="100" dirty="0">
                          <a:effectLst/>
                          <a:latin typeface="+mj-ea"/>
                          <a:ea typeface="+mj-ea"/>
                          <a:cs typeface="Times New Roman" panose="02020603050405020304" pitchFamily="18" charset="0"/>
                        </a:rPr>
                        <a:t> </a:t>
                      </a:r>
                      <a:endParaRPr lang="zh-TW" sz="1400" kern="100" dirty="0">
                        <a:effectLst/>
                        <a:latin typeface="+mj-ea"/>
                        <a:ea typeface="+mj-ea"/>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indent="0" algn="ctr">
                        <a:lnSpc>
                          <a:spcPts val="1800"/>
                        </a:lnSpc>
                        <a:spcAft>
                          <a:spcPts val="0"/>
                        </a:spcAft>
                      </a:pPr>
                      <a:r>
                        <a:rPr lang="en-US" sz="1100" kern="100" dirty="0">
                          <a:solidFill>
                            <a:srgbClr val="808080"/>
                          </a:solidFill>
                          <a:effectLst/>
                          <a:latin typeface="+mj-ea"/>
                          <a:ea typeface="+mj-ea"/>
                          <a:cs typeface="Times New Roman" panose="02020603050405020304" pitchFamily="18" charset="0"/>
                        </a:rPr>
                        <a:t>CNC</a:t>
                      </a:r>
                      <a:r>
                        <a:rPr lang="zh-TW" sz="1100" kern="100" dirty="0">
                          <a:solidFill>
                            <a:srgbClr val="808080"/>
                          </a:solidFill>
                          <a:effectLst/>
                          <a:latin typeface="+mj-ea"/>
                          <a:ea typeface="+mj-ea"/>
                          <a:cs typeface="Times New Roman" panose="02020603050405020304" pitchFamily="18" charset="0"/>
                        </a:rPr>
                        <a:t>車床</a:t>
                      </a:r>
                      <a:endParaRPr lang="zh-TW" sz="1400" kern="100" dirty="0">
                        <a:effectLst/>
                        <a:latin typeface="+mj-ea"/>
                        <a:ea typeface="+mj-ea"/>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2600"/>
                        </a:lnSpc>
                        <a:spcAft>
                          <a:spcPts val="0"/>
                        </a:spcAft>
                      </a:pPr>
                      <a:r>
                        <a:rPr lang="en-US" sz="1100" kern="100" dirty="0">
                          <a:solidFill>
                            <a:srgbClr val="808080"/>
                          </a:solidFill>
                          <a:effectLst/>
                          <a:latin typeface="+mj-ea"/>
                          <a:ea typeface="+mj-ea"/>
                          <a:cs typeface="Times New Roman" panose="02020603050405020304" pitchFamily="18" charset="0"/>
                        </a:rPr>
                        <a:t>2</a:t>
                      </a:r>
                      <a:endParaRPr lang="zh-TW" sz="1400" kern="100" dirty="0">
                        <a:effectLst/>
                        <a:latin typeface="+mj-ea"/>
                        <a:ea typeface="+mj-ea"/>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2600"/>
                        </a:lnSpc>
                        <a:spcAft>
                          <a:spcPts val="0"/>
                        </a:spcAft>
                      </a:pPr>
                      <a:r>
                        <a:rPr lang="zh-TW" sz="1100" kern="100" dirty="0">
                          <a:solidFill>
                            <a:srgbClr val="808080"/>
                          </a:solidFill>
                          <a:effectLst/>
                          <a:latin typeface="+mj-ea"/>
                          <a:ea typeface="+mj-ea"/>
                          <a:cs typeface="Times New Roman" panose="02020603050405020304" pitchFamily="18" charset="0"/>
                        </a:rPr>
                        <a:t>射出機</a:t>
                      </a:r>
                      <a:endParaRPr lang="zh-TW" sz="1400" kern="100" dirty="0">
                        <a:effectLst/>
                        <a:latin typeface="+mj-ea"/>
                        <a:ea typeface="+mj-ea"/>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2600"/>
                        </a:lnSpc>
                        <a:spcAft>
                          <a:spcPts val="0"/>
                        </a:spcAft>
                      </a:pPr>
                      <a:r>
                        <a:rPr lang="en-US" sz="1100" kern="100" dirty="0">
                          <a:solidFill>
                            <a:srgbClr val="808080"/>
                          </a:solidFill>
                          <a:effectLst/>
                          <a:latin typeface="+mj-ea"/>
                          <a:ea typeface="+mj-ea"/>
                          <a:cs typeface="Times New Roman" panose="02020603050405020304" pitchFamily="18" charset="0"/>
                        </a:rPr>
                        <a:t>1</a:t>
                      </a:r>
                      <a:endParaRPr lang="zh-TW" sz="1400" kern="100" dirty="0">
                        <a:effectLst/>
                        <a:latin typeface="+mj-ea"/>
                        <a:ea typeface="+mj-ea"/>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37283">
                <a:tc>
                  <a:txBody>
                    <a:bodyPr/>
                    <a:lstStyle/>
                    <a:p>
                      <a:pPr marL="0" algn="ctr" defTabSz="914400" rtl="0" eaLnBrk="1" latinLnBrk="0" hangingPunct="1">
                        <a:lnSpc>
                          <a:spcPts val="2600"/>
                        </a:lnSpc>
                        <a:spcAft>
                          <a:spcPts val="0"/>
                        </a:spcAft>
                      </a:pPr>
                      <a:r>
                        <a:rPr lang="en-US" sz="1100" kern="100" dirty="0">
                          <a:solidFill>
                            <a:schemeClr val="bg1">
                              <a:lumMod val="65000"/>
                            </a:schemeClr>
                          </a:solidFill>
                          <a:effectLst/>
                          <a:latin typeface="+mj-ea"/>
                          <a:ea typeface="+mj-ea"/>
                          <a:cs typeface="Times New Roman" panose="02020603050405020304" pitchFamily="18" charset="0"/>
                        </a:rPr>
                        <a:t>CNC</a:t>
                      </a:r>
                      <a:r>
                        <a:rPr lang="zh-TW" sz="1100" kern="100" dirty="0">
                          <a:solidFill>
                            <a:schemeClr val="bg1">
                              <a:lumMod val="65000"/>
                            </a:schemeClr>
                          </a:solidFill>
                          <a:effectLst/>
                          <a:latin typeface="+mj-ea"/>
                          <a:ea typeface="+mj-ea"/>
                          <a:cs typeface="Times New Roman" panose="02020603050405020304" pitchFamily="18" charset="0"/>
                        </a:rPr>
                        <a:t>銑床</a:t>
                      </a:r>
                    </a:p>
                  </a:txBody>
                  <a:tcPr marL="68580" marR="68580" marT="0" marB="0" anchor="ctr">
                    <a:lnL w="381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ts val="2600"/>
                        </a:lnSpc>
                        <a:spcAft>
                          <a:spcPts val="0"/>
                        </a:spcAft>
                      </a:pPr>
                      <a:r>
                        <a:rPr lang="en-US" sz="1100" kern="100" dirty="0">
                          <a:solidFill>
                            <a:schemeClr val="bg1">
                              <a:lumMod val="65000"/>
                            </a:schemeClr>
                          </a:solidFill>
                          <a:effectLst/>
                          <a:latin typeface="+mj-ea"/>
                          <a:ea typeface="+mj-ea"/>
                          <a:cs typeface="Times New Roman" panose="02020603050405020304" pitchFamily="18" charset="0"/>
                        </a:rPr>
                        <a:t>2</a:t>
                      </a:r>
                      <a:endParaRPr lang="zh-TW" sz="1100" kern="100" dirty="0">
                        <a:solidFill>
                          <a:schemeClr val="bg1">
                            <a:lumMod val="65000"/>
                          </a:schemeClr>
                        </a:solidFill>
                        <a:effectLst/>
                        <a:latin typeface="+mj-ea"/>
                        <a:ea typeface="+mj-ea"/>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ts val="2600"/>
                        </a:lnSpc>
                        <a:spcAft>
                          <a:spcPts val="0"/>
                        </a:spcAft>
                      </a:pPr>
                      <a:r>
                        <a:rPr lang="en-US" sz="1100" kern="100" dirty="0">
                          <a:solidFill>
                            <a:schemeClr val="bg1">
                              <a:lumMod val="65000"/>
                            </a:schemeClr>
                          </a:solidFill>
                          <a:effectLst/>
                          <a:latin typeface="+mj-ea"/>
                          <a:ea typeface="+mj-ea"/>
                          <a:cs typeface="Times New Roman" panose="02020603050405020304" pitchFamily="18" charset="0"/>
                        </a:rPr>
                        <a:t> </a:t>
                      </a:r>
                      <a:endParaRPr lang="zh-TW" sz="1100" kern="100" dirty="0">
                        <a:solidFill>
                          <a:schemeClr val="bg1">
                            <a:lumMod val="65000"/>
                          </a:schemeClr>
                        </a:solidFill>
                        <a:effectLst/>
                        <a:latin typeface="+mj-ea"/>
                        <a:ea typeface="+mj-ea"/>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ts val="2600"/>
                        </a:lnSpc>
                        <a:spcAft>
                          <a:spcPts val="0"/>
                        </a:spcAft>
                      </a:pPr>
                      <a:r>
                        <a:rPr lang="en-US" sz="1100" kern="100" dirty="0">
                          <a:solidFill>
                            <a:schemeClr val="bg1">
                              <a:lumMod val="65000"/>
                            </a:schemeClr>
                          </a:solidFill>
                          <a:effectLst/>
                          <a:latin typeface="+mj-ea"/>
                          <a:ea typeface="+mj-ea"/>
                          <a:cs typeface="Times New Roman" panose="02020603050405020304" pitchFamily="18" charset="0"/>
                        </a:rPr>
                        <a:t> </a:t>
                      </a:r>
                      <a:endParaRPr lang="zh-TW" sz="1100" kern="100" dirty="0">
                        <a:solidFill>
                          <a:schemeClr val="bg1">
                            <a:lumMod val="65000"/>
                          </a:schemeClr>
                        </a:solidFill>
                        <a:effectLst/>
                        <a:latin typeface="+mj-ea"/>
                        <a:ea typeface="+mj-ea"/>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ts val="2600"/>
                        </a:lnSpc>
                        <a:spcAft>
                          <a:spcPts val="0"/>
                        </a:spcAft>
                      </a:pPr>
                      <a:r>
                        <a:rPr lang="en-US" sz="1100" kern="100" dirty="0">
                          <a:solidFill>
                            <a:srgbClr val="808080"/>
                          </a:solidFill>
                          <a:effectLst/>
                          <a:latin typeface="+mj-ea"/>
                          <a:ea typeface="+mj-ea"/>
                          <a:cs typeface="Times New Roman" panose="02020603050405020304" pitchFamily="18" charset="0"/>
                        </a:rPr>
                        <a:t>ERP</a:t>
                      </a:r>
                      <a:r>
                        <a:rPr lang="zh-TW" sz="1100" kern="100" dirty="0">
                          <a:solidFill>
                            <a:srgbClr val="808080"/>
                          </a:solidFill>
                          <a:effectLst/>
                          <a:latin typeface="+mj-ea"/>
                          <a:ea typeface="+mj-ea"/>
                          <a:cs typeface="Times New Roman" panose="02020603050405020304" pitchFamily="18" charset="0"/>
                        </a:rPr>
                        <a:t>系統</a:t>
                      </a:r>
                    </a:p>
                  </a:txBody>
                  <a:tcPr marL="68580" marR="68580" marT="0" marB="0" anchor="ctr">
                    <a:lnL w="381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ts val="2600"/>
                        </a:lnSpc>
                        <a:spcAft>
                          <a:spcPts val="0"/>
                        </a:spcAft>
                      </a:pPr>
                      <a:r>
                        <a:rPr lang="en-US" sz="1100" kern="100" dirty="0">
                          <a:solidFill>
                            <a:srgbClr val="808080"/>
                          </a:solidFill>
                          <a:effectLst/>
                          <a:latin typeface="+mj-ea"/>
                          <a:ea typeface="+mj-ea"/>
                          <a:cs typeface="Times New Roman" panose="02020603050405020304" pitchFamily="18" charset="0"/>
                        </a:rPr>
                        <a:t>1</a:t>
                      </a:r>
                      <a:endParaRPr lang="zh-TW" sz="1100" kern="100" dirty="0">
                        <a:solidFill>
                          <a:srgbClr val="808080"/>
                        </a:solidFill>
                        <a:effectLst/>
                        <a:latin typeface="+mj-ea"/>
                        <a:ea typeface="+mj-ea"/>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ts val="2600"/>
                        </a:lnSpc>
                        <a:spcAft>
                          <a:spcPts val="0"/>
                        </a:spcAft>
                      </a:pPr>
                      <a:r>
                        <a:rPr lang="zh-TW" sz="1100" kern="100" dirty="0">
                          <a:solidFill>
                            <a:srgbClr val="808080"/>
                          </a:solidFill>
                          <a:effectLst/>
                          <a:latin typeface="+mj-ea"/>
                          <a:ea typeface="+mj-ea"/>
                          <a:cs typeface="Times New Roman" panose="02020603050405020304" pitchFamily="18" charset="0"/>
                        </a:rPr>
                        <a:t>供氣系統分電表</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ts val="2600"/>
                        </a:lnSpc>
                        <a:spcAft>
                          <a:spcPts val="0"/>
                        </a:spcAft>
                      </a:pPr>
                      <a:r>
                        <a:rPr lang="en-US" sz="1100" kern="100">
                          <a:solidFill>
                            <a:srgbClr val="808080"/>
                          </a:solidFill>
                          <a:effectLst/>
                          <a:latin typeface="+mj-ea"/>
                          <a:ea typeface="+mj-ea"/>
                          <a:cs typeface="Times New Roman" panose="02020603050405020304" pitchFamily="18" charset="0"/>
                        </a:rPr>
                        <a:t>1</a:t>
                      </a:r>
                      <a:endParaRPr lang="zh-TW" sz="1100" kern="100">
                        <a:solidFill>
                          <a:srgbClr val="808080"/>
                        </a:solidFill>
                        <a:effectLst/>
                        <a:latin typeface="+mj-ea"/>
                        <a:ea typeface="+mj-ea"/>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37283">
                <a:tc>
                  <a:txBody>
                    <a:bodyPr/>
                    <a:lstStyle/>
                    <a:p>
                      <a:pPr marL="0" algn="ctr" defTabSz="914400" rtl="0" eaLnBrk="1" latinLnBrk="0" hangingPunct="1">
                        <a:lnSpc>
                          <a:spcPts val="2600"/>
                        </a:lnSpc>
                        <a:spcAft>
                          <a:spcPts val="0"/>
                        </a:spcAft>
                      </a:pPr>
                      <a:r>
                        <a:rPr lang="zh-TW" sz="1100" kern="100" dirty="0">
                          <a:solidFill>
                            <a:schemeClr val="bg1">
                              <a:lumMod val="65000"/>
                            </a:schemeClr>
                          </a:solidFill>
                          <a:effectLst/>
                          <a:latin typeface="+mj-ea"/>
                          <a:ea typeface="+mj-ea"/>
                          <a:cs typeface="Times New Roman" panose="02020603050405020304" pitchFamily="18" charset="0"/>
                        </a:rPr>
                        <a:t>磨床</a:t>
                      </a:r>
                    </a:p>
                  </a:txBody>
                  <a:tcPr marL="68580" marR="68580" marT="0" marB="0" anchor="ctr">
                    <a:lnL w="381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ts val="2600"/>
                        </a:lnSpc>
                        <a:spcAft>
                          <a:spcPts val="0"/>
                        </a:spcAft>
                      </a:pPr>
                      <a:r>
                        <a:rPr lang="en-US" sz="1100" kern="100" dirty="0">
                          <a:solidFill>
                            <a:schemeClr val="bg1">
                              <a:lumMod val="65000"/>
                            </a:schemeClr>
                          </a:solidFill>
                          <a:effectLst/>
                          <a:latin typeface="+mj-ea"/>
                          <a:ea typeface="+mj-ea"/>
                          <a:cs typeface="Times New Roman" panose="02020603050405020304" pitchFamily="18" charset="0"/>
                        </a:rPr>
                        <a:t>4</a:t>
                      </a:r>
                      <a:endParaRPr lang="zh-TW" sz="1100" kern="100" dirty="0">
                        <a:solidFill>
                          <a:schemeClr val="bg1">
                            <a:lumMod val="65000"/>
                          </a:schemeClr>
                        </a:solidFill>
                        <a:effectLst/>
                        <a:latin typeface="+mj-ea"/>
                        <a:ea typeface="+mj-ea"/>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ts val="2600"/>
                        </a:lnSpc>
                        <a:spcAft>
                          <a:spcPts val="0"/>
                        </a:spcAft>
                      </a:pPr>
                      <a:r>
                        <a:rPr lang="en-US" sz="1100" kern="100" dirty="0">
                          <a:solidFill>
                            <a:schemeClr val="bg1">
                              <a:lumMod val="65000"/>
                            </a:schemeClr>
                          </a:solidFill>
                          <a:effectLst/>
                          <a:latin typeface="+mj-ea"/>
                          <a:ea typeface="+mj-ea"/>
                          <a:cs typeface="Times New Roman" panose="02020603050405020304" pitchFamily="18" charset="0"/>
                        </a:rPr>
                        <a:t> </a:t>
                      </a:r>
                      <a:endParaRPr lang="zh-TW" sz="1100" kern="100" dirty="0">
                        <a:solidFill>
                          <a:schemeClr val="bg1">
                            <a:lumMod val="65000"/>
                          </a:schemeClr>
                        </a:solidFill>
                        <a:effectLst/>
                        <a:latin typeface="+mj-ea"/>
                        <a:ea typeface="+mj-ea"/>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ts val="2600"/>
                        </a:lnSpc>
                        <a:spcAft>
                          <a:spcPts val="0"/>
                        </a:spcAft>
                      </a:pPr>
                      <a:r>
                        <a:rPr lang="en-US" sz="1100" kern="100" dirty="0">
                          <a:solidFill>
                            <a:schemeClr val="bg1">
                              <a:lumMod val="65000"/>
                            </a:schemeClr>
                          </a:solidFill>
                          <a:effectLst/>
                          <a:latin typeface="+mj-ea"/>
                          <a:ea typeface="+mj-ea"/>
                          <a:cs typeface="Times New Roman" panose="02020603050405020304" pitchFamily="18" charset="0"/>
                        </a:rPr>
                        <a:t> </a:t>
                      </a:r>
                      <a:endParaRPr lang="zh-TW" sz="1100" kern="100" dirty="0">
                        <a:solidFill>
                          <a:schemeClr val="bg1">
                            <a:lumMod val="65000"/>
                          </a:schemeClr>
                        </a:solidFill>
                        <a:effectLst/>
                        <a:latin typeface="+mj-ea"/>
                        <a:ea typeface="+mj-ea"/>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ts val="2600"/>
                        </a:lnSpc>
                        <a:spcAft>
                          <a:spcPts val="0"/>
                        </a:spcAft>
                      </a:pPr>
                      <a:r>
                        <a:rPr lang="zh-TW" sz="1100" kern="100">
                          <a:solidFill>
                            <a:srgbClr val="808080"/>
                          </a:solidFill>
                          <a:effectLst/>
                          <a:latin typeface="+mj-ea"/>
                          <a:ea typeface="+mj-ea"/>
                          <a:cs typeface="Times New Roman" panose="02020603050405020304" pitchFamily="18" charset="0"/>
                        </a:rPr>
                        <a:t>磨床</a:t>
                      </a:r>
                    </a:p>
                  </a:txBody>
                  <a:tcPr marL="68580" marR="68580" marT="0" marB="0" anchor="ctr">
                    <a:lnL w="381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ts val="2600"/>
                        </a:lnSpc>
                        <a:spcAft>
                          <a:spcPts val="0"/>
                        </a:spcAft>
                      </a:pPr>
                      <a:r>
                        <a:rPr lang="en-US" sz="1100" kern="100">
                          <a:solidFill>
                            <a:srgbClr val="808080"/>
                          </a:solidFill>
                          <a:effectLst/>
                          <a:latin typeface="+mj-ea"/>
                          <a:ea typeface="+mj-ea"/>
                          <a:cs typeface="Times New Roman" panose="02020603050405020304" pitchFamily="18" charset="0"/>
                        </a:rPr>
                        <a:t>1</a:t>
                      </a:r>
                      <a:endParaRPr lang="zh-TW" sz="1100" kern="100">
                        <a:solidFill>
                          <a:srgbClr val="808080"/>
                        </a:solidFill>
                        <a:effectLst/>
                        <a:latin typeface="+mj-ea"/>
                        <a:ea typeface="+mj-ea"/>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ts val="2600"/>
                        </a:lnSpc>
                        <a:spcAft>
                          <a:spcPts val="0"/>
                        </a:spcAft>
                      </a:pPr>
                      <a:r>
                        <a:rPr lang="zh-TW" sz="1100" kern="100" dirty="0">
                          <a:solidFill>
                            <a:srgbClr val="808080"/>
                          </a:solidFill>
                          <a:effectLst/>
                          <a:latin typeface="+mj-ea"/>
                          <a:ea typeface="+mj-ea"/>
                          <a:cs typeface="Times New Roman" panose="02020603050405020304" pitchFamily="18" charset="0"/>
                        </a:rPr>
                        <a:t>整廠電表</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ts val="2600"/>
                        </a:lnSpc>
                        <a:spcAft>
                          <a:spcPts val="0"/>
                        </a:spcAft>
                      </a:pPr>
                      <a:r>
                        <a:rPr lang="en-US" sz="1100" kern="100" dirty="0">
                          <a:solidFill>
                            <a:srgbClr val="808080"/>
                          </a:solidFill>
                          <a:effectLst/>
                          <a:latin typeface="+mj-ea"/>
                          <a:ea typeface="+mj-ea"/>
                          <a:cs typeface="Times New Roman" panose="02020603050405020304" pitchFamily="18" charset="0"/>
                        </a:rPr>
                        <a:t>1</a:t>
                      </a:r>
                      <a:endParaRPr lang="zh-TW" sz="1100" kern="100" dirty="0">
                        <a:solidFill>
                          <a:srgbClr val="808080"/>
                        </a:solidFill>
                        <a:effectLst/>
                        <a:latin typeface="+mj-ea"/>
                        <a:ea typeface="+mj-ea"/>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1493565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3293E9E-AFF9-4034-8BF6-5754B3EA07C7}" type="slidenum">
              <a:rPr lang="zh-TW" altLang="en-US" smtClean="0"/>
              <a:pPr/>
              <a:t>18</a:t>
            </a:fld>
            <a:endParaRPr lang="zh-TW" altLang="en-US"/>
          </a:p>
        </p:txBody>
      </p:sp>
      <p:sp>
        <p:nvSpPr>
          <p:cNvPr id="5" name="Rectangle 2"/>
          <p:cNvSpPr>
            <a:spLocks noGrp="1" noChangeArrowheads="1"/>
          </p:cNvSpPr>
          <p:nvPr>
            <p:ph type="title"/>
          </p:nvPr>
        </p:nvSpPr>
        <p:spPr bwMode="auto">
          <a:xfrm>
            <a:off x="1117923" y="44624"/>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zh-TW" altLang="en-US" dirty="0" smtClean="0">
                <a:latin typeface="微軟正黑體" panose="020B0604030504040204" pitchFamily="34" charset="-120"/>
                <a:ea typeface="微軟正黑體" panose="020B0604030504040204" pitchFamily="34" charset="-120"/>
              </a:rPr>
              <a:t>壹、</a:t>
            </a:r>
            <a:r>
              <a:rPr lang="zh-TW" altLang="zh-TW" dirty="0" smtClean="0">
                <a:latin typeface="微軟正黑體" panose="020B0604030504040204" pitchFamily="34" charset="-120"/>
                <a:ea typeface="微軟正黑體" panose="020B0604030504040204" pitchFamily="34" charset="-120"/>
              </a:rPr>
              <a:t>計畫內容</a:t>
            </a:r>
            <a:endParaRPr lang="zh-TW" altLang="en-US" dirty="0" smtClean="0">
              <a:latin typeface="微軟正黑體" panose="020B0604030504040204" pitchFamily="34" charset="-120"/>
              <a:ea typeface="微軟正黑體" panose="020B0604030504040204" pitchFamily="34" charset="-120"/>
            </a:endParaRPr>
          </a:p>
        </p:txBody>
      </p:sp>
      <p:sp>
        <p:nvSpPr>
          <p:cNvPr id="51" name="Rectangle 2"/>
          <p:cNvSpPr txBox="1">
            <a:spLocks noChangeArrowheads="1"/>
          </p:cNvSpPr>
          <p:nvPr/>
        </p:nvSpPr>
        <p:spPr bwMode="auto">
          <a:xfrm>
            <a:off x="239028" y="934087"/>
            <a:ext cx="6121400" cy="76944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0" lvl="1" algn="l">
              <a:spcBef>
                <a:spcPts val="0"/>
              </a:spcBef>
              <a:buNone/>
            </a:pPr>
            <a:r>
              <a:rPr lang="en-US" altLang="zh-TW" sz="2400" b="1" dirty="0"/>
              <a:t> </a:t>
            </a:r>
            <a:r>
              <a:rPr lang="zh-TW" altLang="en-US" sz="2400" b="1" dirty="0" smtClean="0"/>
              <a:t>二</a:t>
            </a:r>
            <a:r>
              <a:rPr lang="zh-TW" altLang="zh-TW" sz="2400" b="1" dirty="0" smtClean="0"/>
              <a:t>、</a:t>
            </a:r>
            <a:r>
              <a:rPr lang="zh-TW" altLang="en-US" sz="2400" b="1" dirty="0" smtClean="0"/>
              <a:t>解決方案</a:t>
            </a:r>
            <a:r>
              <a:rPr lang="en-US" altLang="zh-TW" sz="2400" b="1" dirty="0" smtClean="0">
                <a:solidFill>
                  <a:srgbClr val="FF0000"/>
                </a:solidFill>
              </a:rPr>
              <a:t>(SMU Phase II)</a:t>
            </a:r>
          </a:p>
          <a:p>
            <a:pPr marL="361950" lvl="1" algn="l">
              <a:spcBef>
                <a:spcPts val="0"/>
              </a:spcBef>
            </a:pPr>
            <a:r>
              <a:rPr lang="en-US" altLang="zh-TW" sz="2000" dirty="0" smtClean="0"/>
              <a:t>(</a:t>
            </a:r>
            <a:r>
              <a:rPr lang="zh-TW" altLang="en-US" sz="2000" dirty="0" smtClean="0"/>
              <a:t>四</a:t>
            </a:r>
            <a:r>
              <a:rPr lang="en-US" altLang="zh-TW" sz="2000" dirty="0" smtClean="0"/>
              <a:t>)</a:t>
            </a:r>
            <a:r>
              <a:rPr lang="zh-TW" altLang="en-US" sz="2000" dirty="0" smtClean="0"/>
              <a:t>本案軟體系統資訊流圖</a:t>
            </a:r>
          </a:p>
        </p:txBody>
      </p:sp>
      <p:sp>
        <p:nvSpPr>
          <p:cNvPr id="26" name="矩形 25"/>
          <p:cNvSpPr/>
          <p:nvPr/>
        </p:nvSpPr>
        <p:spPr>
          <a:xfrm>
            <a:off x="1259632" y="3212976"/>
            <a:ext cx="2664296" cy="1944216"/>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ctr" anchorCtr="0" forceAA="0" compatLnSpc="1">
            <a:prstTxWarp prst="textNoShape">
              <a:avLst/>
            </a:prstTxWarp>
            <a:noAutofit/>
          </a:bodyPr>
          <a:lstStyle/>
          <a:p>
            <a:pPr algn="just">
              <a:spcAft>
                <a:spcPts val="0"/>
              </a:spcAft>
            </a:pPr>
            <a:r>
              <a:rPr lang="zh-TW" altLang="en-US" sz="1400" b="1" kern="100" dirty="0" smtClean="0">
                <a:solidFill>
                  <a:schemeClr val="tx1"/>
                </a:solidFill>
                <a:effectLst/>
                <a:latin typeface="+mn-ea"/>
                <a:cs typeface="Times New Roman" panose="02020603050405020304" pitchFamily="18" charset="0"/>
              </a:rPr>
              <a:t>設備管理</a:t>
            </a:r>
            <a:r>
              <a:rPr lang="zh-TW" altLang="en-US" sz="1400" b="1" kern="100" dirty="0" smtClean="0">
                <a:solidFill>
                  <a:schemeClr val="tx1"/>
                </a:solidFill>
                <a:latin typeface="+mn-ea"/>
                <a:cs typeface="Times New Roman" panose="02020603050405020304" pitchFamily="18" charset="0"/>
              </a:rPr>
              <a:t>系統</a:t>
            </a:r>
            <a:endParaRPr lang="en-US" altLang="zh-TW" sz="1400" b="1" kern="100" dirty="0" smtClean="0">
              <a:solidFill>
                <a:schemeClr val="tx1"/>
              </a:solidFill>
              <a:latin typeface="+mn-ea"/>
              <a:cs typeface="Times New Roman" panose="02020603050405020304" pitchFamily="18" charset="0"/>
            </a:endParaRPr>
          </a:p>
          <a:p>
            <a:pPr algn="just">
              <a:spcAft>
                <a:spcPts val="0"/>
              </a:spcAft>
            </a:pPr>
            <a:r>
              <a:rPr lang="en-US" altLang="zh-TW" sz="1200" kern="100" dirty="0" smtClean="0">
                <a:solidFill>
                  <a:schemeClr val="tx1"/>
                </a:solidFill>
                <a:latin typeface="+mn-ea"/>
                <a:cs typeface="Times New Roman" panose="02020603050405020304" pitchFamily="18" charset="0"/>
              </a:rPr>
              <a:t>(</a:t>
            </a:r>
            <a:r>
              <a:rPr lang="zh-TW" altLang="en-US" sz="1200" kern="100" dirty="0" smtClean="0">
                <a:solidFill>
                  <a:schemeClr val="tx1"/>
                </a:solidFill>
                <a:latin typeface="+mn-ea"/>
                <a:cs typeface="Times New Roman" panose="02020603050405020304" pitchFamily="18" charset="0"/>
              </a:rPr>
              <a:t>資料庫品牌：</a:t>
            </a:r>
            <a:r>
              <a:rPr lang="en-US" altLang="zh-TW" sz="1200" kern="100" dirty="0" err="1" smtClean="0">
                <a:solidFill>
                  <a:schemeClr val="tx1"/>
                </a:solidFill>
                <a:latin typeface="+mn-ea"/>
                <a:cs typeface="Times New Roman" panose="02020603050405020304" pitchFamily="18" charset="0"/>
              </a:rPr>
              <a:t>MySQL</a:t>
            </a:r>
            <a:r>
              <a:rPr lang="en-US" altLang="zh-TW" sz="1200" kern="100" dirty="0" smtClean="0">
                <a:solidFill>
                  <a:schemeClr val="tx1"/>
                </a:solidFill>
                <a:latin typeface="+mn-ea"/>
                <a:cs typeface="Times New Roman" panose="02020603050405020304" pitchFamily="18" charset="0"/>
              </a:rPr>
              <a:t>)</a:t>
            </a:r>
            <a:endParaRPr lang="en-US" sz="1200" kern="100" dirty="0" smtClean="0">
              <a:solidFill>
                <a:schemeClr val="tx1"/>
              </a:solidFill>
              <a:effectLst/>
              <a:latin typeface="+mn-ea"/>
              <a:cs typeface="Times New Roman" panose="02020603050405020304" pitchFamily="18" charset="0"/>
            </a:endParaRPr>
          </a:p>
          <a:p>
            <a:pPr algn="just">
              <a:spcAft>
                <a:spcPts val="0"/>
              </a:spcAft>
            </a:pPr>
            <a:r>
              <a:rPr lang="en-US" altLang="zh-TW" sz="1050" kern="100" dirty="0" smtClean="0">
                <a:solidFill>
                  <a:schemeClr val="tx1"/>
                </a:solidFill>
                <a:latin typeface="+mn-ea"/>
                <a:cs typeface="Times New Roman" panose="02020603050405020304" pitchFamily="18" charset="0"/>
              </a:rPr>
              <a:t>1.</a:t>
            </a:r>
            <a:r>
              <a:rPr lang="zh-TW" altLang="en-US" sz="1050" kern="100" dirty="0" smtClean="0">
                <a:solidFill>
                  <a:schemeClr val="tx1"/>
                </a:solidFill>
                <a:latin typeface="+mn-ea"/>
                <a:cs typeface="Times New Roman" panose="02020603050405020304" pitchFamily="18" charset="0"/>
              </a:rPr>
              <a:t>設備連線設定管理功能</a:t>
            </a:r>
          </a:p>
          <a:p>
            <a:pPr algn="just">
              <a:spcAft>
                <a:spcPts val="0"/>
              </a:spcAft>
            </a:pPr>
            <a:r>
              <a:rPr lang="en-US" altLang="zh-TW" sz="1050" kern="100" dirty="0" smtClean="0">
                <a:solidFill>
                  <a:schemeClr val="tx1"/>
                </a:solidFill>
                <a:latin typeface="+mn-ea"/>
                <a:cs typeface="Times New Roman" panose="02020603050405020304" pitchFamily="18" charset="0"/>
              </a:rPr>
              <a:t>2.</a:t>
            </a:r>
            <a:r>
              <a:rPr lang="zh-TW" altLang="en-US" sz="1050" kern="100" dirty="0" smtClean="0">
                <a:solidFill>
                  <a:schemeClr val="tx1"/>
                </a:solidFill>
                <a:latin typeface="+mn-ea"/>
                <a:cs typeface="Times New Roman" panose="02020603050405020304" pitchFamily="18" charset="0"/>
              </a:rPr>
              <a:t>資料擷取與儲存管理功能</a:t>
            </a:r>
          </a:p>
          <a:p>
            <a:pPr algn="just">
              <a:spcAft>
                <a:spcPts val="0"/>
              </a:spcAft>
            </a:pPr>
            <a:r>
              <a:rPr lang="en-US" altLang="zh-TW" sz="1050" kern="100" dirty="0" smtClean="0">
                <a:solidFill>
                  <a:schemeClr val="tx1"/>
                </a:solidFill>
                <a:latin typeface="+mn-ea"/>
                <a:cs typeface="Times New Roman" panose="02020603050405020304" pitchFamily="18" charset="0"/>
              </a:rPr>
              <a:t>3.</a:t>
            </a:r>
            <a:r>
              <a:rPr lang="zh-TW" altLang="en-US" sz="1050" kern="100" dirty="0" smtClean="0">
                <a:solidFill>
                  <a:schemeClr val="tx1"/>
                </a:solidFill>
                <a:latin typeface="+mn-ea"/>
                <a:cs typeface="Times New Roman" panose="02020603050405020304" pitchFamily="18" charset="0"/>
              </a:rPr>
              <a:t>設備稼動管理功能</a:t>
            </a:r>
          </a:p>
          <a:p>
            <a:pPr algn="just">
              <a:spcAft>
                <a:spcPts val="0"/>
              </a:spcAft>
            </a:pPr>
            <a:r>
              <a:rPr lang="en-US" altLang="zh-TW" sz="1050" kern="100" dirty="0" smtClean="0">
                <a:solidFill>
                  <a:schemeClr val="tx1"/>
                </a:solidFill>
                <a:latin typeface="+mn-ea"/>
                <a:cs typeface="Times New Roman" panose="02020603050405020304" pitchFamily="18" charset="0"/>
              </a:rPr>
              <a:t>4.</a:t>
            </a:r>
            <a:r>
              <a:rPr lang="zh-TW" altLang="en-US" sz="1050" kern="100" dirty="0" smtClean="0">
                <a:solidFill>
                  <a:schemeClr val="tx1"/>
                </a:solidFill>
                <a:latin typeface="+mn-ea"/>
                <a:cs typeface="Times New Roman" panose="02020603050405020304" pitchFamily="18" charset="0"/>
              </a:rPr>
              <a:t>完工計量管理功能</a:t>
            </a:r>
          </a:p>
          <a:p>
            <a:pPr algn="just">
              <a:spcAft>
                <a:spcPts val="0"/>
              </a:spcAft>
            </a:pPr>
            <a:r>
              <a:rPr lang="en-US" altLang="zh-TW" sz="1050" b="1" kern="100" dirty="0" smtClean="0">
                <a:solidFill>
                  <a:srgbClr val="FF0000"/>
                </a:solidFill>
                <a:latin typeface="+mn-ea"/>
                <a:cs typeface="Times New Roman" panose="02020603050405020304" pitchFamily="18" charset="0"/>
              </a:rPr>
              <a:t>5.</a:t>
            </a:r>
            <a:r>
              <a:rPr lang="zh-TW" altLang="en-US" sz="1050" b="1" kern="100" dirty="0" smtClean="0">
                <a:solidFill>
                  <a:srgbClr val="FF0000"/>
                </a:solidFill>
                <a:latin typeface="+mn-ea"/>
                <a:cs typeface="Times New Roman" panose="02020603050405020304" pitchFamily="18" charset="0"/>
              </a:rPr>
              <a:t>故障主動通報功能</a:t>
            </a:r>
            <a:r>
              <a:rPr lang="en-US" altLang="zh-TW" sz="1050" b="1" kern="100" dirty="0" smtClean="0">
                <a:solidFill>
                  <a:srgbClr val="FF0000"/>
                </a:solidFill>
                <a:latin typeface="+mn-ea"/>
                <a:cs typeface="Times New Roman" panose="02020603050405020304" pitchFamily="18" charset="0"/>
              </a:rPr>
              <a:t>(</a:t>
            </a:r>
            <a:r>
              <a:rPr lang="zh-TW" altLang="en-US" sz="1050" b="1" kern="100" dirty="0" smtClean="0">
                <a:solidFill>
                  <a:srgbClr val="FF0000"/>
                </a:solidFill>
                <a:latin typeface="+mn-ea"/>
                <a:cs typeface="Times New Roman" panose="02020603050405020304" pitchFamily="18" charset="0"/>
              </a:rPr>
              <a:t>本案導入</a:t>
            </a:r>
            <a:r>
              <a:rPr lang="en-US" altLang="zh-TW" sz="1050" b="1" kern="100" dirty="0" smtClean="0">
                <a:solidFill>
                  <a:srgbClr val="FF0000"/>
                </a:solidFill>
                <a:latin typeface="+mn-ea"/>
                <a:cs typeface="Times New Roman" panose="02020603050405020304" pitchFamily="18" charset="0"/>
              </a:rPr>
              <a:t>)</a:t>
            </a:r>
          </a:p>
          <a:p>
            <a:pPr algn="just">
              <a:spcAft>
                <a:spcPts val="0"/>
              </a:spcAft>
            </a:pPr>
            <a:r>
              <a:rPr lang="en-US" altLang="zh-TW" sz="1050" b="1" kern="100" dirty="0" smtClean="0">
                <a:solidFill>
                  <a:srgbClr val="FF0000"/>
                </a:solidFill>
                <a:latin typeface="+mn-ea"/>
                <a:cs typeface="Times New Roman" panose="02020603050405020304" pitchFamily="18" charset="0"/>
              </a:rPr>
              <a:t>C.-1.</a:t>
            </a:r>
            <a:r>
              <a:rPr lang="zh-TW" altLang="en-US" sz="1050" b="1" kern="100" dirty="0" smtClean="0">
                <a:solidFill>
                  <a:srgbClr val="FF0000"/>
                </a:solidFill>
                <a:latin typeface="+mn-ea"/>
                <a:cs typeface="Times New Roman" panose="02020603050405020304" pitchFamily="18" charset="0"/>
              </a:rPr>
              <a:t>溫升熱補償模組</a:t>
            </a:r>
            <a:r>
              <a:rPr lang="en-US" altLang="zh-TW" sz="1050" b="1" kern="100" dirty="0" smtClean="0">
                <a:solidFill>
                  <a:srgbClr val="FF0000"/>
                </a:solidFill>
                <a:latin typeface="+mn-ea"/>
                <a:cs typeface="Times New Roman" panose="02020603050405020304" pitchFamily="18" charset="0"/>
              </a:rPr>
              <a:t>(Server</a:t>
            </a:r>
            <a:r>
              <a:rPr lang="zh-TW" altLang="en-US" sz="1050" b="1" kern="100" dirty="0" smtClean="0">
                <a:solidFill>
                  <a:srgbClr val="FF0000"/>
                </a:solidFill>
                <a:latin typeface="+mn-ea"/>
                <a:cs typeface="Times New Roman" panose="02020603050405020304" pitchFamily="18" charset="0"/>
              </a:rPr>
              <a:t>，本案導入</a:t>
            </a:r>
            <a:r>
              <a:rPr lang="en-US" altLang="zh-TW" sz="1050" b="1" kern="100" dirty="0" smtClean="0">
                <a:solidFill>
                  <a:srgbClr val="FF0000"/>
                </a:solidFill>
                <a:latin typeface="+mn-ea"/>
                <a:cs typeface="Times New Roman" panose="02020603050405020304" pitchFamily="18" charset="0"/>
              </a:rPr>
              <a:t>)</a:t>
            </a:r>
            <a:endParaRPr lang="zh-TW" altLang="en-US" sz="1050" b="1" kern="100" dirty="0">
              <a:solidFill>
                <a:srgbClr val="FF0000"/>
              </a:solidFill>
              <a:latin typeface="+mn-ea"/>
              <a:cs typeface="Times New Roman" panose="02020603050405020304" pitchFamily="18" charset="0"/>
            </a:endParaRPr>
          </a:p>
        </p:txBody>
      </p:sp>
      <p:sp>
        <p:nvSpPr>
          <p:cNvPr id="67" name="矩形 66"/>
          <p:cNvSpPr/>
          <p:nvPr/>
        </p:nvSpPr>
        <p:spPr>
          <a:xfrm>
            <a:off x="6228184" y="3717032"/>
            <a:ext cx="2016224" cy="77725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ctr" anchorCtr="0" forceAA="0" compatLnSpc="1">
            <a:prstTxWarp prst="textNoShape">
              <a:avLst/>
            </a:prstTxWarp>
            <a:noAutofit/>
          </a:bodyPr>
          <a:lstStyle/>
          <a:p>
            <a:pPr algn="just">
              <a:spcAft>
                <a:spcPts val="0"/>
              </a:spcAft>
            </a:pPr>
            <a:r>
              <a:rPr lang="zh-TW" altLang="en-US" sz="1400" b="1" kern="100" dirty="0" smtClean="0">
                <a:solidFill>
                  <a:schemeClr val="tx1"/>
                </a:solidFill>
                <a:effectLst/>
                <a:latin typeface="+mn-ea"/>
                <a:cs typeface="Times New Roman" panose="02020603050405020304" pitchFamily="18" charset="0"/>
              </a:rPr>
              <a:t>製造管理</a:t>
            </a:r>
            <a:r>
              <a:rPr lang="zh-TW" altLang="en-US" sz="1400" b="1" kern="100" dirty="0" smtClean="0">
                <a:solidFill>
                  <a:schemeClr val="tx1"/>
                </a:solidFill>
                <a:latin typeface="+mn-ea"/>
                <a:cs typeface="Times New Roman" panose="02020603050405020304" pitchFamily="18" charset="0"/>
              </a:rPr>
              <a:t>系統</a:t>
            </a:r>
            <a:r>
              <a:rPr lang="en-US" altLang="zh-TW" sz="1400" b="1" kern="100" dirty="0" smtClean="0">
                <a:solidFill>
                  <a:srgbClr val="FF0000"/>
                </a:solidFill>
                <a:latin typeface="+mn-ea"/>
                <a:cs typeface="Times New Roman" panose="02020603050405020304" pitchFamily="18" charset="0"/>
              </a:rPr>
              <a:t>(</a:t>
            </a:r>
            <a:r>
              <a:rPr lang="zh-TW" altLang="en-US" sz="1400" b="1" kern="100" dirty="0" smtClean="0">
                <a:solidFill>
                  <a:srgbClr val="FF0000"/>
                </a:solidFill>
                <a:latin typeface="+mn-ea"/>
                <a:cs typeface="Times New Roman" panose="02020603050405020304" pitchFamily="18" charset="0"/>
              </a:rPr>
              <a:t>本案導入</a:t>
            </a:r>
            <a:r>
              <a:rPr lang="en-US" sz="1400" b="1" kern="100" dirty="0" smtClean="0">
                <a:solidFill>
                  <a:srgbClr val="FF0000"/>
                </a:solidFill>
                <a:effectLst/>
                <a:latin typeface="+mn-ea"/>
                <a:cs typeface="Times New Roman" panose="02020603050405020304" pitchFamily="18" charset="0"/>
              </a:rPr>
              <a:t>)</a:t>
            </a:r>
          </a:p>
          <a:p>
            <a:pPr algn="just">
              <a:spcAft>
                <a:spcPts val="0"/>
              </a:spcAft>
            </a:pPr>
            <a:r>
              <a:rPr lang="en-US" altLang="zh-TW" sz="1200" kern="100" dirty="0" smtClean="0">
                <a:solidFill>
                  <a:schemeClr val="tx1"/>
                </a:solidFill>
                <a:latin typeface="+mn-ea"/>
                <a:cs typeface="Times New Roman" panose="02020603050405020304" pitchFamily="18" charset="0"/>
              </a:rPr>
              <a:t>(</a:t>
            </a:r>
            <a:r>
              <a:rPr lang="zh-TW" altLang="en-US" sz="1200" kern="100" dirty="0" smtClean="0">
                <a:solidFill>
                  <a:schemeClr val="tx1"/>
                </a:solidFill>
                <a:latin typeface="+mn-ea"/>
                <a:cs typeface="Times New Roman" panose="02020603050405020304" pitchFamily="18" charset="0"/>
              </a:rPr>
              <a:t>資料庫品牌：</a:t>
            </a:r>
            <a:r>
              <a:rPr lang="en-US" altLang="zh-TW" sz="1200" kern="100" dirty="0" smtClean="0">
                <a:solidFill>
                  <a:schemeClr val="tx1"/>
                </a:solidFill>
                <a:latin typeface="+mn-ea"/>
                <a:cs typeface="Times New Roman" panose="02020603050405020304" pitchFamily="18" charset="0"/>
              </a:rPr>
              <a:t>MS-SQL)</a:t>
            </a:r>
          </a:p>
          <a:p>
            <a:pPr algn="just">
              <a:spcAft>
                <a:spcPts val="0"/>
              </a:spcAft>
            </a:pPr>
            <a:r>
              <a:rPr lang="en-US" altLang="zh-TW" sz="1050" b="1" kern="100" dirty="0" smtClean="0">
                <a:solidFill>
                  <a:srgbClr val="FF0000"/>
                </a:solidFill>
                <a:latin typeface="+mn-ea"/>
                <a:cs typeface="Times New Roman" panose="02020603050405020304" pitchFamily="18" charset="0"/>
              </a:rPr>
              <a:t>A.</a:t>
            </a:r>
            <a:r>
              <a:rPr lang="zh-TW" altLang="en-US" sz="1050" b="1" kern="100" dirty="0" smtClean="0">
                <a:solidFill>
                  <a:srgbClr val="FF0000"/>
                </a:solidFill>
                <a:latin typeface="+mn-ea"/>
                <a:cs typeface="Times New Roman" panose="02020603050405020304" pitchFamily="18" charset="0"/>
              </a:rPr>
              <a:t>工單管理模組</a:t>
            </a:r>
            <a:r>
              <a:rPr lang="en-US" altLang="zh-TW" sz="1050" b="1" kern="100" dirty="0" smtClean="0">
                <a:solidFill>
                  <a:srgbClr val="FF0000"/>
                </a:solidFill>
                <a:latin typeface="+mn-ea"/>
                <a:cs typeface="Times New Roman" panose="02020603050405020304" pitchFamily="18" charset="0"/>
              </a:rPr>
              <a:t>(</a:t>
            </a:r>
            <a:r>
              <a:rPr lang="zh-TW" altLang="en-US" sz="1050" b="1" kern="100" dirty="0" smtClean="0">
                <a:solidFill>
                  <a:srgbClr val="FF0000"/>
                </a:solidFill>
                <a:latin typeface="+mn-ea"/>
                <a:cs typeface="Times New Roman" panose="02020603050405020304" pitchFamily="18" charset="0"/>
              </a:rPr>
              <a:t>本案導入</a:t>
            </a:r>
            <a:r>
              <a:rPr lang="en-US" altLang="zh-TW" sz="1050" b="1" kern="100" dirty="0" smtClean="0">
                <a:solidFill>
                  <a:srgbClr val="FF0000"/>
                </a:solidFill>
                <a:latin typeface="+mn-ea"/>
                <a:cs typeface="Times New Roman" panose="02020603050405020304" pitchFamily="18" charset="0"/>
              </a:rPr>
              <a:t>)</a:t>
            </a:r>
          </a:p>
          <a:p>
            <a:pPr algn="just">
              <a:spcAft>
                <a:spcPts val="0"/>
              </a:spcAft>
            </a:pPr>
            <a:r>
              <a:rPr lang="en-US" altLang="zh-TW" sz="1050" b="1" kern="100" dirty="0" smtClean="0">
                <a:solidFill>
                  <a:srgbClr val="FF0000"/>
                </a:solidFill>
                <a:latin typeface="+mn-ea"/>
                <a:cs typeface="Times New Roman" panose="02020603050405020304" pitchFamily="18" charset="0"/>
              </a:rPr>
              <a:t>B.</a:t>
            </a:r>
            <a:r>
              <a:rPr lang="zh-TW" altLang="en-US" sz="1050" b="1" kern="100" dirty="0" smtClean="0">
                <a:solidFill>
                  <a:srgbClr val="FF0000"/>
                </a:solidFill>
                <a:latin typeface="+mn-ea"/>
                <a:cs typeface="Times New Roman" panose="02020603050405020304" pitchFamily="18" charset="0"/>
              </a:rPr>
              <a:t>物料管理模組</a:t>
            </a:r>
            <a:r>
              <a:rPr lang="en-US" altLang="zh-TW" sz="1050" b="1" kern="100" dirty="0" smtClean="0">
                <a:solidFill>
                  <a:srgbClr val="FF0000"/>
                </a:solidFill>
                <a:latin typeface="+mn-ea"/>
                <a:cs typeface="Times New Roman" panose="02020603050405020304" pitchFamily="18" charset="0"/>
              </a:rPr>
              <a:t>(</a:t>
            </a:r>
            <a:r>
              <a:rPr lang="zh-TW" altLang="en-US" sz="1050" b="1" kern="100" dirty="0" smtClean="0">
                <a:solidFill>
                  <a:srgbClr val="FF0000"/>
                </a:solidFill>
                <a:latin typeface="+mn-ea"/>
                <a:cs typeface="Times New Roman" panose="02020603050405020304" pitchFamily="18" charset="0"/>
              </a:rPr>
              <a:t>本案導入</a:t>
            </a:r>
            <a:r>
              <a:rPr lang="en-US" altLang="zh-TW" sz="1050" b="1" kern="100" dirty="0" smtClean="0">
                <a:solidFill>
                  <a:srgbClr val="FF0000"/>
                </a:solidFill>
                <a:latin typeface="+mn-ea"/>
                <a:cs typeface="Times New Roman" panose="02020603050405020304" pitchFamily="18" charset="0"/>
              </a:rPr>
              <a:t>)</a:t>
            </a:r>
            <a:endParaRPr lang="zh-TW" altLang="en-US" sz="1050" b="1" kern="100" dirty="0" smtClean="0">
              <a:solidFill>
                <a:srgbClr val="FF0000"/>
              </a:solidFill>
              <a:latin typeface="+mn-ea"/>
              <a:cs typeface="Times New Roman" panose="02020603050405020304" pitchFamily="18" charset="0"/>
            </a:endParaRPr>
          </a:p>
        </p:txBody>
      </p:sp>
      <p:sp>
        <p:nvSpPr>
          <p:cNvPr id="68" name="矩形 67"/>
          <p:cNvSpPr/>
          <p:nvPr/>
        </p:nvSpPr>
        <p:spPr>
          <a:xfrm>
            <a:off x="4716016" y="1556792"/>
            <a:ext cx="2016224" cy="921267"/>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ctr" anchorCtr="0" forceAA="0" compatLnSpc="1">
            <a:prstTxWarp prst="textNoShape">
              <a:avLst/>
            </a:prstTxWarp>
            <a:noAutofit/>
          </a:bodyPr>
          <a:lstStyle/>
          <a:p>
            <a:pPr algn="just">
              <a:spcAft>
                <a:spcPts val="0"/>
              </a:spcAft>
            </a:pPr>
            <a:r>
              <a:rPr lang="zh-TW" altLang="en-US" sz="1400" b="1" kern="100" dirty="0" smtClean="0">
                <a:solidFill>
                  <a:schemeClr val="tx1"/>
                </a:solidFill>
                <a:effectLst/>
                <a:latin typeface="+mn-ea"/>
                <a:cs typeface="Times New Roman" panose="02020603050405020304" pitchFamily="18" charset="0"/>
              </a:rPr>
              <a:t>企業資源規劃</a:t>
            </a:r>
            <a:r>
              <a:rPr lang="zh-TW" altLang="en-US" sz="1400" b="1" kern="100" dirty="0" smtClean="0">
                <a:solidFill>
                  <a:schemeClr val="tx1"/>
                </a:solidFill>
                <a:latin typeface="+mn-ea"/>
                <a:cs typeface="Times New Roman" panose="02020603050405020304" pitchFamily="18" charset="0"/>
              </a:rPr>
              <a:t>系統</a:t>
            </a:r>
            <a:r>
              <a:rPr lang="en-US" altLang="zh-TW" sz="1400" b="1" kern="100" dirty="0" smtClean="0">
                <a:solidFill>
                  <a:schemeClr val="tx1"/>
                </a:solidFill>
                <a:latin typeface="+mn-ea"/>
                <a:cs typeface="Times New Roman" panose="02020603050405020304" pitchFamily="18" charset="0"/>
              </a:rPr>
              <a:t>(ERP)</a:t>
            </a:r>
          </a:p>
          <a:p>
            <a:pPr algn="just">
              <a:spcAft>
                <a:spcPts val="0"/>
              </a:spcAft>
            </a:pPr>
            <a:r>
              <a:rPr lang="en-US" altLang="zh-TW" sz="1200" kern="100" dirty="0" smtClean="0">
                <a:solidFill>
                  <a:schemeClr val="tx1"/>
                </a:solidFill>
                <a:latin typeface="+mn-ea"/>
                <a:cs typeface="Times New Roman" panose="02020603050405020304" pitchFamily="18" charset="0"/>
              </a:rPr>
              <a:t>(</a:t>
            </a:r>
            <a:r>
              <a:rPr lang="zh-TW" altLang="en-US" sz="1200" kern="100" dirty="0" smtClean="0">
                <a:solidFill>
                  <a:schemeClr val="tx1"/>
                </a:solidFill>
                <a:latin typeface="+mn-ea"/>
                <a:cs typeface="Times New Roman" panose="02020603050405020304" pitchFamily="18" charset="0"/>
              </a:rPr>
              <a:t>資料庫品牌：</a:t>
            </a:r>
            <a:r>
              <a:rPr lang="en-US" altLang="zh-TW" sz="1200" kern="100" dirty="0" smtClean="0">
                <a:solidFill>
                  <a:schemeClr val="tx1"/>
                </a:solidFill>
                <a:latin typeface="+mn-ea"/>
                <a:cs typeface="Times New Roman" panose="02020603050405020304" pitchFamily="18" charset="0"/>
              </a:rPr>
              <a:t>Oracle)</a:t>
            </a:r>
          </a:p>
          <a:p>
            <a:pPr algn="just">
              <a:spcAft>
                <a:spcPts val="0"/>
              </a:spcAft>
            </a:pPr>
            <a:r>
              <a:rPr lang="zh-TW" altLang="en-US" sz="1050" kern="100" dirty="0" smtClean="0">
                <a:solidFill>
                  <a:schemeClr val="tx1"/>
                </a:solidFill>
                <a:latin typeface="+mn-ea"/>
                <a:cs typeface="Times New Roman" panose="02020603050405020304" pitchFamily="18" charset="0"/>
              </a:rPr>
              <a:t>庫存管理模組</a:t>
            </a:r>
            <a:endParaRPr lang="en-US" altLang="zh-TW" sz="1050" kern="100" dirty="0" smtClean="0">
              <a:solidFill>
                <a:schemeClr val="tx1"/>
              </a:solidFill>
              <a:latin typeface="+mn-ea"/>
              <a:cs typeface="Times New Roman" panose="02020603050405020304" pitchFamily="18" charset="0"/>
            </a:endParaRPr>
          </a:p>
          <a:p>
            <a:pPr algn="just">
              <a:spcAft>
                <a:spcPts val="0"/>
              </a:spcAft>
            </a:pPr>
            <a:r>
              <a:rPr lang="zh-TW" altLang="en-US" sz="1050" kern="100" dirty="0" smtClean="0">
                <a:solidFill>
                  <a:schemeClr val="tx1"/>
                </a:solidFill>
                <a:latin typeface="+mn-ea"/>
                <a:cs typeface="Times New Roman" panose="02020603050405020304" pitchFamily="18" charset="0"/>
              </a:rPr>
              <a:t>成本分析模組</a:t>
            </a:r>
            <a:endParaRPr lang="en-US" altLang="zh-TW" sz="1050" kern="100" dirty="0" smtClean="0">
              <a:solidFill>
                <a:schemeClr val="tx1"/>
              </a:solidFill>
              <a:latin typeface="+mn-ea"/>
              <a:cs typeface="Times New Roman" panose="02020603050405020304" pitchFamily="18" charset="0"/>
            </a:endParaRPr>
          </a:p>
          <a:p>
            <a:pPr algn="just">
              <a:spcAft>
                <a:spcPts val="0"/>
              </a:spcAft>
            </a:pPr>
            <a:r>
              <a:rPr lang="en-US" altLang="zh-TW" sz="1050" kern="100" dirty="0" smtClean="0">
                <a:solidFill>
                  <a:schemeClr val="tx1"/>
                </a:solidFill>
                <a:latin typeface="+mn-ea"/>
                <a:cs typeface="Times New Roman" panose="02020603050405020304" pitchFamily="18" charset="0"/>
              </a:rPr>
              <a:t>…..</a:t>
            </a:r>
            <a:endParaRPr lang="zh-TW" altLang="en-US" sz="1050" kern="100" dirty="0" smtClean="0">
              <a:solidFill>
                <a:schemeClr val="tx1"/>
              </a:solidFill>
              <a:latin typeface="+mn-ea"/>
              <a:cs typeface="Times New Roman" panose="02020603050405020304" pitchFamily="18" charset="0"/>
            </a:endParaRPr>
          </a:p>
        </p:txBody>
      </p:sp>
      <p:sp>
        <p:nvSpPr>
          <p:cNvPr id="55" name="文字方塊 54"/>
          <p:cNvSpPr txBox="1"/>
          <p:nvPr/>
        </p:nvSpPr>
        <p:spPr>
          <a:xfrm>
            <a:off x="1259632" y="5857527"/>
            <a:ext cx="2492990" cy="369332"/>
          </a:xfrm>
          <a:prstGeom prst="rect">
            <a:avLst/>
          </a:prstGeom>
          <a:noFill/>
        </p:spPr>
        <p:txBody>
          <a:bodyPr wrap="none" rtlCol="0">
            <a:spAutoFit/>
          </a:bodyPr>
          <a:lstStyle/>
          <a:p>
            <a:r>
              <a:rPr lang="zh-TW" altLang="en-US" dirty="0" smtClean="0">
                <a:latin typeface="+mn-ea"/>
                <a:ea typeface="+mn-ea"/>
              </a:rPr>
              <a:t>生產製造現場設備聯網</a:t>
            </a:r>
            <a:endParaRPr lang="zh-TW" altLang="en-US" dirty="0">
              <a:latin typeface="+mn-ea"/>
              <a:ea typeface="+mn-ea"/>
            </a:endParaRPr>
          </a:p>
        </p:txBody>
      </p:sp>
      <p:sp>
        <p:nvSpPr>
          <p:cNvPr id="56" name="矩形 55"/>
          <p:cNvSpPr/>
          <p:nvPr/>
        </p:nvSpPr>
        <p:spPr>
          <a:xfrm>
            <a:off x="953459" y="6145559"/>
            <a:ext cx="3292889" cy="307777"/>
          </a:xfrm>
          <a:prstGeom prst="rect">
            <a:avLst/>
          </a:prstGeom>
        </p:spPr>
        <p:txBody>
          <a:bodyPr wrap="none">
            <a:spAutoFit/>
          </a:bodyPr>
          <a:lstStyle/>
          <a:p>
            <a:pPr algn="just">
              <a:spcAft>
                <a:spcPts val="0"/>
              </a:spcAft>
            </a:pPr>
            <a:r>
              <a:rPr lang="en-US" altLang="zh-TW" sz="1400" b="1" kern="100" dirty="0" smtClean="0">
                <a:solidFill>
                  <a:srgbClr val="FF0000"/>
                </a:solidFill>
                <a:latin typeface="+mn-ea"/>
                <a:ea typeface="+mn-ea"/>
                <a:cs typeface="Times New Roman" panose="02020603050405020304" pitchFamily="18" charset="0"/>
              </a:rPr>
              <a:t>C.-1.</a:t>
            </a:r>
            <a:r>
              <a:rPr lang="zh-TW" altLang="en-US" sz="1400" b="1" kern="100" dirty="0" smtClean="0">
                <a:solidFill>
                  <a:srgbClr val="FF0000"/>
                </a:solidFill>
                <a:latin typeface="+mn-ea"/>
                <a:ea typeface="+mn-ea"/>
                <a:cs typeface="Times New Roman" panose="02020603050405020304" pitchFamily="18" charset="0"/>
              </a:rPr>
              <a:t>溫升熱補償模組</a:t>
            </a:r>
            <a:r>
              <a:rPr lang="en-US" altLang="zh-TW" sz="1400" b="1" kern="100" dirty="0" smtClean="0">
                <a:solidFill>
                  <a:srgbClr val="FF0000"/>
                </a:solidFill>
                <a:latin typeface="+mn-ea"/>
                <a:ea typeface="+mn-ea"/>
                <a:cs typeface="Times New Roman" panose="02020603050405020304" pitchFamily="18" charset="0"/>
              </a:rPr>
              <a:t>(Edge</a:t>
            </a:r>
            <a:r>
              <a:rPr lang="zh-TW" altLang="en-US" sz="1400" b="1" kern="100" dirty="0" smtClean="0">
                <a:solidFill>
                  <a:srgbClr val="FF0000"/>
                </a:solidFill>
                <a:latin typeface="+mn-ea"/>
                <a:ea typeface="+mn-ea"/>
                <a:cs typeface="Times New Roman" panose="02020603050405020304" pitchFamily="18" charset="0"/>
              </a:rPr>
              <a:t>，本案導入</a:t>
            </a:r>
            <a:r>
              <a:rPr lang="en-US" altLang="zh-TW" sz="1400" b="1" kern="100" dirty="0" smtClean="0">
                <a:solidFill>
                  <a:srgbClr val="FF0000"/>
                </a:solidFill>
                <a:latin typeface="+mn-ea"/>
                <a:ea typeface="+mn-ea"/>
                <a:cs typeface="Times New Roman" panose="02020603050405020304" pitchFamily="18" charset="0"/>
              </a:rPr>
              <a:t>)</a:t>
            </a:r>
            <a:endParaRPr lang="zh-TW" altLang="en-US" sz="1400" b="1" kern="100" dirty="0">
              <a:solidFill>
                <a:srgbClr val="FF0000"/>
              </a:solidFill>
              <a:latin typeface="+mn-ea"/>
              <a:ea typeface="+mn-ea"/>
              <a:cs typeface="Times New Roman" panose="02020603050405020304" pitchFamily="18" charset="0"/>
            </a:endParaRPr>
          </a:p>
        </p:txBody>
      </p:sp>
      <p:cxnSp>
        <p:nvCxnSpPr>
          <p:cNvPr id="57" name="弧形接點 75"/>
          <p:cNvCxnSpPr>
            <a:stCxn id="56" idx="1"/>
          </p:cNvCxnSpPr>
          <p:nvPr/>
        </p:nvCxnSpPr>
        <p:spPr>
          <a:xfrm rot="10800000" flipH="1">
            <a:off x="953458" y="4705400"/>
            <a:ext cx="234165" cy="1594049"/>
          </a:xfrm>
          <a:prstGeom prst="curvedConnector4">
            <a:avLst>
              <a:gd name="adj1" fmla="val -97623"/>
              <a:gd name="adj2" fmla="val 93667"/>
            </a:avLst>
          </a:prstGeom>
          <a:ln w="76200">
            <a:solidFill>
              <a:srgbClr val="FF0000"/>
            </a:solidFill>
            <a:headEnd type="diamond"/>
            <a:tailEnd type="triangle"/>
          </a:ln>
        </p:spPr>
        <p:style>
          <a:lnRef idx="1">
            <a:schemeClr val="accent1"/>
          </a:lnRef>
          <a:fillRef idx="0">
            <a:schemeClr val="accent1"/>
          </a:fillRef>
          <a:effectRef idx="0">
            <a:schemeClr val="accent1"/>
          </a:effectRef>
          <a:fontRef idx="minor">
            <a:schemeClr val="tx1"/>
          </a:fontRef>
        </p:style>
      </p:cxnSp>
      <p:sp>
        <p:nvSpPr>
          <p:cNvPr id="86" name="文字方塊 85"/>
          <p:cNvSpPr txBox="1"/>
          <p:nvPr/>
        </p:nvSpPr>
        <p:spPr>
          <a:xfrm>
            <a:off x="693898" y="5301208"/>
            <a:ext cx="2941998" cy="584775"/>
          </a:xfrm>
          <a:prstGeom prst="rect">
            <a:avLst/>
          </a:prstGeom>
          <a:noFill/>
          <a:ln>
            <a:solidFill>
              <a:srgbClr val="C00000"/>
            </a:solidFill>
            <a:prstDash val="dash"/>
          </a:ln>
        </p:spPr>
        <p:txBody>
          <a:bodyPr wrap="square" rtlCol="0">
            <a:spAutoFit/>
          </a:bodyPr>
          <a:lstStyle/>
          <a:p>
            <a:pPr>
              <a:buFont typeface="Wingdings" pitchFamily="2" charset="2"/>
              <a:buChar char="Ø"/>
            </a:pPr>
            <a:r>
              <a:rPr lang="zh-TW" altLang="en-US" sz="1600" b="1" dirty="0" smtClean="0">
                <a:solidFill>
                  <a:srgbClr val="FF0000"/>
                </a:solidFill>
                <a:latin typeface="+mn-ea"/>
                <a:ea typeface="+mn-ea"/>
              </a:rPr>
              <a:t>「</a:t>
            </a:r>
            <a:r>
              <a:rPr lang="en-US" altLang="zh-TW" sz="1600" b="1" dirty="0" smtClean="0">
                <a:solidFill>
                  <a:srgbClr val="FF0000"/>
                </a:solidFill>
                <a:latin typeface="+mn-ea"/>
                <a:ea typeface="+mn-ea"/>
              </a:rPr>
              <a:t>SMB-</a:t>
            </a:r>
            <a:r>
              <a:rPr lang="zh-TW" altLang="en-US" sz="1600" b="1" dirty="0" smtClean="0">
                <a:solidFill>
                  <a:srgbClr val="FF0000"/>
                </a:solidFill>
                <a:latin typeface="+mn-ea"/>
                <a:ea typeface="+mn-ea"/>
              </a:rPr>
              <a:t>溫升熱補償模組」資訊流</a:t>
            </a:r>
            <a:r>
              <a:rPr lang="en-US" altLang="zh-TW" sz="1600" b="1" dirty="0">
                <a:solidFill>
                  <a:srgbClr val="FF0000"/>
                </a:solidFill>
                <a:latin typeface="微軟正黑體" panose="020B0604030504040204" pitchFamily="34" charset="-120"/>
                <a:ea typeface="微軟正黑體" panose="020B0604030504040204" pitchFamily="34" charset="-120"/>
              </a:rPr>
              <a:t>(</a:t>
            </a:r>
            <a:r>
              <a:rPr lang="zh-TW" altLang="en-US" sz="1600" b="1" dirty="0">
                <a:solidFill>
                  <a:srgbClr val="FF0000"/>
                </a:solidFill>
                <a:latin typeface="微軟正黑體" panose="020B0604030504040204" pitchFamily="34" charset="-120"/>
                <a:ea typeface="微軟正黑體" panose="020B0604030504040204" pitchFamily="34" charset="-120"/>
              </a:rPr>
              <a:t>如附件</a:t>
            </a:r>
            <a:r>
              <a:rPr lang="en-US" altLang="zh-TW" sz="1600" b="1" dirty="0">
                <a:solidFill>
                  <a:srgbClr val="FF0000"/>
                </a:solidFill>
                <a:latin typeface="微軟正黑體" panose="020B0604030504040204" pitchFamily="34" charset="-120"/>
                <a:ea typeface="微軟正黑體" panose="020B0604030504040204" pitchFamily="34" charset="-120"/>
              </a:rPr>
              <a:t>p.</a:t>
            </a:r>
            <a:r>
              <a:rPr lang="zh-TW" altLang="en-US" sz="1600" b="1" dirty="0">
                <a:solidFill>
                  <a:srgbClr val="FF0000"/>
                </a:solidFill>
                <a:latin typeface="微軟正黑體" panose="020B0604030504040204" pitchFamily="34" charset="-120"/>
                <a:ea typeface="微軟正黑體" panose="020B0604030504040204" pitchFamily="34" charset="-120"/>
              </a:rPr>
              <a:t>頁碼</a:t>
            </a:r>
            <a:r>
              <a:rPr lang="en-US" altLang="zh-TW" sz="1600" b="1" dirty="0">
                <a:solidFill>
                  <a:srgbClr val="FF0000"/>
                </a:solidFill>
                <a:latin typeface="微軟正黑體" panose="020B0604030504040204" pitchFamily="34" charset="-120"/>
                <a:ea typeface="微軟正黑體" panose="020B0604030504040204" pitchFamily="34" charset="-120"/>
              </a:rPr>
              <a:t>)</a:t>
            </a:r>
            <a:endParaRPr lang="zh-TW" altLang="en-US" sz="1600" b="1" dirty="0">
              <a:solidFill>
                <a:srgbClr val="FF0000"/>
              </a:solidFill>
              <a:latin typeface="微軟正黑體" panose="020B0604030504040204" pitchFamily="34" charset="-120"/>
              <a:ea typeface="微軟正黑體" panose="020B0604030504040204" pitchFamily="34" charset="-120"/>
            </a:endParaRPr>
          </a:p>
        </p:txBody>
      </p:sp>
      <p:sp>
        <p:nvSpPr>
          <p:cNvPr id="89" name="文字方塊 88"/>
          <p:cNvSpPr txBox="1"/>
          <p:nvPr/>
        </p:nvSpPr>
        <p:spPr>
          <a:xfrm>
            <a:off x="4425785" y="4443367"/>
            <a:ext cx="1514367" cy="1077218"/>
          </a:xfrm>
          <a:prstGeom prst="rect">
            <a:avLst/>
          </a:prstGeom>
          <a:noFill/>
          <a:ln>
            <a:solidFill>
              <a:srgbClr val="C00000"/>
            </a:solidFill>
            <a:prstDash val="dash"/>
          </a:ln>
        </p:spPr>
        <p:txBody>
          <a:bodyPr wrap="square" rtlCol="0">
            <a:spAutoFit/>
          </a:bodyPr>
          <a:lstStyle/>
          <a:p>
            <a:pPr marL="180975" indent="-180975" algn="just">
              <a:buFont typeface="Wingdings" pitchFamily="2" charset="2"/>
              <a:buChar char="Ø"/>
            </a:pPr>
            <a:r>
              <a:rPr lang="zh-TW" altLang="en-US" sz="1600" b="1" dirty="0" smtClean="0">
                <a:solidFill>
                  <a:srgbClr val="FF0000"/>
                </a:solidFill>
                <a:latin typeface="+mn-ea"/>
                <a:ea typeface="+mn-ea"/>
              </a:rPr>
              <a:t>「製造管理</a:t>
            </a:r>
            <a:r>
              <a:rPr lang="en-US" altLang="zh-TW" sz="1600" b="1" dirty="0" smtClean="0">
                <a:solidFill>
                  <a:srgbClr val="FF0000"/>
                </a:solidFill>
                <a:latin typeface="+mn-ea"/>
                <a:ea typeface="+mn-ea"/>
              </a:rPr>
              <a:t>-</a:t>
            </a:r>
            <a:r>
              <a:rPr lang="zh-TW" altLang="en-US" sz="1600" b="1" dirty="0" smtClean="0">
                <a:solidFill>
                  <a:srgbClr val="FF0000"/>
                </a:solidFill>
                <a:latin typeface="+mn-ea"/>
                <a:ea typeface="+mn-ea"/>
              </a:rPr>
              <a:t>設備管理」資訊流</a:t>
            </a:r>
            <a:r>
              <a:rPr lang="en-US" altLang="zh-TW" sz="1600" b="1" dirty="0">
                <a:solidFill>
                  <a:srgbClr val="FF0000"/>
                </a:solidFill>
                <a:latin typeface="微軟正黑體" panose="020B0604030504040204" pitchFamily="34" charset="-120"/>
                <a:ea typeface="微軟正黑體" panose="020B0604030504040204" pitchFamily="34" charset="-120"/>
              </a:rPr>
              <a:t>(</a:t>
            </a:r>
            <a:r>
              <a:rPr lang="zh-TW" altLang="en-US" sz="1600" b="1" dirty="0">
                <a:solidFill>
                  <a:srgbClr val="FF0000"/>
                </a:solidFill>
                <a:latin typeface="微軟正黑體" panose="020B0604030504040204" pitchFamily="34" charset="-120"/>
                <a:ea typeface="微軟正黑體" panose="020B0604030504040204" pitchFamily="34" charset="-120"/>
              </a:rPr>
              <a:t>如附件</a:t>
            </a:r>
            <a:r>
              <a:rPr lang="en-US" altLang="zh-TW" sz="1600" b="1" dirty="0">
                <a:solidFill>
                  <a:srgbClr val="FF0000"/>
                </a:solidFill>
                <a:latin typeface="微軟正黑體" panose="020B0604030504040204" pitchFamily="34" charset="-120"/>
                <a:ea typeface="微軟正黑體" panose="020B0604030504040204" pitchFamily="34" charset="-120"/>
              </a:rPr>
              <a:t>p.</a:t>
            </a:r>
            <a:r>
              <a:rPr lang="zh-TW" altLang="en-US" sz="1600" b="1" dirty="0">
                <a:solidFill>
                  <a:srgbClr val="FF0000"/>
                </a:solidFill>
                <a:latin typeface="微軟正黑體" panose="020B0604030504040204" pitchFamily="34" charset="-120"/>
                <a:ea typeface="微軟正黑體" panose="020B0604030504040204" pitchFamily="34" charset="-120"/>
              </a:rPr>
              <a:t>頁碼</a:t>
            </a:r>
            <a:r>
              <a:rPr lang="en-US" altLang="zh-TW" sz="1600" b="1" dirty="0">
                <a:solidFill>
                  <a:srgbClr val="FF0000"/>
                </a:solidFill>
                <a:latin typeface="微軟正黑體" panose="020B0604030504040204" pitchFamily="34" charset="-120"/>
                <a:ea typeface="微軟正黑體" panose="020B0604030504040204" pitchFamily="34" charset="-120"/>
              </a:rPr>
              <a:t>)</a:t>
            </a:r>
            <a:endParaRPr lang="zh-TW" altLang="en-US" sz="1600" b="1" dirty="0">
              <a:solidFill>
                <a:srgbClr val="FF0000"/>
              </a:solidFill>
              <a:latin typeface="微軟正黑體" panose="020B0604030504040204" pitchFamily="34" charset="-120"/>
              <a:ea typeface="微軟正黑體" panose="020B0604030504040204" pitchFamily="34" charset="-120"/>
            </a:endParaRPr>
          </a:p>
        </p:txBody>
      </p:sp>
      <p:cxnSp>
        <p:nvCxnSpPr>
          <p:cNvPr id="6" name="弧形接點 5"/>
          <p:cNvCxnSpPr>
            <a:stCxn id="68" idx="1"/>
            <a:endCxn id="26" idx="0"/>
          </p:cNvCxnSpPr>
          <p:nvPr/>
        </p:nvCxnSpPr>
        <p:spPr>
          <a:xfrm rot="10800000" flipV="1">
            <a:off x="2591780" y="2017426"/>
            <a:ext cx="2124236" cy="1195550"/>
          </a:xfrm>
          <a:prstGeom prst="curvedConnector2">
            <a:avLst/>
          </a:prstGeom>
          <a:ln w="762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7" name="文字方塊 86"/>
          <p:cNvSpPr txBox="1"/>
          <p:nvPr/>
        </p:nvSpPr>
        <p:spPr>
          <a:xfrm>
            <a:off x="899592" y="1916832"/>
            <a:ext cx="2274710" cy="830997"/>
          </a:xfrm>
          <a:prstGeom prst="rect">
            <a:avLst/>
          </a:prstGeom>
          <a:noFill/>
          <a:ln>
            <a:solidFill>
              <a:srgbClr val="C00000"/>
            </a:solidFill>
            <a:prstDash val="dash"/>
          </a:ln>
        </p:spPr>
        <p:txBody>
          <a:bodyPr wrap="square" rtlCol="0">
            <a:spAutoFit/>
          </a:bodyPr>
          <a:lstStyle/>
          <a:p>
            <a:pPr marL="180975" indent="-180975">
              <a:buFont typeface="Wingdings" pitchFamily="2" charset="2"/>
              <a:buChar char="Ø"/>
            </a:pPr>
            <a:r>
              <a:rPr lang="zh-TW" altLang="en-US" sz="1600" b="1" dirty="0" smtClean="0">
                <a:solidFill>
                  <a:srgbClr val="FF0000"/>
                </a:solidFill>
                <a:latin typeface="+mn-ea"/>
                <a:ea typeface="+mn-ea"/>
              </a:rPr>
              <a:t>「設備管理</a:t>
            </a:r>
            <a:r>
              <a:rPr lang="en-US" altLang="zh-TW" sz="1600" b="1" dirty="0" smtClean="0">
                <a:solidFill>
                  <a:srgbClr val="FF0000"/>
                </a:solidFill>
                <a:latin typeface="+mn-ea"/>
                <a:ea typeface="+mn-ea"/>
              </a:rPr>
              <a:t>-</a:t>
            </a:r>
            <a:r>
              <a:rPr lang="zh-TW" altLang="en-US" sz="1600" b="1" dirty="0" smtClean="0">
                <a:solidFill>
                  <a:srgbClr val="FF0000"/>
                </a:solidFill>
                <a:latin typeface="+mn-ea"/>
                <a:ea typeface="+mn-ea"/>
              </a:rPr>
              <a:t>企業資源管理」資訊流</a:t>
            </a:r>
            <a:r>
              <a:rPr lang="en-US" altLang="zh-TW" sz="1600" b="1" dirty="0" smtClean="0">
                <a:solidFill>
                  <a:srgbClr val="FF0000"/>
                </a:solidFill>
                <a:latin typeface="+mn-ea"/>
                <a:ea typeface="+mn-ea"/>
              </a:rPr>
              <a:t>(</a:t>
            </a:r>
            <a:r>
              <a:rPr lang="zh-TW" altLang="en-US" sz="1600" b="1" dirty="0" smtClean="0">
                <a:solidFill>
                  <a:srgbClr val="FF0000"/>
                </a:solidFill>
                <a:latin typeface="+mn-ea"/>
                <a:ea typeface="+mn-ea"/>
              </a:rPr>
              <a:t>如附件</a:t>
            </a:r>
            <a:r>
              <a:rPr lang="en-US" altLang="zh-TW" sz="1600" b="1" dirty="0" smtClean="0">
                <a:solidFill>
                  <a:srgbClr val="FF0000"/>
                </a:solidFill>
                <a:latin typeface="+mn-ea"/>
                <a:ea typeface="+mn-ea"/>
              </a:rPr>
              <a:t>p.</a:t>
            </a:r>
            <a:r>
              <a:rPr lang="zh-TW" altLang="en-US" sz="1600" b="1" dirty="0" smtClean="0">
                <a:solidFill>
                  <a:srgbClr val="FF0000"/>
                </a:solidFill>
                <a:latin typeface="+mn-ea"/>
                <a:ea typeface="+mn-ea"/>
              </a:rPr>
              <a:t>頁碼</a:t>
            </a:r>
            <a:r>
              <a:rPr lang="en-US" altLang="zh-TW" sz="1600" b="1" dirty="0" smtClean="0">
                <a:solidFill>
                  <a:srgbClr val="FF0000"/>
                </a:solidFill>
                <a:latin typeface="+mn-ea"/>
                <a:ea typeface="+mn-ea"/>
              </a:rPr>
              <a:t>)</a:t>
            </a:r>
            <a:endParaRPr lang="zh-TW" altLang="en-US" sz="1600" b="1" dirty="0">
              <a:solidFill>
                <a:srgbClr val="FF0000"/>
              </a:solidFill>
              <a:latin typeface="+mn-ea"/>
              <a:ea typeface="+mn-ea"/>
            </a:endParaRPr>
          </a:p>
        </p:txBody>
      </p:sp>
      <p:cxnSp>
        <p:nvCxnSpPr>
          <p:cNvPr id="3" name="弧形接點 2"/>
          <p:cNvCxnSpPr>
            <a:stCxn id="68" idx="3"/>
            <a:endCxn id="67" idx="0"/>
          </p:cNvCxnSpPr>
          <p:nvPr/>
        </p:nvCxnSpPr>
        <p:spPr>
          <a:xfrm>
            <a:off x="6732240" y="2017426"/>
            <a:ext cx="504056" cy="1699606"/>
          </a:xfrm>
          <a:prstGeom prst="curvedConnector2">
            <a:avLst/>
          </a:prstGeom>
          <a:ln w="762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8" name="文字方塊 87"/>
          <p:cNvSpPr txBox="1"/>
          <p:nvPr/>
        </p:nvSpPr>
        <p:spPr>
          <a:xfrm>
            <a:off x="6876256" y="2060848"/>
            <a:ext cx="1800200" cy="1077218"/>
          </a:xfrm>
          <a:prstGeom prst="rect">
            <a:avLst/>
          </a:prstGeom>
          <a:noFill/>
          <a:ln>
            <a:solidFill>
              <a:srgbClr val="C00000"/>
            </a:solidFill>
            <a:prstDash val="dash"/>
          </a:ln>
        </p:spPr>
        <p:txBody>
          <a:bodyPr wrap="square" rtlCol="0">
            <a:spAutoFit/>
          </a:bodyPr>
          <a:lstStyle/>
          <a:p>
            <a:pPr marL="180975" indent="-180975" algn="just">
              <a:buFont typeface="Wingdings" pitchFamily="2" charset="2"/>
              <a:buChar char="Ø"/>
            </a:pPr>
            <a:r>
              <a:rPr lang="zh-TW" altLang="en-US" sz="1600" b="1" dirty="0" smtClean="0">
                <a:solidFill>
                  <a:srgbClr val="FF0000"/>
                </a:solidFill>
                <a:latin typeface="+mn-ea"/>
                <a:ea typeface="+mn-ea"/>
              </a:rPr>
              <a:t>「製造管理</a:t>
            </a:r>
            <a:r>
              <a:rPr lang="en-US" altLang="zh-TW" sz="1600" b="1" dirty="0" smtClean="0">
                <a:solidFill>
                  <a:srgbClr val="FF0000"/>
                </a:solidFill>
                <a:latin typeface="+mn-ea"/>
                <a:ea typeface="+mn-ea"/>
              </a:rPr>
              <a:t>-</a:t>
            </a:r>
            <a:r>
              <a:rPr lang="zh-TW" altLang="en-US" sz="1600" b="1" dirty="0" smtClean="0">
                <a:solidFill>
                  <a:srgbClr val="FF0000"/>
                </a:solidFill>
                <a:latin typeface="+mn-ea"/>
                <a:ea typeface="+mn-ea"/>
              </a:rPr>
              <a:t>企業資源規劃」資訊流</a:t>
            </a:r>
            <a:r>
              <a:rPr lang="en-US" altLang="zh-TW" sz="1600" b="1" dirty="0">
                <a:solidFill>
                  <a:srgbClr val="FF0000"/>
                </a:solidFill>
                <a:latin typeface="+mn-ea"/>
                <a:ea typeface="+mn-ea"/>
              </a:rPr>
              <a:t>(</a:t>
            </a:r>
            <a:r>
              <a:rPr lang="zh-TW" altLang="en-US" sz="1600" b="1" dirty="0">
                <a:solidFill>
                  <a:srgbClr val="FF0000"/>
                </a:solidFill>
                <a:latin typeface="+mn-ea"/>
                <a:ea typeface="+mn-ea"/>
              </a:rPr>
              <a:t>如附件</a:t>
            </a:r>
            <a:r>
              <a:rPr lang="en-US" altLang="zh-TW" sz="1600" b="1" dirty="0">
                <a:solidFill>
                  <a:srgbClr val="FF0000"/>
                </a:solidFill>
                <a:latin typeface="+mn-ea"/>
                <a:ea typeface="+mn-ea"/>
              </a:rPr>
              <a:t>p.</a:t>
            </a:r>
            <a:r>
              <a:rPr lang="zh-TW" altLang="en-US" sz="1600" b="1" dirty="0">
                <a:solidFill>
                  <a:srgbClr val="FF0000"/>
                </a:solidFill>
                <a:latin typeface="+mn-ea"/>
                <a:ea typeface="+mn-ea"/>
              </a:rPr>
              <a:t>頁碼</a:t>
            </a:r>
            <a:r>
              <a:rPr lang="en-US" altLang="zh-TW" sz="1600" b="1" dirty="0">
                <a:solidFill>
                  <a:srgbClr val="FF0000"/>
                </a:solidFill>
                <a:latin typeface="+mn-ea"/>
                <a:ea typeface="+mn-ea"/>
              </a:rPr>
              <a:t>)</a:t>
            </a:r>
            <a:endParaRPr lang="zh-TW" altLang="en-US" sz="1600" b="1" dirty="0">
              <a:solidFill>
                <a:srgbClr val="FF0000"/>
              </a:solidFill>
              <a:latin typeface="+mn-ea"/>
              <a:ea typeface="+mn-ea"/>
            </a:endParaRPr>
          </a:p>
        </p:txBody>
      </p:sp>
      <p:cxnSp>
        <p:nvCxnSpPr>
          <p:cNvPr id="9" name="弧形接點 8"/>
          <p:cNvCxnSpPr>
            <a:stCxn id="26" idx="3"/>
            <a:endCxn id="67" idx="1"/>
          </p:cNvCxnSpPr>
          <p:nvPr/>
        </p:nvCxnSpPr>
        <p:spPr>
          <a:xfrm flipV="1">
            <a:off x="3923928" y="4105658"/>
            <a:ext cx="2304256" cy="79426"/>
          </a:xfrm>
          <a:prstGeom prst="curvedConnector3">
            <a:avLst/>
          </a:prstGeom>
          <a:ln w="762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 name="文字方塊 23"/>
          <p:cNvSpPr txBox="1"/>
          <p:nvPr/>
        </p:nvSpPr>
        <p:spPr>
          <a:xfrm>
            <a:off x="7020272" y="6309320"/>
            <a:ext cx="2016224"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zh-TW" altLang="en-US" sz="1200" b="1" dirty="0" smtClean="0">
                <a:solidFill>
                  <a:srgbClr val="FF0000"/>
                </a:solidFill>
                <a:latin typeface="微軟正黑體" panose="020B0604030504040204" pitchFamily="34" charset="-120"/>
                <a:ea typeface="微軟正黑體" panose="020B0604030504040204" pitchFamily="34" charset="-120"/>
              </a:rPr>
              <a:t>詳細系統資訊流項目列表請參考附件</a:t>
            </a:r>
            <a:r>
              <a:rPr lang="en-US" altLang="zh-TW" sz="1200" b="1" dirty="0" smtClean="0">
                <a:solidFill>
                  <a:srgbClr val="FF0000"/>
                </a:solidFill>
                <a:latin typeface="微軟正黑體" panose="020B0604030504040204" pitchFamily="34" charset="-120"/>
                <a:ea typeface="微軟正黑體" panose="020B0604030504040204" pitchFamily="34" charset="-120"/>
              </a:rPr>
              <a:t>(</a:t>
            </a:r>
            <a:r>
              <a:rPr lang="en-US" altLang="zh-TW" sz="1200" b="1" dirty="0" err="1" smtClean="0">
                <a:solidFill>
                  <a:srgbClr val="FF0000"/>
                </a:solidFill>
                <a:latin typeface="微軟正黑體" panose="020B0604030504040204" pitchFamily="34" charset="-120"/>
                <a:ea typeface="微軟正黑體" panose="020B0604030504040204" pitchFamily="34" charset="-120"/>
              </a:rPr>
              <a:t>p.OO~OO</a:t>
            </a:r>
            <a:r>
              <a:rPr lang="en-US" altLang="zh-TW" sz="1200" b="1" dirty="0" smtClean="0">
                <a:solidFill>
                  <a:srgbClr val="FF0000"/>
                </a:solidFill>
                <a:latin typeface="微軟正黑體" panose="020B0604030504040204" pitchFamily="34" charset="-120"/>
                <a:ea typeface="微軟正黑體" panose="020B0604030504040204" pitchFamily="34" charset="-120"/>
              </a:rPr>
              <a:t>) </a:t>
            </a:r>
            <a:endParaRPr lang="zh-TW" altLang="en-US" sz="1200" b="1" dirty="0">
              <a:solidFill>
                <a:srgbClr val="FF0000"/>
              </a:solidFill>
              <a:latin typeface="微軟正黑體" panose="020B0604030504040204" pitchFamily="34" charset="-120"/>
              <a:ea typeface="微軟正黑體" panose="020B0604030504040204" pitchFamily="34" charset="-120"/>
            </a:endParaRPr>
          </a:p>
        </p:txBody>
      </p:sp>
      <p:sp>
        <p:nvSpPr>
          <p:cNvPr id="19" name="矩形 18"/>
          <p:cNvSpPr/>
          <p:nvPr/>
        </p:nvSpPr>
        <p:spPr>
          <a:xfrm>
            <a:off x="4207562" y="2756484"/>
            <a:ext cx="1804598" cy="1248580"/>
          </a:xfrm>
          <a:prstGeom prst="rect">
            <a:avLst/>
          </a:prstGeom>
          <a:solidFill>
            <a:srgbClr val="CCFF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ctr" anchorCtr="0" forceAA="0" compatLnSpc="1">
            <a:prstTxWarp prst="textNoShape">
              <a:avLst/>
            </a:prstTxWarp>
            <a:noAutofit/>
          </a:bodyPr>
          <a:lstStyle/>
          <a:p>
            <a:pPr algn="just">
              <a:spcAft>
                <a:spcPts val="0"/>
              </a:spcAft>
            </a:pPr>
            <a:r>
              <a:rPr lang="zh-TW" altLang="en-US" sz="1400" b="1" kern="100" dirty="0" smtClean="0">
                <a:solidFill>
                  <a:schemeClr val="accent1">
                    <a:lumMod val="75000"/>
                  </a:schemeClr>
                </a:solidFill>
                <a:latin typeface="+mn-ea"/>
                <a:cs typeface="Times New Roman" panose="02020603050405020304" pitchFamily="18" charset="0"/>
              </a:rPr>
              <a:t>流程數位化</a:t>
            </a:r>
            <a:r>
              <a:rPr lang="zh-TW" altLang="en-US" sz="1400" b="1" kern="100" dirty="0" smtClean="0">
                <a:solidFill>
                  <a:schemeClr val="accent1">
                    <a:lumMod val="75000"/>
                  </a:schemeClr>
                </a:solidFill>
                <a:effectLst/>
                <a:latin typeface="+mn-ea"/>
                <a:cs typeface="Times New Roman" panose="02020603050405020304" pitchFamily="18" charset="0"/>
              </a:rPr>
              <a:t>管理</a:t>
            </a:r>
            <a:r>
              <a:rPr lang="en-US" altLang="zh-TW" sz="1400" b="1" kern="100" dirty="0" smtClean="0">
                <a:solidFill>
                  <a:schemeClr val="accent1">
                    <a:lumMod val="75000"/>
                  </a:schemeClr>
                </a:solidFill>
                <a:effectLst/>
                <a:latin typeface="+mn-ea"/>
                <a:cs typeface="Times New Roman" panose="02020603050405020304" pitchFamily="18" charset="0"/>
              </a:rPr>
              <a:t>(</a:t>
            </a:r>
            <a:r>
              <a:rPr lang="zh-TW" altLang="en-US" sz="1400" b="1" kern="100" dirty="0" smtClean="0">
                <a:solidFill>
                  <a:schemeClr val="accent1">
                    <a:lumMod val="75000"/>
                  </a:schemeClr>
                </a:solidFill>
                <a:effectLst/>
                <a:latin typeface="+mn-ea"/>
                <a:cs typeface="Times New Roman" panose="02020603050405020304" pitchFamily="18" charset="0"/>
              </a:rPr>
              <a:t>本案導入</a:t>
            </a:r>
            <a:r>
              <a:rPr lang="en-US" altLang="zh-TW" sz="1400" b="1" kern="100" dirty="0" smtClean="0">
                <a:solidFill>
                  <a:schemeClr val="accent1">
                    <a:lumMod val="75000"/>
                  </a:schemeClr>
                </a:solidFill>
                <a:effectLst/>
                <a:latin typeface="+mn-ea"/>
                <a:cs typeface="Times New Roman" panose="02020603050405020304" pitchFamily="18" charset="0"/>
              </a:rPr>
              <a:t>)</a:t>
            </a:r>
            <a:endParaRPr lang="en-US" altLang="zh-TW" sz="1400" b="1" kern="100" dirty="0" smtClean="0">
              <a:solidFill>
                <a:schemeClr val="accent1">
                  <a:lumMod val="75000"/>
                </a:schemeClr>
              </a:solidFill>
              <a:latin typeface="+mn-ea"/>
              <a:cs typeface="Times New Roman" panose="02020603050405020304" pitchFamily="18" charset="0"/>
            </a:endParaRPr>
          </a:p>
          <a:p>
            <a:pPr algn="just">
              <a:spcAft>
                <a:spcPts val="0"/>
              </a:spcAft>
            </a:pPr>
            <a:r>
              <a:rPr lang="en-US" altLang="zh-TW" sz="1200" kern="100" dirty="0" smtClean="0">
                <a:solidFill>
                  <a:schemeClr val="accent1">
                    <a:lumMod val="75000"/>
                  </a:schemeClr>
                </a:solidFill>
                <a:latin typeface="+mn-ea"/>
                <a:cs typeface="Times New Roman" panose="02020603050405020304" pitchFamily="18" charset="0"/>
              </a:rPr>
              <a:t>(</a:t>
            </a:r>
            <a:r>
              <a:rPr lang="zh-TW" altLang="en-US" sz="1200" kern="100" dirty="0" smtClean="0">
                <a:solidFill>
                  <a:schemeClr val="accent1">
                    <a:lumMod val="75000"/>
                  </a:schemeClr>
                </a:solidFill>
                <a:latin typeface="+mn-ea"/>
                <a:cs typeface="Times New Roman" panose="02020603050405020304" pitchFamily="18" charset="0"/>
              </a:rPr>
              <a:t>資料庫品牌：</a:t>
            </a:r>
            <a:r>
              <a:rPr lang="en-US" altLang="zh-TW" sz="1200" kern="100" dirty="0" err="1" smtClean="0">
                <a:solidFill>
                  <a:schemeClr val="accent1">
                    <a:lumMod val="75000"/>
                  </a:schemeClr>
                </a:solidFill>
                <a:latin typeface="+mn-ea"/>
                <a:cs typeface="Times New Roman" panose="02020603050405020304" pitchFamily="18" charset="0"/>
              </a:rPr>
              <a:t>MySQL</a:t>
            </a:r>
            <a:r>
              <a:rPr lang="en-US" altLang="zh-TW" sz="1200" kern="100" dirty="0" smtClean="0">
                <a:solidFill>
                  <a:schemeClr val="accent1">
                    <a:lumMod val="75000"/>
                  </a:schemeClr>
                </a:solidFill>
                <a:latin typeface="+mn-ea"/>
                <a:cs typeface="Times New Roman" panose="02020603050405020304" pitchFamily="18" charset="0"/>
              </a:rPr>
              <a:t>)</a:t>
            </a:r>
            <a:endParaRPr lang="en-US" sz="1200" kern="100" dirty="0" smtClean="0">
              <a:solidFill>
                <a:schemeClr val="accent1">
                  <a:lumMod val="75000"/>
                </a:schemeClr>
              </a:solidFill>
              <a:effectLst/>
              <a:latin typeface="+mn-ea"/>
              <a:cs typeface="Times New Roman" panose="02020603050405020304" pitchFamily="18" charset="0"/>
            </a:endParaRPr>
          </a:p>
          <a:p>
            <a:r>
              <a:rPr lang="en-US" altLang="zh-TW" sz="1050" dirty="0">
                <a:solidFill>
                  <a:schemeClr val="accent1">
                    <a:lumMod val="75000"/>
                  </a:schemeClr>
                </a:solidFill>
              </a:rPr>
              <a:t>D-1.</a:t>
            </a:r>
            <a:r>
              <a:rPr lang="zh-TW" altLang="en-US" sz="1050" dirty="0">
                <a:solidFill>
                  <a:schemeClr val="accent1">
                    <a:lumMod val="75000"/>
                  </a:schemeClr>
                </a:solidFill>
              </a:rPr>
              <a:t>資料擷取</a:t>
            </a:r>
            <a:r>
              <a:rPr lang="zh-TW" altLang="en-US" sz="1050" dirty="0" smtClean="0">
                <a:solidFill>
                  <a:schemeClr val="accent1">
                    <a:lumMod val="75000"/>
                  </a:schemeClr>
                </a:solidFill>
              </a:rPr>
              <a:t>功能</a:t>
            </a:r>
            <a:endParaRPr lang="en-US" altLang="zh-TW" sz="1050" dirty="0" smtClean="0">
              <a:solidFill>
                <a:schemeClr val="accent1">
                  <a:lumMod val="75000"/>
                </a:schemeClr>
              </a:solidFill>
            </a:endParaRPr>
          </a:p>
          <a:p>
            <a:r>
              <a:rPr lang="en-US" altLang="zh-TW" sz="1050" dirty="0">
                <a:solidFill>
                  <a:schemeClr val="accent1">
                    <a:lumMod val="75000"/>
                  </a:schemeClr>
                </a:solidFill>
              </a:rPr>
              <a:t>D-2.</a:t>
            </a:r>
            <a:r>
              <a:rPr lang="zh-TW" altLang="en-US" sz="1050" dirty="0">
                <a:solidFill>
                  <a:schemeClr val="accent1">
                    <a:lumMod val="75000"/>
                  </a:schemeClr>
                </a:solidFill>
              </a:rPr>
              <a:t>跨站流程顯示功能</a:t>
            </a:r>
          </a:p>
          <a:p>
            <a:r>
              <a:rPr lang="en-US" altLang="zh-TW" sz="1050" dirty="0">
                <a:solidFill>
                  <a:schemeClr val="accent1">
                    <a:lumMod val="75000"/>
                  </a:schemeClr>
                </a:solidFill>
              </a:rPr>
              <a:t>D-3.</a:t>
            </a:r>
            <a:r>
              <a:rPr lang="zh-TW" altLang="en-US" sz="1050" dirty="0">
                <a:solidFill>
                  <a:schemeClr val="accent1">
                    <a:lumMod val="75000"/>
                  </a:schemeClr>
                </a:solidFill>
              </a:rPr>
              <a:t>單站流程顯示</a:t>
            </a:r>
            <a:r>
              <a:rPr lang="zh-TW" altLang="en-US" sz="1050" dirty="0" smtClean="0">
                <a:solidFill>
                  <a:schemeClr val="accent1">
                    <a:lumMod val="75000"/>
                  </a:schemeClr>
                </a:solidFill>
              </a:rPr>
              <a:t>功能</a:t>
            </a:r>
            <a:endParaRPr lang="en-US" altLang="zh-TW" sz="1050" dirty="0" smtClean="0">
              <a:solidFill>
                <a:schemeClr val="accent1">
                  <a:lumMod val="75000"/>
                </a:schemeClr>
              </a:solidFill>
            </a:endParaRPr>
          </a:p>
          <a:p>
            <a:r>
              <a:rPr lang="en-US" altLang="zh-TW" sz="1050" dirty="0">
                <a:solidFill>
                  <a:schemeClr val="accent1">
                    <a:lumMod val="75000"/>
                  </a:schemeClr>
                </a:solidFill>
              </a:rPr>
              <a:t>D-4.</a:t>
            </a:r>
            <a:r>
              <a:rPr lang="zh-TW" altLang="en-US" sz="1050" dirty="0">
                <a:solidFill>
                  <a:schemeClr val="accent1">
                    <a:lumMod val="75000"/>
                  </a:schemeClr>
                </a:solidFill>
              </a:rPr>
              <a:t>數據分析</a:t>
            </a:r>
            <a:r>
              <a:rPr lang="zh-TW" altLang="en-US" sz="1050" dirty="0" smtClean="0">
                <a:solidFill>
                  <a:schemeClr val="accent1">
                    <a:lumMod val="75000"/>
                  </a:schemeClr>
                </a:solidFill>
              </a:rPr>
              <a:t>功能</a:t>
            </a:r>
            <a:endParaRPr lang="zh-TW" altLang="en-US" sz="1050" dirty="0">
              <a:solidFill>
                <a:schemeClr val="accent1">
                  <a:lumMod val="75000"/>
                </a:schemeClr>
              </a:solidFill>
            </a:endParaRPr>
          </a:p>
        </p:txBody>
      </p:sp>
      <p:cxnSp>
        <p:nvCxnSpPr>
          <p:cNvPr id="7" name="弧形接點 6"/>
          <p:cNvCxnSpPr>
            <a:stCxn id="68" idx="2"/>
            <a:endCxn id="19" idx="0"/>
          </p:cNvCxnSpPr>
          <p:nvPr/>
        </p:nvCxnSpPr>
        <p:spPr>
          <a:xfrm rot="5400000">
            <a:off x="5277783" y="2310138"/>
            <a:ext cx="278425" cy="614267"/>
          </a:xfrm>
          <a:prstGeom prst="curvedConnector3">
            <a:avLst/>
          </a:prstGeom>
          <a:ln w="381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弧形接點 9"/>
          <p:cNvCxnSpPr>
            <a:stCxn id="19" idx="1"/>
            <a:endCxn id="26" idx="3"/>
          </p:cNvCxnSpPr>
          <p:nvPr/>
        </p:nvCxnSpPr>
        <p:spPr>
          <a:xfrm rot="10800000" flipV="1">
            <a:off x="3923928" y="3380774"/>
            <a:ext cx="283634" cy="804310"/>
          </a:xfrm>
          <a:prstGeom prst="curvedConnector3">
            <a:avLst/>
          </a:prstGeom>
          <a:ln w="381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弧形接點 11"/>
          <p:cNvCxnSpPr>
            <a:stCxn id="19" idx="3"/>
            <a:endCxn id="67" idx="1"/>
          </p:cNvCxnSpPr>
          <p:nvPr/>
        </p:nvCxnSpPr>
        <p:spPr>
          <a:xfrm>
            <a:off x="6012160" y="3380774"/>
            <a:ext cx="216024" cy="724884"/>
          </a:xfrm>
          <a:prstGeom prst="curvedConnector3">
            <a:avLst/>
          </a:prstGeom>
          <a:ln w="381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93565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3293E9E-AFF9-4034-8BF6-5754B3EA07C7}" type="slidenum">
              <a:rPr lang="zh-TW" altLang="en-US" smtClean="0"/>
              <a:pPr/>
              <a:t>1</a:t>
            </a:fld>
            <a:endParaRPr lang="zh-TW" altLang="en-US"/>
          </a:p>
        </p:txBody>
      </p:sp>
      <p:sp>
        <p:nvSpPr>
          <p:cNvPr id="5" name="Rectangle 2"/>
          <p:cNvSpPr>
            <a:spLocks noGrp="1" noChangeArrowheads="1"/>
          </p:cNvSpPr>
          <p:nvPr>
            <p:ph type="title"/>
          </p:nvPr>
        </p:nvSpPr>
        <p:spPr bwMode="auto">
          <a:xfrm>
            <a:off x="1835696" y="260648"/>
            <a:ext cx="4623345" cy="596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en-US" sz="3200" dirty="0" smtClean="0">
                <a:latin typeface="微軟正黑體" panose="020B0604030504040204" pitchFamily="34" charset="-120"/>
                <a:ea typeface="微軟正黑體" panose="020B0604030504040204" pitchFamily="34" charset="-120"/>
              </a:rPr>
              <a:t>輔導計畫基本資訊</a:t>
            </a:r>
          </a:p>
        </p:txBody>
      </p:sp>
      <p:graphicFrame>
        <p:nvGraphicFramePr>
          <p:cNvPr id="6" name="表格 5"/>
          <p:cNvGraphicFramePr>
            <a:graphicFrameLocks noGrp="1"/>
          </p:cNvGraphicFramePr>
          <p:nvPr>
            <p:extLst>
              <p:ext uri="{D42A27DB-BD31-4B8C-83A1-F6EECF244321}">
                <p14:modId xmlns:p14="http://schemas.microsoft.com/office/powerpoint/2010/main" val="4124556479"/>
              </p:ext>
            </p:extLst>
          </p:nvPr>
        </p:nvGraphicFramePr>
        <p:xfrm>
          <a:off x="798698" y="1475096"/>
          <a:ext cx="7632203" cy="1651000"/>
        </p:xfrm>
        <a:graphic>
          <a:graphicData uri="http://schemas.openxmlformats.org/drawingml/2006/table">
            <a:tbl>
              <a:tblPr firstRow="1" firstCol="1" bandRow="1">
                <a:tableStyleId>{5C22544A-7EE6-4342-B048-85BDC9FD1C3A}</a:tableStyleId>
              </a:tblPr>
              <a:tblGrid>
                <a:gridCol w="889189">
                  <a:extLst>
                    <a:ext uri="{9D8B030D-6E8A-4147-A177-3AD203B41FA5}">
                      <a16:colId xmlns:a16="http://schemas.microsoft.com/office/drawing/2014/main" val="2242096297"/>
                    </a:ext>
                  </a:extLst>
                </a:gridCol>
                <a:gridCol w="1556080">
                  <a:extLst>
                    <a:ext uri="{9D8B030D-6E8A-4147-A177-3AD203B41FA5}">
                      <a16:colId xmlns:a16="http://schemas.microsoft.com/office/drawing/2014/main" val="984873048"/>
                    </a:ext>
                  </a:extLst>
                </a:gridCol>
                <a:gridCol w="1259684">
                  <a:extLst>
                    <a:ext uri="{9D8B030D-6E8A-4147-A177-3AD203B41FA5}">
                      <a16:colId xmlns:a16="http://schemas.microsoft.com/office/drawing/2014/main" val="756209632"/>
                    </a:ext>
                  </a:extLst>
                </a:gridCol>
                <a:gridCol w="1180702">
                  <a:extLst>
                    <a:ext uri="{9D8B030D-6E8A-4147-A177-3AD203B41FA5}">
                      <a16:colId xmlns:a16="http://schemas.microsoft.com/office/drawing/2014/main" val="3851745947"/>
                    </a:ext>
                  </a:extLst>
                </a:gridCol>
                <a:gridCol w="2746548">
                  <a:extLst>
                    <a:ext uri="{9D8B030D-6E8A-4147-A177-3AD203B41FA5}">
                      <a16:colId xmlns:a16="http://schemas.microsoft.com/office/drawing/2014/main" val="2958255804"/>
                    </a:ext>
                  </a:extLst>
                </a:gridCol>
              </a:tblGrid>
              <a:tr h="225425">
                <a:tc>
                  <a:txBody>
                    <a:bodyPr/>
                    <a:lstStyle/>
                    <a:p>
                      <a:pPr algn="ctr">
                        <a:lnSpc>
                          <a:spcPts val="2600"/>
                        </a:lnSpc>
                        <a:spcAft>
                          <a:spcPts val="0"/>
                        </a:spcAft>
                      </a:pPr>
                      <a:r>
                        <a:rPr lang="zh-TW" sz="1200" kern="100" dirty="0">
                          <a:solidFill>
                            <a:sysClr val="windowText" lastClr="000000"/>
                          </a:solidFill>
                          <a:effectLst/>
                        </a:rPr>
                        <a:t>執行年度</a:t>
                      </a:r>
                      <a:endParaRPr lang="zh-TW" sz="14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zh-TW" sz="1200" kern="100">
                          <a:solidFill>
                            <a:sysClr val="windowText" lastClr="000000"/>
                          </a:solidFill>
                          <a:effectLst/>
                        </a:rPr>
                        <a:t>計畫名稱</a:t>
                      </a:r>
                      <a:endParaRPr lang="zh-TW" sz="1400" kern="10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zh-TW" sz="1200" kern="100">
                          <a:solidFill>
                            <a:sysClr val="windowText" lastClr="000000"/>
                          </a:solidFill>
                          <a:effectLst/>
                        </a:rPr>
                        <a:t>輔導單位</a:t>
                      </a:r>
                      <a:endParaRPr lang="zh-TW" sz="1400" kern="10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zh-TW" sz="1200" kern="100">
                          <a:solidFill>
                            <a:sysClr val="windowText" lastClr="000000"/>
                          </a:solidFill>
                          <a:effectLst/>
                        </a:rPr>
                        <a:t>執行狀態</a:t>
                      </a:r>
                      <a:endParaRPr lang="zh-TW" sz="1400" kern="10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zh-TW" sz="1200" kern="100" dirty="0">
                          <a:solidFill>
                            <a:sysClr val="windowText" lastClr="000000"/>
                          </a:solidFill>
                          <a:effectLst/>
                        </a:rPr>
                        <a:t>計畫執行主要效益追蹤</a:t>
                      </a:r>
                      <a:endParaRPr lang="zh-TW" sz="14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19248267"/>
                  </a:ext>
                </a:extLst>
              </a:tr>
              <a:tr h="204470">
                <a:tc>
                  <a:txBody>
                    <a:bodyPr/>
                    <a:lstStyle/>
                    <a:p>
                      <a:pPr algn="ctr">
                        <a:lnSpc>
                          <a:spcPts val="2600"/>
                        </a:lnSpc>
                        <a:spcAft>
                          <a:spcPts val="0"/>
                        </a:spcAft>
                      </a:pPr>
                      <a:r>
                        <a:rPr lang="en-US" sz="1200" kern="100" dirty="0">
                          <a:solidFill>
                            <a:sysClr val="windowText" lastClr="000000"/>
                          </a:solidFill>
                          <a:effectLst/>
                        </a:rPr>
                        <a:t>109</a:t>
                      </a:r>
                      <a:endParaRPr lang="zh-TW" sz="14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2600"/>
                        </a:lnSpc>
                        <a:spcAft>
                          <a:spcPts val="0"/>
                        </a:spcAft>
                      </a:pPr>
                      <a:r>
                        <a:rPr lang="en-US" sz="1200" kern="100" dirty="0">
                          <a:solidFill>
                            <a:sysClr val="windowText" lastClr="000000"/>
                          </a:solidFill>
                          <a:effectLst/>
                        </a:rPr>
                        <a:t> </a:t>
                      </a:r>
                      <a:endParaRPr lang="zh-TW" sz="14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200" kern="100" dirty="0">
                          <a:solidFill>
                            <a:sysClr val="windowText" lastClr="000000"/>
                          </a:solidFill>
                          <a:effectLst/>
                        </a:rPr>
                        <a:t> </a:t>
                      </a:r>
                      <a:endParaRPr lang="zh-TW" sz="14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zh-TW" sz="1200" kern="100">
                          <a:solidFill>
                            <a:sysClr val="windowText" lastClr="000000"/>
                          </a:solidFill>
                          <a:effectLst/>
                        </a:rPr>
                        <a:t>通過</a:t>
                      </a:r>
                      <a:endParaRPr lang="zh-TW" sz="1400" kern="10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200" kern="100">
                          <a:solidFill>
                            <a:sysClr val="windowText" lastClr="000000"/>
                          </a:solidFill>
                          <a:effectLst/>
                        </a:rPr>
                        <a:t>Ex.</a:t>
                      </a:r>
                      <a:r>
                        <a:rPr lang="zh-TW" sz="1200" kern="100">
                          <a:solidFill>
                            <a:sysClr val="windowText" lastClr="000000"/>
                          </a:solidFill>
                          <a:effectLst/>
                        </a:rPr>
                        <a:t>刀具管理系統提升</a:t>
                      </a:r>
                      <a:r>
                        <a:rPr lang="en-US" sz="1200" kern="100">
                          <a:solidFill>
                            <a:sysClr val="windowText" lastClr="000000"/>
                          </a:solidFill>
                          <a:effectLst/>
                        </a:rPr>
                        <a:t>3%</a:t>
                      </a:r>
                      <a:r>
                        <a:rPr lang="zh-TW" sz="1200" kern="100">
                          <a:solidFill>
                            <a:sysClr val="windowText" lastClr="000000"/>
                          </a:solidFill>
                          <a:effectLst/>
                        </a:rPr>
                        <a:t>效率</a:t>
                      </a:r>
                      <a:endParaRPr lang="zh-TW" sz="1400" kern="10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67882518"/>
                  </a:ext>
                </a:extLst>
              </a:tr>
              <a:tr h="211455">
                <a:tc>
                  <a:txBody>
                    <a:bodyPr/>
                    <a:lstStyle/>
                    <a:p>
                      <a:pPr algn="ctr">
                        <a:lnSpc>
                          <a:spcPts val="2600"/>
                        </a:lnSpc>
                        <a:spcAft>
                          <a:spcPts val="0"/>
                        </a:spcAft>
                      </a:pPr>
                      <a:r>
                        <a:rPr lang="en-US" sz="1200" kern="100">
                          <a:solidFill>
                            <a:sysClr val="windowText" lastClr="000000"/>
                          </a:solidFill>
                          <a:effectLst/>
                        </a:rPr>
                        <a:t>109</a:t>
                      </a:r>
                      <a:endParaRPr lang="zh-TW" sz="1400" kern="10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2600"/>
                        </a:lnSpc>
                        <a:spcAft>
                          <a:spcPts val="0"/>
                        </a:spcAft>
                      </a:pPr>
                      <a:r>
                        <a:rPr lang="en-US" sz="1200" kern="100">
                          <a:solidFill>
                            <a:sysClr val="windowText" lastClr="000000"/>
                          </a:solidFill>
                          <a:effectLst/>
                        </a:rPr>
                        <a:t> </a:t>
                      </a:r>
                      <a:endParaRPr lang="zh-TW" sz="1400" kern="10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200" kern="100" dirty="0">
                          <a:solidFill>
                            <a:sysClr val="windowText" lastClr="000000"/>
                          </a:solidFill>
                          <a:effectLst/>
                        </a:rPr>
                        <a:t> </a:t>
                      </a:r>
                      <a:endParaRPr lang="zh-TW" sz="14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zh-TW" sz="1200" kern="100" dirty="0">
                          <a:solidFill>
                            <a:sysClr val="windowText" lastClr="000000"/>
                          </a:solidFill>
                          <a:effectLst/>
                        </a:rPr>
                        <a:t>自行撤案</a:t>
                      </a:r>
                      <a:endParaRPr lang="zh-TW" sz="14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200" kern="100" dirty="0">
                          <a:solidFill>
                            <a:sysClr val="windowText" lastClr="000000"/>
                          </a:solidFill>
                          <a:effectLst/>
                        </a:rPr>
                        <a:t> </a:t>
                      </a:r>
                      <a:endParaRPr lang="zh-TW" sz="14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40899238"/>
                  </a:ext>
                </a:extLst>
              </a:tr>
              <a:tr h="211455">
                <a:tc>
                  <a:txBody>
                    <a:bodyPr/>
                    <a:lstStyle/>
                    <a:p>
                      <a:pPr algn="ctr">
                        <a:lnSpc>
                          <a:spcPts val="2600"/>
                        </a:lnSpc>
                        <a:spcAft>
                          <a:spcPts val="0"/>
                        </a:spcAft>
                      </a:pPr>
                      <a:r>
                        <a:rPr lang="en-US" sz="1200" kern="100">
                          <a:solidFill>
                            <a:sysClr val="windowText" lastClr="000000"/>
                          </a:solidFill>
                          <a:effectLst/>
                        </a:rPr>
                        <a:t>110</a:t>
                      </a:r>
                      <a:endParaRPr lang="zh-TW" sz="1400" kern="10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2600"/>
                        </a:lnSpc>
                        <a:spcAft>
                          <a:spcPts val="0"/>
                        </a:spcAft>
                      </a:pPr>
                      <a:r>
                        <a:rPr lang="en-US" sz="1200" kern="100">
                          <a:solidFill>
                            <a:sysClr val="windowText" lastClr="000000"/>
                          </a:solidFill>
                          <a:effectLst/>
                        </a:rPr>
                        <a:t> </a:t>
                      </a:r>
                      <a:endParaRPr lang="zh-TW" sz="1400" kern="10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200" kern="100">
                          <a:solidFill>
                            <a:sysClr val="windowText" lastClr="000000"/>
                          </a:solidFill>
                          <a:effectLst/>
                        </a:rPr>
                        <a:t> </a:t>
                      </a:r>
                      <a:endParaRPr lang="zh-TW" sz="1400" kern="10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zh-TW" sz="1200" kern="100" dirty="0">
                          <a:solidFill>
                            <a:sysClr val="windowText" lastClr="000000"/>
                          </a:solidFill>
                          <a:effectLst/>
                        </a:rPr>
                        <a:t>通過</a:t>
                      </a:r>
                      <a:endParaRPr lang="zh-TW" sz="14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200" kern="100" dirty="0">
                          <a:solidFill>
                            <a:sysClr val="windowText" lastClr="000000"/>
                          </a:solidFill>
                          <a:effectLst/>
                        </a:rPr>
                        <a:t>Ex.</a:t>
                      </a:r>
                      <a:r>
                        <a:rPr lang="zh-TW" sz="1200" kern="100" dirty="0">
                          <a:solidFill>
                            <a:sysClr val="windowText" lastClr="000000"/>
                          </a:solidFill>
                          <a:effectLst/>
                        </a:rPr>
                        <a:t>提高產品良率</a:t>
                      </a:r>
                      <a:r>
                        <a:rPr lang="en-US" sz="1200" kern="100" dirty="0">
                          <a:solidFill>
                            <a:sysClr val="windowText" lastClr="000000"/>
                          </a:solidFill>
                          <a:effectLst/>
                        </a:rPr>
                        <a:t>2%</a:t>
                      </a:r>
                      <a:endParaRPr lang="zh-TW" sz="14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38574811"/>
                  </a:ext>
                </a:extLst>
              </a:tr>
              <a:tr h="187325">
                <a:tc>
                  <a:txBody>
                    <a:bodyPr/>
                    <a:lstStyle/>
                    <a:p>
                      <a:pPr algn="ctr">
                        <a:lnSpc>
                          <a:spcPts val="2600"/>
                        </a:lnSpc>
                        <a:spcAft>
                          <a:spcPts val="0"/>
                        </a:spcAft>
                      </a:pPr>
                      <a:r>
                        <a:rPr lang="en-US" sz="1200" kern="100">
                          <a:solidFill>
                            <a:sysClr val="windowText" lastClr="000000"/>
                          </a:solidFill>
                          <a:effectLst/>
                        </a:rPr>
                        <a:t> </a:t>
                      </a:r>
                      <a:endParaRPr lang="zh-TW" sz="1400" kern="10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2600"/>
                        </a:lnSpc>
                        <a:spcAft>
                          <a:spcPts val="0"/>
                        </a:spcAft>
                      </a:pPr>
                      <a:r>
                        <a:rPr lang="en-US" sz="1200" kern="100">
                          <a:solidFill>
                            <a:sysClr val="windowText" lastClr="000000"/>
                          </a:solidFill>
                          <a:effectLst/>
                        </a:rPr>
                        <a:t>(</a:t>
                      </a:r>
                      <a:r>
                        <a:rPr lang="zh-TW" sz="1200" kern="100">
                          <a:solidFill>
                            <a:sysClr val="windowText" lastClr="000000"/>
                          </a:solidFill>
                          <a:effectLst/>
                        </a:rPr>
                        <a:t>自行增列</a:t>
                      </a:r>
                      <a:r>
                        <a:rPr lang="en-US" sz="1200" kern="100">
                          <a:solidFill>
                            <a:sysClr val="windowText" lastClr="000000"/>
                          </a:solidFill>
                          <a:effectLst/>
                        </a:rPr>
                        <a:t>)</a:t>
                      </a:r>
                      <a:endParaRPr lang="zh-TW" sz="1400" kern="10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200" kern="100">
                          <a:solidFill>
                            <a:sysClr val="windowText" lastClr="000000"/>
                          </a:solidFill>
                          <a:effectLst/>
                        </a:rPr>
                        <a:t> </a:t>
                      </a:r>
                      <a:endParaRPr lang="zh-TW" sz="1400" kern="10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200" kern="100">
                          <a:solidFill>
                            <a:sysClr val="windowText" lastClr="000000"/>
                          </a:solidFill>
                          <a:effectLst/>
                        </a:rPr>
                        <a:t> </a:t>
                      </a:r>
                      <a:endParaRPr lang="zh-TW" sz="1400" kern="10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200" kern="100" dirty="0">
                          <a:solidFill>
                            <a:sysClr val="windowText" lastClr="000000"/>
                          </a:solidFill>
                          <a:effectLst/>
                        </a:rPr>
                        <a:t> </a:t>
                      </a:r>
                      <a:endParaRPr lang="zh-TW" sz="14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02371421"/>
                  </a:ext>
                </a:extLst>
              </a:tr>
            </a:tbl>
          </a:graphicData>
        </a:graphic>
      </p:graphicFrame>
      <p:graphicFrame>
        <p:nvGraphicFramePr>
          <p:cNvPr id="7" name="表格 6"/>
          <p:cNvGraphicFramePr>
            <a:graphicFrameLocks noGrp="1"/>
          </p:cNvGraphicFramePr>
          <p:nvPr>
            <p:extLst>
              <p:ext uri="{D42A27DB-BD31-4B8C-83A1-F6EECF244321}">
                <p14:modId xmlns:p14="http://schemas.microsoft.com/office/powerpoint/2010/main" val="3938058179"/>
              </p:ext>
            </p:extLst>
          </p:nvPr>
        </p:nvGraphicFramePr>
        <p:xfrm>
          <a:off x="778463" y="3593305"/>
          <a:ext cx="7902962" cy="2667000"/>
        </p:xfrm>
        <a:graphic>
          <a:graphicData uri="http://schemas.openxmlformats.org/drawingml/2006/table">
            <a:tbl>
              <a:tblPr firstRow="1" firstCol="1" bandRow="1">
                <a:tableStyleId>{5C22544A-7EE6-4342-B048-85BDC9FD1C3A}</a:tableStyleId>
              </a:tblPr>
              <a:tblGrid>
                <a:gridCol w="844501">
                  <a:extLst>
                    <a:ext uri="{9D8B030D-6E8A-4147-A177-3AD203B41FA5}">
                      <a16:colId xmlns:a16="http://schemas.microsoft.com/office/drawing/2014/main" val="559311985"/>
                    </a:ext>
                  </a:extLst>
                </a:gridCol>
                <a:gridCol w="1556235">
                  <a:extLst>
                    <a:ext uri="{9D8B030D-6E8A-4147-A177-3AD203B41FA5}">
                      <a16:colId xmlns:a16="http://schemas.microsoft.com/office/drawing/2014/main" val="1963699375"/>
                    </a:ext>
                  </a:extLst>
                </a:gridCol>
                <a:gridCol w="1127996">
                  <a:extLst>
                    <a:ext uri="{9D8B030D-6E8A-4147-A177-3AD203B41FA5}">
                      <a16:colId xmlns:a16="http://schemas.microsoft.com/office/drawing/2014/main" val="1405286220"/>
                    </a:ext>
                  </a:extLst>
                </a:gridCol>
                <a:gridCol w="1127996">
                  <a:extLst>
                    <a:ext uri="{9D8B030D-6E8A-4147-A177-3AD203B41FA5}">
                      <a16:colId xmlns:a16="http://schemas.microsoft.com/office/drawing/2014/main" val="484573462"/>
                    </a:ext>
                  </a:extLst>
                </a:gridCol>
                <a:gridCol w="3246234">
                  <a:extLst>
                    <a:ext uri="{9D8B030D-6E8A-4147-A177-3AD203B41FA5}">
                      <a16:colId xmlns:a16="http://schemas.microsoft.com/office/drawing/2014/main" val="368471410"/>
                    </a:ext>
                  </a:extLst>
                </a:gridCol>
              </a:tblGrid>
              <a:tr h="0">
                <a:tc>
                  <a:txBody>
                    <a:bodyPr/>
                    <a:lstStyle/>
                    <a:p>
                      <a:pPr marL="0" algn="ctr" defTabSz="914400" rtl="0" eaLnBrk="1" latinLnBrk="0" hangingPunct="1">
                        <a:lnSpc>
                          <a:spcPts val="2600"/>
                        </a:lnSpc>
                        <a:spcAft>
                          <a:spcPts val="0"/>
                        </a:spcAft>
                      </a:pPr>
                      <a:r>
                        <a:rPr lang="zh-TW" sz="1200" b="1" kern="100" dirty="0">
                          <a:solidFill>
                            <a:sysClr val="windowText" lastClr="000000"/>
                          </a:solidFill>
                          <a:effectLst/>
                          <a:latin typeface="+mn-lt"/>
                          <a:ea typeface="+mn-ea"/>
                          <a:cs typeface="+mn-cs"/>
                        </a:rPr>
                        <a:t>實施年度</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lnSpc>
                          <a:spcPts val="2600"/>
                        </a:lnSpc>
                        <a:spcAft>
                          <a:spcPts val="0"/>
                        </a:spcAft>
                      </a:pPr>
                      <a:r>
                        <a:rPr lang="zh-TW" sz="1200" b="1" kern="100" dirty="0">
                          <a:solidFill>
                            <a:sysClr val="windowText" lastClr="000000"/>
                          </a:solidFill>
                          <a:effectLst/>
                          <a:latin typeface="+mn-lt"/>
                          <a:ea typeface="+mn-ea"/>
                          <a:cs typeface="+mn-cs"/>
                        </a:rPr>
                        <a:t>碳盤查</a:t>
                      </a:r>
                      <a:r>
                        <a:rPr lang="en-US" sz="1200" b="1" kern="100" dirty="0">
                          <a:solidFill>
                            <a:sysClr val="windowText" lastClr="000000"/>
                          </a:solidFill>
                          <a:effectLst/>
                          <a:latin typeface="+mn-lt"/>
                          <a:ea typeface="+mn-ea"/>
                          <a:cs typeface="+mn-cs"/>
                        </a:rPr>
                        <a:t>/</a:t>
                      </a:r>
                      <a:endParaRPr lang="zh-TW" sz="1200" b="1" kern="100" dirty="0">
                        <a:solidFill>
                          <a:sysClr val="windowText" lastClr="000000"/>
                        </a:solidFill>
                        <a:effectLst/>
                        <a:latin typeface="+mn-lt"/>
                        <a:ea typeface="+mn-ea"/>
                        <a:cs typeface="+mn-cs"/>
                      </a:endParaRPr>
                    </a:p>
                    <a:p>
                      <a:pPr marL="0" algn="ctr" defTabSz="914400" rtl="0" eaLnBrk="1" latinLnBrk="0" hangingPunct="1">
                        <a:lnSpc>
                          <a:spcPts val="2600"/>
                        </a:lnSpc>
                        <a:spcAft>
                          <a:spcPts val="0"/>
                        </a:spcAft>
                      </a:pPr>
                      <a:r>
                        <a:rPr lang="zh-TW" sz="1200" b="1" kern="100" dirty="0">
                          <a:solidFill>
                            <a:sysClr val="windowText" lastClr="000000"/>
                          </a:solidFill>
                          <a:effectLst/>
                          <a:latin typeface="+mn-lt"/>
                          <a:ea typeface="+mn-ea"/>
                          <a:cs typeface="+mn-cs"/>
                        </a:rPr>
                        <a:t>產品碳足跡</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lnSpc>
                          <a:spcPts val="2600"/>
                        </a:lnSpc>
                        <a:spcAft>
                          <a:spcPts val="0"/>
                        </a:spcAft>
                      </a:pPr>
                      <a:r>
                        <a:rPr lang="zh-TW" sz="1200" b="1" kern="100">
                          <a:solidFill>
                            <a:sysClr val="windowText" lastClr="000000"/>
                          </a:solidFill>
                          <a:effectLst/>
                          <a:latin typeface="+mn-lt"/>
                          <a:ea typeface="+mn-ea"/>
                          <a:cs typeface="+mn-cs"/>
                        </a:rPr>
                        <a:t>盤查單位</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lnSpc>
                          <a:spcPts val="2600"/>
                        </a:lnSpc>
                        <a:spcAft>
                          <a:spcPts val="0"/>
                        </a:spcAft>
                      </a:pPr>
                      <a:r>
                        <a:rPr lang="zh-TW" sz="1200" b="1" kern="100">
                          <a:solidFill>
                            <a:sysClr val="windowText" lastClr="000000"/>
                          </a:solidFill>
                          <a:effectLst/>
                          <a:latin typeface="+mn-lt"/>
                          <a:ea typeface="+mn-ea"/>
                          <a:cs typeface="+mn-cs"/>
                        </a:rPr>
                        <a:t>執行狀態</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lnSpc>
                          <a:spcPts val="2600"/>
                        </a:lnSpc>
                        <a:spcAft>
                          <a:spcPts val="0"/>
                        </a:spcAft>
                      </a:pPr>
                      <a:r>
                        <a:rPr lang="zh-TW" sz="1200" b="1" kern="100" dirty="0">
                          <a:solidFill>
                            <a:sysClr val="windowText" lastClr="000000"/>
                          </a:solidFill>
                          <a:effectLst/>
                          <a:latin typeface="+mn-lt"/>
                          <a:ea typeface="+mn-ea"/>
                          <a:cs typeface="+mn-cs"/>
                        </a:rPr>
                        <a:t>產出內容</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09629172"/>
                  </a:ext>
                </a:extLst>
              </a:tr>
              <a:tr h="204470">
                <a:tc>
                  <a:txBody>
                    <a:bodyPr/>
                    <a:lstStyle/>
                    <a:p>
                      <a:pPr marL="0" algn="ctr" defTabSz="914400" rtl="0" eaLnBrk="1" latinLnBrk="0" hangingPunct="1">
                        <a:lnSpc>
                          <a:spcPts val="2000"/>
                        </a:lnSpc>
                        <a:spcAft>
                          <a:spcPts val="0"/>
                        </a:spcAft>
                      </a:pPr>
                      <a:r>
                        <a:rPr lang="en-US" sz="1200" b="1" kern="100" dirty="0">
                          <a:solidFill>
                            <a:sysClr val="windowText" lastClr="000000"/>
                          </a:solidFill>
                          <a:effectLst/>
                          <a:latin typeface="+mn-lt"/>
                          <a:ea typeface="+mn-ea"/>
                          <a:cs typeface="+mn-cs"/>
                        </a:rPr>
                        <a:t>109</a:t>
                      </a:r>
                      <a:endParaRPr lang="zh-TW" sz="1200" b="1" kern="100" dirty="0">
                        <a:solidFill>
                          <a:sysClr val="windowText" lastClr="000000"/>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lnSpc>
                          <a:spcPts val="2000"/>
                        </a:lnSpc>
                        <a:spcAft>
                          <a:spcPts val="0"/>
                        </a:spcAft>
                      </a:pPr>
                      <a:r>
                        <a:rPr lang="zh-TW" sz="1200" b="1" kern="100" dirty="0">
                          <a:solidFill>
                            <a:sysClr val="windowText" lastClr="000000"/>
                          </a:solidFill>
                          <a:effectLst/>
                          <a:latin typeface="+mn-lt"/>
                          <a:ea typeface="+mn-ea"/>
                          <a:cs typeface="+mn-cs"/>
                        </a:rPr>
                        <a:t>組織碳盤查</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lnSpc>
                          <a:spcPts val="2000"/>
                        </a:lnSpc>
                        <a:spcAft>
                          <a:spcPts val="0"/>
                        </a:spcAft>
                      </a:pPr>
                      <a:r>
                        <a:rPr lang="zh-TW" sz="1200" b="1" kern="100" dirty="0">
                          <a:solidFill>
                            <a:sysClr val="windowText" lastClr="000000"/>
                          </a:solidFill>
                          <a:effectLst/>
                          <a:latin typeface="+mn-lt"/>
                          <a:ea typeface="+mn-ea"/>
                          <a:cs typeface="+mn-cs"/>
                        </a:rPr>
                        <a:t>內部專責單位</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lnSpc>
                          <a:spcPts val="2000"/>
                        </a:lnSpc>
                        <a:spcAft>
                          <a:spcPts val="0"/>
                        </a:spcAft>
                      </a:pPr>
                      <a:r>
                        <a:rPr lang="zh-TW" sz="1200" b="1" kern="100" dirty="0">
                          <a:solidFill>
                            <a:sysClr val="windowText" lastClr="000000"/>
                          </a:solidFill>
                          <a:effectLst/>
                          <a:latin typeface="+mn-lt"/>
                          <a:ea typeface="+mn-ea"/>
                          <a:cs typeface="+mn-cs"/>
                        </a:rPr>
                        <a:t>內部盤查完畢</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lnSpc>
                          <a:spcPts val="2000"/>
                        </a:lnSpc>
                        <a:spcAft>
                          <a:spcPts val="0"/>
                        </a:spcAft>
                      </a:pPr>
                      <a:r>
                        <a:rPr lang="zh-TW" sz="1200" b="1" kern="100" dirty="0">
                          <a:solidFill>
                            <a:sysClr val="windowText" lastClr="000000"/>
                          </a:solidFill>
                          <a:effectLst/>
                          <a:latin typeface="+mn-lt"/>
                          <a:ea typeface="+mn-ea"/>
                          <a:cs typeface="+mn-cs"/>
                        </a:rPr>
                        <a:t>□估算組織碳排放當量</a:t>
                      </a:r>
                      <a:r>
                        <a:rPr lang="en-US" sz="1200" b="1" kern="100" dirty="0">
                          <a:solidFill>
                            <a:sysClr val="windowText" lastClr="000000"/>
                          </a:solidFill>
                          <a:effectLst/>
                          <a:latin typeface="+mn-lt"/>
                          <a:ea typeface="+mn-ea"/>
                          <a:cs typeface="+mn-cs"/>
                        </a:rPr>
                        <a:t>OO</a:t>
                      </a:r>
                      <a:r>
                        <a:rPr lang="zh-TW" sz="1200" b="1" kern="100" dirty="0">
                          <a:solidFill>
                            <a:sysClr val="windowText" lastClr="000000"/>
                          </a:solidFill>
                          <a:effectLst/>
                          <a:latin typeface="+mn-lt"/>
                          <a:ea typeface="+mn-ea"/>
                          <a:cs typeface="+mn-cs"/>
                        </a:rPr>
                        <a:t>噸</a:t>
                      </a:r>
                    </a:p>
                    <a:p>
                      <a:pPr marL="0" algn="l" defTabSz="914400" rtl="0" eaLnBrk="1" latinLnBrk="0" hangingPunct="1">
                        <a:lnSpc>
                          <a:spcPts val="2000"/>
                        </a:lnSpc>
                        <a:spcAft>
                          <a:spcPts val="0"/>
                        </a:spcAft>
                      </a:pPr>
                      <a:r>
                        <a:rPr lang="zh-TW" sz="1200" b="1" kern="100" dirty="0">
                          <a:solidFill>
                            <a:sysClr val="windowText" lastClr="000000"/>
                          </a:solidFill>
                          <a:effectLst/>
                          <a:latin typeface="+mn-lt"/>
                          <a:ea typeface="+mn-ea"/>
                          <a:cs typeface="+mn-cs"/>
                        </a:rPr>
                        <a:t>□完成組織碳盤查報告</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09392518"/>
                  </a:ext>
                </a:extLst>
              </a:tr>
              <a:tr h="211455">
                <a:tc>
                  <a:txBody>
                    <a:bodyPr/>
                    <a:lstStyle/>
                    <a:p>
                      <a:pPr marL="0" algn="ctr" defTabSz="914400" rtl="0" eaLnBrk="1" latinLnBrk="0" hangingPunct="1">
                        <a:lnSpc>
                          <a:spcPts val="2000"/>
                        </a:lnSpc>
                        <a:spcAft>
                          <a:spcPts val="0"/>
                        </a:spcAft>
                      </a:pPr>
                      <a:r>
                        <a:rPr lang="en-US" sz="1200" b="1" kern="100">
                          <a:solidFill>
                            <a:sysClr val="windowText" lastClr="000000"/>
                          </a:solidFill>
                          <a:effectLst/>
                          <a:latin typeface="+mn-lt"/>
                          <a:ea typeface="+mn-ea"/>
                          <a:cs typeface="+mn-cs"/>
                        </a:rPr>
                        <a:t>110</a:t>
                      </a:r>
                      <a:endParaRPr lang="zh-TW" sz="1200" b="1" kern="100">
                        <a:solidFill>
                          <a:sysClr val="windowText" lastClr="000000"/>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lnSpc>
                          <a:spcPts val="2000"/>
                        </a:lnSpc>
                        <a:spcAft>
                          <a:spcPts val="0"/>
                        </a:spcAft>
                      </a:pPr>
                      <a:r>
                        <a:rPr lang="zh-TW" sz="1200" b="1" kern="100" dirty="0">
                          <a:solidFill>
                            <a:sysClr val="windowText" lastClr="000000"/>
                          </a:solidFill>
                          <a:effectLst/>
                          <a:latin typeface="+mn-lt"/>
                          <a:ea typeface="+mn-ea"/>
                          <a:cs typeface="+mn-cs"/>
                        </a:rPr>
                        <a:t>組織碳盤查</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lnSpc>
                          <a:spcPts val="2000"/>
                        </a:lnSpc>
                        <a:spcAft>
                          <a:spcPts val="0"/>
                        </a:spcAft>
                      </a:pPr>
                      <a:r>
                        <a:rPr lang="zh-TW" sz="1200" b="1" kern="100" dirty="0">
                          <a:solidFill>
                            <a:sysClr val="windowText" lastClr="000000"/>
                          </a:solidFill>
                          <a:effectLst/>
                          <a:latin typeface="+mn-lt"/>
                          <a:ea typeface="+mn-ea"/>
                          <a:cs typeface="+mn-cs"/>
                        </a:rPr>
                        <a:t>綠基會</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lnSpc>
                          <a:spcPts val="2000"/>
                        </a:lnSpc>
                        <a:spcAft>
                          <a:spcPts val="0"/>
                        </a:spcAft>
                      </a:pPr>
                      <a:r>
                        <a:rPr lang="zh-TW" sz="1200" b="1" kern="100" dirty="0">
                          <a:solidFill>
                            <a:sysClr val="windowText" lastClr="000000"/>
                          </a:solidFill>
                          <a:effectLst/>
                          <a:latin typeface="+mn-lt"/>
                          <a:ea typeface="+mn-ea"/>
                          <a:cs typeface="+mn-cs"/>
                        </a:rPr>
                        <a:t>外部查驗完畢</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lnSpc>
                          <a:spcPts val="2000"/>
                        </a:lnSpc>
                        <a:spcAft>
                          <a:spcPts val="0"/>
                        </a:spcAft>
                      </a:pPr>
                      <a:r>
                        <a:rPr lang="zh-TW" sz="1200" b="1" kern="100" dirty="0">
                          <a:solidFill>
                            <a:sysClr val="windowText" lastClr="000000"/>
                          </a:solidFill>
                          <a:effectLst/>
                          <a:latin typeface="+mn-lt"/>
                          <a:ea typeface="+mn-ea"/>
                          <a:cs typeface="+mn-cs"/>
                        </a:rPr>
                        <a:t>□估算組織碳排放當量</a:t>
                      </a:r>
                      <a:r>
                        <a:rPr lang="en-US" sz="1200" b="1" kern="100" dirty="0">
                          <a:solidFill>
                            <a:sysClr val="windowText" lastClr="000000"/>
                          </a:solidFill>
                          <a:effectLst/>
                          <a:latin typeface="+mn-lt"/>
                          <a:ea typeface="+mn-ea"/>
                          <a:cs typeface="+mn-cs"/>
                        </a:rPr>
                        <a:t>OO</a:t>
                      </a:r>
                      <a:r>
                        <a:rPr lang="zh-TW" sz="1200" b="1" kern="100" dirty="0">
                          <a:solidFill>
                            <a:sysClr val="windowText" lastClr="000000"/>
                          </a:solidFill>
                          <a:effectLst/>
                          <a:latin typeface="+mn-lt"/>
                          <a:ea typeface="+mn-ea"/>
                          <a:cs typeface="+mn-cs"/>
                        </a:rPr>
                        <a:t>噸</a:t>
                      </a:r>
                    </a:p>
                    <a:p>
                      <a:pPr marL="0" algn="l" defTabSz="914400" rtl="0" eaLnBrk="1" latinLnBrk="0" hangingPunct="1">
                        <a:lnSpc>
                          <a:spcPts val="2000"/>
                        </a:lnSpc>
                        <a:spcAft>
                          <a:spcPts val="0"/>
                        </a:spcAft>
                      </a:pPr>
                      <a:r>
                        <a:rPr lang="zh-TW" sz="1200" b="1" kern="100" dirty="0">
                          <a:solidFill>
                            <a:sysClr val="windowText" lastClr="000000"/>
                          </a:solidFill>
                          <a:effectLst/>
                          <a:latin typeface="+mn-lt"/>
                          <a:ea typeface="+mn-ea"/>
                          <a:cs typeface="+mn-cs"/>
                        </a:rPr>
                        <a:t>□完成組織碳盤查報告</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593704"/>
                  </a:ext>
                </a:extLst>
              </a:tr>
              <a:tr h="211455">
                <a:tc>
                  <a:txBody>
                    <a:bodyPr/>
                    <a:lstStyle/>
                    <a:p>
                      <a:pPr marL="0" algn="ctr" defTabSz="914400" rtl="0" eaLnBrk="1" latinLnBrk="0" hangingPunct="1">
                        <a:lnSpc>
                          <a:spcPts val="2000"/>
                        </a:lnSpc>
                        <a:spcAft>
                          <a:spcPts val="0"/>
                        </a:spcAft>
                      </a:pPr>
                      <a:r>
                        <a:rPr lang="en-US" sz="1200" b="1" kern="100">
                          <a:solidFill>
                            <a:sysClr val="windowText" lastClr="000000"/>
                          </a:solidFill>
                          <a:effectLst/>
                          <a:latin typeface="+mn-lt"/>
                          <a:ea typeface="+mn-ea"/>
                          <a:cs typeface="+mn-cs"/>
                        </a:rPr>
                        <a:t>111</a:t>
                      </a:r>
                      <a:endParaRPr lang="zh-TW" sz="1200" b="1" kern="100">
                        <a:solidFill>
                          <a:sysClr val="windowText" lastClr="000000"/>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lnSpc>
                          <a:spcPts val="2000"/>
                        </a:lnSpc>
                        <a:spcAft>
                          <a:spcPts val="0"/>
                        </a:spcAft>
                      </a:pPr>
                      <a:r>
                        <a:rPr lang="zh-TW" sz="1200" b="1" kern="100">
                          <a:solidFill>
                            <a:sysClr val="windowText" lastClr="000000"/>
                          </a:solidFill>
                          <a:effectLst/>
                          <a:latin typeface="+mn-lt"/>
                          <a:ea typeface="+mn-ea"/>
                          <a:cs typeface="+mn-cs"/>
                        </a:rPr>
                        <a:t>產品碳足跡</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lnSpc>
                          <a:spcPts val="2000"/>
                        </a:lnSpc>
                        <a:spcAft>
                          <a:spcPts val="0"/>
                        </a:spcAft>
                      </a:pPr>
                      <a:r>
                        <a:rPr lang="zh-TW" sz="1200" b="1" kern="100">
                          <a:solidFill>
                            <a:sysClr val="windowText" lastClr="000000"/>
                          </a:solidFill>
                          <a:effectLst/>
                          <a:latin typeface="+mn-lt"/>
                          <a:ea typeface="+mn-ea"/>
                          <a:cs typeface="+mn-cs"/>
                        </a:rPr>
                        <a:t>綠基會</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lnSpc>
                          <a:spcPts val="2000"/>
                        </a:lnSpc>
                        <a:spcAft>
                          <a:spcPts val="0"/>
                        </a:spcAft>
                      </a:pPr>
                      <a:r>
                        <a:rPr lang="zh-TW" sz="1200" b="1" kern="100" dirty="0">
                          <a:solidFill>
                            <a:sysClr val="windowText" lastClr="000000"/>
                          </a:solidFill>
                          <a:effectLst/>
                          <a:latin typeface="+mn-lt"/>
                          <a:ea typeface="+mn-ea"/>
                          <a:cs typeface="+mn-cs"/>
                        </a:rPr>
                        <a:t>外部查驗完畢</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lnSpc>
                          <a:spcPts val="2000"/>
                        </a:lnSpc>
                        <a:spcAft>
                          <a:spcPts val="0"/>
                        </a:spcAft>
                      </a:pPr>
                      <a:r>
                        <a:rPr lang="zh-TW" sz="1200" b="1" kern="100" dirty="0" smtClean="0">
                          <a:solidFill>
                            <a:sysClr val="windowText" lastClr="000000"/>
                          </a:solidFill>
                          <a:effectLst/>
                          <a:latin typeface="+mn-lt"/>
                          <a:ea typeface="+mn-ea"/>
                          <a:cs typeface="+mn-cs"/>
                        </a:rPr>
                        <a:t>□</a:t>
                      </a:r>
                      <a:r>
                        <a:rPr lang="en-US" sz="1200" b="1" kern="100" dirty="0" smtClean="0">
                          <a:solidFill>
                            <a:sysClr val="windowText" lastClr="000000"/>
                          </a:solidFill>
                          <a:effectLst/>
                          <a:latin typeface="+mn-lt"/>
                          <a:ea typeface="+mn-ea"/>
                          <a:cs typeface="+mn-cs"/>
                        </a:rPr>
                        <a:t>OO</a:t>
                      </a:r>
                      <a:r>
                        <a:rPr lang="zh-TW" sz="1200" b="1" kern="100" dirty="0">
                          <a:solidFill>
                            <a:sysClr val="windowText" lastClr="000000"/>
                          </a:solidFill>
                          <a:effectLst/>
                          <a:latin typeface="+mn-lt"/>
                          <a:ea typeface="+mn-ea"/>
                          <a:cs typeface="+mn-cs"/>
                        </a:rPr>
                        <a:t>產品碳排放當量</a:t>
                      </a:r>
                      <a:r>
                        <a:rPr lang="en-US" sz="1200" b="1" kern="100" dirty="0" err="1">
                          <a:solidFill>
                            <a:sysClr val="windowText" lastClr="000000"/>
                          </a:solidFill>
                          <a:effectLst/>
                          <a:latin typeface="+mn-lt"/>
                          <a:ea typeface="+mn-ea"/>
                          <a:cs typeface="+mn-cs"/>
                        </a:rPr>
                        <a:t>OOkg</a:t>
                      </a:r>
                      <a:endParaRPr lang="zh-TW" sz="1200" b="1" kern="100" dirty="0">
                        <a:solidFill>
                          <a:sysClr val="windowText" lastClr="000000"/>
                        </a:solidFill>
                        <a:effectLst/>
                        <a:latin typeface="+mn-lt"/>
                        <a:ea typeface="+mn-ea"/>
                        <a:cs typeface="+mn-cs"/>
                      </a:endParaRPr>
                    </a:p>
                    <a:p>
                      <a:pPr marL="0" algn="l" defTabSz="914400" rtl="0" eaLnBrk="1" latinLnBrk="0" hangingPunct="1">
                        <a:lnSpc>
                          <a:spcPts val="2000"/>
                        </a:lnSpc>
                        <a:spcAft>
                          <a:spcPts val="0"/>
                        </a:spcAft>
                      </a:pPr>
                      <a:r>
                        <a:rPr lang="zh-TW" sz="1200" b="1" kern="100" dirty="0">
                          <a:solidFill>
                            <a:sysClr val="windowText" lastClr="000000"/>
                          </a:solidFill>
                          <a:effectLst/>
                          <a:latin typeface="+mn-lt"/>
                          <a:ea typeface="+mn-ea"/>
                          <a:cs typeface="+mn-cs"/>
                        </a:rPr>
                        <a:t>□獲得產品碳足跡認證</a:t>
                      </a:r>
                      <a:r>
                        <a:rPr lang="en-US" sz="1200" b="1" kern="100" dirty="0">
                          <a:solidFill>
                            <a:sysClr val="windowText" lastClr="000000"/>
                          </a:solidFill>
                          <a:effectLst/>
                          <a:latin typeface="+mn-lt"/>
                          <a:ea typeface="+mn-ea"/>
                          <a:cs typeface="+mn-cs"/>
                        </a:rPr>
                        <a:t>(BSI</a:t>
                      </a:r>
                      <a:r>
                        <a:rPr lang="zh-TW" sz="1200" b="1" kern="100" dirty="0">
                          <a:solidFill>
                            <a:sysClr val="windowText" lastClr="000000"/>
                          </a:solidFill>
                          <a:effectLst/>
                          <a:latin typeface="+mn-lt"/>
                          <a:ea typeface="+mn-ea"/>
                          <a:cs typeface="+mn-cs"/>
                        </a:rPr>
                        <a:t>、</a:t>
                      </a:r>
                      <a:r>
                        <a:rPr lang="en-US" sz="1200" b="1" kern="100" dirty="0">
                          <a:solidFill>
                            <a:sysClr val="windowText" lastClr="000000"/>
                          </a:solidFill>
                          <a:effectLst/>
                          <a:latin typeface="+mn-lt"/>
                          <a:ea typeface="+mn-ea"/>
                          <a:cs typeface="+mn-cs"/>
                        </a:rPr>
                        <a:t>TUV</a:t>
                      </a:r>
                      <a:r>
                        <a:rPr lang="zh-TW" sz="1200" b="1" kern="100" dirty="0">
                          <a:solidFill>
                            <a:sysClr val="windowText" lastClr="000000"/>
                          </a:solidFill>
                          <a:effectLst/>
                          <a:latin typeface="+mn-lt"/>
                          <a:ea typeface="+mn-ea"/>
                          <a:cs typeface="+mn-cs"/>
                        </a:rPr>
                        <a:t>、</a:t>
                      </a:r>
                      <a:r>
                        <a:rPr lang="en-US" sz="1200" b="1" kern="100" dirty="0">
                          <a:solidFill>
                            <a:sysClr val="windowText" lastClr="000000"/>
                          </a:solidFill>
                          <a:effectLst/>
                          <a:latin typeface="+mn-lt"/>
                          <a:ea typeface="+mn-ea"/>
                          <a:cs typeface="+mn-cs"/>
                        </a:rPr>
                        <a:t>BVC</a:t>
                      </a:r>
                      <a:r>
                        <a:rPr lang="zh-TW" sz="1200" b="1" kern="100" dirty="0">
                          <a:solidFill>
                            <a:sysClr val="windowText" lastClr="000000"/>
                          </a:solidFill>
                          <a:effectLst/>
                          <a:latin typeface="+mn-lt"/>
                          <a:ea typeface="+mn-ea"/>
                          <a:cs typeface="+mn-cs"/>
                        </a:rPr>
                        <a:t>、</a:t>
                      </a:r>
                      <a:r>
                        <a:rPr lang="en-US" sz="1200" b="1" kern="100" dirty="0">
                          <a:solidFill>
                            <a:sysClr val="windowText" lastClr="000000"/>
                          </a:solidFill>
                          <a:effectLst/>
                          <a:latin typeface="+mn-lt"/>
                          <a:ea typeface="+mn-ea"/>
                          <a:cs typeface="+mn-cs"/>
                        </a:rPr>
                        <a:t>SGS)</a:t>
                      </a:r>
                      <a:endParaRPr lang="zh-TW" sz="1200" b="1" kern="100" dirty="0">
                        <a:solidFill>
                          <a:sysClr val="windowText" lastClr="000000"/>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11052233"/>
                  </a:ext>
                </a:extLst>
              </a:tr>
              <a:tr h="187325">
                <a:tc>
                  <a:txBody>
                    <a:bodyPr/>
                    <a:lstStyle/>
                    <a:p>
                      <a:pPr algn="ctr">
                        <a:lnSpc>
                          <a:spcPts val="1800"/>
                        </a:lnSpc>
                        <a:spcAft>
                          <a:spcPts val="0"/>
                        </a:spcAft>
                      </a:pPr>
                      <a:r>
                        <a:rPr lang="en-US" sz="1200" kern="100">
                          <a:solidFill>
                            <a:sysClr val="windowText" lastClr="000000"/>
                          </a:solidFill>
                          <a:effectLst/>
                        </a:rPr>
                        <a:t> </a:t>
                      </a:r>
                      <a:endParaRPr lang="zh-TW" sz="1400" kern="10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1800"/>
                        </a:lnSpc>
                        <a:spcAft>
                          <a:spcPts val="0"/>
                        </a:spcAft>
                      </a:pPr>
                      <a:r>
                        <a:rPr lang="en-US" sz="1200" kern="100">
                          <a:solidFill>
                            <a:sysClr val="windowText" lastClr="000000"/>
                          </a:solidFill>
                          <a:effectLst/>
                        </a:rPr>
                        <a:t>(</a:t>
                      </a:r>
                      <a:r>
                        <a:rPr lang="zh-TW" sz="1200" kern="100">
                          <a:solidFill>
                            <a:sysClr val="windowText" lastClr="000000"/>
                          </a:solidFill>
                          <a:effectLst/>
                        </a:rPr>
                        <a:t>自行增列</a:t>
                      </a:r>
                      <a:r>
                        <a:rPr lang="en-US" sz="1200" kern="100">
                          <a:solidFill>
                            <a:sysClr val="windowText" lastClr="000000"/>
                          </a:solidFill>
                          <a:effectLst/>
                        </a:rPr>
                        <a:t>)</a:t>
                      </a:r>
                      <a:endParaRPr lang="zh-TW" sz="1400" kern="10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800"/>
                        </a:lnSpc>
                        <a:spcAft>
                          <a:spcPts val="0"/>
                        </a:spcAft>
                      </a:pPr>
                      <a:r>
                        <a:rPr lang="en-US" sz="1200" kern="100">
                          <a:solidFill>
                            <a:sysClr val="windowText" lastClr="000000"/>
                          </a:solidFill>
                          <a:effectLst/>
                        </a:rPr>
                        <a:t> </a:t>
                      </a:r>
                      <a:endParaRPr lang="zh-TW" sz="1400" kern="10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800"/>
                        </a:lnSpc>
                        <a:spcAft>
                          <a:spcPts val="0"/>
                        </a:spcAft>
                      </a:pPr>
                      <a:r>
                        <a:rPr lang="en-US" sz="1200" kern="100">
                          <a:solidFill>
                            <a:sysClr val="windowText" lastClr="000000"/>
                          </a:solidFill>
                          <a:effectLst/>
                        </a:rPr>
                        <a:t> </a:t>
                      </a:r>
                      <a:endParaRPr lang="zh-TW" sz="1400" kern="10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1800"/>
                        </a:lnSpc>
                        <a:spcAft>
                          <a:spcPts val="0"/>
                        </a:spcAft>
                      </a:pPr>
                      <a:r>
                        <a:rPr lang="en-US" sz="1200" kern="100" dirty="0">
                          <a:solidFill>
                            <a:sysClr val="windowText" lastClr="000000"/>
                          </a:solidFill>
                          <a:effectLst/>
                        </a:rPr>
                        <a:t> </a:t>
                      </a:r>
                      <a:endParaRPr lang="zh-TW" sz="14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14708952"/>
                  </a:ext>
                </a:extLst>
              </a:tr>
            </a:tbl>
          </a:graphicData>
        </a:graphic>
      </p:graphicFrame>
      <p:sp>
        <p:nvSpPr>
          <p:cNvPr id="8" name="Rectangle 1"/>
          <p:cNvSpPr>
            <a:spLocks noChangeArrowheads="1"/>
          </p:cNvSpPr>
          <p:nvPr/>
        </p:nvSpPr>
        <p:spPr bwMode="auto">
          <a:xfrm>
            <a:off x="545865" y="991637"/>
            <a:ext cx="842410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285750" marR="0" lvl="0" indent="-285750" defTabSz="914400" latinLnBrk="0">
              <a:lnSpc>
                <a:spcPct val="100000"/>
              </a:lnSpc>
              <a:buClrTx/>
              <a:buSzTx/>
              <a:buFont typeface="Wingdings" panose="05000000000000000000" pitchFamily="2" charset="2"/>
              <a:buChar char="Ø"/>
              <a:tabLst/>
            </a:pPr>
            <a:r>
              <a:rPr lang="zh-TW" altLang="zh-TW" dirty="0">
                <a:latin typeface="+mj-ea"/>
                <a:ea typeface="+mj-ea"/>
                <a:cs typeface="Times New Roman" panose="02020603050405020304" pitchFamily="18" charset="0"/>
              </a:rPr>
              <a:t>受輔導業者</a:t>
            </a:r>
            <a:r>
              <a:rPr lang="en-US" altLang="zh-TW" dirty="0">
                <a:latin typeface="+mj-ea"/>
                <a:ea typeface="+mj-ea"/>
                <a:cs typeface="Times New Roman" panose="02020603050405020304" pitchFamily="18" charset="0"/>
              </a:rPr>
              <a:t>SMU/SMB/</a:t>
            </a:r>
            <a:r>
              <a:rPr lang="zh-TW" altLang="en-US" dirty="0">
                <a:latin typeface="+mj-ea"/>
                <a:ea typeface="+mj-ea"/>
                <a:cs typeface="Times New Roman" panose="02020603050405020304" pitchFamily="18" charset="0"/>
              </a:rPr>
              <a:t>機械雲</a:t>
            </a:r>
            <a:r>
              <a:rPr lang="en-US" altLang="zh-TW" dirty="0">
                <a:latin typeface="+mj-ea"/>
                <a:ea typeface="+mj-ea"/>
                <a:cs typeface="Times New Roman" panose="02020603050405020304" pitchFamily="18" charset="0"/>
              </a:rPr>
              <a:t>/AI/TPS</a:t>
            </a:r>
            <a:r>
              <a:rPr lang="zh-TW" altLang="en-US" dirty="0">
                <a:latin typeface="+mj-ea"/>
                <a:ea typeface="+mj-ea"/>
                <a:cs typeface="Times New Roman" panose="02020603050405020304" pitchFamily="18" charset="0"/>
              </a:rPr>
              <a:t>等申請紀錄說明表</a:t>
            </a:r>
            <a:r>
              <a:rPr lang="en-US" altLang="zh-TW" dirty="0">
                <a:latin typeface="+mj-ea"/>
                <a:ea typeface="+mj-ea"/>
                <a:cs typeface="Times New Roman" panose="02020603050405020304" pitchFamily="18" charset="0"/>
              </a:rPr>
              <a:t>(</a:t>
            </a:r>
            <a:r>
              <a:rPr lang="zh-TW" altLang="en-US" dirty="0">
                <a:latin typeface="+mj-ea"/>
                <a:ea typeface="+mj-ea"/>
                <a:cs typeface="Times New Roman" panose="02020603050405020304" pitchFamily="18" charset="0"/>
              </a:rPr>
              <a:t>無申請紀錄請填寫無</a:t>
            </a:r>
            <a:r>
              <a:rPr lang="en-US" altLang="zh-TW" dirty="0">
                <a:latin typeface="+mj-ea"/>
                <a:ea typeface="+mj-ea"/>
                <a:cs typeface="Times New Roman" panose="02020603050405020304" pitchFamily="18" charset="0"/>
              </a:rPr>
              <a:t>)</a:t>
            </a:r>
          </a:p>
        </p:txBody>
      </p:sp>
      <p:sp>
        <p:nvSpPr>
          <p:cNvPr id="9" name="矩形 8"/>
          <p:cNvSpPr/>
          <p:nvPr/>
        </p:nvSpPr>
        <p:spPr>
          <a:xfrm>
            <a:off x="548118" y="3136367"/>
            <a:ext cx="7992244" cy="369332"/>
          </a:xfrm>
          <a:prstGeom prst="rect">
            <a:avLst/>
          </a:prstGeom>
        </p:spPr>
        <p:txBody>
          <a:bodyPr wrap="square">
            <a:spAutoFit/>
          </a:bodyPr>
          <a:lstStyle/>
          <a:p>
            <a:pPr marL="285750" indent="-285750">
              <a:buFont typeface="Wingdings" panose="05000000000000000000" pitchFamily="2" charset="2"/>
              <a:buChar char="Ø"/>
            </a:pPr>
            <a:r>
              <a:rPr lang="zh-TW" altLang="zh-TW" dirty="0">
                <a:latin typeface="+mj-ea"/>
                <a:ea typeface="+mj-ea"/>
                <a:cs typeface="Times New Roman" panose="02020603050405020304" pitchFamily="18" charset="0"/>
              </a:rPr>
              <a:t>受輔導業者實施組織碳盤查</a:t>
            </a:r>
            <a:r>
              <a:rPr lang="en-US" altLang="zh-TW" dirty="0">
                <a:latin typeface="+mj-ea"/>
                <a:ea typeface="+mj-ea"/>
              </a:rPr>
              <a:t>/</a:t>
            </a:r>
            <a:r>
              <a:rPr lang="zh-TW" altLang="zh-TW" dirty="0">
                <a:latin typeface="+mj-ea"/>
                <a:ea typeface="+mj-ea"/>
                <a:cs typeface="Times New Roman" panose="02020603050405020304" pitchFamily="18" charset="0"/>
              </a:rPr>
              <a:t>產品碳足跡紀錄說明表</a:t>
            </a:r>
            <a:r>
              <a:rPr lang="en-US" altLang="zh-TW" dirty="0">
                <a:highlight>
                  <a:srgbClr val="FFFF00"/>
                </a:highlight>
                <a:latin typeface="+mj-ea"/>
                <a:ea typeface="+mj-ea"/>
              </a:rPr>
              <a:t>(</a:t>
            </a:r>
            <a:r>
              <a:rPr lang="zh-TW" altLang="zh-TW" dirty="0">
                <a:highlight>
                  <a:srgbClr val="FFFF00"/>
                </a:highlight>
                <a:latin typeface="+mj-ea"/>
                <a:ea typeface="+mj-ea"/>
                <a:cs typeface="Times New Roman" panose="02020603050405020304" pitchFamily="18" charset="0"/>
              </a:rPr>
              <a:t>未曾實施請填寫無</a:t>
            </a:r>
            <a:r>
              <a:rPr lang="en-US" altLang="zh-TW" dirty="0">
                <a:highlight>
                  <a:srgbClr val="FFFF00"/>
                </a:highlight>
                <a:latin typeface="+mj-ea"/>
                <a:ea typeface="+mj-ea"/>
              </a:rPr>
              <a:t>)</a:t>
            </a:r>
            <a:endParaRPr lang="zh-TW" altLang="en-US" dirty="0">
              <a:latin typeface="+mj-ea"/>
              <a:ea typeface="+mj-ea"/>
            </a:endParaRPr>
          </a:p>
        </p:txBody>
      </p:sp>
    </p:spTree>
    <p:extLst>
      <p:ext uri="{BB962C8B-B14F-4D97-AF65-F5344CB8AC3E}">
        <p14:creationId xmlns:p14="http://schemas.microsoft.com/office/powerpoint/2010/main" val="42744448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3293E9E-AFF9-4034-8BF6-5754B3EA07C7}" type="slidenum">
              <a:rPr lang="zh-TW" altLang="en-US" smtClean="0"/>
              <a:pPr/>
              <a:t>19</a:t>
            </a:fld>
            <a:endParaRPr lang="zh-TW" altLang="en-US"/>
          </a:p>
        </p:txBody>
      </p:sp>
      <p:sp>
        <p:nvSpPr>
          <p:cNvPr id="71" name="Rectangle 2"/>
          <p:cNvSpPr>
            <a:spLocks noGrp="1" noChangeArrowheads="1"/>
          </p:cNvSpPr>
          <p:nvPr>
            <p:ph type="title"/>
          </p:nvPr>
        </p:nvSpPr>
        <p:spPr bwMode="auto">
          <a:xfrm>
            <a:off x="1117923" y="44624"/>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zh-TW" altLang="en-US" dirty="0" smtClean="0">
                <a:latin typeface="微軟正黑體" panose="020B0604030504040204" pitchFamily="34" charset="-120"/>
                <a:ea typeface="微軟正黑體" panose="020B0604030504040204" pitchFamily="34" charset="-120"/>
              </a:rPr>
              <a:t>壹、</a:t>
            </a:r>
            <a:r>
              <a:rPr lang="zh-TW" altLang="zh-TW" dirty="0" smtClean="0">
                <a:latin typeface="微軟正黑體" panose="020B0604030504040204" pitchFamily="34" charset="-120"/>
                <a:ea typeface="微軟正黑體" panose="020B0604030504040204" pitchFamily="34" charset="-120"/>
              </a:rPr>
              <a:t>計畫內容</a:t>
            </a:r>
            <a:endParaRPr lang="zh-TW" altLang="en-US" dirty="0" smtClean="0">
              <a:latin typeface="微軟正黑體" panose="020B0604030504040204" pitchFamily="34" charset="-120"/>
              <a:ea typeface="微軟正黑體" panose="020B0604030504040204" pitchFamily="34" charset="-120"/>
            </a:endParaRPr>
          </a:p>
        </p:txBody>
      </p:sp>
      <p:cxnSp>
        <p:nvCxnSpPr>
          <p:cNvPr id="62" name="直線單箭頭接點 61"/>
          <p:cNvCxnSpPr>
            <a:stCxn id="11" idx="3"/>
            <a:endCxn id="16" idx="1"/>
          </p:cNvCxnSpPr>
          <p:nvPr/>
        </p:nvCxnSpPr>
        <p:spPr>
          <a:xfrm>
            <a:off x="3383376" y="2365392"/>
            <a:ext cx="72054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5" name="直線單箭頭接點 74"/>
          <p:cNvCxnSpPr>
            <a:stCxn id="16" idx="3"/>
            <a:endCxn id="65" idx="1"/>
          </p:cNvCxnSpPr>
          <p:nvPr/>
        </p:nvCxnSpPr>
        <p:spPr>
          <a:xfrm>
            <a:off x="5003720" y="2365392"/>
            <a:ext cx="72054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6" name="直線單箭頭接點 85"/>
          <p:cNvCxnSpPr>
            <a:stCxn id="65" idx="3"/>
            <a:endCxn id="21" idx="1"/>
          </p:cNvCxnSpPr>
          <p:nvPr/>
        </p:nvCxnSpPr>
        <p:spPr>
          <a:xfrm>
            <a:off x="6624064" y="2365392"/>
            <a:ext cx="72054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9" name="直線單箭頭接點 88"/>
          <p:cNvCxnSpPr>
            <a:stCxn id="21" idx="3"/>
            <a:endCxn id="26" idx="1"/>
          </p:cNvCxnSpPr>
          <p:nvPr/>
        </p:nvCxnSpPr>
        <p:spPr>
          <a:xfrm flipH="1">
            <a:off x="1439957" y="2365392"/>
            <a:ext cx="6804451" cy="2539760"/>
          </a:xfrm>
          <a:prstGeom prst="bentConnector5">
            <a:avLst>
              <a:gd name="adj1" fmla="val -3360"/>
              <a:gd name="adj2" fmla="val 84455"/>
              <a:gd name="adj3" fmla="val 10336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2" name="直線單箭頭接點 91"/>
          <p:cNvCxnSpPr>
            <a:stCxn id="26" idx="3"/>
            <a:endCxn id="31" idx="1"/>
          </p:cNvCxnSpPr>
          <p:nvPr/>
        </p:nvCxnSpPr>
        <p:spPr>
          <a:xfrm>
            <a:off x="2339752" y="4905152"/>
            <a:ext cx="57636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7" name="直線單箭頭接點 96"/>
          <p:cNvCxnSpPr>
            <a:stCxn id="31" idx="3"/>
            <a:endCxn id="40" idx="1"/>
          </p:cNvCxnSpPr>
          <p:nvPr/>
        </p:nvCxnSpPr>
        <p:spPr>
          <a:xfrm>
            <a:off x="3815916" y="4905152"/>
            <a:ext cx="57636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0" name="直線單箭頭接點 99"/>
          <p:cNvCxnSpPr>
            <a:stCxn id="40" idx="3"/>
            <a:endCxn id="45" idx="1"/>
          </p:cNvCxnSpPr>
          <p:nvPr/>
        </p:nvCxnSpPr>
        <p:spPr>
          <a:xfrm>
            <a:off x="5292080" y="4905152"/>
            <a:ext cx="57636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3" name="直線單箭頭接點 102"/>
          <p:cNvCxnSpPr>
            <a:stCxn id="45" idx="3"/>
            <a:endCxn id="50" idx="1"/>
          </p:cNvCxnSpPr>
          <p:nvPr/>
        </p:nvCxnSpPr>
        <p:spPr>
          <a:xfrm>
            <a:off x="6768244" y="4905152"/>
            <a:ext cx="57636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6" name="文字方塊 105"/>
          <p:cNvSpPr txBox="1"/>
          <p:nvPr/>
        </p:nvSpPr>
        <p:spPr>
          <a:xfrm>
            <a:off x="1087397" y="2227195"/>
            <a:ext cx="1135247" cy="246221"/>
          </a:xfrm>
          <a:prstGeom prst="rect">
            <a:avLst/>
          </a:prstGeom>
          <a:noFill/>
        </p:spPr>
        <p:txBody>
          <a:bodyPr wrap="none" rtlCol="0">
            <a:spAutoFit/>
          </a:bodyPr>
          <a:lstStyle/>
          <a:p>
            <a:r>
              <a:rPr lang="zh-TW" altLang="en-US" sz="1000" dirty="0" smtClean="0">
                <a:solidFill>
                  <a:schemeClr val="tx1">
                    <a:lumMod val="50000"/>
                    <a:lumOff val="50000"/>
                  </a:schemeClr>
                </a:solidFill>
                <a:latin typeface="+mn-ea"/>
                <a:ea typeface="+mn-ea"/>
              </a:rPr>
              <a:t>流程序</a:t>
            </a:r>
            <a:r>
              <a:rPr lang="en-US" altLang="zh-TW" sz="1000" dirty="0" smtClean="0">
                <a:solidFill>
                  <a:schemeClr val="tx1">
                    <a:lumMod val="50000"/>
                    <a:lumOff val="50000"/>
                  </a:schemeClr>
                </a:solidFill>
                <a:latin typeface="+mn-ea"/>
                <a:ea typeface="+mn-ea"/>
              </a:rPr>
              <a:t>/</a:t>
            </a:r>
            <a:r>
              <a:rPr lang="zh-TW" altLang="en-US" sz="1000" dirty="0" smtClean="0">
                <a:solidFill>
                  <a:schemeClr val="tx1">
                    <a:lumMod val="50000"/>
                    <a:lumOff val="50000"/>
                  </a:schemeClr>
                </a:solidFill>
                <a:latin typeface="+mn-ea"/>
                <a:ea typeface="+mn-ea"/>
              </a:rPr>
              <a:t>流程名稱</a:t>
            </a:r>
            <a:endParaRPr lang="zh-TW" altLang="en-US" sz="1000" dirty="0">
              <a:solidFill>
                <a:schemeClr val="tx1">
                  <a:lumMod val="50000"/>
                  <a:lumOff val="50000"/>
                </a:schemeClr>
              </a:solidFill>
              <a:latin typeface="+mn-ea"/>
              <a:ea typeface="+mn-ea"/>
            </a:endParaRPr>
          </a:p>
        </p:txBody>
      </p:sp>
      <p:sp>
        <p:nvSpPr>
          <p:cNvPr id="107" name="文字方塊 106"/>
          <p:cNvSpPr txBox="1"/>
          <p:nvPr/>
        </p:nvSpPr>
        <p:spPr>
          <a:xfrm>
            <a:off x="1525017" y="2443219"/>
            <a:ext cx="697627" cy="246221"/>
          </a:xfrm>
          <a:prstGeom prst="rect">
            <a:avLst/>
          </a:prstGeom>
          <a:noFill/>
        </p:spPr>
        <p:txBody>
          <a:bodyPr wrap="none" rtlCol="0">
            <a:spAutoFit/>
          </a:bodyPr>
          <a:lstStyle/>
          <a:p>
            <a:r>
              <a:rPr lang="zh-TW" altLang="en-US" sz="1000" dirty="0" smtClean="0">
                <a:solidFill>
                  <a:schemeClr val="tx1">
                    <a:lumMod val="50000"/>
                    <a:lumOff val="50000"/>
                  </a:schemeClr>
                </a:solidFill>
                <a:latin typeface="+mn-ea"/>
                <a:ea typeface="+mn-ea"/>
              </a:rPr>
              <a:t>管理方式</a:t>
            </a:r>
            <a:endParaRPr lang="zh-TW" altLang="en-US" sz="1000" dirty="0">
              <a:solidFill>
                <a:schemeClr val="tx1">
                  <a:lumMod val="50000"/>
                  <a:lumOff val="50000"/>
                </a:schemeClr>
              </a:solidFill>
              <a:latin typeface="+mn-ea"/>
              <a:ea typeface="+mn-ea"/>
            </a:endParaRPr>
          </a:p>
        </p:txBody>
      </p:sp>
      <p:sp>
        <p:nvSpPr>
          <p:cNvPr id="108" name="文字方塊 107"/>
          <p:cNvSpPr txBox="1"/>
          <p:nvPr/>
        </p:nvSpPr>
        <p:spPr>
          <a:xfrm>
            <a:off x="1525017" y="2659243"/>
            <a:ext cx="697627" cy="246221"/>
          </a:xfrm>
          <a:prstGeom prst="rect">
            <a:avLst/>
          </a:prstGeom>
          <a:noFill/>
        </p:spPr>
        <p:txBody>
          <a:bodyPr wrap="none" rtlCol="0">
            <a:spAutoFit/>
          </a:bodyPr>
          <a:lstStyle/>
          <a:p>
            <a:r>
              <a:rPr lang="zh-TW" altLang="en-US" sz="1000" dirty="0" smtClean="0">
                <a:solidFill>
                  <a:schemeClr val="tx1">
                    <a:lumMod val="50000"/>
                    <a:lumOff val="50000"/>
                  </a:schemeClr>
                </a:solidFill>
                <a:latin typeface="+mn-ea"/>
                <a:ea typeface="+mn-ea"/>
              </a:rPr>
              <a:t>工件簡稱</a:t>
            </a:r>
            <a:endParaRPr lang="zh-TW" altLang="en-US" sz="1000" dirty="0">
              <a:solidFill>
                <a:schemeClr val="tx1">
                  <a:lumMod val="50000"/>
                  <a:lumOff val="50000"/>
                </a:schemeClr>
              </a:solidFill>
              <a:latin typeface="+mn-ea"/>
              <a:ea typeface="+mn-ea"/>
            </a:endParaRPr>
          </a:p>
        </p:txBody>
      </p:sp>
      <p:sp>
        <p:nvSpPr>
          <p:cNvPr id="109" name="文字方塊 108"/>
          <p:cNvSpPr txBox="1"/>
          <p:nvPr/>
        </p:nvSpPr>
        <p:spPr>
          <a:xfrm>
            <a:off x="1525017" y="2875267"/>
            <a:ext cx="697627" cy="246221"/>
          </a:xfrm>
          <a:prstGeom prst="rect">
            <a:avLst/>
          </a:prstGeom>
          <a:noFill/>
        </p:spPr>
        <p:txBody>
          <a:bodyPr wrap="none" rtlCol="0">
            <a:spAutoFit/>
          </a:bodyPr>
          <a:lstStyle/>
          <a:p>
            <a:r>
              <a:rPr lang="zh-TW" altLang="en-US" sz="1000" dirty="0" smtClean="0">
                <a:solidFill>
                  <a:schemeClr val="tx1">
                    <a:lumMod val="50000"/>
                    <a:lumOff val="50000"/>
                  </a:schemeClr>
                </a:solidFill>
                <a:latin typeface="+mn-ea"/>
                <a:ea typeface="+mn-ea"/>
              </a:rPr>
              <a:t>設備種類</a:t>
            </a:r>
            <a:endParaRPr lang="zh-TW" altLang="en-US" sz="1000" dirty="0">
              <a:solidFill>
                <a:schemeClr val="tx1">
                  <a:lumMod val="50000"/>
                  <a:lumOff val="50000"/>
                </a:schemeClr>
              </a:solidFill>
              <a:latin typeface="+mn-ea"/>
              <a:ea typeface="+mn-ea"/>
            </a:endParaRPr>
          </a:p>
        </p:txBody>
      </p:sp>
      <p:sp>
        <p:nvSpPr>
          <p:cNvPr id="110" name="文字方塊 109"/>
          <p:cNvSpPr txBox="1"/>
          <p:nvPr/>
        </p:nvSpPr>
        <p:spPr>
          <a:xfrm>
            <a:off x="1781498" y="3091291"/>
            <a:ext cx="441146" cy="246221"/>
          </a:xfrm>
          <a:prstGeom prst="rect">
            <a:avLst/>
          </a:prstGeom>
          <a:noFill/>
        </p:spPr>
        <p:txBody>
          <a:bodyPr wrap="none" rtlCol="0">
            <a:spAutoFit/>
          </a:bodyPr>
          <a:lstStyle/>
          <a:p>
            <a:r>
              <a:rPr lang="zh-TW" altLang="en-US" sz="1000" dirty="0" smtClean="0">
                <a:solidFill>
                  <a:schemeClr val="tx1">
                    <a:lumMod val="50000"/>
                    <a:lumOff val="50000"/>
                  </a:schemeClr>
                </a:solidFill>
                <a:latin typeface="+mn-ea"/>
                <a:ea typeface="+mn-ea"/>
              </a:rPr>
              <a:t>台數</a:t>
            </a:r>
            <a:endParaRPr lang="zh-TW" altLang="en-US" sz="1000" dirty="0">
              <a:solidFill>
                <a:schemeClr val="tx1">
                  <a:lumMod val="50000"/>
                  <a:lumOff val="50000"/>
                </a:schemeClr>
              </a:solidFill>
              <a:latin typeface="+mn-ea"/>
              <a:ea typeface="+mn-ea"/>
            </a:endParaRPr>
          </a:p>
        </p:txBody>
      </p:sp>
      <p:sp>
        <p:nvSpPr>
          <p:cNvPr id="111" name="文字方塊 110"/>
          <p:cNvSpPr txBox="1"/>
          <p:nvPr/>
        </p:nvSpPr>
        <p:spPr>
          <a:xfrm>
            <a:off x="1012056" y="3307315"/>
            <a:ext cx="1210588" cy="246221"/>
          </a:xfrm>
          <a:prstGeom prst="rect">
            <a:avLst/>
          </a:prstGeom>
          <a:noFill/>
        </p:spPr>
        <p:txBody>
          <a:bodyPr wrap="none" rtlCol="0">
            <a:spAutoFit/>
          </a:bodyPr>
          <a:lstStyle/>
          <a:p>
            <a:r>
              <a:rPr lang="zh-TW" altLang="en-US" sz="1000" dirty="0" smtClean="0">
                <a:solidFill>
                  <a:schemeClr val="tx1">
                    <a:lumMod val="50000"/>
                    <a:lumOff val="50000"/>
                  </a:schemeClr>
                </a:solidFill>
                <a:latin typeface="+mn-ea"/>
                <a:ea typeface="+mn-ea"/>
              </a:rPr>
              <a:t>屬本計畫實施範疇</a:t>
            </a:r>
            <a:endParaRPr lang="zh-TW" altLang="en-US" sz="1000" dirty="0">
              <a:solidFill>
                <a:schemeClr val="tx1">
                  <a:lumMod val="50000"/>
                  <a:lumOff val="50000"/>
                </a:schemeClr>
              </a:solidFill>
              <a:latin typeface="+mn-ea"/>
              <a:ea typeface="+mn-ea"/>
            </a:endParaRPr>
          </a:p>
        </p:txBody>
      </p:sp>
      <p:cxnSp>
        <p:nvCxnSpPr>
          <p:cNvPr id="121" name="直線單箭頭接點 120"/>
          <p:cNvCxnSpPr/>
          <p:nvPr/>
        </p:nvCxnSpPr>
        <p:spPr>
          <a:xfrm>
            <a:off x="2159240" y="2329400"/>
            <a:ext cx="216024" cy="0"/>
          </a:xfrm>
          <a:prstGeom prst="straightConnector1">
            <a:avLst/>
          </a:prstGeom>
          <a:ln w="19050">
            <a:solidFill>
              <a:schemeClr val="tx1">
                <a:lumMod val="50000"/>
                <a:lumOff val="50000"/>
              </a:schemeClr>
            </a:solidFill>
            <a:tailEnd type="triangle"/>
          </a:ln>
          <a:effectLst/>
        </p:spPr>
        <p:style>
          <a:lnRef idx="2">
            <a:schemeClr val="dk1"/>
          </a:lnRef>
          <a:fillRef idx="0">
            <a:schemeClr val="dk1"/>
          </a:fillRef>
          <a:effectRef idx="1">
            <a:schemeClr val="dk1"/>
          </a:effectRef>
          <a:fontRef idx="minor">
            <a:schemeClr val="tx1"/>
          </a:fontRef>
        </p:style>
      </p:cxnSp>
      <p:cxnSp>
        <p:nvCxnSpPr>
          <p:cNvPr id="123" name="直線單箭頭接點 122"/>
          <p:cNvCxnSpPr/>
          <p:nvPr/>
        </p:nvCxnSpPr>
        <p:spPr>
          <a:xfrm>
            <a:off x="2159240" y="2549605"/>
            <a:ext cx="216024" cy="0"/>
          </a:xfrm>
          <a:prstGeom prst="straightConnector1">
            <a:avLst/>
          </a:prstGeom>
          <a:ln w="19050">
            <a:solidFill>
              <a:schemeClr val="tx1">
                <a:lumMod val="50000"/>
                <a:lumOff val="50000"/>
              </a:schemeClr>
            </a:solidFill>
            <a:tailEnd type="triangle"/>
          </a:ln>
          <a:effectLst/>
        </p:spPr>
        <p:style>
          <a:lnRef idx="2">
            <a:schemeClr val="dk1"/>
          </a:lnRef>
          <a:fillRef idx="0">
            <a:schemeClr val="dk1"/>
          </a:fillRef>
          <a:effectRef idx="1">
            <a:schemeClr val="dk1"/>
          </a:effectRef>
          <a:fontRef idx="minor">
            <a:schemeClr val="tx1"/>
          </a:fontRef>
        </p:style>
      </p:cxnSp>
      <p:cxnSp>
        <p:nvCxnSpPr>
          <p:cNvPr id="124" name="直線單箭頭接點 123"/>
          <p:cNvCxnSpPr/>
          <p:nvPr/>
        </p:nvCxnSpPr>
        <p:spPr>
          <a:xfrm>
            <a:off x="2159240" y="2769810"/>
            <a:ext cx="216024" cy="0"/>
          </a:xfrm>
          <a:prstGeom prst="straightConnector1">
            <a:avLst/>
          </a:prstGeom>
          <a:ln w="19050">
            <a:solidFill>
              <a:schemeClr val="tx1">
                <a:lumMod val="50000"/>
                <a:lumOff val="50000"/>
              </a:schemeClr>
            </a:solidFill>
            <a:tailEnd type="triangle"/>
          </a:ln>
          <a:effectLst/>
        </p:spPr>
        <p:style>
          <a:lnRef idx="2">
            <a:schemeClr val="dk1"/>
          </a:lnRef>
          <a:fillRef idx="0">
            <a:schemeClr val="dk1"/>
          </a:fillRef>
          <a:effectRef idx="1">
            <a:schemeClr val="dk1"/>
          </a:effectRef>
          <a:fontRef idx="minor">
            <a:schemeClr val="tx1"/>
          </a:fontRef>
        </p:style>
      </p:cxnSp>
      <p:cxnSp>
        <p:nvCxnSpPr>
          <p:cNvPr id="125" name="直線單箭頭接點 124"/>
          <p:cNvCxnSpPr/>
          <p:nvPr/>
        </p:nvCxnSpPr>
        <p:spPr>
          <a:xfrm>
            <a:off x="2159240" y="2990015"/>
            <a:ext cx="216024" cy="0"/>
          </a:xfrm>
          <a:prstGeom prst="straightConnector1">
            <a:avLst/>
          </a:prstGeom>
          <a:ln w="19050">
            <a:solidFill>
              <a:schemeClr val="tx1">
                <a:lumMod val="50000"/>
                <a:lumOff val="50000"/>
              </a:schemeClr>
            </a:solidFill>
            <a:tailEnd type="triangle"/>
          </a:ln>
          <a:effectLst/>
        </p:spPr>
        <p:style>
          <a:lnRef idx="2">
            <a:schemeClr val="dk1"/>
          </a:lnRef>
          <a:fillRef idx="0">
            <a:schemeClr val="dk1"/>
          </a:fillRef>
          <a:effectRef idx="1">
            <a:schemeClr val="dk1"/>
          </a:effectRef>
          <a:fontRef idx="minor">
            <a:schemeClr val="tx1"/>
          </a:fontRef>
        </p:style>
      </p:cxnSp>
      <p:cxnSp>
        <p:nvCxnSpPr>
          <p:cNvPr id="126" name="直線單箭頭接點 125"/>
          <p:cNvCxnSpPr/>
          <p:nvPr/>
        </p:nvCxnSpPr>
        <p:spPr>
          <a:xfrm>
            <a:off x="2159240" y="3210220"/>
            <a:ext cx="216024" cy="0"/>
          </a:xfrm>
          <a:prstGeom prst="straightConnector1">
            <a:avLst/>
          </a:prstGeom>
          <a:ln w="19050">
            <a:solidFill>
              <a:schemeClr val="tx1">
                <a:lumMod val="50000"/>
                <a:lumOff val="50000"/>
              </a:schemeClr>
            </a:solidFill>
            <a:tailEnd type="triangle"/>
          </a:ln>
          <a:effectLst/>
        </p:spPr>
        <p:style>
          <a:lnRef idx="2">
            <a:schemeClr val="dk1"/>
          </a:lnRef>
          <a:fillRef idx="0">
            <a:schemeClr val="dk1"/>
          </a:fillRef>
          <a:effectRef idx="1">
            <a:schemeClr val="dk1"/>
          </a:effectRef>
          <a:fontRef idx="minor">
            <a:schemeClr val="tx1"/>
          </a:fontRef>
        </p:style>
      </p:cxnSp>
      <p:cxnSp>
        <p:nvCxnSpPr>
          <p:cNvPr id="127" name="直線單箭頭接點 126"/>
          <p:cNvCxnSpPr/>
          <p:nvPr/>
        </p:nvCxnSpPr>
        <p:spPr>
          <a:xfrm>
            <a:off x="2159240" y="3430425"/>
            <a:ext cx="216024" cy="0"/>
          </a:xfrm>
          <a:prstGeom prst="straightConnector1">
            <a:avLst/>
          </a:prstGeom>
          <a:ln w="19050">
            <a:solidFill>
              <a:schemeClr val="tx1">
                <a:lumMod val="50000"/>
                <a:lumOff val="50000"/>
              </a:schemeClr>
            </a:solidFill>
            <a:tailEnd type="triangle"/>
          </a:ln>
          <a:effectLst/>
        </p:spPr>
        <p:style>
          <a:lnRef idx="2">
            <a:schemeClr val="dk1"/>
          </a:lnRef>
          <a:fillRef idx="0">
            <a:schemeClr val="dk1"/>
          </a:fillRef>
          <a:effectRef idx="1">
            <a:schemeClr val="dk1"/>
          </a:effectRef>
          <a:fontRef idx="minor">
            <a:schemeClr val="tx1"/>
          </a:fontRef>
        </p:style>
      </p:cxnSp>
      <p:sp>
        <p:nvSpPr>
          <p:cNvPr id="98" name="Rectangle 2"/>
          <p:cNvSpPr txBox="1">
            <a:spLocks noChangeArrowheads="1"/>
          </p:cNvSpPr>
          <p:nvPr/>
        </p:nvSpPr>
        <p:spPr bwMode="auto">
          <a:xfrm>
            <a:off x="239028" y="934087"/>
            <a:ext cx="6121400" cy="76944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0" lvl="1" algn="l">
              <a:spcBef>
                <a:spcPts val="0"/>
              </a:spcBef>
              <a:buNone/>
            </a:pPr>
            <a:r>
              <a:rPr lang="en-US" altLang="zh-TW" sz="2400" b="1" dirty="0"/>
              <a:t> </a:t>
            </a:r>
            <a:r>
              <a:rPr lang="zh-TW" altLang="en-US" sz="2400" b="1" dirty="0" smtClean="0"/>
              <a:t>二</a:t>
            </a:r>
            <a:r>
              <a:rPr lang="zh-TW" altLang="zh-TW" sz="2400" b="1" dirty="0" smtClean="0"/>
              <a:t>、</a:t>
            </a:r>
            <a:r>
              <a:rPr lang="zh-TW" altLang="en-US" sz="2400" b="1" dirty="0" smtClean="0"/>
              <a:t>解決方案</a:t>
            </a:r>
            <a:r>
              <a:rPr lang="en-US" altLang="zh-TW" sz="2400" b="1" dirty="0" smtClean="0">
                <a:solidFill>
                  <a:srgbClr val="FF0000"/>
                </a:solidFill>
              </a:rPr>
              <a:t>(SMU Phase II)</a:t>
            </a:r>
          </a:p>
          <a:p>
            <a:pPr marL="361950" lvl="1" algn="l">
              <a:spcBef>
                <a:spcPts val="0"/>
              </a:spcBef>
            </a:pPr>
            <a:r>
              <a:rPr lang="en-US" altLang="zh-TW" sz="2000" dirty="0" smtClean="0"/>
              <a:t>(</a:t>
            </a:r>
            <a:r>
              <a:rPr lang="zh-TW" altLang="en-US" sz="2000" dirty="0" smtClean="0"/>
              <a:t>五</a:t>
            </a:r>
            <a:r>
              <a:rPr lang="en-US" altLang="zh-TW" sz="2000" dirty="0" smtClean="0"/>
              <a:t>)1.</a:t>
            </a:r>
            <a:r>
              <a:rPr lang="zh-TW" altLang="en-US" sz="2000" dirty="0" smtClean="0"/>
              <a:t>本案導入之模組</a:t>
            </a:r>
            <a:r>
              <a:rPr lang="en-US" altLang="zh-TW" sz="2000" dirty="0" smtClean="0"/>
              <a:t>/</a:t>
            </a:r>
            <a:r>
              <a:rPr lang="zh-TW" altLang="en-US" sz="2000" dirty="0" smtClean="0"/>
              <a:t>功能與生產流程相關性說明</a:t>
            </a:r>
          </a:p>
        </p:txBody>
      </p:sp>
      <p:sp>
        <p:nvSpPr>
          <p:cNvPr id="99" name="文字方塊 98"/>
          <p:cNvSpPr txBox="1"/>
          <p:nvPr/>
        </p:nvSpPr>
        <p:spPr>
          <a:xfrm>
            <a:off x="755576" y="3538426"/>
            <a:ext cx="1467068" cy="246221"/>
          </a:xfrm>
          <a:prstGeom prst="rect">
            <a:avLst/>
          </a:prstGeom>
          <a:noFill/>
        </p:spPr>
        <p:txBody>
          <a:bodyPr wrap="none" rtlCol="0">
            <a:spAutoFit/>
          </a:bodyPr>
          <a:lstStyle/>
          <a:p>
            <a:r>
              <a:rPr lang="zh-TW" altLang="en-US" sz="1000" dirty="0" smtClean="0">
                <a:solidFill>
                  <a:schemeClr val="tx1">
                    <a:lumMod val="50000"/>
                    <a:lumOff val="50000"/>
                  </a:schemeClr>
                </a:solidFill>
                <a:latin typeface="+mn-ea"/>
                <a:ea typeface="+mn-ea"/>
              </a:rPr>
              <a:t>本計畫數位化流程範疇</a:t>
            </a:r>
            <a:endParaRPr lang="zh-TW" altLang="en-US" sz="1000" dirty="0">
              <a:solidFill>
                <a:schemeClr val="tx1">
                  <a:lumMod val="50000"/>
                  <a:lumOff val="50000"/>
                </a:schemeClr>
              </a:solidFill>
              <a:latin typeface="+mn-ea"/>
              <a:ea typeface="+mn-ea"/>
            </a:endParaRPr>
          </a:p>
        </p:txBody>
      </p:sp>
      <p:grpSp>
        <p:nvGrpSpPr>
          <p:cNvPr id="8" name="群組 7"/>
          <p:cNvGrpSpPr/>
          <p:nvPr/>
        </p:nvGrpSpPr>
        <p:grpSpPr>
          <a:xfrm>
            <a:off x="2483581" y="2257392"/>
            <a:ext cx="900756" cy="1527255"/>
            <a:chOff x="2483581" y="1875021"/>
            <a:chExt cx="900756" cy="1527255"/>
          </a:xfrm>
        </p:grpSpPr>
        <p:sp>
          <p:nvSpPr>
            <p:cNvPr id="11" name="Rectangle 119"/>
            <p:cNvSpPr>
              <a:spLocks noChangeArrowheads="1"/>
            </p:cNvSpPr>
            <p:nvPr/>
          </p:nvSpPr>
          <p:spPr bwMode="auto">
            <a:xfrm>
              <a:off x="2483581" y="1875021"/>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2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訂</a:t>
              </a:r>
              <a:r>
                <a:rPr lang="zh-TW" altLang="en-US" sz="1200" kern="100" dirty="0">
                  <a:latin typeface="微軟正黑體" panose="020B0604030504040204" pitchFamily="34" charset="-120"/>
                  <a:ea typeface="微軟正黑體" panose="020B0604030504040204" pitchFamily="34" charset="-120"/>
                  <a:cs typeface="Times New Roman" panose="02020603050405020304" pitchFamily="18" charset="0"/>
                </a:rPr>
                <a:t>單</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2" name="Rectangle 120"/>
            <p:cNvSpPr>
              <a:spLocks noChangeArrowheads="1"/>
            </p:cNvSpPr>
            <p:nvPr/>
          </p:nvSpPr>
          <p:spPr bwMode="auto">
            <a:xfrm>
              <a:off x="2483581" y="2307093"/>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rPr>
                <a:t>鋼棒</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3" name="Rectangle 121"/>
            <p:cNvSpPr>
              <a:spLocks noChangeArrowheads="1"/>
            </p:cNvSpPr>
            <p:nvPr/>
          </p:nvSpPr>
          <p:spPr bwMode="auto">
            <a:xfrm>
              <a:off x="2483581" y="2523093"/>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貨車</a:t>
              </a:r>
              <a:r>
                <a:rPr lang="en-US" altLang="zh-TW" sz="11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/ERP</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4" name="Rectangle 122"/>
            <p:cNvSpPr>
              <a:spLocks noChangeArrowheads="1"/>
            </p:cNvSpPr>
            <p:nvPr/>
          </p:nvSpPr>
          <p:spPr bwMode="auto">
            <a:xfrm>
              <a:off x="2483581" y="2739117"/>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100" kern="100" dirty="0">
                  <a:effectLst/>
                  <a:latin typeface="微軟正黑體" panose="020B0604030504040204" pitchFamily="34" charset="-120"/>
                  <a:ea typeface="微軟正黑體" panose="020B0604030504040204" pitchFamily="34" charset="-120"/>
                  <a:cs typeface="Times New Roman" panose="02020603050405020304" pitchFamily="18" charset="0"/>
                </a:rPr>
                <a:t>2</a:t>
              </a:r>
              <a:r>
                <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rPr>
                <a:t>台</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77" name="Rectangle 114"/>
            <p:cNvSpPr>
              <a:spLocks noChangeArrowheads="1"/>
            </p:cNvSpPr>
            <p:nvPr/>
          </p:nvSpPr>
          <p:spPr bwMode="auto">
            <a:xfrm>
              <a:off x="2483581" y="2091069"/>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人工</a:t>
              </a:r>
              <a:r>
                <a:rPr lang="en-US" altLang="zh-TW"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/ERP</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12" name="Rectangle 122"/>
            <p:cNvSpPr>
              <a:spLocks noChangeArrowheads="1"/>
            </p:cNvSpPr>
            <p:nvPr/>
          </p:nvSpPr>
          <p:spPr bwMode="auto">
            <a:xfrm>
              <a:off x="2483581" y="2955141"/>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非本案範疇</a:t>
              </a:r>
              <a:endPar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01" name="Rectangle 122"/>
            <p:cNvSpPr>
              <a:spLocks noChangeArrowheads="1"/>
            </p:cNvSpPr>
            <p:nvPr/>
          </p:nvSpPr>
          <p:spPr bwMode="auto">
            <a:xfrm>
              <a:off x="2484542" y="3186276"/>
              <a:ext cx="899795" cy="216000"/>
            </a:xfrm>
            <a:prstGeom prst="rect">
              <a:avLst/>
            </a:prstGeom>
            <a:solidFill>
              <a:srgbClr val="CCFFFF"/>
            </a:solidFill>
            <a:ln w="19050">
              <a:solidFill>
                <a:schemeClr val="tx1">
                  <a:lumMod val="100000"/>
                  <a:lumOff val="0"/>
                </a:schemeClr>
              </a:solidFill>
              <a:miter lim="800000"/>
              <a:headEnd/>
              <a:tailEnd/>
            </a:ln>
            <a:extLst/>
          </p:spPr>
          <p:txBody>
            <a:bodyPr rot="0" vert="horz" wrap="square" lIns="0" tIns="0" rIns="0" bIns="0" anchor="ctr" anchorCtr="0" upright="1">
              <a:noAutofit/>
            </a:bodyPr>
            <a:lstStyle/>
            <a:p>
              <a:pPr algn="ctr">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非本案範疇</a:t>
              </a:r>
              <a:endPar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grpSp>
      <p:cxnSp>
        <p:nvCxnSpPr>
          <p:cNvPr id="102" name="直線單箭頭接點 101"/>
          <p:cNvCxnSpPr/>
          <p:nvPr/>
        </p:nvCxnSpPr>
        <p:spPr>
          <a:xfrm>
            <a:off x="2123728" y="3667355"/>
            <a:ext cx="216024" cy="0"/>
          </a:xfrm>
          <a:prstGeom prst="straightConnector1">
            <a:avLst/>
          </a:prstGeom>
          <a:ln w="19050">
            <a:solidFill>
              <a:schemeClr val="tx1">
                <a:lumMod val="50000"/>
                <a:lumOff val="50000"/>
              </a:schemeClr>
            </a:solidFill>
            <a:tailEnd type="triangle"/>
          </a:ln>
          <a:effectLst/>
        </p:spPr>
        <p:style>
          <a:lnRef idx="2">
            <a:schemeClr val="dk1"/>
          </a:lnRef>
          <a:fillRef idx="0">
            <a:schemeClr val="dk1"/>
          </a:fillRef>
          <a:effectRef idx="1">
            <a:schemeClr val="dk1"/>
          </a:effectRef>
          <a:fontRef idx="minor">
            <a:schemeClr val="tx1"/>
          </a:fontRef>
        </p:style>
      </p:cxnSp>
      <p:grpSp>
        <p:nvGrpSpPr>
          <p:cNvPr id="2" name="群組 1"/>
          <p:cNvGrpSpPr/>
          <p:nvPr/>
        </p:nvGrpSpPr>
        <p:grpSpPr>
          <a:xfrm>
            <a:off x="4103924" y="2257392"/>
            <a:ext cx="899796" cy="1769979"/>
            <a:chOff x="4103924" y="1875021"/>
            <a:chExt cx="899796" cy="1769979"/>
          </a:xfrm>
        </p:grpSpPr>
        <p:sp>
          <p:nvSpPr>
            <p:cNvPr id="16" name="Rectangle 124"/>
            <p:cNvSpPr>
              <a:spLocks noChangeArrowheads="1"/>
            </p:cNvSpPr>
            <p:nvPr/>
          </p:nvSpPr>
          <p:spPr bwMode="auto">
            <a:xfrm>
              <a:off x="4103925" y="1875021"/>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2.</a:t>
              </a: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倉儲</a:t>
              </a:r>
            </a:p>
          </p:txBody>
        </p:sp>
        <p:sp>
          <p:nvSpPr>
            <p:cNvPr id="17" name="Rectangle 125"/>
            <p:cNvSpPr>
              <a:spLocks noChangeArrowheads="1"/>
            </p:cNvSpPr>
            <p:nvPr/>
          </p:nvSpPr>
          <p:spPr bwMode="auto">
            <a:xfrm>
              <a:off x="4103925" y="2307093"/>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鋼棒</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8" name="Rectangle 126"/>
            <p:cNvSpPr>
              <a:spLocks noChangeArrowheads="1"/>
            </p:cNvSpPr>
            <p:nvPr/>
          </p:nvSpPr>
          <p:spPr bwMode="auto">
            <a:xfrm>
              <a:off x="4103925" y="2523093"/>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堆高機</a:t>
              </a:r>
              <a:r>
                <a:rPr lang="en-US" sz="1100" kern="10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貨架</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9" name="Rectangle 127"/>
            <p:cNvSpPr>
              <a:spLocks noChangeArrowheads="1"/>
            </p:cNvSpPr>
            <p:nvPr/>
          </p:nvSpPr>
          <p:spPr bwMode="auto">
            <a:xfrm>
              <a:off x="4103925" y="2739117"/>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100" kern="10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台</a:t>
              </a:r>
              <a:r>
                <a:rPr lang="en-US" sz="1100" kern="100">
                  <a:effectLst/>
                  <a:latin typeface="微軟正黑體" panose="020B0604030504040204" pitchFamily="34" charset="-120"/>
                  <a:ea typeface="微軟正黑體" panose="020B0604030504040204" pitchFamily="34" charset="-120"/>
                  <a:cs typeface="Times New Roman" panose="02020603050405020304" pitchFamily="18" charset="0"/>
                </a:rPr>
                <a:t>/ 100</a:t>
              </a: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貨位</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78" name="Rectangle 114"/>
            <p:cNvSpPr>
              <a:spLocks noChangeArrowheads="1"/>
            </p:cNvSpPr>
            <p:nvPr/>
          </p:nvSpPr>
          <p:spPr bwMode="auto">
            <a:xfrm>
              <a:off x="4103925" y="2091069"/>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人工</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13" name="Rectangle 122"/>
            <p:cNvSpPr>
              <a:spLocks noChangeArrowheads="1"/>
            </p:cNvSpPr>
            <p:nvPr/>
          </p:nvSpPr>
          <p:spPr bwMode="auto">
            <a:xfrm>
              <a:off x="4103925" y="2955141"/>
              <a:ext cx="899795" cy="471821"/>
            </a:xfrm>
            <a:prstGeom prst="rect">
              <a:avLst/>
            </a:prstGeom>
            <a:solidFill>
              <a:schemeClr val="accent3">
                <a:lumMod val="60000"/>
                <a:lumOff val="40000"/>
              </a:schemeClr>
            </a:solidFill>
            <a:ln w="19050">
              <a:solidFill>
                <a:schemeClr val="tx1">
                  <a:lumMod val="100000"/>
                  <a:lumOff val="0"/>
                </a:schemeClr>
              </a:solidFill>
              <a:miter lim="800000"/>
              <a:headEnd/>
              <a:tailEnd/>
            </a:ln>
            <a:extLst/>
          </p:spPr>
          <p:txBody>
            <a:bodyPr rot="0" vert="horz" wrap="square" lIns="0" tIns="0" rIns="0" bIns="0" anchor="ctr" anchorCtr="0" upright="1">
              <a:noAutofit/>
            </a:bodyPr>
            <a:lstStyle/>
            <a:p>
              <a:pPr algn="ctr">
                <a:spcAft>
                  <a:spcPts val="0"/>
                </a:spcAft>
              </a:pPr>
              <a:r>
                <a:rPr lang="en-US" altLang="zh-TW"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B-1,B-2</a:t>
              </a:r>
            </a:p>
            <a:p>
              <a:pPr algn="ctr">
                <a:spcAft>
                  <a:spcPts val="0"/>
                </a:spcAft>
              </a:pPr>
              <a:r>
                <a:rPr lang="en-US" altLang="zh-TW" sz="11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B-3,</a:t>
              </a:r>
              <a:r>
                <a:rPr lang="en-US" altLang="zh-TW"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B-4</a:t>
              </a:r>
              <a:endPar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04" name="Rectangle 122"/>
            <p:cNvSpPr>
              <a:spLocks noChangeArrowheads="1"/>
            </p:cNvSpPr>
            <p:nvPr/>
          </p:nvSpPr>
          <p:spPr bwMode="auto">
            <a:xfrm>
              <a:off x="4103924" y="3429000"/>
              <a:ext cx="899795" cy="216000"/>
            </a:xfrm>
            <a:prstGeom prst="rect">
              <a:avLst/>
            </a:prstGeom>
            <a:solidFill>
              <a:srgbClr val="CCFFFF"/>
            </a:solidFill>
            <a:ln w="19050">
              <a:solidFill>
                <a:schemeClr val="tx1">
                  <a:lumMod val="100000"/>
                  <a:lumOff val="0"/>
                </a:schemeClr>
              </a:solidFill>
              <a:miter lim="800000"/>
              <a:headEnd/>
              <a:tailEnd/>
            </a:ln>
            <a:extLst/>
          </p:spPr>
          <p:txBody>
            <a:bodyPr rot="0" vert="horz" wrap="square" lIns="0" tIns="0" rIns="0" bIns="0" anchor="ctr" anchorCtr="0" upright="1">
              <a:noAutofit/>
            </a:bodyPr>
            <a:lstStyle/>
            <a:p>
              <a:pPr algn="ctr">
                <a:spcAft>
                  <a:spcPts val="0"/>
                </a:spcAft>
              </a:pPr>
              <a:r>
                <a:rPr lang="en-US" altLang="zh-TW" sz="11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D-1</a:t>
              </a:r>
              <a:endPar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grpSp>
      <p:grpSp>
        <p:nvGrpSpPr>
          <p:cNvPr id="3" name="群組 2"/>
          <p:cNvGrpSpPr/>
          <p:nvPr/>
        </p:nvGrpSpPr>
        <p:grpSpPr>
          <a:xfrm>
            <a:off x="5724269" y="2257392"/>
            <a:ext cx="899795" cy="2035704"/>
            <a:chOff x="5724269" y="1875021"/>
            <a:chExt cx="899795" cy="2035704"/>
          </a:xfrm>
        </p:grpSpPr>
        <p:sp>
          <p:nvSpPr>
            <p:cNvPr id="65" name="Rectangle 124"/>
            <p:cNvSpPr>
              <a:spLocks noChangeArrowheads="1"/>
            </p:cNvSpPr>
            <p:nvPr/>
          </p:nvSpPr>
          <p:spPr bwMode="auto">
            <a:xfrm>
              <a:off x="5724269" y="1875021"/>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2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3.</a:t>
              </a:r>
              <a:r>
                <a:rPr lang="zh-TW" altLang="en-US" sz="1200" kern="100" dirty="0" smtClean="0">
                  <a:latin typeface="微軟正黑體" panose="020B0604030504040204" pitchFamily="34" charset="-120"/>
                  <a:ea typeface="微軟正黑體" panose="020B0604030504040204" pitchFamily="34" charset="-120"/>
                  <a:cs typeface="Times New Roman" panose="02020603050405020304" pitchFamily="18" charset="0"/>
                </a:rPr>
                <a:t>工單</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66" name="Rectangle 125"/>
            <p:cNvSpPr>
              <a:spLocks noChangeArrowheads="1"/>
            </p:cNvSpPr>
            <p:nvPr/>
          </p:nvSpPr>
          <p:spPr bwMode="auto">
            <a:xfrm>
              <a:off x="5724269" y="2307093"/>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鋼棒</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67" name="Rectangle 126"/>
            <p:cNvSpPr>
              <a:spLocks noChangeArrowheads="1"/>
            </p:cNvSpPr>
            <p:nvPr/>
          </p:nvSpPr>
          <p:spPr bwMode="auto">
            <a:xfrm>
              <a:off x="5724269" y="2523093"/>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料箱</a:t>
              </a:r>
              <a:r>
                <a:rPr lang="en-US" altLang="zh-TW"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68" name="Rectangle 127"/>
            <p:cNvSpPr>
              <a:spLocks noChangeArrowheads="1"/>
            </p:cNvSpPr>
            <p:nvPr/>
          </p:nvSpPr>
          <p:spPr bwMode="auto">
            <a:xfrm>
              <a:off x="5724269" y="2739117"/>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100" kern="100" dirty="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rPr>
                <a:t>台</a:t>
              </a:r>
              <a:r>
                <a:rPr lang="en-US" sz="1100" kern="100" dirty="0">
                  <a:effectLst/>
                  <a:latin typeface="微軟正黑體" panose="020B0604030504040204" pitchFamily="34" charset="-120"/>
                  <a:ea typeface="微軟正黑體" panose="020B0604030504040204" pitchFamily="34" charset="-120"/>
                  <a:cs typeface="Times New Roman" panose="02020603050405020304" pitchFamily="18" charset="0"/>
                </a:rPr>
                <a:t>/ 100</a:t>
              </a:r>
              <a:r>
                <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rPr>
                <a:t>貨位</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69" name="Rectangle 114"/>
            <p:cNvSpPr>
              <a:spLocks noChangeArrowheads="1"/>
            </p:cNvSpPr>
            <p:nvPr/>
          </p:nvSpPr>
          <p:spPr bwMode="auto">
            <a:xfrm>
              <a:off x="5724269" y="2091069"/>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人工</a:t>
              </a:r>
              <a:r>
                <a:rPr lang="en-US" altLang="zh-TW"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/excel</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14" name="Rectangle 122"/>
            <p:cNvSpPr>
              <a:spLocks noChangeArrowheads="1"/>
            </p:cNvSpPr>
            <p:nvPr/>
          </p:nvSpPr>
          <p:spPr bwMode="auto">
            <a:xfrm>
              <a:off x="5724269" y="2955141"/>
              <a:ext cx="899795" cy="612000"/>
            </a:xfrm>
            <a:prstGeom prst="rect">
              <a:avLst/>
            </a:prstGeom>
            <a:solidFill>
              <a:srgbClr val="FFC000"/>
            </a:solidFill>
            <a:ln w="19050">
              <a:solidFill>
                <a:schemeClr val="tx1">
                  <a:lumMod val="100000"/>
                  <a:lumOff val="0"/>
                </a:schemeClr>
              </a:solidFill>
              <a:miter lim="800000"/>
              <a:headEnd/>
              <a:tailEnd/>
            </a:ln>
            <a:extLst/>
          </p:spPr>
          <p:txBody>
            <a:bodyPr rot="0" vert="horz" wrap="square" lIns="0" tIns="0" rIns="0" bIns="0" anchor="ctr" anchorCtr="0" upright="1">
              <a:noAutofit/>
            </a:bodyPr>
            <a:lstStyle/>
            <a:p>
              <a:pPr algn="ctr">
                <a:spcAft>
                  <a:spcPts val="0"/>
                </a:spcAft>
              </a:pPr>
              <a:r>
                <a:rPr lang="en-US" altLang="zh-TW"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A-1,</a:t>
              </a:r>
              <a:r>
                <a:rPr lang="en-US" altLang="zh-TW" sz="11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A-2</a:t>
              </a:r>
            </a:p>
            <a:p>
              <a:pPr algn="ctr">
                <a:spcAft>
                  <a:spcPts val="0"/>
                </a:spcAft>
              </a:pPr>
              <a:r>
                <a:rPr lang="en-US" altLang="zh-TW"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A-3,</a:t>
              </a:r>
              <a:r>
                <a:rPr lang="en-US" altLang="zh-TW" sz="11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A-4</a:t>
              </a:r>
            </a:p>
            <a:p>
              <a:pPr algn="ctr">
                <a:spcAft>
                  <a:spcPts val="0"/>
                </a:spcAft>
              </a:pPr>
              <a:r>
                <a:rPr lang="en-US" altLang="zh-TW"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A-5,A-6</a:t>
              </a:r>
              <a:endPar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05" name="Rectangle 122"/>
            <p:cNvSpPr>
              <a:spLocks noChangeArrowheads="1"/>
            </p:cNvSpPr>
            <p:nvPr/>
          </p:nvSpPr>
          <p:spPr bwMode="auto">
            <a:xfrm>
              <a:off x="5724269" y="3573016"/>
              <a:ext cx="899795" cy="337709"/>
            </a:xfrm>
            <a:prstGeom prst="rect">
              <a:avLst/>
            </a:prstGeom>
            <a:solidFill>
              <a:srgbClr val="CCFFFF"/>
            </a:solidFill>
            <a:ln w="19050">
              <a:solidFill>
                <a:schemeClr val="tx1">
                  <a:lumMod val="100000"/>
                  <a:lumOff val="0"/>
                </a:schemeClr>
              </a:solidFill>
              <a:miter lim="800000"/>
              <a:headEnd/>
              <a:tailEnd/>
            </a:ln>
            <a:extLst/>
          </p:spPr>
          <p:txBody>
            <a:bodyPr rot="0" vert="horz" wrap="square" lIns="0" tIns="0" rIns="0" bIns="0" anchor="ctr" anchorCtr="0" upright="1">
              <a:noAutofit/>
            </a:bodyPr>
            <a:lstStyle/>
            <a:p>
              <a:pPr algn="ctr">
                <a:spcAft>
                  <a:spcPts val="0"/>
                </a:spcAft>
              </a:pPr>
              <a:r>
                <a:rPr lang="en-US" altLang="zh-TW"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D-1,D-2</a:t>
              </a:r>
            </a:p>
            <a:p>
              <a:pPr algn="ctr">
                <a:spcAft>
                  <a:spcPts val="0"/>
                </a:spcAft>
              </a:pPr>
              <a:r>
                <a:rPr lang="en-US" altLang="zh-TW" sz="11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D-3,D-4</a:t>
              </a:r>
              <a:endPar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grpSp>
      <p:grpSp>
        <p:nvGrpSpPr>
          <p:cNvPr id="5" name="群組 4"/>
          <p:cNvGrpSpPr/>
          <p:nvPr/>
        </p:nvGrpSpPr>
        <p:grpSpPr>
          <a:xfrm>
            <a:off x="7344612" y="2257392"/>
            <a:ext cx="899796" cy="2035704"/>
            <a:chOff x="7344612" y="1875021"/>
            <a:chExt cx="899796" cy="2035704"/>
          </a:xfrm>
        </p:grpSpPr>
        <p:sp>
          <p:nvSpPr>
            <p:cNvPr id="21" name="Rectangle 130"/>
            <p:cNvSpPr>
              <a:spLocks noChangeArrowheads="1"/>
            </p:cNvSpPr>
            <p:nvPr/>
          </p:nvSpPr>
          <p:spPr bwMode="auto">
            <a:xfrm>
              <a:off x="7344613" y="1875021"/>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200" kern="100" dirty="0">
                  <a:latin typeface="微軟正黑體" panose="020B0604030504040204" pitchFamily="34" charset="-120"/>
                  <a:ea typeface="微軟正黑體" panose="020B0604030504040204" pitchFamily="34" charset="-120"/>
                  <a:cs typeface="Times New Roman" panose="02020603050405020304" pitchFamily="18" charset="0"/>
                </a:rPr>
                <a:t>4</a:t>
              </a:r>
              <a:r>
                <a:rPr lang="en-US" sz="12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車削</a:t>
              </a:r>
            </a:p>
          </p:txBody>
        </p:sp>
        <p:sp>
          <p:nvSpPr>
            <p:cNvPr id="22" name="Rectangle 131"/>
            <p:cNvSpPr>
              <a:spLocks noChangeArrowheads="1"/>
            </p:cNvSpPr>
            <p:nvPr/>
          </p:nvSpPr>
          <p:spPr bwMode="auto">
            <a:xfrm>
              <a:off x="7344613" y="2307093"/>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鋼棒</a:t>
              </a:r>
              <a:r>
                <a:rPr lang="en-US" sz="1100" kern="100">
                  <a:effectLst/>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a:t>
              </a: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粗胚</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3" name="Rectangle 132"/>
            <p:cNvSpPr>
              <a:spLocks noChangeArrowheads="1"/>
            </p:cNvSpPr>
            <p:nvPr/>
          </p:nvSpPr>
          <p:spPr bwMode="auto">
            <a:xfrm>
              <a:off x="7344613" y="2523093"/>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rPr>
                <a:t>車床</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4" name="Rectangle 133"/>
            <p:cNvSpPr>
              <a:spLocks noChangeArrowheads="1"/>
            </p:cNvSpPr>
            <p:nvPr/>
          </p:nvSpPr>
          <p:spPr bwMode="auto">
            <a:xfrm>
              <a:off x="7344613" y="2739117"/>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100" kern="100">
                  <a:effectLst/>
                  <a:latin typeface="微軟正黑體" panose="020B0604030504040204" pitchFamily="34" charset="-120"/>
                  <a:ea typeface="微軟正黑體" panose="020B0604030504040204" pitchFamily="34" charset="-120"/>
                  <a:cs typeface="Times New Roman" panose="02020603050405020304" pitchFamily="18" charset="0"/>
                </a:rPr>
                <a:t>5</a:t>
              </a: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台</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79" name="Rectangle 114"/>
            <p:cNvSpPr>
              <a:spLocks noChangeArrowheads="1"/>
            </p:cNvSpPr>
            <p:nvPr/>
          </p:nvSpPr>
          <p:spPr bwMode="auto">
            <a:xfrm>
              <a:off x="7344613" y="2091069"/>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人工</a:t>
              </a:r>
              <a:r>
                <a:rPr lang="en-US" altLang="zh-TW"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/SMB</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15" name="Rectangle 122"/>
            <p:cNvSpPr>
              <a:spLocks noChangeArrowheads="1"/>
            </p:cNvSpPr>
            <p:nvPr/>
          </p:nvSpPr>
          <p:spPr bwMode="auto">
            <a:xfrm>
              <a:off x="7344613" y="2955141"/>
              <a:ext cx="899795" cy="632447"/>
            </a:xfrm>
            <a:prstGeom prst="rect">
              <a:avLst/>
            </a:prstGeom>
            <a:noFill/>
            <a:ln w="19050">
              <a:solidFill>
                <a:srgbClr val="FF0000"/>
              </a:solidFill>
              <a:miter lim="800000"/>
              <a:headEnd/>
              <a:tailEnd/>
            </a:ln>
            <a:extLst/>
          </p:spPr>
          <p:txBody>
            <a:bodyPr rot="0" vert="horz" wrap="square" lIns="0" tIns="0" rIns="0" bIns="0" anchor="ctr" anchorCtr="0" upright="1">
              <a:noAutofit/>
            </a:bodyPr>
            <a:lstStyle/>
            <a:p>
              <a:pPr algn="ctr">
                <a:spcAft>
                  <a:spcPts val="0"/>
                </a:spcAft>
              </a:pPr>
              <a:r>
                <a:rPr lang="en-US" altLang="zh-TW"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C-1</a:t>
              </a:r>
            </a:p>
            <a:p>
              <a:pPr algn="ctr">
                <a:spcAft>
                  <a:spcPts val="0"/>
                </a:spcAft>
              </a:pPr>
              <a:r>
                <a:rPr lang="en-US" altLang="zh-TW" sz="11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1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僅</a:t>
              </a: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具通訊功能</a:t>
              </a:r>
              <a:r>
                <a:rPr lang="en-US" altLang="zh-TW"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3</a:t>
              </a: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台導入</a:t>
              </a:r>
              <a:r>
                <a:rPr lang="en-US" altLang="zh-TW"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a:t>
              </a:r>
              <a:endPar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28" name="Rectangle 122"/>
            <p:cNvSpPr>
              <a:spLocks noChangeArrowheads="1"/>
            </p:cNvSpPr>
            <p:nvPr/>
          </p:nvSpPr>
          <p:spPr bwMode="auto">
            <a:xfrm>
              <a:off x="7344612" y="3573016"/>
              <a:ext cx="899795" cy="337709"/>
            </a:xfrm>
            <a:prstGeom prst="rect">
              <a:avLst/>
            </a:prstGeom>
            <a:solidFill>
              <a:srgbClr val="CCFFFF"/>
            </a:solidFill>
            <a:ln w="19050">
              <a:solidFill>
                <a:schemeClr val="tx1">
                  <a:lumMod val="100000"/>
                  <a:lumOff val="0"/>
                </a:schemeClr>
              </a:solidFill>
              <a:miter lim="800000"/>
              <a:headEnd/>
              <a:tailEnd/>
            </a:ln>
            <a:extLst/>
          </p:spPr>
          <p:txBody>
            <a:bodyPr rot="0" vert="horz" wrap="square" lIns="0" tIns="0" rIns="0" bIns="0" anchor="ctr" anchorCtr="0" upright="1">
              <a:noAutofit/>
            </a:bodyPr>
            <a:lstStyle/>
            <a:p>
              <a:pPr algn="ctr">
                <a:spcAft>
                  <a:spcPts val="0"/>
                </a:spcAft>
              </a:pPr>
              <a:r>
                <a:rPr lang="en-US" altLang="zh-TW"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D-1,D-2</a:t>
              </a:r>
            </a:p>
            <a:p>
              <a:pPr algn="ctr">
                <a:spcAft>
                  <a:spcPts val="0"/>
                </a:spcAft>
              </a:pPr>
              <a:r>
                <a:rPr lang="en-US" altLang="zh-TW" sz="11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D-3,D-4</a:t>
              </a:r>
              <a:endPar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grpSp>
      <p:grpSp>
        <p:nvGrpSpPr>
          <p:cNvPr id="6" name="群組 5"/>
          <p:cNvGrpSpPr/>
          <p:nvPr/>
        </p:nvGrpSpPr>
        <p:grpSpPr>
          <a:xfrm>
            <a:off x="1439957" y="4797152"/>
            <a:ext cx="899795" cy="1512144"/>
            <a:chOff x="1439957" y="4797152"/>
            <a:chExt cx="899795" cy="1512144"/>
          </a:xfrm>
        </p:grpSpPr>
        <p:sp>
          <p:nvSpPr>
            <p:cNvPr id="26" name="Rectangle 136"/>
            <p:cNvSpPr>
              <a:spLocks noChangeArrowheads="1"/>
            </p:cNvSpPr>
            <p:nvPr/>
          </p:nvSpPr>
          <p:spPr bwMode="auto">
            <a:xfrm>
              <a:off x="1439957" y="4797152"/>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1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5.</a:t>
              </a:r>
              <a:r>
                <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rPr>
                <a:t>熱處理</a:t>
              </a:r>
              <a:r>
                <a:rPr lang="en-US" sz="1100"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rPr>
                <a:t>外</a:t>
              </a:r>
              <a:r>
                <a:rPr lang="en-US" sz="1100"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7" name="Rectangle 137"/>
            <p:cNvSpPr>
              <a:spLocks noChangeArrowheads="1"/>
            </p:cNvSpPr>
            <p:nvPr/>
          </p:nvSpPr>
          <p:spPr bwMode="auto">
            <a:xfrm>
              <a:off x="1439957" y="5229224"/>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粗胚</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8" name="Rectangle 138"/>
            <p:cNvSpPr>
              <a:spLocks noChangeArrowheads="1"/>
            </p:cNvSpPr>
            <p:nvPr/>
          </p:nvSpPr>
          <p:spPr bwMode="auto">
            <a:xfrm>
              <a:off x="1439957" y="5445224"/>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外</a:t>
              </a:r>
              <a:r>
                <a:rPr lang="zh-TW" altLang="en-US" sz="1100" kern="100" dirty="0">
                  <a:latin typeface="微軟正黑體" panose="020B0604030504040204" pitchFamily="34" charset="-120"/>
                  <a:ea typeface="微軟正黑體" panose="020B0604030504040204" pitchFamily="34" charset="-120"/>
                  <a:cs typeface="Times New Roman" panose="02020603050405020304" pitchFamily="18" charset="0"/>
                </a:rPr>
                <a:t>包</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9" name="Rectangle 139"/>
            <p:cNvSpPr>
              <a:spLocks noChangeArrowheads="1"/>
            </p:cNvSpPr>
            <p:nvPr/>
          </p:nvSpPr>
          <p:spPr bwMode="auto">
            <a:xfrm>
              <a:off x="1439957" y="5661248"/>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100" kern="100">
                  <a:effectLst/>
                  <a:latin typeface="微軟正黑體" panose="020B0604030504040204" pitchFamily="34" charset="-120"/>
                  <a:ea typeface="微軟正黑體" panose="020B0604030504040204" pitchFamily="34" charset="-120"/>
                  <a:cs typeface="Times New Roman" panose="02020603050405020304" pitchFamily="18" charset="0"/>
                </a:rPr>
                <a:t>5</a:t>
              </a: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台</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80" name="Rectangle 114"/>
            <p:cNvSpPr>
              <a:spLocks noChangeArrowheads="1"/>
            </p:cNvSpPr>
            <p:nvPr/>
          </p:nvSpPr>
          <p:spPr bwMode="auto">
            <a:xfrm>
              <a:off x="1439957" y="5013200"/>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人工</a:t>
              </a:r>
              <a:r>
                <a:rPr lang="en-US" altLang="zh-TW"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委外</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16" name="Rectangle 122"/>
            <p:cNvSpPr>
              <a:spLocks noChangeArrowheads="1"/>
            </p:cNvSpPr>
            <p:nvPr/>
          </p:nvSpPr>
          <p:spPr bwMode="auto">
            <a:xfrm>
              <a:off x="1439957" y="5877272"/>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非本案範疇</a:t>
              </a:r>
              <a:endPar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29" name="Rectangle 122"/>
            <p:cNvSpPr>
              <a:spLocks noChangeArrowheads="1"/>
            </p:cNvSpPr>
            <p:nvPr/>
          </p:nvSpPr>
          <p:spPr bwMode="auto">
            <a:xfrm>
              <a:off x="1439957" y="6093296"/>
              <a:ext cx="899795" cy="216000"/>
            </a:xfrm>
            <a:prstGeom prst="rect">
              <a:avLst/>
            </a:prstGeom>
            <a:solidFill>
              <a:srgbClr val="CCFFFF"/>
            </a:solidFill>
            <a:ln w="19050">
              <a:solidFill>
                <a:schemeClr val="tx1">
                  <a:lumMod val="100000"/>
                  <a:lumOff val="0"/>
                </a:schemeClr>
              </a:solidFill>
              <a:miter lim="800000"/>
              <a:headEnd/>
              <a:tailEnd/>
            </a:ln>
            <a:extLst/>
          </p:spPr>
          <p:txBody>
            <a:bodyPr rot="0" vert="horz" wrap="square" lIns="0" tIns="0" rIns="0" bIns="0" anchor="ctr" anchorCtr="0" upright="1">
              <a:noAutofit/>
            </a:bodyPr>
            <a:lstStyle/>
            <a:p>
              <a:pPr algn="ctr">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非本案範疇</a:t>
              </a:r>
              <a:endPar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grpSp>
      <p:grpSp>
        <p:nvGrpSpPr>
          <p:cNvPr id="7" name="群組 6"/>
          <p:cNvGrpSpPr/>
          <p:nvPr/>
        </p:nvGrpSpPr>
        <p:grpSpPr>
          <a:xfrm>
            <a:off x="2915816" y="4797152"/>
            <a:ext cx="900100" cy="1918697"/>
            <a:chOff x="2915816" y="4797152"/>
            <a:chExt cx="900100" cy="1918697"/>
          </a:xfrm>
        </p:grpSpPr>
        <p:sp>
          <p:nvSpPr>
            <p:cNvPr id="31" name="Rectangle 144"/>
            <p:cNvSpPr>
              <a:spLocks noChangeArrowheads="1"/>
            </p:cNvSpPr>
            <p:nvPr/>
          </p:nvSpPr>
          <p:spPr bwMode="auto">
            <a:xfrm>
              <a:off x="2916121" y="4797152"/>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200" kern="100" dirty="0">
                  <a:latin typeface="微軟正黑體" panose="020B0604030504040204" pitchFamily="34" charset="-120"/>
                  <a:ea typeface="微軟正黑體" panose="020B0604030504040204" pitchFamily="34" charset="-120"/>
                  <a:cs typeface="Times New Roman" panose="02020603050405020304" pitchFamily="18" charset="0"/>
                </a:rPr>
                <a:t>6</a:t>
              </a:r>
              <a:r>
                <a:rPr lang="en-US" sz="12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研磨</a:t>
              </a:r>
            </a:p>
          </p:txBody>
        </p:sp>
        <p:sp>
          <p:nvSpPr>
            <p:cNvPr id="32" name="Rectangle 145"/>
            <p:cNvSpPr>
              <a:spLocks noChangeArrowheads="1"/>
            </p:cNvSpPr>
            <p:nvPr/>
          </p:nvSpPr>
          <p:spPr bwMode="auto">
            <a:xfrm>
              <a:off x="2916121" y="5239825"/>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粗胚</a:t>
              </a:r>
              <a:r>
                <a:rPr lang="en-US" altLang="zh-TW" sz="1100" kern="100" dirty="0" smtClean="0">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a:t>
              </a:r>
              <a:r>
                <a:rPr lang="zh-TW" sz="11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成品</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33" name="Rectangle 146"/>
            <p:cNvSpPr>
              <a:spLocks noChangeArrowheads="1"/>
            </p:cNvSpPr>
            <p:nvPr/>
          </p:nvSpPr>
          <p:spPr bwMode="auto">
            <a:xfrm>
              <a:off x="2916121" y="5455825"/>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磨床</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34" name="Rectangle 147"/>
            <p:cNvSpPr>
              <a:spLocks noChangeArrowheads="1"/>
            </p:cNvSpPr>
            <p:nvPr/>
          </p:nvSpPr>
          <p:spPr bwMode="auto">
            <a:xfrm>
              <a:off x="2916121" y="5671849"/>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100" kern="100">
                  <a:effectLst/>
                  <a:latin typeface="微軟正黑體" panose="020B0604030504040204" pitchFamily="34" charset="-120"/>
                  <a:ea typeface="微軟正黑體" panose="020B0604030504040204" pitchFamily="34" charset="-120"/>
                  <a:cs typeface="Times New Roman" panose="02020603050405020304" pitchFamily="18" charset="0"/>
                </a:rPr>
                <a:t>5</a:t>
              </a: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台</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84" name="Rectangle 114"/>
            <p:cNvSpPr>
              <a:spLocks noChangeArrowheads="1"/>
            </p:cNvSpPr>
            <p:nvPr/>
          </p:nvSpPr>
          <p:spPr bwMode="auto">
            <a:xfrm>
              <a:off x="2916121" y="5016327"/>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人工</a:t>
              </a:r>
              <a:r>
                <a:rPr lang="en-US" altLang="zh-TW"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/SMB</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17" name="Rectangle 122"/>
            <p:cNvSpPr>
              <a:spLocks noChangeArrowheads="1"/>
            </p:cNvSpPr>
            <p:nvPr/>
          </p:nvSpPr>
          <p:spPr bwMode="auto">
            <a:xfrm>
              <a:off x="2916121" y="5887849"/>
              <a:ext cx="899795" cy="612000"/>
            </a:xfrm>
            <a:prstGeom prst="rect">
              <a:avLst/>
            </a:prstGeom>
            <a:solidFill>
              <a:srgbClr val="FFC000"/>
            </a:solidFill>
            <a:ln w="19050">
              <a:solidFill>
                <a:schemeClr val="tx1">
                  <a:lumMod val="100000"/>
                  <a:lumOff val="0"/>
                </a:schemeClr>
              </a:solidFill>
              <a:miter lim="800000"/>
              <a:headEnd/>
              <a:tailEnd/>
            </a:ln>
            <a:extLst/>
          </p:spPr>
          <p:txBody>
            <a:bodyPr rot="0" vert="horz" wrap="square" lIns="0" tIns="0" rIns="0" bIns="0" anchor="ctr" anchorCtr="0" upright="1">
              <a:noAutofit/>
            </a:bodyPr>
            <a:lstStyle/>
            <a:p>
              <a:pPr algn="ctr">
                <a:spcAft>
                  <a:spcPts val="0"/>
                </a:spcAft>
              </a:pPr>
              <a:r>
                <a:rPr lang="en-US" altLang="zh-TW" sz="1100" kern="100" dirty="0">
                  <a:latin typeface="微軟正黑體" panose="020B0604030504040204" pitchFamily="34" charset="-120"/>
                  <a:ea typeface="微軟正黑體" panose="020B0604030504040204" pitchFamily="34" charset="-120"/>
                  <a:cs typeface="Times New Roman" panose="02020603050405020304" pitchFamily="18" charset="0"/>
                </a:rPr>
                <a:t>A-1,A-2</a:t>
              </a:r>
            </a:p>
            <a:p>
              <a:pPr algn="ctr">
                <a:spcAft>
                  <a:spcPts val="0"/>
                </a:spcAft>
              </a:pPr>
              <a:r>
                <a:rPr lang="en-US" altLang="zh-TW" sz="1100" kern="100" dirty="0">
                  <a:latin typeface="微軟正黑體" panose="020B0604030504040204" pitchFamily="34" charset="-120"/>
                  <a:ea typeface="微軟正黑體" panose="020B0604030504040204" pitchFamily="34" charset="-120"/>
                  <a:cs typeface="Times New Roman" panose="02020603050405020304" pitchFamily="18" charset="0"/>
                </a:rPr>
                <a:t>A-3,A-4</a:t>
              </a:r>
            </a:p>
            <a:p>
              <a:pPr algn="ctr">
                <a:spcAft>
                  <a:spcPts val="0"/>
                </a:spcAft>
              </a:pPr>
              <a:r>
                <a:rPr lang="en-US" altLang="zh-TW"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A-5,A-6</a:t>
              </a:r>
              <a:endParaRPr lang="zh-TW" altLang="zh-TW" sz="1100" kern="1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30" name="Rectangle 122"/>
            <p:cNvSpPr>
              <a:spLocks noChangeArrowheads="1"/>
            </p:cNvSpPr>
            <p:nvPr/>
          </p:nvSpPr>
          <p:spPr bwMode="auto">
            <a:xfrm>
              <a:off x="2915816" y="6499849"/>
              <a:ext cx="899795" cy="216000"/>
            </a:xfrm>
            <a:prstGeom prst="rect">
              <a:avLst/>
            </a:prstGeom>
            <a:solidFill>
              <a:srgbClr val="CCFFFF"/>
            </a:solidFill>
            <a:ln w="19050">
              <a:solidFill>
                <a:schemeClr val="tx1">
                  <a:lumMod val="100000"/>
                  <a:lumOff val="0"/>
                </a:schemeClr>
              </a:solidFill>
              <a:miter lim="800000"/>
              <a:headEnd/>
              <a:tailEnd/>
            </a:ln>
            <a:extLst/>
          </p:spPr>
          <p:txBody>
            <a:bodyPr rot="0" vert="horz" wrap="square" lIns="0" tIns="0" rIns="0" bIns="0" anchor="ctr" anchorCtr="0" upright="1">
              <a:noAutofit/>
            </a:bodyPr>
            <a:lstStyle/>
            <a:p>
              <a:pPr algn="ctr">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非本案範疇</a:t>
              </a:r>
              <a:endPar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grpSp>
      <p:grpSp>
        <p:nvGrpSpPr>
          <p:cNvPr id="9" name="群組 8"/>
          <p:cNvGrpSpPr/>
          <p:nvPr/>
        </p:nvGrpSpPr>
        <p:grpSpPr>
          <a:xfrm>
            <a:off x="4392133" y="4797152"/>
            <a:ext cx="899947" cy="1512144"/>
            <a:chOff x="4392133" y="4797152"/>
            <a:chExt cx="899947" cy="1512144"/>
          </a:xfrm>
        </p:grpSpPr>
        <p:sp>
          <p:nvSpPr>
            <p:cNvPr id="40" name="Rectangle 144"/>
            <p:cNvSpPr>
              <a:spLocks noChangeArrowheads="1"/>
            </p:cNvSpPr>
            <p:nvPr/>
          </p:nvSpPr>
          <p:spPr bwMode="auto">
            <a:xfrm>
              <a:off x="4392285" y="4797152"/>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200" kern="100" dirty="0">
                  <a:latin typeface="微軟正黑體" panose="020B0604030504040204" pitchFamily="34" charset="-120"/>
                  <a:ea typeface="微軟正黑體" panose="020B0604030504040204" pitchFamily="34" charset="-120"/>
                  <a:cs typeface="Times New Roman" panose="02020603050405020304" pitchFamily="18" charset="0"/>
                </a:rPr>
                <a:t>7</a:t>
              </a:r>
              <a:r>
                <a:rPr lang="en-US" sz="12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品檢</a:t>
              </a:r>
              <a:r>
                <a:rPr 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抽</a:t>
              </a:r>
              <a:r>
                <a:rPr 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41" name="Rectangle 145"/>
            <p:cNvSpPr>
              <a:spLocks noChangeArrowheads="1"/>
            </p:cNvSpPr>
            <p:nvPr/>
          </p:nvSpPr>
          <p:spPr bwMode="auto">
            <a:xfrm>
              <a:off x="4392285" y="5239825"/>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成品</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42" name="Rectangle 146"/>
            <p:cNvSpPr>
              <a:spLocks noChangeArrowheads="1"/>
            </p:cNvSpPr>
            <p:nvPr/>
          </p:nvSpPr>
          <p:spPr bwMode="auto">
            <a:xfrm>
              <a:off x="4392285" y="5455825"/>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rPr>
                <a:t>三次元量床</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43" name="Rectangle 147"/>
            <p:cNvSpPr>
              <a:spLocks noChangeArrowheads="1"/>
            </p:cNvSpPr>
            <p:nvPr/>
          </p:nvSpPr>
          <p:spPr bwMode="auto">
            <a:xfrm>
              <a:off x="4392285" y="5671849"/>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100" kern="10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台</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83" name="Rectangle 114"/>
            <p:cNvSpPr>
              <a:spLocks noChangeArrowheads="1"/>
            </p:cNvSpPr>
            <p:nvPr/>
          </p:nvSpPr>
          <p:spPr bwMode="auto">
            <a:xfrm>
              <a:off x="4392285" y="5016327"/>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人工</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18" name="Rectangle 122"/>
            <p:cNvSpPr>
              <a:spLocks noChangeArrowheads="1"/>
            </p:cNvSpPr>
            <p:nvPr/>
          </p:nvSpPr>
          <p:spPr bwMode="auto">
            <a:xfrm>
              <a:off x="4392285" y="5887849"/>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非本案範疇</a:t>
              </a:r>
              <a:endPar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31" name="Rectangle 122"/>
            <p:cNvSpPr>
              <a:spLocks noChangeArrowheads="1"/>
            </p:cNvSpPr>
            <p:nvPr/>
          </p:nvSpPr>
          <p:spPr bwMode="auto">
            <a:xfrm>
              <a:off x="4392133" y="6093296"/>
              <a:ext cx="899795" cy="216000"/>
            </a:xfrm>
            <a:prstGeom prst="rect">
              <a:avLst/>
            </a:prstGeom>
            <a:solidFill>
              <a:srgbClr val="CCFFFF"/>
            </a:solidFill>
            <a:ln w="19050">
              <a:solidFill>
                <a:schemeClr val="tx1">
                  <a:lumMod val="100000"/>
                  <a:lumOff val="0"/>
                </a:schemeClr>
              </a:solidFill>
              <a:miter lim="800000"/>
              <a:headEnd/>
              <a:tailEnd/>
            </a:ln>
            <a:extLst/>
          </p:spPr>
          <p:txBody>
            <a:bodyPr rot="0" vert="horz" wrap="square" lIns="0" tIns="0" rIns="0" bIns="0" anchor="ctr" anchorCtr="0" upright="1">
              <a:noAutofit/>
            </a:bodyPr>
            <a:lstStyle/>
            <a:p>
              <a:pPr algn="ctr">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非本案範疇</a:t>
              </a:r>
              <a:endPar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grpSp>
      <p:grpSp>
        <p:nvGrpSpPr>
          <p:cNvPr id="10" name="群組 9"/>
          <p:cNvGrpSpPr/>
          <p:nvPr/>
        </p:nvGrpSpPr>
        <p:grpSpPr>
          <a:xfrm>
            <a:off x="5868448" y="4797152"/>
            <a:ext cx="899796" cy="1800176"/>
            <a:chOff x="5868448" y="4797152"/>
            <a:chExt cx="899796" cy="1800176"/>
          </a:xfrm>
        </p:grpSpPr>
        <p:sp>
          <p:nvSpPr>
            <p:cNvPr id="45" name="Rectangle 144"/>
            <p:cNvSpPr>
              <a:spLocks noChangeArrowheads="1"/>
            </p:cNvSpPr>
            <p:nvPr/>
          </p:nvSpPr>
          <p:spPr bwMode="auto">
            <a:xfrm>
              <a:off x="5868449" y="4797152"/>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2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8.</a:t>
              </a: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倉儲</a:t>
              </a:r>
            </a:p>
          </p:txBody>
        </p:sp>
        <p:sp>
          <p:nvSpPr>
            <p:cNvPr id="46" name="Rectangle 145"/>
            <p:cNvSpPr>
              <a:spLocks noChangeArrowheads="1"/>
            </p:cNvSpPr>
            <p:nvPr/>
          </p:nvSpPr>
          <p:spPr bwMode="auto">
            <a:xfrm>
              <a:off x="5868449" y="5239825"/>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成品</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47" name="Rectangle 146"/>
            <p:cNvSpPr>
              <a:spLocks noChangeArrowheads="1"/>
            </p:cNvSpPr>
            <p:nvPr/>
          </p:nvSpPr>
          <p:spPr bwMode="auto">
            <a:xfrm>
              <a:off x="5868449" y="5455825"/>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堆高機</a:t>
              </a:r>
              <a:r>
                <a:rPr lang="en-US" sz="1100" kern="10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貨架</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48" name="Rectangle 147"/>
            <p:cNvSpPr>
              <a:spLocks noChangeArrowheads="1"/>
            </p:cNvSpPr>
            <p:nvPr/>
          </p:nvSpPr>
          <p:spPr bwMode="auto">
            <a:xfrm>
              <a:off x="5868449" y="5671849"/>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100" kern="10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台</a:t>
              </a:r>
              <a:r>
                <a:rPr lang="en-US" sz="1100" kern="100">
                  <a:effectLst/>
                  <a:latin typeface="微軟正黑體" panose="020B0604030504040204" pitchFamily="34" charset="-120"/>
                  <a:ea typeface="微軟正黑體" panose="020B0604030504040204" pitchFamily="34" charset="-120"/>
                  <a:cs typeface="Times New Roman" panose="02020603050405020304" pitchFamily="18" charset="0"/>
                </a:rPr>
                <a:t>/100</a:t>
              </a: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貨位</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82" name="Rectangle 114"/>
            <p:cNvSpPr>
              <a:spLocks noChangeArrowheads="1"/>
            </p:cNvSpPr>
            <p:nvPr/>
          </p:nvSpPr>
          <p:spPr bwMode="auto">
            <a:xfrm>
              <a:off x="5868449" y="5016327"/>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人工</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19" name="Rectangle 122"/>
            <p:cNvSpPr>
              <a:spLocks noChangeArrowheads="1"/>
            </p:cNvSpPr>
            <p:nvPr/>
          </p:nvSpPr>
          <p:spPr bwMode="auto">
            <a:xfrm>
              <a:off x="5868449" y="5887849"/>
              <a:ext cx="899795" cy="493422"/>
            </a:xfrm>
            <a:prstGeom prst="rect">
              <a:avLst/>
            </a:prstGeom>
            <a:solidFill>
              <a:schemeClr val="accent3">
                <a:lumMod val="60000"/>
                <a:lumOff val="40000"/>
              </a:schemeClr>
            </a:solidFill>
            <a:ln w="19050">
              <a:solidFill>
                <a:schemeClr val="tx1">
                  <a:lumMod val="100000"/>
                  <a:lumOff val="0"/>
                </a:schemeClr>
              </a:solidFill>
              <a:miter lim="800000"/>
              <a:headEnd/>
              <a:tailEnd/>
            </a:ln>
            <a:extLst/>
          </p:spPr>
          <p:txBody>
            <a:bodyPr rot="0" vert="horz" wrap="square" lIns="0" tIns="0" rIns="0" bIns="0" anchor="ctr" anchorCtr="0" upright="1">
              <a:noAutofit/>
            </a:bodyPr>
            <a:lstStyle/>
            <a:p>
              <a:pPr algn="ctr">
                <a:spcAft>
                  <a:spcPts val="0"/>
                </a:spcAft>
              </a:pPr>
              <a:r>
                <a:rPr lang="en-US" altLang="zh-TW"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B-1,B-2</a:t>
              </a:r>
              <a:endParaRPr lang="en-US" altLang="zh-TW" sz="1100" kern="100" dirty="0">
                <a:latin typeface="微軟正黑體" panose="020B0604030504040204" pitchFamily="34" charset="-120"/>
                <a:ea typeface="微軟正黑體" panose="020B0604030504040204" pitchFamily="34" charset="-120"/>
                <a:cs typeface="Times New Roman" panose="02020603050405020304" pitchFamily="18" charset="0"/>
              </a:endParaRPr>
            </a:p>
            <a:p>
              <a:pPr algn="ctr">
                <a:spcAft>
                  <a:spcPts val="0"/>
                </a:spcAft>
              </a:pPr>
              <a:r>
                <a:rPr lang="en-US" altLang="zh-TW"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B-3,B-4</a:t>
              </a:r>
              <a:endParaRPr lang="zh-TW" altLang="zh-TW" sz="1100" kern="1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32" name="Rectangle 122"/>
            <p:cNvSpPr>
              <a:spLocks noChangeArrowheads="1"/>
            </p:cNvSpPr>
            <p:nvPr/>
          </p:nvSpPr>
          <p:spPr bwMode="auto">
            <a:xfrm>
              <a:off x="5868448" y="6381328"/>
              <a:ext cx="899795" cy="216000"/>
            </a:xfrm>
            <a:prstGeom prst="rect">
              <a:avLst/>
            </a:prstGeom>
            <a:solidFill>
              <a:srgbClr val="CCFFFF"/>
            </a:solidFill>
            <a:ln w="19050">
              <a:solidFill>
                <a:schemeClr val="tx1">
                  <a:lumMod val="100000"/>
                  <a:lumOff val="0"/>
                </a:schemeClr>
              </a:solidFill>
              <a:miter lim="800000"/>
              <a:headEnd/>
              <a:tailEnd/>
            </a:ln>
            <a:extLst/>
          </p:spPr>
          <p:txBody>
            <a:bodyPr rot="0" vert="horz" wrap="square" lIns="0" tIns="0" rIns="0" bIns="0" anchor="ctr" anchorCtr="0" upright="1">
              <a:noAutofit/>
            </a:bodyPr>
            <a:lstStyle/>
            <a:p>
              <a:pPr algn="ctr">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非本案範疇</a:t>
              </a:r>
              <a:endPar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grpSp>
      <p:grpSp>
        <p:nvGrpSpPr>
          <p:cNvPr id="15" name="群組 14"/>
          <p:cNvGrpSpPr/>
          <p:nvPr/>
        </p:nvGrpSpPr>
        <p:grpSpPr>
          <a:xfrm>
            <a:off x="7344461" y="4797152"/>
            <a:ext cx="899947" cy="1529728"/>
            <a:chOff x="7344461" y="4797152"/>
            <a:chExt cx="899947" cy="1529728"/>
          </a:xfrm>
        </p:grpSpPr>
        <p:sp>
          <p:nvSpPr>
            <p:cNvPr id="50" name="Rectangle 144"/>
            <p:cNvSpPr>
              <a:spLocks noChangeArrowheads="1"/>
            </p:cNvSpPr>
            <p:nvPr/>
          </p:nvSpPr>
          <p:spPr bwMode="auto">
            <a:xfrm>
              <a:off x="7344613" y="4797152"/>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200" kern="100" dirty="0">
                  <a:latin typeface="微軟正黑體" panose="020B0604030504040204" pitchFamily="34" charset="-120"/>
                  <a:ea typeface="微軟正黑體" panose="020B0604030504040204" pitchFamily="34" charset="-120"/>
                  <a:cs typeface="Times New Roman" panose="02020603050405020304" pitchFamily="18" charset="0"/>
                </a:rPr>
                <a:t>9</a:t>
              </a:r>
              <a:r>
                <a:rPr lang="en-US" sz="12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出貨</a:t>
              </a:r>
            </a:p>
          </p:txBody>
        </p:sp>
        <p:sp>
          <p:nvSpPr>
            <p:cNvPr id="51" name="Rectangle 145"/>
            <p:cNvSpPr>
              <a:spLocks noChangeArrowheads="1"/>
            </p:cNvSpPr>
            <p:nvPr/>
          </p:nvSpPr>
          <p:spPr bwMode="auto">
            <a:xfrm>
              <a:off x="7344613" y="5239825"/>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成品</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52" name="Rectangle 146"/>
            <p:cNvSpPr>
              <a:spLocks noChangeArrowheads="1"/>
            </p:cNvSpPr>
            <p:nvPr/>
          </p:nvSpPr>
          <p:spPr bwMode="auto">
            <a:xfrm>
              <a:off x="7344613" y="5455825"/>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貨車</a:t>
              </a:r>
              <a:r>
                <a:rPr lang="en-US" altLang="zh-TW" sz="11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/ERP</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53" name="Rectangle 147"/>
            <p:cNvSpPr>
              <a:spLocks noChangeArrowheads="1"/>
            </p:cNvSpPr>
            <p:nvPr/>
          </p:nvSpPr>
          <p:spPr bwMode="auto">
            <a:xfrm>
              <a:off x="7344613" y="5671849"/>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100" kern="100" dirty="0">
                  <a:effectLst/>
                  <a:latin typeface="微軟正黑體" panose="020B0604030504040204" pitchFamily="34" charset="-120"/>
                  <a:ea typeface="微軟正黑體" panose="020B0604030504040204" pitchFamily="34" charset="-120"/>
                  <a:cs typeface="Times New Roman" panose="02020603050405020304" pitchFamily="18" charset="0"/>
                </a:rPr>
                <a:t>2</a:t>
              </a:r>
              <a:r>
                <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rPr>
                <a:t>台</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81" name="Rectangle 114"/>
            <p:cNvSpPr>
              <a:spLocks noChangeArrowheads="1"/>
            </p:cNvSpPr>
            <p:nvPr/>
          </p:nvSpPr>
          <p:spPr bwMode="auto">
            <a:xfrm>
              <a:off x="7344613" y="5016327"/>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人工</a:t>
              </a:r>
              <a:r>
                <a:rPr lang="en-US" altLang="zh-TW"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/ERP</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20" name="Rectangle 122"/>
            <p:cNvSpPr>
              <a:spLocks noChangeArrowheads="1"/>
            </p:cNvSpPr>
            <p:nvPr/>
          </p:nvSpPr>
          <p:spPr bwMode="auto">
            <a:xfrm>
              <a:off x="7344613" y="5887849"/>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非本案範疇</a:t>
              </a:r>
              <a:endPar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33" name="Rectangle 122"/>
            <p:cNvSpPr>
              <a:spLocks noChangeArrowheads="1"/>
            </p:cNvSpPr>
            <p:nvPr/>
          </p:nvSpPr>
          <p:spPr bwMode="auto">
            <a:xfrm>
              <a:off x="7344461" y="6110880"/>
              <a:ext cx="899795" cy="216000"/>
            </a:xfrm>
            <a:prstGeom prst="rect">
              <a:avLst/>
            </a:prstGeom>
            <a:solidFill>
              <a:srgbClr val="CCFFFF"/>
            </a:solidFill>
            <a:ln w="19050">
              <a:solidFill>
                <a:schemeClr val="tx1">
                  <a:lumMod val="100000"/>
                  <a:lumOff val="0"/>
                </a:schemeClr>
              </a:solidFill>
              <a:miter lim="800000"/>
              <a:headEnd/>
              <a:tailEnd/>
            </a:ln>
            <a:extLst/>
          </p:spPr>
          <p:txBody>
            <a:bodyPr rot="0" vert="horz" wrap="square" lIns="0" tIns="0" rIns="0" bIns="0" anchor="ctr" anchorCtr="0" upright="1">
              <a:noAutofit/>
            </a:bodyPr>
            <a:lstStyle/>
            <a:p>
              <a:pPr algn="ctr">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非本案範疇</a:t>
              </a:r>
              <a:endPar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grpSp>
    </p:spTree>
    <p:extLst>
      <p:ext uri="{BB962C8B-B14F-4D97-AF65-F5344CB8AC3E}">
        <p14:creationId xmlns:p14="http://schemas.microsoft.com/office/powerpoint/2010/main" val="27427347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3293E9E-AFF9-4034-8BF6-5754B3EA07C7}" type="slidenum">
              <a:rPr lang="zh-TW" altLang="en-US" smtClean="0"/>
              <a:pPr/>
              <a:t>20</a:t>
            </a:fld>
            <a:endParaRPr lang="zh-TW" altLang="en-US"/>
          </a:p>
        </p:txBody>
      </p:sp>
      <p:sp>
        <p:nvSpPr>
          <p:cNvPr id="5" name="Rectangle 2"/>
          <p:cNvSpPr>
            <a:spLocks noGrp="1" noChangeArrowheads="1"/>
          </p:cNvSpPr>
          <p:nvPr>
            <p:ph type="title"/>
          </p:nvPr>
        </p:nvSpPr>
        <p:spPr bwMode="auto">
          <a:xfrm>
            <a:off x="1117923" y="44624"/>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zh-TW" altLang="en-US" dirty="0" smtClean="0">
                <a:latin typeface="微軟正黑體" panose="020B0604030504040204" pitchFamily="34" charset="-120"/>
                <a:ea typeface="微軟正黑體" panose="020B0604030504040204" pitchFamily="34" charset="-120"/>
              </a:rPr>
              <a:t>壹、</a:t>
            </a:r>
            <a:r>
              <a:rPr lang="zh-TW" altLang="zh-TW" dirty="0" smtClean="0">
                <a:latin typeface="微軟正黑體" panose="020B0604030504040204" pitchFamily="34" charset="-120"/>
                <a:ea typeface="微軟正黑體" panose="020B0604030504040204" pitchFamily="34" charset="-120"/>
              </a:rPr>
              <a:t>計畫內容</a:t>
            </a:r>
            <a:endParaRPr lang="zh-TW" altLang="en-US" dirty="0" smtClean="0">
              <a:latin typeface="微軟正黑體" panose="020B0604030504040204" pitchFamily="34" charset="-120"/>
              <a:ea typeface="微軟正黑體" panose="020B0604030504040204" pitchFamily="34" charset="-120"/>
            </a:endParaRPr>
          </a:p>
        </p:txBody>
      </p:sp>
      <p:sp>
        <p:nvSpPr>
          <p:cNvPr id="6" name="Rectangle 2"/>
          <p:cNvSpPr txBox="1">
            <a:spLocks noChangeArrowheads="1"/>
          </p:cNvSpPr>
          <p:nvPr/>
        </p:nvSpPr>
        <p:spPr bwMode="auto">
          <a:xfrm>
            <a:off x="239027" y="934087"/>
            <a:ext cx="4736019" cy="76944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0" lvl="1" algn="l">
              <a:spcBef>
                <a:spcPts val="0"/>
              </a:spcBef>
              <a:buNone/>
            </a:pPr>
            <a:r>
              <a:rPr lang="en-US" altLang="zh-TW" sz="2400" b="1" dirty="0"/>
              <a:t> </a:t>
            </a:r>
            <a:r>
              <a:rPr lang="zh-TW" altLang="en-US" sz="2400" b="1" dirty="0" smtClean="0"/>
              <a:t>二</a:t>
            </a:r>
            <a:r>
              <a:rPr lang="zh-TW" altLang="zh-TW" sz="2400" b="1" dirty="0" smtClean="0"/>
              <a:t>、</a:t>
            </a:r>
            <a:r>
              <a:rPr lang="zh-TW" altLang="en-US" sz="2400" b="1" dirty="0" smtClean="0"/>
              <a:t>解決方案</a:t>
            </a:r>
            <a:r>
              <a:rPr lang="en-US" altLang="zh-TW" sz="2400" b="1" dirty="0" smtClean="0">
                <a:solidFill>
                  <a:srgbClr val="FF0000"/>
                </a:solidFill>
              </a:rPr>
              <a:t>(SMU Phase II)</a:t>
            </a:r>
          </a:p>
          <a:p>
            <a:pPr marL="361950" lvl="1" algn="l">
              <a:spcBef>
                <a:spcPts val="0"/>
              </a:spcBef>
            </a:pPr>
            <a:r>
              <a:rPr lang="en-US" altLang="zh-TW" sz="2000" dirty="0" smtClean="0"/>
              <a:t>(</a:t>
            </a:r>
            <a:r>
              <a:rPr lang="zh-TW" altLang="en-US" sz="2000" dirty="0" smtClean="0"/>
              <a:t>五</a:t>
            </a:r>
            <a:r>
              <a:rPr lang="en-US" altLang="zh-TW" sz="2000" dirty="0" smtClean="0"/>
              <a:t>)2.</a:t>
            </a:r>
            <a:r>
              <a:rPr lang="zh-TW" altLang="en-US" sz="2000" dirty="0" smtClean="0"/>
              <a:t>本案導入流程數位化相關性說明</a:t>
            </a:r>
          </a:p>
        </p:txBody>
      </p:sp>
      <p:sp>
        <p:nvSpPr>
          <p:cNvPr id="7" name="矩形 6"/>
          <p:cNvSpPr/>
          <p:nvPr/>
        </p:nvSpPr>
        <p:spPr>
          <a:xfrm>
            <a:off x="5220072" y="2116104"/>
            <a:ext cx="1386348" cy="491613"/>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zh-TW" altLang="en-US" b="1" dirty="0" smtClean="0">
                <a:solidFill>
                  <a:schemeClr val="tx1"/>
                </a:solidFill>
                <a:latin typeface="微軟正黑體" panose="020B0604030504040204" pitchFamily="34" charset="-120"/>
                <a:ea typeface="微軟正黑體" panose="020B0604030504040204" pitchFamily="34" charset="-120"/>
              </a:rPr>
              <a:t>生管</a:t>
            </a:r>
            <a:endParaRPr lang="zh-TW" altLang="en-US" b="1" dirty="0">
              <a:solidFill>
                <a:schemeClr val="tx1"/>
              </a:solidFill>
              <a:latin typeface="微軟正黑體" panose="020B0604030504040204" pitchFamily="34" charset="-120"/>
              <a:ea typeface="微軟正黑體" panose="020B0604030504040204" pitchFamily="34" charset="-120"/>
            </a:endParaRPr>
          </a:p>
        </p:txBody>
      </p:sp>
      <p:sp>
        <p:nvSpPr>
          <p:cNvPr id="8" name="矩形 7"/>
          <p:cNvSpPr/>
          <p:nvPr/>
        </p:nvSpPr>
        <p:spPr>
          <a:xfrm>
            <a:off x="292212" y="3044775"/>
            <a:ext cx="1386348" cy="491613"/>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zh-TW" altLang="en-US" dirty="0" smtClean="0">
                <a:solidFill>
                  <a:schemeClr val="tx1"/>
                </a:solidFill>
                <a:latin typeface="微軟正黑體" panose="020B0604030504040204" pitchFamily="34" charset="-120"/>
                <a:ea typeface="微軟正黑體" panose="020B0604030504040204" pitchFamily="34" charset="-120"/>
              </a:rPr>
              <a:t>倉庫倉儲</a:t>
            </a:r>
            <a:endParaRPr lang="zh-TW" altLang="en-US" dirty="0">
              <a:solidFill>
                <a:schemeClr val="tx1"/>
              </a:solidFill>
              <a:latin typeface="微軟正黑體" panose="020B0604030504040204" pitchFamily="34" charset="-120"/>
              <a:ea typeface="微軟正黑體" panose="020B0604030504040204" pitchFamily="34" charset="-120"/>
            </a:endParaRPr>
          </a:p>
        </p:txBody>
      </p:sp>
      <p:sp>
        <p:nvSpPr>
          <p:cNvPr id="9" name="橢圓 8"/>
          <p:cNvSpPr/>
          <p:nvPr/>
        </p:nvSpPr>
        <p:spPr>
          <a:xfrm rot="4974530">
            <a:off x="2284150" y="2359889"/>
            <a:ext cx="393290" cy="39329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cxnSp>
        <p:nvCxnSpPr>
          <p:cNvPr id="10" name="直線單箭頭接點 9"/>
          <p:cNvCxnSpPr>
            <a:stCxn id="7" idx="1"/>
            <a:endCxn id="9" idx="5"/>
          </p:cNvCxnSpPr>
          <p:nvPr/>
        </p:nvCxnSpPr>
        <p:spPr>
          <a:xfrm flipH="1">
            <a:off x="2359975" y="2361911"/>
            <a:ext cx="2860097" cy="349774"/>
          </a:xfrm>
          <a:prstGeom prst="straightConnector1">
            <a:avLst/>
          </a:prstGeom>
          <a:ln>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直線接點 10"/>
          <p:cNvCxnSpPr>
            <a:stCxn id="9" idx="5"/>
            <a:endCxn id="9" idx="1"/>
          </p:cNvCxnSpPr>
          <p:nvPr/>
        </p:nvCxnSpPr>
        <p:spPr>
          <a:xfrm flipV="1">
            <a:off x="2359975" y="2401383"/>
            <a:ext cx="241640" cy="31030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線單箭頭接點 11"/>
          <p:cNvCxnSpPr>
            <a:stCxn id="9" idx="1"/>
            <a:endCxn id="8" idx="0"/>
          </p:cNvCxnSpPr>
          <p:nvPr/>
        </p:nvCxnSpPr>
        <p:spPr>
          <a:xfrm flipH="1">
            <a:off x="985386" y="2401383"/>
            <a:ext cx="1616229" cy="64339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2059146" y="5487387"/>
            <a:ext cx="1386348" cy="420275"/>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zh-TW" altLang="en-US" sz="1400" dirty="0" smtClean="0">
                <a:solidFill>
                  <a:schemeClr val="tx1"/>
                </a:solidFill>
                <a:latin typeface="微軟正黑體" panose="020B0604030504040204" pitchFamily="34" charset="-120"/>
                <a:ea typeface="微軟正黑體" panose="020B0604030504040204" pitchFamily="34" charset="-120"/>
              </a:rPr>
              <a:t>車床</a:t>
            </a:r>
            <a:r>
              <a:rPr lang="en-US" altLang="zh-TW" sz="1400" dirty="0" smtClean="0">
                <a:solidFill>
                  <a:schemeClr val="tx1"/>
                </a:solidFill>
                <a:latin typeface="微軟正黑體" panose="020B0604030504040204" pitchFamily="34" charset="-120"/>
                <a:ea typeface="微軟正黑體" panose="020B0604030504040204" pitchFamily="34" charset="-120"/>
              </a:rPr>
              <a:t>(</a:t>
            </a:r>
            <a:r>
              <a:rPr lang="zh-TW" altLang="en-US" sz="1400" dirty="0" smtClean="0">
                <a:solidFill>
                  <a:schemeClr val="tx1"/>
                </a:solidFill>
                <a:latin typeface="微軟正黑體" panose="020B0604030504040204" pitchFamily="34" charset="-120"/>
                <a:ea typeface="微軟正黑體" panose="020B0604030504040204" pitchFamily="34" charset="-120"/>
              </a:rPr>
              <a:t>一</a:t>
            </a:r>
            <a:r>
              <a:rPr lang="en-US" altLang="zh-TW" sz="1400" dirty="0" smtClean="0">
                <a:solidFill>
                  <a:schemeClr val="tx1"/>
                </a:solidFill>
                <a:latin typeface="微軟正黑體" panose="020B0604030504040204" pitchFamily="34" charset="-120"/>
                <a:ea typeface="微軟正黑體" panose="020B0604030504040204" pitchFamily="34" charset="-120"/>
              </a:rPr>
              <a:t>)</a:t>
            </a:r>
          </a:p>
          <a:p>
            <a:pPr algn="ctr"/>
            <a:r>
              <a:rPr lang="en-US" altLang="zh-TW" sz="1400" dirty="0" smtClean="0">
                <a:solidFill>
                  <a:schemeClr val="tx1"/>
                </a:solidFill>
                <a:latin typeface="微軟正黑體" panose="020B0604030504040204" pitchFamily="34" charset="-120"/>
                <a:ea typeface="微軟正黑體" panose="020B0604030504040204" pitchFamily="34" charset="-120"/>
              </a:rPr>
              <a:t>#1</a:t>
            </a:r>
            <a:endParaRPr lang="zh-TW" altLang="en-US" sz="1400" dirty="0">
              <a:solidFill>
                <a:schemeClr val="tx1"/>
              </a:solidFill>
              <a:latin typeface="微軟正黑體" panose="020B0604030504040204" pitchFamily="34" charset="-120"/>
              <a:ea typeface="微軟正黑體" panose="020B0604030504040204" pitchFamily="34" charset="-120"/>
            </a:endParaRPr>
          </a:p>
        </p:txBody>
      </p:sp>
      <p:sp>
        <p:nvSpPr>
          <p:cNvPr id="14" name="矩形 13"/>
          <p:cNvSpPr/>
          <p:nvPr/>
        </p:nvSpPr>
        <p:spPr>
          <a:xfrm>
            <a:off x="4625812" y="5499993"/>
            <a:ext cx="1386348" cy="441521"/>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zh-TW" altLang="en-US" sz="1400" dirty="0" smtClean="0">
                <a:solidFill>
                  <a:schemeClr val="tx1"/>
                </a:solidFill>
                <a:latin typeface="微軟正黑體" panose="020B0604030504040204" pitchFamily="34" charset="-120"/>
                <a:ea typeface="微軟正黑體" panose="020B0604030504040204" pitchFamily="34" charset="-120"/>
              </a:rPr>
              <a:t>車床</a:t>
            </a:r>
            <a:r>
              <a:rPr lang="en-US" altLang="zh-TW" sz="1400" dirty="0" smtClean="0">
                <a:solidFill>
                  <a:schemeClr val="tx1"/>
                </a:solidFill>
                <a:latin typeface="微軟正黑體" panose="020B0604030504040204" pitchFamily="34" charset="-120"/>
                <a:ea typeface="微軟正黑體" panose="020B0604030504040204" pitchFamily="34" charset="-120"/>
              </a:rPr>
              <a:t>(</a:t>
            </a:r>
            <a:r>
              <a:rPr lang="zh-TW" altLang="en-US" sz="1400" dirty="0" smtClean="0">
                <a:solidFill>
                  <a:schemeClr val="tx1"/>
                </a:solidFill>
                <a:latin typeface="微軟正黑體" panose="020B0604030504040204" pitchFamily="34" charset="-120"/>
                <a:ea typeface="微軟正黑體" panose="020B0604030504040204" pitchFamily="34" charset="-120"/>
              </a:rPr>
              <a:t>二</a:t>
            </a:r>
            <a:r>
              <a:rPr lang="en-US" altLang="zh-TW" sz="1400" dirty="0" smtClean="0">
                <a:solidFill>
                  <a:schemeClr val="tx1"/>
                </a:solidFill>
                <a:latin typeface="微軟正黑體" panose="020B0604030504040204" pitchFamily="34" charset="-120"/>
                <a:ea typeface="微軟正黑體" panose="020B0604030504040204" pitchFamily="34" charset="-120"/>
              </a:rPr>
              <a:t>)</a:t>
            </a:r>
          </a:p>
          <a:p>
            <a:pPr algn="ctr"/>
            <a:r>
              <a:rPr lang="en-US" altLang="zh-TW" sz="1400" dirty="0" smtClean="0">
                <a:solidFill>
                  <a:schemeClr val="tx1"/>
                </a:solidFill>
                <a:latin typeface="微軟正黑體" panose="020B0604030504040204" pitchFamily="34" charset="-120"/>
                <a:ea typeface="微軟正黑體" panose="020B0604030504040204" pitchFamily="34" charset="-120"/>
              </a:rPr>
              <a:t>#2</a:t>
            </a:r>
            <a:endParaRPr lang="zh-TW" altLang="en-US" sz="1400" dirty="0">
              <a:solidFill>
                <a:schemeClr val="tx1"/>
              </a:solidFill>
              <a:latin typeface="微軟正黑體" panose="020B0604030504040204" pitchFamily="34" charset="-120"/>
              <a:ea typeface="微軟正黑體" panose="020B0604030504040204" pitchFamily="34" charset="-120"/>
            </a:endParaRPr>
          </a:p>
        </p:txBody>
      </p:sp>
      <p:sp>
        <p:nvSpPr>
          <p:cNvPr id="15" name="橢圓 14"/>
          <p:cNvSpPr/>
          <p:nvPr/>
        </p:nvSpPr>
        <p:spPr>
          <a:xfrm rot="4166730">
            <a:off x="4307783" y="4086085"/>
            <a:ext cx="442452" cy="44245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cxnSp>
        <p:nvCxnSpPr>
          <p:cNvPr id="16" name="直線接點 15"/>
          <p:cNvCxnSpPr>
            <a:stCxn id="7" idx="1"/>
            <a:endCxn id="15" idx="6"/>
          </p:cNvCxnSpPr>
          <p:nvPr/>
        </p:nvCxnSpPr>
        <p:spPr>
          <a:xfrm flipH="1">
            <a:off x="4606681" y="2361911"/>
            <a:ext cx="613391" cy="215254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線接點 16"/>
          <p:cNvCxnSpPr>
            <a:stCxn id="15" idx="6"/>
            <a:endCxn id="15" idx="2"/>
          </p:cNvCxnSpPr>
          <p:nvPr/>
        </p:nvCxnSpPr>
        <p:spPr>
          <a:xfrm flipH="1" flipV="1">
            <a:off x="4451337" y="4100169"/>
            <a:ext cx="155344" cy="41428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肘形接點 17"/>
          <p:cNvCxnSpPr>
            <a:stCxn id="8" idx="2"/>
            <a:endCxn id="13" idx="1"/>
          </p:cNvCxnSpPr>
          <p:nvPr/>
        </p:nvCxnSpPr>
        <p:spPr>
          <a:xfrm rot="16200000" flipH="1">
            <a:off x="441698" y="4080076"/>
            <a:ext cx="2161137" cy="1073760"/>
          </a:xfrm>
          <a:prstGeom prst="bentConnector2">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單箭頭接點 18"/>
          <p:cNvCxnSpPr>
            <a:stCxn id="14" idx="3"/>
            <a:endCxn id="20" idx="1"/>
          </p:cNvCxnSpPr>
          <p:nvPr/>
        </p:nvCxnSpPr>
        <p:spPr>
          <a:xfrm flipV="1">
            <a:off x="6012160" y="5715224"/>
            <a:ext cx="1403386" cy="553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7415546" y="5445224"/>
            <a:ext cx="1386348" cy="54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latin typeface="微軟正黑體" panose="020B0604030504040204" pitchFamily="34" charset="-120"/>
                <a:ea typeface="微軟正黑體" panose="020B0604030504040204" pitchFamily="34" charset="-120"/>
              </a:rPr>
              <a:t>後續製程</a:t>
            </a:r>
          </a:p>
        </p:txBody>
      </p:sp>
      <p:graphicFrame>
        <p:nvGraphicFramePr>
          <p:cNvPr id="21" name="表格 20"/>
          <p:cNvGraphicFramePr>
            <a:graphicFrameLocks noGrp="1"/>
          </p:cNvGraphicFramePr>
          <p:nvPr>
            <p:extLst>
              <p:ext uri="{D42A27DB-BD31-4B8C-83A1-F6EECF244321}">
                <p14:modId xmlns:p14="http://schemas.microsoft.com/office/powerpoint/2010/main" val="917275748"/>
              </p:ext>
            </p:extLst>
          </p:nvPr>
        </p:nvGraphicFramePr>
        <p:xfrm>
          <a:off x="305426" y="1664933"/>
          <a:ext cx="3058625" cy="1036320"/>
        </p:xfrm>
        <a:graphic>
          <a:graphicData uri="http://schemas.openxmlformats.org/drawingml/2006/table">
            <a:tbl>
              <a:tblPr firstRow="1" bandRow="1">
                <a:tableStyleId>{5C22544A-7EE6-4342-B048-85BDC9FD1C3A}</a:tableStyleId>
              </a:tblPr>
              <a:tblGrid>
                <a:gridCol w="993968">
                  <a:extLst>
                    <a:ext uri="{9D8B030D-6E8A-4147-A177-3AD203B41FA5}">
                      <a16:colId xmlns:a16="http://schemas.microsoft.com/office/drawing/2014/main" val="1342558681"/>
                    </a:ext>
                  </a:extLst>
                </a:gridCol>
                <a:gridCol w="2064657">
                  <a:extLst>
                    <a:ext uri="{9D8B030D-6E8A-4147-A177-3AD203B41FA5}">
                      <a16:colId xmlns:a16="http://schemas.microsoft.com/office/drawing/2014/main" val="152856392"/>
                    </a:ext>
                  </a:extLst>
                </a:gridCol>
              </a:tblGrid>
              <a:tr h="263224">
                <a:tc>
                  <a:txBody>
                    <a:bodyPr/>
                    <a:lstStyle/>
                    <a:p>
                      <a:r>
                        <a:rPr lang="zh-TW" altLang="en-US" sz="1000" dirty="0" smtClean="0">
                          <a:solidFill>
                            <a:schemeClr val="tx1"/>
                          </a:solidFill>
                          <a:latin typeface="微軟正黑體" panose="020B0604030504040204" pitchFamily="34" charset="-120"/>
                          <a:ea typeface="微軟正黑體" panose="020B0604030504040204" pitchFamily="34" charset="-120"/>
                        </a:rPr>
                        <a:t>系統數位化項目</a:t>
                      </a:r>
                      <a:r>
                        <a:rPr lang="en-US" altLang="zh-TW" sz="1000" dirty="0" smtClean="0">
                          <a:solidFill>
                            <a:schemeClr val="tx1"/>
                          </a:solidFill>
                          <a:latin typeface="微軟正黑體" panose="020B0604030504040204" pitchFamily="34" charset="-120"/>
                          <a:ea typeface="微軟正黑體" panose="020B0604030504040204" pitchFamily="34" charset="-120"/>
                        </a:rPr>
                        <a:t>(</a:t>
                      </a:r>
                      <a:r>
                        <a:rPr lang="zh-TW" altLang="en-US" sz="1000" dirty="0" smtClean="0">
                          <a:solidFill>
                            <a:schemeClr val="tx1"/>
                          </a:solidFill>
                          <a:latin typeface="微軟正黑體" panose="020B0604030504040204" pitchFamily="34" charset="-120"/>
                          <a:ea typeface="微軟正黑體" panose="020B0604030504040204" pitchFamily="34" charset="-120"/>
                        </a:rPr>
                        <a:t>生管</a:t>
                      </a:r>
                      <a:r>
                        <a:rPr lang="en-US" altLang="zh-TW" sz="1000" dirty="0" smtClean="0">
                          <a:solidFill>
                            <a:schemeClr val="tx1"/>
                          </a:solidFill>
                          <a:latin typeface="微軟正黑體" panose="020B0604030504040204" pitchFamily="34" charset="-120"/>
                          <a:ea typeface="微軟正黑體" panose="020B0604030504040204" pitchFamily="34" charset="-120"/>
                          <a:sym typeface="Wingdings" panose="05000000000000000000" pitchFamily="2" charset="2"/>
                        </a:rPr>
                        <a:t></a:t>
                      </a:r>
                      <a:r>
                        <a:rPr lang="zh-TW" altLang="en-US" sz="1000" dirty="0" smtClean="0">
                          <a:solidFill>
                            <a:schemeClr val="tx1"/>
                          </a:solidFill>
                          <a:latin typeface="微軟正黑體" panose="020B0604030504040204" pitchFamily="34" charset="-120"/>
                          <a:ea typeface="微軟正黑體" panose="020B0604030504040204" pitchFamily="34" charset="-120"/>
                          <a:sym typeface="Wingdings" panose="05000000000000000000" pitchFamily="2" charset="2"/>
                        </a:rPr>
                        <a:t>倉庫</a:t>
                      </a:r>
                      <a:r>
                        <a:rPr lang="en-US" altLang="zh-TW" sz="1000" dirty="0" smtClean="0">
                          <a:solidFill>
                            <a:schemeClr val="tx1"/>
                          </a:solidFill>
                          <a:latin typeface="微軟正黑體" panose="020B0604030504040204" pitchFamily="34" charset="-120"/>
                          <a:ea typeface="微軟正黑體" panose="020B0604030504040204" pitchFamily="34" charset="-120"/>
                          <a:sym typeface="Wingdings" panose="05000000000000000000" pitchFamily="2" charset="2"/>
                        </a:rPr>
                        <a:t>)</a:t>
                      </a:r>
                      <a:endParaRPr lang="zh-TW" altLang="en-US" sz="10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zh-TW" altLang="en-US" sz="1000" dirty="0" smtClean="0">
                          <a:solidFill>
                            <a:schemeClr val="tx1"/>
                          </a:solidFill>
                          <a:latin typeface="微軟正黑體" panose="020B0604030504040204" pitchFamily="34" charset="-120"/>
                          <a:ea typeface="微軟正黑體" panose="020B0604030504040204" pitchFamily="34" charset="-120"/>
                        </a:rPr>
                        <a:t>資訊紀錄與傳遞說明</a:t>
                      </a:r>
                      <a:endParaRPr lang="zh-TW" altLang="en-US" sz="10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83389005"/>
                  </a:ext>
                </a:extLst>
              </a:tr>
              <a:tr h="263224">
                <a:tc>
                  <a:txBody>
                    <a:bodyPr/>
                    <a:lstStyle/>
                    <a:p>
                      <a:r>
                        <a:rPr lang="zh-TW" altLang="en-US" sz="1000" dirty="0" smtClean="0">
                          <a:solidFill>
                            <a:schemeClr val="tx1"/>
                          </a:solidFill>
                          <a:latin typeface="微軟正黑體" panose="020B0604030504040204" pitchFamily="34" charset="-120"/>
                          <a:ea typeface="微軟正黑體" panose="020B0604030504040204" pitchFamily="34" charset="-120"/>
                        </a:rPr>
                        <a:t>物料資訊</a:t>
                      </a:r>
                      <a:endParaRPr lang="zh-TW" altLang="en-US" sz="10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TW" altLang="en-US" sz="1000" dirty="0" smtClean="0">
                          <a:solidFill>
                            <a:schemeClr val="tx1"/>
                          </a:solidFill>
                          <a:latin typeface="微軟正黑體" panose="020B0604030504040204" pitchFamily="34" charset="-120"/>
                          <a:ea typeface="微軟正黑體" panose="020B0604030504040204" pitchFamily="34" charset="-120"/>
                        </a:rPr>
                        <a:t>訊息內容與發布時間</a:t>
                      </a:r>
                      <a:r>
                        <a:rPr lang="en-US" altLang="zh-TW" sz="1000" dirty="0" smtClean="0">
                          <a:solidFill>
                            <a:schemeClr val="tx1"/>
                          </a:solidFill>
                          <a:latin typeface="微軟正黑體" panose="020B0604030504040204" pitchFamily="34" charset="-120"/>
                          <a:ea typeface="微軟正黑體" panose="020B0604030504040204" pitchFamily="34" charset="-120"/>
                        </a:rPr>
                        <a:t>(</a:t>
                      </a:r>
                      <a:r>
                        <a:rPr lang="zh-TW" altLang="en-US" sz="1000" dirty="0" smtClean="0">
                          <a:solidFill>
                            <a:schemeClr val="tx1"/>
                          </a:solidFill>
                          <a:latin typeface="微軟正黑體" panose="020B0604030504040204" pitchFamily="34" charset="-120"/>
                          <a:ea typeface="微軟正黑體" panose="020B0604030504040204" pitchFamily="34" charset="-120"/>
                        </a:rPr>
                        <a:t>時間、地點、數量、物料、載具、箱體</a:t>
                      </a:r>
                      <a:r>
                        <a:rPr lang="en-US" altLang="zh-TW" sz="1000" dirty="0" smtClean="0">
                          <a:solidFill>
                            <a:schemeClr val="tx1"/>
                          </a:solidFill>
                          <a:latin typeface="微軟正黑體" panose="020B0604030504040204" pitchFamily="34" charset="-120"/>
                          <a:ea typeface="微軟正黑體" panose="020B0604030504040204" pitchFamily="34" charset="-120"/>
                        </a:rPr>
                        <a:t>)</a:t>
                      </a:r>
                      <a:endParaRPr lang="zh-TW" altLang="en-US" sz="10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07521393"/>
                  </a:ext>
                </a:extLst>
              </a:tr>
              <a:tr h="219625">
                <a:tc>
                  <a:txBody>
                    <a:bodyPr/>
                    <a:lstStyle/>
                    <a:p>
                      <a:r>
                        <a:rPr lang="zh-TW" altLang="en-US" sz="1000" dirty="0" smtClean="0">
                          <a:solidFill>
                            <a:schemeClr val="tx1"/>
                          </a:solidFill>
                          <a:latin typeface="微軟正黑體" panose="020B0604030504040204" pitchFamily="34" charset="-120"/>
                          <a:ea typeface="微軟正黑體" panose="020B0604030504040204" pitchFamily="34" charset="-120"/>
                        </a:rPr>
                        <a:t>其他</a:t>
                      </a:r>
                      <a:endParaRPr lang="zh-TW" altLang="en-US" sz="10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TW" sz="1000" dirty="0" smtClean="0">
                          <a:solidFill>
                            <a:schemeClr val="tx1"/>
                          </a:solidFill>
                          <a:latin typeface="微軟正黑體" panose="020B0604030504040204" pitchFamily="34" charset="-120"/>
                          <a:ea typeface="微軟正黑體" panose="020B0604030504040204" pitchFamily="34" charset="-120"/>
                        </a:rPr>
                        <a:t>…</a:t>
                      </a:r>
                      <a:endParaRPr lang="zh-TW" altLang="en-US" sz="10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28445711"/>
                  </a:ext>
                </a:extLst>
              </a:tr>
            </a:tbl>
          </a:graphicData>
        </a:graphic>
      </p:graphicFrame>
      <p:graphicFrame>
        <p:nvGraphicFramePr>
          <p:cNvPr id="22" name="表格 21"/>
          <p:cNvGraphicFramePr>
            <a:graphicFrameLocks noGrp="1"/>
          </p:cNvGraphicFramePr>
          <p:nvPr>
            <p:extLst>
              <p:ext uri="{D42A27DB-BD31-4B8C-83A1-F6EECF244321}">
                <p14:modId xmlns:p14="http://schemas.microsoft.com/office/powerpoint/2010/main" val="2598456539"/>
              </p:ext>
            </p:extLst>
          </p:nvPr>
        </p:nvGraphicFramePr>
        <p:xfrm>
          <a:off x="1971290" y="2804864"/>
          <a:ext cx="2567265" cy="1188720"/>
        </p:xfrm>
        <a:graphic>
          <a:graphicData uri="http://schemas.openxmlformats.org/drawingml/2006/table">
            <a:tbl>
              <a:tblPr firstRow="1" bandRow="1">
                <a:tableStyleId>{5C22544A-7EE6-4342-B048-85BDC9FD1C3A}</a:tableStyleId>
              </a:tblPr>
              <a:tblGrid>
                <a:gridCol w="1074910">
                  <a:extLst>
                    <a:ext uri="{9D8B030D-6E8A-4147-A177-3AD203B41FA5}">
                      <a16:colId xmlns:a16="http://schemas.microsoft.com/office/drawing/2014/main" val="1342558681"/>
                    </a:ext>
                  </a:extLst>
                </a:gridCol>
                <a:gridCol w="1492355">
                  <a:extLst>
                    <a:ext uri="{9D8B030D-6E8A-4147-A177-3AD203B41FA5}">
                      <a16:colId xmlns:a16="http://schemas.microsoft.com/office/drawing/2014/main" val="152856392"/>
                    </a:ext>
                  </a:extLst>
                </a:gridCol>
              </a:tblGrid>
              <a:tr h="0">
                <a:tc>
                  <a:txBody>
                    <a:bodyPr/>
                    <a:lstStyle/>
                    <a:p>
                      <a:r>
                        <a:rPr lang="zh-TW" altLang="en-US" sz="1000" dirty="0" smtClean="0">
                          <a:solidFill>
                            <a:schemeClr val="tx1"/>
                          </a:solidFill>
                          <a:latin typeface="微軟正黑體" panose="020B0604030504040204" pitchFamily="34" charset="-120"/>
                          <a:ea typeface="微軟正黑體" panose="020B0604030504040204" pitchFamily="34" charset="-120"/>
                        </a:rPr>
                        <a:t>系統數位化項目</a:t>
                      </a:r>
                      <a:r>
                        <a:rPr lang="en-US" altLang="zh-TW" sz="1000" dirty="0" smtClean="0">
                          <a:solidFill>
                            <a:schemeClr val="tx1"/>
                          </a:solidFill>
                          <a:latin typeface="微軟正黑體" panose="020B0604030504040204" pitchFamily="34" charset="-120"/>
                          <a:ea typeface="微軟正黑體" panose="020B0604030504040204" pitchFamily="34" charset="-120"/>
                        </a:rPr>
                        <a:t>(</a:t>
                      </a:r>
                      <a:r>
                        <a:rPr lang="zh-TW" altLang="en-US" sz="1000" dirty="0" smtClean="0">
                          <a:solidFill>
                            <a:schemeClr val="tx1"/>
                          </a:solidFill>
                          <a:latin typeface="微軟正黑體" panose="020B0604030504040204" pitchFamily="34" charset="-120"/>
                          <a:ea typeface="微軟正黑體" panose="020B0604030504040204" pitchFamily="34" charset="-120"/>
                        </a:rPr>
                        <a:t>倉庫</a:t>
                      </a:r>
                      <a:r>
                        <a:rPr lang="en-US" altLang="zh-TW" sz="1000" dirty="0" smtClean="0">
                          <a:solidFill>
                            <a:schemeClr val="tx1"/>
                          </a:solidFill>
                          <a:latin typeface="微軟正黑體" panose="020B0604030504040204" pitchFamily="34" charset="-120"/>
                          <a:ea typeface="微軟正黑體" panose="020B0604030504040204" pitchFamily="34" charset="-120"/>
                          <a:sym typeface="Wingdings" panose="05000000000000000000" pitchFamily="2" charset="2"/>
                        </a:rPr>
                        <a:t></a:t>
                      </a:r>
                      <a:r>
                        <a:rPr lang="zh-TW" altLang="en-US" sz="1000" dirty="0" smtClean="0">
                          <a:solidFill>
                            <a:schemeClr val="tx1"/>
                          </a:solidFill>
                          <a:latin typeface="微軟正黑體" panose="020B0604030504040204" pitchFamily="34" charset="-120"/>
                          <a:ea typeface="微軟正黑體" panose="020B0604030504040204" pitchFamily="34" charset="-120"/>
                          <a:sym typeface="Wingdings" panose="05000000000000000000" pitchFamily="2" charset="2"/>
                        </a:rPr>
                        <a:t>生管</a:t>
                      </a:r>
                      <a:r>
                        <a:rPr lang="en-US" altLang="zh-TW" sz="1000" dirty="0" smtClean="0">
                          <a:solidFill>
                            <a:schemeClr val="tx1"/>
                          </a:solidFill>
                          <a:latin typeface="微軟正黑體" panose="020B0604030504040204" pitchFamily="34" charset="-120"/>
                          <a:ea typeface="微軟正黑體" panose="020B0604030504040204" pitchFamily="34" charset="-120"/>
                          <a:sym typeface="Wingdings" panose="05000000000000000000" pitchFamily="2" charset="2"/>
                        </a:rPr>
                        <a:t>)</a:t>
                      </a:r>
                      <a:endParaRPr lang="zh-TW" altLang="en-US" sz="10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zh-TW" altLang="en-US" sz="1000" dirty="0" smtClean="0">
                          <a:solidFill>
                            <a:schemeClr val="tx1"/>
                          </a:solidFill>
                          <a:latin typeface="微軟正黑體" panose="020B0604030504040204" pitchFamily="34" charset="-120"/>
                          <a:ea typeface="微軟正黑體" panose="020B0604030504040204" pitchFamily="34" charset="-120"/>
                        </a:rPr>
                        <a:t>資訊紀錄與傳遞說明</a:t>
                      </a:r>
                      <a:endParaRPr lang="zh-TW" altLang="en-US" sz="10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83389005"/>
                  </a:ext>
                </a:extLst>
              </a:tr>
              <a:tr h="330610">
                <a:tc>
                  <a:txBody>
                    <a:bodyPr/>
                    <a:lstStyle/>
                    <a:p>
                      <a:r>
                        <a:rPr lang="zh-TW" altLang="en-US" sz="1000" dirty="0" smtClean="0">
                          <a:solidFill>
                            <a:schemeClr val="tx1"/>
                          </a:solidFill>
                          <a:latin typeface="微軟正黑體" panose="020B0604030504040204" pitchFamily="34" charset="-120"/>
                          <a:ea typeface="微軟正黑體" panose="020B0604030504040204" pitchFamily="34" charset="-120"/>
                        </a:rPr>
                        <a:t>狀態資訊</a:t>
                      </a:r>
                      <a:endParaRPr lang="zh-TW" altLang="en-US" sz="10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TW" altLang="en-US" sz="1000" dirty="0" smtClean="0">
                          <a:solidFill>
                            <a:schemeClr val="tx1"/>
                          </a:solidFill>
                          <a:latin typeface="微軟正黑體" panose="020B0604030504040204" pitchFamily="34" charset="-120"/>
                          <a:ea typeface="微軟正黑體" panose="020B0604030504040204" pitchFamily="34" charset="-120"/>
                        </a:rPr>
                        <a:t>物料是否充分、可否依規定發料</a:t>
                      </a:r>
                      <a:endParaRPr lang="zh-TW" altLang="en-US" sz="10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28445711"/>
                  </a:ext>
                </a:extLst>
              </a:tr>
              <a:tr h="330610">
                <a:tc>
                  <a:txBody>
                    <a:bodyPr/>
                    <a:lstStyle/>
                    <a:p>
                      <a:r>
                        <a:rPr lang="zh-TW" altLang="en-US" sz="1000" dirty="0" smtClean="0">
                          <a:solidFill>
                            <a:schemeClr val="tx1"/>
                          </a:solidFill>
                          <a:latin typeface="微軟正黑體" panose="020B0604030504040204" pitchFamily="34" charset="-120"/>
                          <a:ea typeface="微軟正黑體" panose="020B0604030504040204" pitchFamily="34" charset="-120"/>
                        </a:rPr>
                        <a:t>物料資訊</a:t>
                      </a:r>
                      <a:endParaRPr lang="zh-TW" altLang="en-US" sz="10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TW" altLang="en-US" sz="1000" dirty="0" smtClean="0">
                          <a:solidFill>
                            <a:schemeClr val="tx1"/>
                          </a:solidFill>
                          <a:latin typeface="微軟正黑體" panose="020B0604030504040204" pitchFamily="34" charset="-120"/>
                          <a:ea typeface="微軟正黑體" panose="020B0604030504040204" pitchFamily="34" charset="-120"/>
                        </a:rPr>
                        <a:t>物料實際運送資訊</a:t>
                      </a:r>
                      <a:r>
                        <a:rPr lang="en-US" altLang="zh-TW" sz="1000" dirty="0" smtClean="0">
                          <a:solidFill>
                            <a:schemeClr val="tx1"/>
                          </a:solidFill>
                          <a:latin typeface="微軟正黑體" panose="020B0604030504040204" pitchFamily="34" charset="-120"/>
                          <a:ea typeface="微軟正黑體" panose="020B0604030504040204" pitchFamily="34" charset="-120"/>
                        </a:rPr>
                        <a:t>(</a:t>
                      </a:r>
                      <a:r>
                        <a:rPr lang="zh-TW" altLang="en-US" sz="1000" dirty="0" smtClean="0">
                          <a:solidFill>
                            <a:schemeClr val="tx1"/>
                          </a:solidFill>
                          <a:latin typeface="微軟正黑體" panose="020B0604030504040204" pitchFamily="34" charset="-120"/>
                          <a:ea typeface="微軟正黑體" panose="020B0604030504040204" pitchFamily="34" charset="-120"/>
                        </a:rPr>
                        <a:t>時間、地點、數量</a:t>
                      </a:r>
                      <a:r>
                        <a:rPr lang="en-US" altLang="zh-TW" sz="1000" dirty="0" smtClean="0">
                          <a:solidFill>
                            <a:schemeClr val="tx1"/>
                          </a:solidFill>
                          <a:latin typeface="微軟正黑體" panose="020B0604030504040204" pitchFamily="34" charset="-120"/>
                          <a:ea typeface="微軟正黑體" panose="020B0604030504040204" pitchFamily="34" charset="-120"/>
                        </a:rPr>
                        <a:t>….)</a:t>
                      </a:r>
                      <a:endParaRPr lang="zh-TW" altLang="en-US" sz="10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58966495"/>
                  </a:ext>
                </a:extLst>
              </a:tr>
            </a:tbl>
          </a:graphicData>
        </a:graphic>
      </p:graphicFrame>
      <p:graphicFrame>
        <p:nvGraphicFramePr>
          <p:cNvPr id="23" name="表格 22"/>
          <p:cNvGraphicFramePr>
            <a:graphicFrameLocks noGrp="1"/>
          </p:cNvGraphicFramePr>
          <p:nvPr>
            <p:extLst>
              <p:ext uri="{D42A27DB-BD31-4B8C-83A1-F6EECF244321}">
                <p14:modId xmlns:p14="http://schemas.microsoft.com/office/powerpoint/2010/main" val="1909818618"/>
              </p:ext>
            </p:extLst>
          </p:nvPr>
        </p:nvGraphicFramePr>
        <p:xfrm>
          <a:off x="1338516" y="4096065"/>
          <a:ext cx="2623042" cy="1341120"/>
        </p:xfrm>
        <a:graphic>
          <a:graphicData uri="http://schemas.openxmlformats.org/drawingml/2006/table">
            <a:tbl>
              <a:tblPr firstRow="1" bandRow="1">
                <a:tableStyleId>{5C22544A-7EE6-4342-B048-85BDC9FD1C3A}</a:tableStyleId>
              </a:tblPr>
              <a:tblGrid>
                <a:gridCol w="1098264">
                  <a:extLst>
                    <a:ext uri="{9D8B030D-6E8A-4147-A177-3AD203B41FA5}">
                      <a16:colId xmlns:a16="http://schemas.microsoft.com/office/drawing/2014/main" val="1342558681"/>
                    </a:ext>
                  </a:extLst>
                </a:gridCol>
                <a:gridCol w="1524778">
                  <a:extLst>
                    <a:ext uri="{9D8B030D-6E8A-4147-A177-3AD203B41FA5}">
                      <a16:colId xmlns:a16="http://schemas.microsoft.com/office/drawing/2014/main" val="152856392"/>
                    </a:ext>
                  </a:extLst>
                </a:gridCol>
              </a:tblGrid>
              <a:tr h="0">
                <a:tc>
                  <a:txBody>
                    <a:bodyPr/>
                    <a:lstStyle/>
                    <a:p>
                      <a:r>
                        <a:rPr lang="zh-TW" altLang="en-US" sz="1000" dirty="0" smtClean="0">
                          <a:solidFill>
                            <a:schemeClr val="tx1"/>
                          </a:solidFill>
                          <a:latin typeface="微軟正黑體" panose="020B0604030504040204" pitchFamily="34" charset="-120"/>
                          <a:ea typeface="微軟正黑體" panose="020B0604030504040204" pitchFamily="34" charset="-120"/>
                        </a:rPr>
                        <a:t>系統數位化項目</a:t>
                      </a:r>
                      <a:r>
                        <a:rPr lang="en-US" altLang="zh-TW" sz="1000" dirty="0" smtClean="0">
                          <a:solidFill>
                            <a:schemeClr val="tx1"/>
                          </a:solidFill>
                          <a:latin typeface="微軟正黑體" panose="020B0604030504040204" pitchFamily="34" charset="-120"/>
                          <a:ea typeface="微軟正黑體" panose="020B0604030504040204" pitchFamily="34" charset="-120"/>
                        </a:rPr>
                        <a:t>(</a:t>
                      </a:r>
                      <a:r>
                        <a:rPr lang="zh-TW" altLang="en-US" sz="1000" dirty="0" smtClean="0">
                          <a:solidFill>
                            <a:schemeClr val="tx1"/>
                          </a:solidFill>
                          <a:latin typeface="微軟正黑體" panose="020B0604030504040204" pitchFamily="34" charset="-120"/>
                          <a:ea typeface="微軟正黑體" panose="020B0604030504040204" pitchFamily="34" charset="-120"/>
                        </a:rPr>
                        <a:t>生管</a:t>
                      </a:r>
                      <a:r>
                        <a:rPr lang="en-US" altLang="zh-TW" sz="1000" dirty="0" smtClean="0">
                          <a:solidFill>
                            <a:schemeClr val="tx1"/>
                          </a:solidFill>
                          <a:latin typeface="微軟正黑體" panose="020B0604030504040204" pitchFamily="34" charset="-120"/>
                          <a:ea typeface="微軟正黑體" panose="020B0604030504040204" pitchFamily="34" charset="-120"/>
                          <a:sym typeface="Wingdings" panose="05000000000000000000" pitchFamily="2" charset="2"/>
                        </a:rPr>
                        <a:t></a:t>
                      </a:r>
                      <a:r>
                        <a:rPr lang="zh-TW" altLang="en-US" sz="1000" dirty="0" smtClean="0">
                          <a:solidFill>
                            <a:schemeClr val="tx1"/>
                          </a:solidFill>
                          <a:latin typeface="微軟正黑體" panose="020B0604030504040204" pitchFamily="34" charset="-120"/>
                          <a:ea typeface="微軟正黑體" panose="020B0604030504040204" pitchFamily="34" charset="-120"/>
                          <a:sym typeface="Wingdings" panose="05000000000000000000" pitchFamily="2" charset="2"/>
                        </a:rPr>
                        <a:t>車床</a:t>
                      </a:r>
                      <a:r>
                        <a:rPr lang="en-US" altLang="zh-TW" sz="1000" dirty="0" smtClean="0">
                          <a:solidFill>
                            <a:schemeClr val="tx1"/>
                          </a:solidFill>
                          <a:latin typeface="微軟正黑體" panose="020B0604030504040204" pitchFamily="34" charset="-120"/>
                          <a:ea typeface="微軟正黑體" panose="020B0604030504040204" pitchFamily="34" charset="-120"/>
                          <a:sym typeface="Wingdings" panose="05000000000000000000" pitchFamily="2" charset="2"/>
                        </a:rPr>
                        <a:t>(</a:t>
                      </a:r>
                      <a:r>
                        <a:rPr lang="zh-TW" altLang="en-US" sz="1000" dirty="0" smtClean="0">
                          <a:solidFill>
                            <a:schemeClr val="tx1"/>
                          </a:solidFill>
                          <a:latin typeface="微軟正黑體" panose="020B0604030504040204" pitchFamily="34" charset="-120"/>
                          <a:ea typeface="微軟正黑體" panose="020B0604030504040204" pitchFamily="34" charset="-120"/>
                          <a:sym typeface="Wingdings" panose="05000000000000000000" pitchFamily="2" charset="2"/>
                        </a:rPr>
                        <a:t>一</a:t>
                      </a:r>
                      <a:r>
                        <a:rPr lang="en-US" altLang="zh-TW" sz="1000" dirty="0" smtClean="0">
                          <a:solidFill>
                            <a:schemeClr val="tx1"/>
                          </a:solidFill>
                          <a:latin typeface="微軟正黑體" panose="020B0604030504040204" pitchFamily="34" charset="-120"/>
                          <a:ea typeface="微軟正黑體" panose="020B0604030504040204" pitchFamily="34" charset="-120"/>
                          <a:sym typeface="Wingdings" panose="05000000000000000000" pitchFamily="2" charset="2"/>
                        </a:rPr>
                        <a:t>))</a:t>
                      </a:r>
                      <a:endParaRPr lang="zh-TW" altLang="en-US" sz="10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zh-TW" altLang="en-US" sz="1000" dirty="0" smtClean="0">
                          <a:solidFill>
                            <a:schemeClr val="tx1"/>
                          </a:solidFill>
                          <a:latin typeface="微軟正黑體" panose="020B0604030504040204" pitchFamily="34" charset="-120"/>
                          <a:ea typeface="微軟正黑體" panose="020B0604030504040204" pitchFamily="34" charset="-120"/>
                        </a:rPr>
                        <a:t>資訊紀錄與傳遞說明</a:t>
                      </a:r>
                      <a:endParaRPr lang="zh-TW" altLang="en-US" sz="10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83389005"/>
                  </a:ext>
                </a:extLst>
              </a:tr>
              <a:tr h="330610">
                <a:tc>
                  <a:txBody>
                    <a:bodyPr/>
                    <a:lstStyle/>
                    <a:p>
                      <a:r>
                        <a:rPr lang="zh-TW" altLang="en-US" sz="1000" dirty="0" smtClean="0">
                          <a:solidFill>
                            <a:schemeClr val="tx1"/>
                          </a:solidFill>
                          <a:latin typeface="微軟正黑體" panose="020B0604030504040204" pitchFamily="34" charset="-120"/>
                          <a:ea typeface="微軟正黑體" panose="020B0604030504040204" pitchFamily="34" charset="-120"/>
                        </a:rPr>
                        <a:t>狀態資訊</a:t>
                      </a:r>
                      <a:endParaRPr lang="zh-TW" altLang="en-US" sz="10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TW" altLang="en-US" sz="1000" dirty="0" smtClean="0">
                          <a:solidFill>
                            <a:schemeClr val="tx1"/>
                          </a:solidFill>
                          <a:latin typeface="微軟正黑體" panose="020B0604030504040204" pitchFamily="34" charset="-120"/>
                          <a:ea typeface="微軟正黑體" panose="020B0604030504040204" pitchFamily="34" charset="-120"/>
                        </a:rPr>
                        <a:t>工單資訊</a:t>
                      </a:r>
                      <a:r>
                        <a:rPr lang="en-US" altLang="zh-TW" sz="1000" dirty="0" smtClean="0">
                          <a:solidFill>
                            <a:schemeClr val="tx1"/>
                          </a:solidFill>
                          <a:latin typeface="微軟正黑體" panose="020B0604030504040204" pitchFamily="34" charset="-120"/>
                          <a:ea typeface="微軟正黑體" panose="020B0604030504040204" pitchFamily="34" charset="-120"/>
                        </a:rPr>
                        <a:t>(</a:t>
                      </a:r>
                      <a:r>
                        <a:rPr lang="zh-TW" altLang="en-US" sz="1000" dirty="0" smtClean="0">
                          <a:solidFill>
                            <a:schemeClr val="tx1"/>
                          </a:solidFill>
                          <a:latin typeface="微軟正黑體" panose="020B0604030504040204" pitchFamily="34" charset="-120"/>
                          <a:ea typeface="微軟正黑體" panose="020B0604030504040204" pitchFamily="34" charset="-120"/>
                        </a:rPr>
                        <a:t>時間、產品資訊、生產數量</a:t>
                      </a:r>
                      <a:r>
                        <a:rPr lang="en-US" altLang="zh-TW" sz="1000" dirty="0" smtClean="0">
                          <a:solidFill>
                            <a:schemeClr val="tx1"/>
                          </a:solidFill>
                          <a:latin typeface="微軟正黑體" panose="020B0604030504040204" pitchFamily="34" charset="-120"/>
                          <a:ea typeface="微軟正黑體" panose="020B0604030504040204" pitchFamily="34" charset="-120"/>
                        </a:rPr>
                        <a:t>)</a:t>
                      </a:r>
                      <a:endParaRPr lang="zh-TW" altLang="en-US" sz="10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28445711"/>
                  </a:ext>
                </a:extLst>
              </a:tr>
              <a:tr h="330610">
                <a:tc>
                  <a:txBody>
                    <a:bodyPr/>
                    <a:lstStyle/>
                    <a:p>
                      <a:r>
                        <a:rPr lang="zh-TW" altLang="en-US" sz="1000" dirty="0" smtClean="0">
                          <a:solidFill>
                            <a:schemeClr val="tx1"/>
                          </a:solidFill>
                          <a:latin typeface="微軟正黑體" panose="020B0604030504040204" pitchFamily="34" charset="-120"/>
                          <a:ea typeface="微軟正黑體" panose="020B0604030504040204" pitchFamily="34" charset="-120"/>
                        </a:rPr>
                        <a:t>單站製程作業</a:t>
                      </a:r>
                      <a:endParaRPr lang="zh-TW" altLang="en-US" sz="10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TW" altLang="en-US" sz="1000" dirty="0" smtClean="0">
                          <a:solidFill>
                            <a:schemeClr val="tx1"/>
                          </a:solidFill>
                          <a:latin typeface="微軟正黑體" panose="020B0604030504040204" pitchFamily="34" charset="-120"/>
                          <a:ea typeface="微軟正黑體" panose="020B0604030504040204" pitchFamily="34" charset="-120"/>
                        </a:rPr>
                        <a:t>表列</a:t>
                      </a:r>
                      <a:r>
                        <a:rPr lang="en-US" altLang="zh-TW" sz="1000" dirty="0" smtClean="0">
                          <a:solidFill>
                            <a:schemeClr val="tx1"/>
                          </a:solidFill>
                          <a:latin typeface="微軟正黑體" panose="020B0604030504040204" pitchFamily="34" charset="-120"/>
                          <a:ea typeface="微軟正黑體" panose="020B0604030504040204" pitchFamily="34" charset="-120"/>
                        </a:rPr>
                        <a:t>S.O.P</a:t>
                      </a:r>
                      <a:r>
                        <a:rPr lang="zh-TW" altLang="en-US" sz="1000" dirty="0" smtClean="0">
                          <a:solidFill>
                            <a:schemeClr val="tx1"/>
                          </a:solidFill>
                          <a:latin typeface="微軟正黑體" panose="020B0604030504040204" pitchFamily="34" charset="-120"/>
                          <a:ea typeface="微軟正黑體" panose="020B0604030504040204" pitchFamily="34" charset="-120"/>
                        </a:rPr>
                        <a:t>程序</a:t>
                      </a:r>
                      <a:endParaRPr lang="en-US" altLang="zh-TW" sz="1000" dirty="0" smtClean="0">
                        <a:solidFill>
                          <a:schemeClr val="tx1"/>
                        </a:solidFill>
                        <a:latin typeface="微軟正黑體" panose="020B0604030504040204" pitchFamily="34" charset="-120"/>
                        <a:ea typeface="微軟正黑體" panose="020B0604030504040204" pitchFamily="34" charset="-120"/>
                      </a:endParaRPr>
                    </a:p>
                    <a:p>
                      <a:r>
                        <a:rPr lang="en-US" altLang="zh-TW" sz="1000" dirty="0" smtClean="0">
                          <a:solidFill>
                            <a:schemeClr val="tx1"/>
                          </a:solidFill>
                          <a:latin typeface="微軟正黑體" panose="020B0604030504040204" pitchFamily="34" charset="-120"/>
                          <a:ea typeface="微軟正黑體" panose="020B0604030504040204" pitchFamily="34" charset="-120"/>
                        </a:rPr>
                        <a:t>(A1-1</a:t>
                      </a:r>
                      <a:r>
                        <a:rPr lang="en-US" altLang="zh-TW" sz="1000" dirty="0" smtClean="0">
                          <a:solidFill>
                            <a:schemeClr val="tx1"/>
                          </a:solidFill>
                          <a:latin typeface="微軟正黑體" panose="020B0604030504040204" pitchFamily="34" charset="-120"/>
                          <a:ea typeface="微軟正黑體" panose="020B0604030504040204" pitchFamily="34" charset="-120"/>
                          <a:sym typeface="Wingdings" panose="05000000000000000000" pitchFamily="2" charset="2"/>
                        </a:rPr>
                        <a:t>A1-4)</a:t>
                      </a:r>
                    </a:p>
                    <a:p>
                      <a:r>
                        <a:rPr lang="en-US" altLang="zh-TW" sz="1000" dirty="0" smtClean="0">
                          <a:solidFill>
                            <a:schemeClr val="tx1"/>
                          </a:solidFill>
                          <a:latin typeface="微軟正黑體" panose="020B0604030504040204" pitchFamily="34" charset="-120"/>
                          <a:ea typeface="微軟正黑體" panose="020B0604030504040204" pitchFamily="34" charset="-120"/>
                        </a:rPr>
                        <a:t>(A2-1</a:t>
                      </a:r>
                      <a:r>
                        <a:rPr lang="en-US" altLang="zh-TW" sz="1000" dirty="0" smtClean="0">
                          <a:solidFill>
                            <a:schemeClr val="tx1"/>
                          </a:solidFill>
                          <a:latin typeface="微軟正黑體" panose="020B0604030504040204" pitchFamily="34" charset="-120"/>
                          <a:ea typeface="微軟正黑體" panose="020B0604030504040204" pitchFamily="34" charset="-120"/>
                          <a:sym typeface="Wingdings" panose="05000000000000000000" pitchFamily="2" charset="2"/>
                        </a:rPr>
                        <a:t>A2-3)</a:t>
                      </a:r>
                      <a:endParaRPr lang="zh-TW" altLang="en-US" sz="10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58966495"/>
                  </a:ext>
                </a:extLst>
              </a:tr>
            </a:tbl>
          </a:graphicData>
        </a:graphic>
      </p:graphicFrame>
      <p:graphicFrame>
        <p:nvGraphicFramePr>
          <p:cNvPr id="24" name="表格 23"/>
          <p:cNvGraphicFramePr>
            <a:graphicFrameLocks noGrp="1"/>
          </p:cNvGraphicFramePr>
          <p:nvPr>
            <p:extLst>
              <p:ext uri="{D42A27DB-BD31-4B8C-83A1-F6EECF244321}">
                <p14:modId xmlns:p14="http://schemas.microsoft.com/office/powerpoint/2010/main" val="2392317506"/>
              </p:ext>
            </p:extLst>
          </p:nvPr>
        </p:nvGraphicFramePr>
        <p:xfrm>
          <a:off x="5504595" y="2828587"/>
          <a:ext cx="3109226" cy="2484294"/>
        </p:xfrm>
        <a:graphic>
          <a:graphicData uri="http://schemas.openxmlformats.org/drawingml/2006/table">
            <a:tbl>
              <a:tblPr firstRow="1" bandRow="1">
                <a:tableStyleId>{5C22544A-7EE6-4342-B048-85BDC9FD1C3A}</a:tableStyleId>
              </a:tblPr>
              <a:tblGrid>
                <a:gridCol w="1163729">
                  <a:extLst>
                    <a:ext uri="{9D8B030D-6E8A-4147-A177-3AD203B41FA5}">
                      <a16:colId xmlns:a16="http://schemas.microsoft.com/office/drawing/2014/main" val="1342558681"/>
                    </a:ext>
                  </a:extLst>
                </a:gridCol>
                <a:gridCol w="1945497">
                  <a:extLst>
                    <a:ext uri="{9D8B030D-6E8A-4147-A177-3AD203B41FA5}">
                      <a16:colId xmlns:a16="http://schemas.microsoft.com/office/drawing/2014/main" val="152856392"/>
                    </a:ext>
                  </a:extLst>
                </a:gridCol>
              </a:tblGrid>
              <a:tr h="359287">
                <a:tc>
                  <a:txBody>
                    <a:bodyPr/>
                    <a:lstStyle/>
                    <a:p>
                      <a:r>
                        <a:rPr lang="zh-TW" altLang="en-US" sz="1000" dirty="0" smtClean="0">
                          <a:solidFill>
                            <a:schemeClr val="tx1"/>
                          </a:solidFill>
                          <a:latin typeface="微軟正黑體" panose="020B0604030504040204" pitchFamily="34" charset="-120"/>
                          <a:ea typeface="微軟正黑體" panose="020B0604030504040204" pitchFamily="34" charset="-120"/>
                        </a:rPr>
                        <a:t>系統數位化項目</a:t>
                      </a:r>
                      <a:r>
                        <a:rPr lang="en-US" altLang="zh-TW" sz="1000" dirty="0" smtClean="0">
                          <a:solidFill>
                            <a:schemeClr val="tx1"/>
                          </a:solidFill>
                          <a:latin typeface="微軟正黑體" panose="020B0604030504040204" pitchFamily="34" charset="-120"/>
                          <a:ea typeface="微軟正黑體" panose="020B0604030504040204" pitchFamily="34" charset="-120"/>
                        </a:rPr>
                        <a:t>(</a:t>
                      </a:r>
                      <a:r>
                        <a:rPr lang="zh-TW" altLang="en-US" sz="1000" dirty="0" smtClean="0">
                          <a:solidFill>
                            <a:schemeClr val="tx1"/>
                          </a:solidFill>
                          <a:latin typeface="微軟正黑體" panose="020B0604030504040204" pitchFamily="34" charset="-120"/>
                          <a:ea typeface="微軟正黑體" panose="020B0604030504040204" pitchFamily="34" charset="-120"/>
                        </a:rPr>
                        <a:t>車床</a:t>
                      </a:r>
                      <a:r>
                        <a:rPr lang="en-US" altLang="zh-TW" sz="1000" dirty="0" smtClean="0">
                          <a:solidFill>
                            <a:schemeClr val="tx1"/>
                          </a:solidFill>
                          <a:latin typeface="微軟正黑體" panose="020B0604030504040204" pitchFamily="34" charset="-120"/>
                          <a:ea typeface="微軟正黑體" panose="020B0604030504040204" pitchFamily="34" charset="-120"/>
                        </a:rPr>
                        <a:t>(</a:t>
                      </a:r>
                      <a:r>
                        <a:rPr lang="zh-TW" altLang="en-US" sz="1000" dirty="0" smtClean="0">
                          <a:solidFill>
                            <a:schemeClr val="tx1"/>
                          </a:solidFill>
                          <a:latin typeface="微軟正黑體" panose="020B0604030504040204" pitchFamily="34" charset="-120"/>
                          <a:ea typeface="微軟正黑體" panose="020B0604030504040204" pitchFamily="34" charset="-120"/>
                        </a:rPr>
                        <a:t>一</a:t>
                      </a:r>
                      <a:r>
                        <a:rPr lang="en-US" altLang="zh-TW" sz="1000" dirty="0" smtClean="0">
                          <a:solidFill>
                            <a:schemeClr val="tx1"/>
                          </a:solidFill>
                          <a:latin typeface="微軟正黑體" panose="020B0604030504040204" pitchFamily="34" charset="-120"/>
                          <a:ea typeface="微軟正黑體" panose="020B0604030504040204" pitchFamily="34" charset="-120"/>
                        </a:rPr>
                        <a:t>)</a:t>
                      </a:r>
                      <a:r>
                        <a:rPr lang="en-US" altLang="zh-TW" sz="1000" dirty="0" smtClean="0">
                          <a:solidFill>
                            <a:schemeClr val="tx1"/>
                          </a:solidFill>
                          <a:latin typeface="微軟正黑體" panose="020B0604030504040204" pitchFamily="34" charset="-120"/>
                          <a:ea typeface="微軟正黑體" panose="020B0604030504040204" pitchFamily="34" charset="-120"/>
                          <a:sym typeface="Wingdings" panose="05000000000000000000" pitchFamily="2" charset="2"/>
                        </a:rPr>
                        <a:t></a:t>
                      </a:r>
                      <a:r>
                        <a:rPr lang="zh-TW" altLang="en-US" sz="1000" dirty="0" smtClean="0">
                          <a:solidFill>
                            <a:schemeClr val="tx1"/>
                          </a:solidFill>
                          <a:latin typeface="微軟正黑體" panose="020B0604030504040204" pitchFamily="34" charset="-120"/>
                          <a:ea typeface="微軟正黑體" panose="020B0604030504040204" pitchFamily="34" charset="-120"/>
                          <a:sym typeface="Wingdings" panose="05000000000000000000" pitchFamily="2" charset="2"/>
                        </a:rPr>
                        <a:t>生管</a:t>
                      </a:r>
                      <a:r>
                        <a:rPr lang="en-US" altLang="zh-TW" sz="1000" dirty="0" smtClean="0">
                          <a:solidFill>
                            <a:schemeClr val="tx1"/>
                          </a:solidFill>
                          <a:latin typeface="微軟正黑體" panose="020B0604030504040204" pitchFamily="34" charset="-120"/>
                          <a:ea typeface="微軟正黑體" panose="020B0604030504040204" pitchFamily="34" charset="-120"/>
                          <a:sym typeface="Wingdings" panose="05000000000000000000" pitchFamily="2" charset="2"/>
                        </a:rPr>
                        <a:t>)</a:t>
                      </a:r>
                      <a:endParaRPr lang="zh-TW" altLang="en-US" sz="10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zh-TW" altLang="en-US" sz="1000" dirty="0" smtClean="0">
                          <a:solidFill>
                            <a:schemeClr val="tx1"/>
                          </a:solidFill>
                          <a:latin typeface="微軟正黑體" panose="020B0604030504040204" pitchFamily="34" charset="-120"/>
                          <a:ea typeface="微軟正黑體" panose="020B0604030504040204" pitchFamily="34" charset="-120"/>
                        </a:rPr>
                        <a:t>資訊紀錄與傳遞說明</a:t>
                      </a:r>
                      <a:endParaRPr lang="zh-TW" altLang="en-US" sz="10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83389005"/>
                  </a:ext>
                </a:extLst>
              </a:tr>
              <a:tr h="299778">
                <a:tc>
                  <a:txBody>
                    <a:bodyPr/>
                    <a:lstStyle/>
                    <a:p>
                      <a:r>
                        <a:rPr lang="zh-TW" altLang="en-US" sz="1000" dirty="0" smtClean="0">
                          <a:solidFill>
                            <a:schemeClr val="tx1"/>
                          </a:solidFill>
                          <a:latin typeface="微軟正黑體" panose="020B0604030504040204" pitchFamily="34" charset="-120"/>
                          <a:ea typeface="微軟正黑體" panose="020B0604030504040204" pitchFamily="34" charset="-120"/>
                        </a:rPr>
                        <a:t>狀態資訊</a:t>
                      </a:r>
                      <a:endParaRPr lang="zh-TW" altLang="en-US" sz="10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TW" altLang="en-US" sz="1000" dirty="0" smtClean="0">
                          <a:solidFill>
                            <a:schemeClr val="tx1"/>
                          </a:solidFill>
                          <a:latin typeface="微軟正黑體" panose="020B0604030504040204" pitchFamily="34" charset="-120"/>
                          <a:ea typeface="微軟正黑體" panose="020B0604030504040204" pitchFamily="34" charset="-120"/>
                        </a:rPr>
                        <a:t>物料資訊</a:t>
                      </a:r>
                      <a:r>
                        <a:rPr lang="en-US" altLang="zh-TW" sz="1000" dirty="0" smtClean="0">
                          <a:solidFill>
                            <a:schemeClr val="tx1"/>
                          </a:solidFill>
                          <a:latin typeface="微軟正黑體" panose="020B0604030504040204" pitchFamily="34" charset="-120"/>
                          <a:ea typeface="微軟正黑體" panose="020B0604030504040204" pitchFamily="34" charset="-120"/>
                        </a:rPr>
                        <a:t>(</a:t>
                      </a:r>
                      <a:r>
                        <a:rPr lang="zh-TW" altLang="en-US" sz="1000" dirty="0" smtClean="0">
                          <a:solidFill>
                            <a:schemeClr val="tx1"/>
                          </a:solidFill>
                          <a:latin typeface="微軟正黑體" panose="020B0604030504040204" pitchFamily="34" charset="-120"/>
                          <a:ea typeface="微軟正黑體" panose="020B0604030504040204" pitchFamily="34" charset="-120"/>
                        </a:rPr>
                        <a:t>抵達訊息</a:t>
                      </a:r>
                      <a:r>
                        <a:rPr lang="en-US" altLang="zh-TW" sz="1000" dirty="0" smtClean="0">
                          <a:solidFill>
                            <a:schemeClr val="tx1"/>
                          </a:solidFill>
                          <a:latin typeface="微軟正黑體" panose="020B0604030504040204" pitchFamily="34" charset="-120"/>
                          <a:ea typeface="微軟正黑體" panose="020B0604030504040204" pitchFamily="34" charset="-120"/>
                        </a:rPr>
                        <a:t>)</a:t>
                      </a:r>
                      <a:endParaRPr lang="zh-TW" altLang="en-US" sz="10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28445711"/>
                  </a:ext>
                </a:extLst>
              </a:tr>
              <a:tr h="359287">
                <a:tc>
                  <a:txBody>
                    <a:bodyPr/>
                    <a:lstStyle/>
                    <a:p>
                      <a:r>
                        <a:rPr lang="zh-TW" altLang="en-US" sz="1000" dirty="0" smtClean="0">
                          <a:solidFill>
                            <a:schemeClr val="tx1"/>
                          </a:solidFill>
                          <a:latin typeface="微軟正黑體" panose="020B0604030504040204" pitchFamily="34" charset="-120"/>
                          <a:ea typeface="微軟正黑體" panose="020B0604030504040204" pitchFamily="34" charset="-120"/>
                        </a:rPr>
                        <a:t>設備生產資訊</a:t>
                      </a:r>
                      <a:endParaRPr lang="zh-TW" altLang="en-US" sz="10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TW" altLang="en-US" sz="1000" dirty="0" smtClean="0">
                          <a:solidFill>
                            <a:schemeClr val="tx1"/>
                          </a:solidFill>
                          <a:latin typeface="微軟正黑體" panose="020B0604030504040204" pitchFamily="34" charset="-120"/>
                          <a:ea typeface="微軟正黑體" panose="020B0604030504040204" pitchFamily="34" charset="-120"/>
                        </a:rPr>
                        <a:t>設備狀態資訊即時回報</a:t>
                      </a:r>
                      <a:r>
                        <a:rPr lang="en-US" altLang="zh-TW" sz="1000" dirty="0" smtClean="0">
                          <a:solidFill>
                            <a:schemeClr val="tx1"/>
                          </a:solidFill>
                          <a:latin typeface="微軟正黑體" panose="020B0604030504040204" pitchFamily="34" charset="-120"/>
                          <a:ea typeface="微軟正黑體" panose="020B0604030504040204" pitchFamily="34" charset="-120"/>
                        </a:rPr>
                        <a:t>(</a:t>
                      </a:r>
                      <a:r>
                        <a:rPr lang="zh-TW" altLang="en-US" sz="1000" dirty="0" smtClean="0">
                          <a:solidFill>
                            <a:schemeClr val="tx1"/>
                          </a:solidFill>
                          <a:latin typeface="微軟正黑體" panose="020B0604030504040204" pitchFamily="34" charset="-120"/>
                          <a:ea typeface="微軟正黑體" panose="020B0604030504040204" pitchFamily="34" charset="-120"/>
                        </a:rPr>
                        <a:t>次</a:t>
                      </a:r>
                      <a:r>
                        <a:rPr lang="en-US" altLang="zh-TW" sz="1000" dirty="0" smtClean="0">
                          <a:solidFill>
                            <a:schemeClr val="tx1"/>
                          </a:solidFill>
                          <a:latin typeface="微軟正黑體" panose="020B0604030504040204" pitchFamily="34" charset="-120"/>
                          <a:ea typeface="微軟正黑體" panose="020B0604030504040204" pitchFamily="34" charset="-120"/>
                        </a:rPr>
                        <a:t>/</a:t>
                      </a:r>
                      <a:r>
                        <a:rPr lang="zh-TW" altLang="en-US" sz="1000" dirty="0" smtClean="0">
                          <a:solidFill>
                            <a:schemeClr val="tx1"/>
                          </a:solidFill>
                          <a:latin typeface="微軟正黑體" panose="020B0604030504040204" pitchFamily="34" charset="-120"/>
                          <a:ea typeface="微軟正黑體" panose="020B0604030504040204" pitchFamily="34" charset="-120"/>
                        </a:rPr>
                        <a:t>分鐘</a:t>
                      </a:r>
                      <a:r>
                        <a:rPr lang="en-US" altLang="zh-TW" sz="1000" dirty="0" smtClean="0">
                          <a:solidFill>
                            <a:schemeClr val="tx1"/>
                          </a:solidFill>
                          <a:latin typeface="微軟正黑體" panose="020B0604030504040204" pitchFamily="34" charset="-120"/>
                          <a:ea typeface="微軟正黑體" panose="020B0604030504040204" pitchFamily="34" charset="-120"/>
                        </a:rPr>
                        <a:t>)</a:t>
                      </a:r>
                      <a:r>
                        <a:rPr lang="zh-TW" altLang="en-US" sz="1000" dirty="0" smtClean="0">
                          <a:solidFill>
                            <a:schemeClr val="tx1"/>
                          </a:solidFill>
                          <a:latin typeface="微軟正黑體" panose="020B0604030504040204" pitchFamily="34" charset="-120"/>
                          <a:ea typeface="微軟正黑體" panose="020B0604030504040204" pitchFamily="34" charset="-120"/>
                        </a:rPr>
                        <a:t>，包含</a:t>
                      </a:r>
                      <a:r>
                        <a:rPr lang="en-US" altLang="zh-TW" sz="1000" dirty="0" smtClean="0">
                          <a:solidFill>
                            <a:schemeClr val="tx1"/>
                          </a:solidFill>
                          <a:latin typeface="微軟正黑體" panose="020B0604030504040204" pitchFamily="34" charset="-120"/>
                          <a:ea typeface="微軟正黑體" panose="020B0604030504040204" pitchFamily="34" charset="-120"/>
                        </a:rPr>
                        <a:t>….S.O.P(1</a:t>
                      </a:r>
                      <a:r>
                        <a:rPr lang="en-US" altLang="zh-TW" sz="1000" dirty="0" smtClean="0">
                          <a:solidFill>
                            <a:schemeClr val="tx1"/>
                          </a:solidFill>
                          <a:latin typeface="微軟正黑體" panose="020B0604030504040204" pitchFamily="34" charset="-120"/>
                          <a:ea typeface="微軟正黑體" panose="020B0604030504040204" pitchFamily="34" charset="-120"/>
                          <a:sym typeface="Wingdings" panose="05000000000000000000" pitchFamily="2" charset="2"/>
                        </a:rPr>
                        <a:t></a:t>
                      </a:r>
                      <a:r>
                        <a:rPr lang="en-US" altLang="zh-TW" sz="1000" dirty="0" smtClean="0">
                          <a:solidFill>
                            <a:schemeClr val="tx1"/>
                          </a:solidFill>
                          <a:latin typeface="微軟正黑體" panose="020B0604030504040204" pitchFamily="34" charset="-120"/>
                          <a:ea typeface="微軟正黑體" panose="020B0604030504040204" pitchFamily="34" charset="-120"/>
                        </a:rPr>
                        <a:t>N)</a:t>
                      </a:r>
                      <a:r>
                        <a:rPr lang="zh-TW" altLang="en-US" sz="1000" dirty="0" smtClean="0">
                          <a:solidFill>
                            <a:schemeClr val="tx1"/>
                          </a:solidFill>
                          <a:latin typeface="微軟正黑體" panose="020B0604030504040204" pitchFamily="34" charset="-120"/>
                          <a:ea typeface="微軟正黑體" panose="020B0604030504040204" pitchFamily="34" charset="-120"/>
                        </a:rPr>
                        <a:t>時間</a:t>
                      </a:r>
                      <a:endParaRPr lang="zh-TW" altLang="en-US" sz="10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58966495"/>
                  </a:ext>
                </a:extLst>
              </a:tr>
              <a:tr h="359287">
                <a:tc>
                  <a:txBody>
                    <a:bodyPr/>
                    <a:lstStyle/>
                    <a:p>
                      <a:r>
                        <a:rPr lang="zh-TW" altLang="en-US" sz="1000" dirty="0" smtClean="0">
                          <a:solidFill>
                            <a:schemeClr val="tx1"/>
                          </a:solidFill>
                          <a:latin typeface="微軟正黑體" panose="020B0604030504040204" pitchFamily="34" charset="-120"/>
                          <a:ea typeface="微軟正黑體" panose="020B0604030504040204" pitchFamily="34" charset="-120"/>
                        </a:rPr>
                        <a:t>作業人員資運</a:t>
                      </a:r>
                      <a:endParaRPr lang="zh-TW" altLang="en-US" sz="10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TW" sz="1000" dirty="0" smtClean="0">
                          <a:solidFill>
                            <a:schemeClr val="tx1"/>
                          </a:solidFill>
                          <a:latin typeface="微軟正黑體" panose="020B0604030504040204" pitchFamily="34" charset="-120"/>
                          <a:ea typeface="微軟正黑體" panose="020B0604030504040204" pitchFamily="34" charset="-120"/>
                        </a:rPr>
                        <a:t>OOO</a:t>
                      </a:r>
                      <a:r>
                        <a:rPr lang="zh-TW" altLang="en-US" sz="1000" dirty="0" smtClean="0">
                          <a:solidFill>
                            <a:schemeClr val="tx1"/>
                          </a:solidFill>
                          <a:latin typeface="微軟正黑體" panose="020B0604030504040204" pitchFamily="34" charset="-120"/>
                          <a:ea typeface="微軟正黑體" panose="020B0604030504040204" pitchFamily="34" charset="-120"/>
                        </a:rPr>
                        <a:t>於本站作業資訊</a:t>
                      </a:r>
                      <a:r>
                        <a:rPr lang="en-US" altLang="zh-TW" sz="1000" dirty="0" smtClean="0">
                          <a:solidFill>
                            <a:schemeClr val="tx1"/>
                          </a:solidFill>
                          <a:latin typeface="微軟正黑體" panose="020B0604030504040204" pitchFamily="34" charset="-120"/>
                          <a:ea typeface="微軟正黑體" panose="020B0604030504040204" pitchFamily="34" charset="-120"/>
                        </a:rPr>
                        <a:t>(</a:t>
                      </a:r>
                      <a:r>
                        <a:rPr lang="zh-TW" altLang="en-US" sz="1000" dirty="0" smtClean="0">
                          <a:solidFill>
                            <a:schemeClr val="tx1"/>
                          </a:solidFill>
                          <a:latin typeface="微軟正黑體" panose="020B0604030504040204" pitchFamily="34" charset="-120"/>
                          <a:ea typeface="微軟正黑體" panose="020B0604030504040204" pitchFamily="34" charset="-120"/>
                        </a:rPr>
                        <a:t>上工開始、下工結束</a:t>
                      </a:r>
                      <a:r>
                        <a:rPr lang="en-US" altLang="zh-TW" sz="1000" dirty="0" smtClean="0">
                          <a:solidFill>
                            <a:schemeClr val="tx1"/>
                          </a:solidFill>
                          <a:latin typeface="微軟正黑體" panose="020B0604030504040204" pitchFamily="34" charset="-120"/>
                          <a:ea typeface="微軟正黑體" panose="020B0604030504040204" pitchFamily="34" charset="-120"/>
                        </a:rPr>
                        <a:t>)</a:t>
                      </a:r>
                      <a:endParaRPr lang="zh-TW" altLang="en-US" sz="10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06399945"/>
                  </a:ext>
                </a:extLst>
              </a:tr>
              <a:tr h="299778">
                <a:tc>
                  <a:txBody>
                    <a:bodyPr/>
                    <a:lstStyle/>
                    <a:p>
                      <a:r>
                        <a:rPr lang="zh-TW" altLang="en-US" sz="1000" dirty="0" smtClean="0">
                          <a:solidFill>
                            <a:schemeClr val="tx1"/>
                          </a:solidFill>
                          <a:latin typeface="微軟正黑體" panose="020B0604030504040204" pitchFamily="34" charset="-120"/>
                          <a:ea typeface="微軟正黑體" panose="020B0604030504040204" pitchFamily="34" charset="-120"/>
                        </a:rPr>
                        <a:t>生產作業資訊</a:t>
                      </a:r>
                      <a:endParaRPr lang="zh-TW" altLang="en-US" sz="10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TW" altLang="en-US" sz="1000" dirty="0" smtClean="0">
                          <a:solidFill>
                            <a:schemeClr val="tx1"/>
                          </a:solidFill>
                          <a:latin typeface="微軟正黑體" panose="020B0604030504040204" pitchFamily="34" charset="-120"/>
                          <a:ea typeface="微軟正黑體" panose="020B0604030504040204" pitchFamily="34" charset="-120"/>
                        </a:rPr>
                        <a:t>產量計數、良率計算、</a:t>
                      </a:r>
                      <a:r>
                        <a:rPr lang="en-US" altLang="zh-TW" sz="1000" dirty="0" smtClean="0">
                          <a:solidFill>
                            <a:schemeClr val="tx1"/>
                          </a:solidFill>
                          <a:latin typeface="微軟正黑體" panose="020B0604030504040204" pitchFamily="34" charset="-120"/>
                          <a:ea typeface="微軟正黑體" panose="020B0604030504040204" pitchFamily="34" charset="-120"/>
                        </a:rPr>
                        <a:t>C/T</a:t>
                      </a:r>
                      <a:r>
                        <a:rPr lang="zh-TW" altLang="en-US" sz="1000" dirty="0" smtClean="0">
                          <a:solidFill>
                            <a:schemeClr val="tx1"/>
                          </a:solidFill>
                          <a:latin typeface="微軟正黑體" panose="020B0604030504040204" pitchFamily="34" charset="-120"/>
                          <a:ea typeface="微軟正黑體" panose="020B0604030504040204" pitchFamily="34" charset="-120"/>
                        </a:rPr>
                        <a:t>計算。</a:t>
                      </a:r>
                      <a:endParaRPr lang="en-US" altLang="zh-TW" sz="1000" dirty="0" smtClean="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5688566"/>
                  </a:ext>
                </a:extLst>
              </a:tr>
              <a:tr h="359287">
                <a:tc>
                  <a:txBody>
                    <a:bodyPr/>
                    <a:lstStyle/>
                    <a:p>
                      <a:r>
                        <a:rPr lang="zh-TW" altLang="en-US" sz="1000" dirty="0" smtClean="0">
                          <a:solidFill>
                            <a:schemeClr val="tx1"/>
                          </a:solidFill>
                          <a:latin typeface="微軟正黑體" panose="020B0604030504040204" pitchFamily="34" charset="-120"/>
                          <a:ea typeface="微軟正黑體" panose="020B0604030504040204" pitchFamily="34" charset="-120"/>
                        </a:rPr>
                        <a:t>技術人員與技術作業資訊</a:t>
                      </a:r>
                      <a:endParaRPr lang="zh-TW" altLang="en-US" sz="10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TW" sz="1000" dirty="0" smtClean="0">
                          <a:solidFill>
                            <a:schemeClr val="tx1"/>
                          </a:solidFill>
                          <a:latin typeface="微軟正黑體" panose="020B0604030504040204" pitchFamily="34" charset="-120"/>
                          <a:ea typeface="微軟正黑體" panose="020B0604030504040204" pitchFamily="34" charset="-120"/>
                        </a:rPr>
                        <a:t>XXX</a:t>
                      </a:r>
                      <a:r>
                        <a:rPr lang="zh-TW" altLang="en-US" sz="1000" dirty="0" smtClean="0">
                          <a:solidFill>
                            <a:schemeClr val="tx1"/>
                          </a:solidFill>
                          <a:latin typeface="微軟正黑體" panose="020B0604030504040204" pitchFamily="34" charset="-120"/>
                          <a:ea typeface="微軟正黑體" panose="020B0604030504040204" pitchFamily="34" charset="-120"/>
                        </a:rPr>
                        <a:t>於本站作業</a:t>
                      </a:r>
                      <a:r>
                        <a:rPr lang="en-US" altLang="zh-TW" sz="1000" dirty="0" smtClean="0">
                          <a:solidFill>
                            <a:schemeClr val="tx1"/>
                          </a:solidFill>
                          <a:latin typeface="微軟正黑體" panose="020B0604030504040204" pitchFamily="34" charset="-120"/>
                          <a:ea typeface="微軟正黑體" panose="020B0604030504040204" pitchFamily="34" charset="-120"/>
                        </a:rPr>
                        <a:t>(</a:t>
                      </a:r>
                      <a:r>
                        <a:rPr lang="zh-TW" altLang="en-US" sz="1000" dirty="0" smtClean="0">
                          <a:solidFill>
                            <a:schemeClr val="tx1"/>
                          </a:solidFill>
                          <a:latin typeface="微軟正黑體" panose="020B0604030504040204" pitchFamily="34" charset="-120"/>
                          <a:ea typeface="微軟正黑體" panose="020B0604030504040204" pitchFamily="34" charset="-120"/>
                        </a:rPr>
                        <a:t>上工、架模時間、首件生產時間 </a:t>
                      </a:r>
                      <a:r>
                        <a:rPr lang="en-US" altLang="zh-TW" sz="1000" dirty="0" smtClean="0">
                          <a:solidFill>
                            <a:schemeClr val="tx1"/>
                          </a:solidFill>
                          <a:latin typeface="微軟正黑體" panose="020B0604030504040204" pitchFamily="34" charset="-120"/>
                          <a:ea typeface="微軟正黑體" panose="020B0604030504040204" pitchFamily="34" charset="-120"/>
                        </a:rPr>
                        <a:t>A1-1</a:t>
                      </a:r>
                      <a:r>
                        <a:rPr lang="en-US" altLang="zh-TW" sz="1000" dirty="0" smtClean="0">
                          <a:solidFill>
                            <a:schemeClr val="tx1"/>
                          </a:solidFill>
                          <a:latin typeface="微軟正黑體" panose="020B0604030504040204" pitchFamily="34" charset="-120"/>
                          <a:ea typeface="微軟正黑體" panose="020B0604030504040204" pitchFamily="34" charset="-120"/>
                          <a:sym typeface="Wingdings" panose="05000000000000000000" pitchFamily="2" charset="2"/>
                        </a:rPr>
                        <a:t>A1-4)</a:t>
                      </a:r>
                      <a:endParaRPr lang="en-US" altLang="zh-TW" sz="1000" dirty="0" smtClean="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90704804"/>
                  </a:ext>
                </a:extLst>
              </a:tr>
              <a:tr h="299778">
                <a:tc>
                  <a:txBody>
                    <a:bodyPr/>
                    <a:lstStyle/>
                    <a:p>
                      <a:r>
                        <a:rPr lang="zh-TW" altLang="en-US" sz="1000" dirty="0" smtClean="0">
                          <a:solidFill>
                            <a:schemeClr val="tx1"/>
                          </a:solidFill>
                          <a:latin typeface="微軟正黑體" panose="020B0604030504040204" pitchFamily="34" charset="-120"/>
                          <a:ea typeface="微軟正黑體" panose="020B0604030504040204" pitchFamily="34" charset="-120"/>
                        </a:rPr>
                        <a:t>製品品檢資訊</a:t>
                      </a:r>
                      <a:endParaRPr lang="zh-TW" altLang="en-US" sz="10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TW" altLang="en-US" sz="1000" dirty="0" smtClean="0">
                          <a:solidFill>
                            <a:schemeClr val="tx1"/>
                          </a:solidFill>
                          <a:latin typeface="微軟正黑體" panose="020B0604030504040204" pitchFamily="34" charset="-120"/>
                          <a:ea typeface="微軟正黑體" panose="020B0604030504040204" pitchFamily="34" charset="-120"/>
                        </a:rPr>
                        <a:t>尺寸、良品判定、附加紀錄</a:t>
                      </a:r>
                      <a:endParaRPr lang="en-US" altLang="zh-TW" sz="1000" dirty="0" smtClean="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27110074"/>
                  </a:ext>
                </a:extLst>
              </a:tr>
            </a:tbl>
          </a:graphicData>
        </a:graphic>
      </p:graphicFrame>
      <p:sp>
        <p:nvSpPr>
          <p:cNvPr id="25" name="橢圓 24"/>
          <p:cNvSpPr/>
          <p:nvPr/>
        </p:nvSpPr>
        <p:spPr>
          <a:xfrm rot="2648401">
            <a:off x="4904067" y="4452004"/>
            <a:ext cx="442452" cy="41470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cxnSp>
        <p:nvCxnSpPr>
          <p:cNvPr id="26" name="直線接點 25"/>
          <p:cNvCxnSpPr>
            <a:stCxn id="7" idx="2"/>
            <a:endCxn id="25" idx="6"/>
          </p:cNvCxnSpPr>
          <p:nvPr/>
        </p:nvCxnSpPr>
        <p:spPr>
          <a:xfrm flipH="1">
            <a:off x="5284053" y="2607717"/>
            <a:ext cx="629193" cy="2205704"/>
          </a:xfrm>
          <a:prstGeom prst="line">
            <a:avLst/>
          </a:prstGeom>
          <a:ln>
            <a:solidFill>
              <a:schemeClr val="accent1">
                <a:lumMod val="50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直線接點 26"/>
          <p:cNvCxnSpPr>
            <a:stCxn id="25" idx="6"/>
            <a:endCxn id="25" idx="2"/>
          </p:cNvCxnSpPr>
          <p:nvPr/>
        </p:nvCxnSpPr>
        <p:spPr>
          <a:xfrm flipH="1" flipV="1">
            <a:off x="4966532" y="4505291"/>
            <a:ext cx="317521" cy="30813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直線單箭頭接點 27"/>
          <p:cNvCxnSpPr>
            <a:stCxn id="25" idx="2"/>
            <a:endCxn id="13" idx="3"/>
          </p:cNvCxnSpPr>
          <p:nvPr/>
        </p:nvCxnSpPr>
        <p:spPr>
          <a:xfrm flipH="1">
            <a:off x="3445494" y="4505291"/>
            <a:ext cx="1521038" cy="1192234"/>
          </a:xfrm>
          <a:prstGeom prst="straightConnector1">
            <a:avLst/>
          </a:prstGeom>
          <a:ln>
            <a:solidFill>
              <a:schemeClr val="accent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9" name="橢圓 28"/>
          <p:cNvSpPr/>
          <p:nvPr/>
        </p:nvSpPr>
        <p:spPr>
          <a:xfrm rot="5675381">
            <a:off x="2965414" y="2912332"/>
            <a:ext cx="393290" cy="39329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cxnSp>
        <p:nvCxnSpPr>
          <p:cNvPr id="30" name="直線單箭頭接點 29"/>
          <p:cNvCxnSpPr>
            <a:stCxn id="7" idx="2"/>
            <a:endCxn id="29" idx="5"/>
          </p:cNvCxnSpPr>
          <p:nvPr/>
        </p:nvCxnSpPr>
        <p:spPr>
          <a:xfrm flipH="1">
            <a:off x="3012329" y="2607717"/>
            <a:ext cx="2900917" cy="628736"/>
          </a:xfrm>
          <a:prstGeom prst="straightConnector1">
            <a:avLst/>
          </a:prstGeom>
          <a:ln>
            <a:solidFill>
              <a:schemeClr val="accent1">
                <a:lumMod val="50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直線接點 30"/>
          <p:cNvCxnSpPr>
            <a:stCxn id="29" idx="5"/>
            <a:endCxn id="29" idx="1"/>
          </p:cNvCxnSpPr>
          <p:nvPr/>
        </p:nvCxnSpPr>
        <p:spPr>
          <a:xfrm flipV="1">
            <a:off x="3012329" y="2981501"/>
            <a:ext cx="299460" cy="254952"/>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直線單箭頭接點 31"/>
          <p:cNvCxnSpPr>
            <a:stCxn id="29" idx="1"/>
            <a:endCxn id="8" idx="3"/>
          </p:cNvCxnSpPr>
          <p:nvPr/>
        </p:nvCxnSpPr>
        <p:spPr>
          <a:xfrm flipH="1">
            <a:off x="1678560" y="2981501"/>
            <a:ext cx="1633229" cy="309081"/>
          </a:xfrm>
          <a:prstGeom prst="straightConnector1">
            <a:avLst/>
          </a:prstGeom>
          <a:ln>
            <a:solidFill>
              <a:schemeClr val="accent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肘形接點 32"/>
          <p:cNvCxnSpPr>
            <a:stCxn id="13" idx="3"/>
            <a:endCxn id="14" idx="1"/>
          </p:cNvCxnSpPr>
          <p:nvPr/>
        </p:nvCxnSpPr>
        <p:spPr>
          <a:xfrm>
            <a:off x="3445494" y="5697525"/>
            <a:ext cx="1180318" cy="23229"/>
          </a:xfrm>
          <a:prstGeom prst="bentConnector3">
            <a:avLst>
              <a:gd name="adj1" fmla="val 50000"/>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單箭頭接點 33"/>
          <p:cNvCxnSpPr>
            <a:stCxn id="15" idx="2"/>
            <a:endCxn id="13" idx="0"/>
          </p:cNvCxnSpPr>
          <p:nvPr/>
        </p:nvCxnSpPr>
        <p:spPr>
          <a:xfrm flipH="1">
            <a:off x="2752320" y="4100169"/>
            <a:ext cx="1699017" cy="138721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5" name="矩形 34"/>
          <p:cNvSpPr/>
          <p:nvPr/>
        </p:nvSpPr>
        <p:spPr>
          <a:xfrm>
            <a:off x="721386" y="6041735"/>
            <a:ext cx="792000" cy="216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altLang="zh-TW" sz="1400" dirty="0"/>
              <a:t>#</a:t>
            </a:r>
            <a:r>
              <a:rPr lang="en-US" altLang="zh-TW" sz="1400" dirty="0" smtClean="0"/>
              <a:t>1-1</a:t>
            </a:r>
            <a:endParaRPr lang="zh-TW" altLang="en-US" sz="1400" dirty="0"/>
          </a:p>
        </p:txBody>
      </p:sp>
      <p:sp>
        <p:nvSpPr>
          <p:cNvPr id="36" name="矩形 35"/>
          <p:cNvSpPr/>
          <p:nvPr/>
        </p:nvSpPr>
        <p:spPr>
          <a:xfrm>
            <a:off x="1475656" y="6041735"/>
            <a:ext cx="792000" cy="216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altLang="zh-TW" sz="1400" dirty="0" smtClean="0"/>
              <a:t>#1-2</a:t>
            </a:r>
            <a:endParaRPr lang="zh-TW" altLang="en-US" sz="1400" dirty="0"/>
          </a:p>
        </p:txBody>
      </p:sp>
      <p:sp>
        <p:nvSpPr>
          <p:cNvPr id="37" name="矩形 36"/>
          <p:cNvSpPr/>
          <p:nvPr/>
        </p:nvSpPr>
        <p:spPr>
          <a:xfrm>
            <a:off x="2267832" y="6041735"/>
            <a:ext cx="792000" cy="216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altLang="zh-TW" sz="1400" dirty="0" smtClean="0"/>
              <a:t>#1-3</a:t>
            </a:r>
            <a:endParaRPr lang="zh-TW" altLang="en-US" sz="1400" dirty="0"/>
          </a:p>
        </p:txBody>
      </p:sp>
      <p:sp>
        <p:nvSpPr>
          <p:cNvPr id="38" name="矩形 37"/>
          <p:cNvSpPr/>
          <p:nvPr/>
        </p:nvSpPr>
        <p:spPr>
          <a:xfrm>
            <a:off x="3059832" y="6041735"/>
            <a:ext cx="835291" cy="216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altLang="zh-TW" sz="1400" dirty="0" smtClean="0"/>
              <a:t>#1-4</a:t>
            </a:r>
            <a:endParaRPr lang="zh-TW" altLang="en-US" sz="1400" dirty="0"/>
          </a:p>
        </p:txBody>
      </p:sp>
      <p:sp>
        <p:nvSpPr>
          <p:cNvPr id="39" name="矩形 38"/>
          <p:cNvSpPr/>
          <p:nvPr/>
        </p:nvSpPr>
        <p:spPr>
          <a:xfrm>
            <a:off x="4211960" y="6041735"/>
            <a:ext cx="756000" cy="2160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TW" sz="1200" dirty="0" smtClean="0">
                <a:solidFill>
                  <a:schemeClr val="bg1"/>
                </a:solidFill>
              </a:rPr>
              <a:t>A2-1</a:t>
            </a:r>
            <a:endParaRPr lang="zh-TW" altLang="en-US" sz="1200" dirty="0">
              <a:solidFill>
                <a:schemeClr val="bg1"/>
              </a:solidFill>
            </a:endParaRPr>
          </a:p>
        </p:txBody>
      </p:sp>
      <p:sp>
        <p:nvSpPr>
          <p:cNvPr id="40" name="矩形 39"/>
          <p:cNvSpPr/>
          <p:nvPr/>
        </p:nvSpPr>
        <p:spPr>
          <a:xfrm>
            <a:off x="4975047" y="6041735"/>
            <a:ext cx="756000" cy="2160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TW" sz="1200" dirty="0" smtClean="0">
                <a:solidFill>
                  <a:schemeClr val="bg1"/>
                </a:solidFill>
              </a:rPr>
              <a:t>A2-2</a:t>
            </a:r>
            <a:endParaRPr lang="zh-TW" altLang="en-US" sz="1200" dirty="0">
              <a:solidFill>
                <a:schemeClr val="bg1"/>
              </a:solidFill>
            </a:endParaRPr>
          </a:p>
        </p:txBody>
      </p:sp>
      <p:sp>
        <p:nvSpPr>
          <p:cNvPr id="41" name="矩形 40"/>
          <p:cNvSpPr/>
          <p:nvPr/>
        </p:nvSpPr>
        <p:spPr>
          <a:xfrm>
            <a:off x="5731047" y="6041735"/>
            <a:ext cx="756000" cy="2160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TW" sz="1200" dirty="0" smtClean="0">
                <a:solidFill>
                  <a:schemeClr val="bg1"/>
                </a:solidFill>
              </a:rPr>
              <a:t>A-2-3</a:t>
            </a:r>
            <a:endParaRPr lang="zh-TW" altLang="en-US" sz="1200" dirty="0">
              <a:solidFill>
                <a:schemeClr val="bg1"/>
              </a:solidFill>
            </a:endParaRPr>
          </a:p>
        </p:txBody>
      </p:sp>
      <p:cxnSp>
        <p:nvCxnSpPr>
          <p:cNvPr id="42" name="肘形接點 41"/>
          <p:cNvCxnSpPr>
            <a:stCxn id="38" idx="3"/>
            <a:endCxn id="39" idx="1"/>
          </p:cNvCxnSpPr>
          <p:nvPr/>
        </p:nvCxnSpPr>
        <p:spPr>
          <a:xfrm>
            <a:off x="3895123" y="6149735"/>
            <a:ext cx="316837" cy="127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43" name="矩形 42"/>
          <p:cNvSpPr/>
          <p:nvPr/>
        </p:nvSpPr>
        <p:spPr>
          <a:xfrm>
            <a:off x="6739159" y="6041735"/>
            <a:ext cx="756000" cy="2160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TW" sz="1200" dirty="0" smtClean="0">
                <a:solidFill>
                  <a:schemeClr val="bg1"/>
                </a:solidFill>
              </a:rPr>
              <a:t>A2-1</a:t>
            </a:r>
            <a:endParaRPr lang="zh-TW" altLang="en-US" sz="1200" dirty="0">
              <a:solidFill>
                <a:schemeClr val="bg1"/>
              </a:solidFill>
            </a:endParaRPr>
          </a:p>
        </p:txBody>
      </p:sp>
      <p:sp>
        <p:nvSpPr>
          <p:cNvPr id="44" name="矩形 43"/>
          <p:cNvSpPr/>
          <p:nvPr/>
        </p:nvSpPr>
        <p:spPr>
          <a:xfrm>
            <a:off x="7495327" y="6041735"/>
            <a:ext cx="756000" cy="2160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TW" sz="1200" dirty="0" smtClean="0">
                <a:solidFill>
                  <a:schemeClr val="bg1"/>
                </a:solidFill>
              </a:rPr>
              <a:t>A2-2</a:t>
            </a:r>
            <a:endParaRPr lang="zh-TW" altLang="en-US" sz="1200" dirty="0">
              <a:solidFill>
                <a:schemeClr val="bg1"/>
              </a:solidFill>
            </a:endParaRPr>
          </a:p>
        </p:txBody>
      </p:sp>
      <p:sp>
        <p:nvSpPr>
          <p:cNvPr id="45" name="矩形 44"/>
          <p:cNvSpPr/>
          <p:nvPr/>
        </p:nvSpPr>
        <p:spPr>
          <a:xfrm>
            <a:off x="8251327" y="6041735"/>
            <a:ext cx="756000" cy="2160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TW" sz="1200" dirty="0" smtClean="0">
                <a:solidFill>
                  <a:schemeClr val="bg1"/>
                </a:solidFill>
              </a:rPr>
              <a:t>A-2-3</a:t>
            </a:r>
            <a:endParaRPr lang="zh-TW" altLang="en-US" sz="1200" dirty="0">
              <a:solidFill>
                <a:schemeClr val="bg1"/>
              </a:solidFill>
            </a:endParaRPr>
          </a:p>
        </p:txBody>
      </p:sp>
      <p:cxnSp>
        <p:nvCxnSpPr>
          <p:cNvPr id="46" name="直線單箭頭接點 45"/>
          <p:cNvCxnSpPr>
            <a:stCxn id="41" idx="3"/>
            <a:endCxn id="43" idx="1"/>
          </p:cNvCxnSpPr>
          <p:nvPr/>
        </p:nvCxnSpPr>
        <p:spPr>
          <a:xfrm>
            <a:off x="6487047" y="6149735"/>
            <a:ext cx="25211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直線接點 46"/>
          <p:cNvCxnSpPr/>
          <p:nvPr/>
        </p:nvCxnSpPr>
        <p:spPr>
          <a:xfrm>
            <a:off x="721386" y="6304444"/>
            <a:ext cx="0" cy="36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直線接點 47"/>
          <p:cNvCxnSpPr/>
          <p:nvPr/>
        </p:nvCxnSpPr>
        <p:spPr>
          <a:xfrm>
            <a:off x="3851920" y="6297835"/>
            <a:ext cx="0" cy="46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直線單箭頭接點 48"/>
          <p:cNvCxnSpPr/>
          <p:nvPr/>
        </p:nvCxnSpPr>
        <p:spPr>
          <a:xfrm>
            <a:off x="2261378" y="6369803"/>
            <a:ext cx="1633745" cy="0"/>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直線接點 49"/>
          <p:cNvCxnSpPr/>
          <p:nvPr/>
        </p:nvCxnSpPr>
        <p:spPr>
          <a:xfrm>
            <a:off x="1475656" y="6304444"/>
            <a:ext cx="0" cy="25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直線接點 50"/>
          <p:cNvCxnSpPr/>
          <p:nvPr/>
        </p:nvCxnSpPr>
        <p:spPr>
          <a:xfrm>
            <a:off x="2267744" y="6304444"/>
            <a:ext cx="0" cy="25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直線單箭頭接點 51"/>
          <p:cNvCxnSpPr/>
          <p:nvPr/>
        </p:nvCxnSpPr>
        <p:spPr>
          <a:xfrm>
            <a:off x="1475656" y="6369803"/>
            <a:ext cx="792000" cy="0"/>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3" name="文字方塊 52"/>
          <p:cNvSpPr txBox="1"/>
          <p:nvPr/>
        </p:nvSpPr>
        <p:spPr>
          <a:xfrm>
            <a:off x="1634850" y="6369803"/>
            <a:ext cx="576000" cy="307777"/>
          </a:xfrm>
          <a:prstGeom prst="rect">
            <a:avLst/>
          </a:prstGeom>
          <a:noFill/>
        </p:spPr>
        <p:txBody>
          <a:bodyPr wrap="square" rtlCol="0">
            <a:spAutoFit/>
          </a:bodyPr>
          <a:lstStyle/>
          <a:p>
            <a:r>
              <a:rPr lang="en-US" altLang="zh-TW" sz="1400" dirty="0" smtClean="0"/>
              <a:t>V/T</a:t>
            </a:r>
            <a:endParaRPr lang="zh-TW" altLang="en-US" sz="1400" dirty="0"/>
          </a:p>
        </p:txBody>
      </p:sp>
      <p:cxnSp>
        <p:nvCxnSpPr>
          <p:cNvPr id="55" name="直線接點 54"/>
          <p:cNvCxnSpPr/>
          <p:nvPr/>
        </p:nvCxnSpPr>
        <p:spPr>
          <a:xfrm>
            <a:off x="4211960" y="6297795"/>
            <a:ext cx="0" cy="504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直線接點 55"/>
          <p:cNvCxnSpPr/>
          <p:nvPr/>
        </p:nvCxnSpPr>
        <p:spPr>
          <a:xfrm>
            <a:off x="6478731" y="6297795"/>
            <a:ext cx="0" cy="28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直線單箭頭接點 56"/>
          <p:cNvCxnSpPr/>
          <p:nvPr/>
        </p:nvCxnSpPr>
        <p:spPr>
          <a:xfrm>
            <a:off x="4225137" y="6369803"/>
            <a:ext cx="763087" cy="0"/>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8" name="直線接點 57"/>
          <p:cNvCxnSpPr/>
          <p:nvPr/>
        </p:nvCxnSpPr>
        <p:spPr>
          <a:xfrm>
            <a:off x="4967960" y="6411960"/>
            <a:ext cx="0" cy="18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直線接點 58"/>
          <p:cNvCxnSpPr/>
          <p:nvPr/>
        </p:nvCxnSpPr>
        <p:spPr>
          <a:xfrm>
            <a:off x="5704141" y="6369771"/>
            <a:ext cx="0" cy="18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直線單箭頭接點 59"/>
          <p:cNvCxnSpPr/>
          <p:nvPr/>
        </p:nvCxnSpPr>
        <p:spPr>
          <a:xfrm>
            <a:off x="4967960" y="6369803"/>
            <a:ext cx="756000" cy="0"/>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1" name="文字方塊 60"/>
          <p:cNvSpPr txBox="1"/>
          <p:nvPr/>
        </p:nvSpPr>
        <p:spPr>
          <a:xfrm>
            <a:off x="5080474" y="6369803"/>
            <a:ext cx="576000" cy="307777"/>
          </a:xfrm>
          <a:prstGeom prst="rect">
            <a:avLst/>
          </a:prstGeom>
          <a:noFill/>
        </p:spPr>
        <p:txBody>
          <a:bodyPr wrap="square" rtlCol="0">
            <a:spAutoFit/>
          </a:bodyPr>
          <a:lstStyle/>
          <a:p>
            <a:r>
              <a:rPr lang="en-US" altLang="zh-TW" sz="1400" dirty="0" smtClean="0"/>
              <a:t>VT</a:t>
            </a:r>
            <a:endParaRPr lang="zh-TW" altLang="en-US" sz="1400" dirty="0"/>
          </a:p>
        </p:txBody>
      </p:sp>
      <p:grpSp>
        <p:nvGrpSpPr>
          <p:cNvPr id="2" name="群組 1"/>
          <p:cNvGrpSpPr/>
          <p:nvPr/>
        </p:nvGrpSpPr>
        <p:grpSpPr>
          <a:xfrm>
            <a:off x="4836818" y="958771"/>
            <a:ext cx="864522" cy="272687"/>
            <a:chOff x="6299766" y="1027944"/>
            <a:chExt cx="1330086" cy="419535"/>
          </a:xfrm>
        </p:grpSpPr>
        <p:sp>
          <p:nvSpPr>
            <p:cNvPr id="63" name="橢圓 62"/>
            <p:cNvSpPr/>
            <p:nvPr/>
          </p:nvSpPr>
          <p:spPr>
            <a:xfrm rot="5675381">
              <a:off x="6636975" y="1054189"/>
              <a:ext cx="393290" cy="39329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cxnSp>
          <p:nvCxnSpPr>
            <p:cNvPr id="64" name="直線單箭頭接點 63"/>
            <p:cNvCxnSpPr/>
            <p:nvPr/>
          </p:nvCxnSpPr>
          <p:spPr>
            <a:xfrm flipH="1">
              <a:off x="6683890" y="1148128"/>
              <a:ext cx="945962" cy="134768"/>
            </a:xfrm>
            <a:prstGeom prst="straightConnector1">
              <a:avLst/>
            </a:prstGeom>
            <a:ln>
              <a:solidFill>
                <a:schemeClr val="accent1">
                  <a:lumMod val="50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5" name="直線接點 64"/>
            <p:cNvCxnSpPr/>
            <p:nvPr/>
          </p:nvCxnSpPr>
          <p:spPr>
            <a:xfrm flipV="1">
              <a:off x="6683890" y="1027944"/>
              <a:ext cx="299460" cy="254952"/>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6" name="直線單箭頭接點 65"/>
            <p:cNvCxnSpPr/>
            <p:nvPr/>
          </p:nvCxnSpPr>
          <p:spPr>
            <a:xfrm flipH="1">
              <a:off x="6299766" y="1027944"/>
              <a:ext cx="683584" cy="111416"/>
            </a:xfrm>
            <a:prstGeom prst="straightConnector1">
              <a:avLst/>
            </a:prstGeom>
            <a:ln>
              <a:solidFill>
                <a:schemeClr val="accent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67" name="矩形 66"/>
          <p:cNvSpPr/>
          <p:nvPr/>
        </p:nvSpPr>
        <p:spPr>
          <a:xfrm>
            <a:off x="5838011" y="900737"/>
            <a:ext cx="1044000" cy="21600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000" dirty="0" smtClean="0">
                <a:solidFill>
                  <a:schemeClr val="tx1"/>
                </a:solidFill>
                <a:latin typeface="微軟正黑體" panose="020B0604030504040204" pitchFamily="34" charset="-120"/>
                <a:ea typeface="微軟正黑體" panose="020B0604030504040204" pitchFamily="34" charset="-120"/>
              </a:rPr>
              <a:t>回傳資料</a:t>
            </a:r>
            <a:endParaRPr lang="zh-TW" altLang="en-US" sz="1000" dirty="0">
              <a:solidFill>
                <a:schemeClr val="tx1"/>
              </a:solidFill>
              <a:latin typeface="微軟正黑體" panose="020B0604030504040204" pitchFamily="34" charset="-120"/>
              <a:ea typeface="微軟正黑體" panose="020B0604030504040204" pitchFamily="34" charset="-120"/>
            </a:endParaRPr>
          </a:p>
        </p:txBody>
      </p:sp>
      <p:grpSp>
        <p:nvGrpSpPr>
          <p:cNvPr id="3" name="群組 2"/>
          <p:cNvGrpSpPr/>
          <p:nvPr/>
        </p:nvGrpSpPr>
        <p:grpSpPr>
          <a:xfrm>
            <a:off x="4811351" y="1239148"/>
            <a:ext cx="939557" cy="277815"/>
            <a:chOff x="6299766" y="1415895"/>
            <a:chExt cx="1330086" cy="393290"/>
          </a:xfrm>
        </p:grpSpPr>
        <p:sp>
          <p:nvSpPr>
            <p:cNvPr id="68" name="橢圓 67"/>
            <p:cNvSpPr/>
            <p:nvPr/>
          </p:nvSpPr>
          <p:spPr>
            <a:xfrm rot="5675381">
              <a:off x="6636975" y="1415895"/>
              <a:ext cx="393290" cy="39329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cxnSp>
          <p:nvCxnSpPr>
            <p:cNvPr id="69" name="直線單箭頭接點 68"/>
            <p:cNvCxnSpPr>
              <a:endCxn id="68" idx="5"/>
            </p:cNvCxnSpPr>
            <p:nvPr/>
          </p:nvCxnSpPr>
          <p:spPr>
            <a:xfrm flipH="1">
              <a:off x="6683890" y="1544794"/>
              <a:ext cx="945962" cy="195222"/>
            </a:xfrm>
            <a:prstGeom prst="straightConnector1">
              <a:avLst/>
            </a:prstGeom>
            <a:ln>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70" name="直線接點 69"/>
            <p:cNvCxnSpPr>
              <a:stCxn id="68" idx="5"/>
              <a:endCxn id="68" idx="1"/>
            </p:cNvCxnSpPr>
            <p:nvPr/>
          </p:nvCxnSpPr>
          <p:spPr>
            <a:xfrm flipV="1">
              <a:off x="6683890" y="1485064"/>
              <a:ext cx="299460" cy="254952"/>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71" name="直線單箭頭接點 70"/>
            <p:cNvCxnSpPr>
              <a:stCxn id="68" idx="1"/>
            </p:cNvCxnSpPr>
            <p:nvPr/>
          </p:nvCxnSpPr>
          <p:spPr>
            <a:xfrm flipH="1">
              <a:off x="6299766" y="1485064"/>
              <a:ext cx="683584" cy="100727"/>
            </a:xfrm>
            <a:prstGeom prst="straightConnector1">
              <a:avLst/>
            </a:prstGeom>
            <a:ln>
              <a:headEnd type="none" w="med" len="med"/>
              <a:tailEnd type="arrow" w="med" len="med"/>
            </a:ln>
          </p:spPr>
          <p:style>
            <a:lnRef idx="1">
              <a:schemeClr val="accent2"/>
            </a:lnRef>
            <a:fillRef idx="0">
              <a:schemeClr val="accent2"/>
            </a:fillRef>
            <a:effectRef idx="0">
              <a:schemeClr val="accent2"/>
            </a:effectRef>
            <a:fontRef idx="minor">
              <a:schemeClr val="tx1"/>
            </a:fontRef>
          </p:style>
        </p:cxnSp>
      </p:grpSp>
      <p:sp>
        <p:nvSpPr>
          <p:cNvPr id="72" name="矩形 71"/>
          <p:cNvSpPr/>
          <p:nvPr/>
        </p:nvSpPr>
        <p:spPr>
          <a:xfrm>
            <a:off x="5837850" y="1271728"/>
            <a:ext cx="1044000" cy="21600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000" dirty="0">
                <a:solidFill>
                  <a:schemeClr val="tx1"/>
                </a:solidFill>
                <a:latin typeface="微軟正黑體" panose="020B0604030504040204" pitchFamily="34" charset="-120"/>
                <a:ea typeface="微軟正黑體" panose="020B0604030504040204" pitchFamily="34" charset="-120"/>
              </a:rPr>
              <a:t>發布</a:t>
            </a:r>
            <a:r>
              <a:rPr lang="zh-TW" altLang="en-US" sz="1000" dirty="0" smtClean="0">
                <a:solidFill>
                  <a:schemeClr val="tx1"/>
                </a:solidFill>
                <a:latin typeface="微軟正黑體" panose="020B0604030504040204" pitchFamily="34" charset="-120"/>
                <a:ea typeface="微軟正黑體" panose="020B0604030504040204" pitchFamily="34" charset="-120"/>
              </a:rPr>
              <a:t>資料</a:t>
            </a:r>
            <a:endParaRPr lang="zh-TW" altLang="en-US" sz="1000" dirty="0">
              <a:solidFill>
                <a:schemeClr val="tx1"/>
              </a:solidFill>
              <a:latin typeface="微軟正黑體" panose="020B0604030504040204" pitchFamily="34" charset="-120"/>
              <a:ea typeface="微軟正黑體" panose="020B0604030504040204" pitchFamily="34" charset="-120"/>
            </a:endParaRPr>
          </a:p>
        </p:txBody>
      </p:sp>
      <p:cxnSp>
        <p:nvCxnSpPr>
          <p:cNvPr id="73" name="肘形接點 72"/>
          <p:cNvCxnSpPr/>
          <p:nvPr/>
        </p:nvCxnSpPr>
        <p:spPr>
          <a:xfrm>
            <a:off x="4892251" y="1614085"/>
            <a:ext cx="835099" cy="128501"/>
          </a:xfrm>
          <a:prstGeom prst="bentConnector3">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4" name="矩形 73"/>
          <p:cNvSpPr/>
          <p:nvPr/>
        </p:nvSpPr>
        <p:spPr>
          <a:xfrm>
            <a:off x="5837850" y="1634586"/>
            <a:ext cx="1044000" cy="21600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000" dirty="0" smtClean="0">
                <a:solidFill>
                  <a:schemeClr val="tx1"/>
                </a:solidFill>
                <a:latin typeface="微軟正黑體" panose="020B0604030504040204" pitchFamily="34" charset="-120"/>
                <a:ea typeface="微軟正黑體" panose="020B0604030504040204" pitchFamily="34" charset="-120"/>
              </a:rPr>
              <a:t>物料</a:t>
            </a:r>
            <a:r>
              <a:rPr lang="en-US" altLang="zh-TW" sz="1000" dirty="0" smtClean="0">
                <a:solidFill>
                  <a:schemeClr val="tx1"/>
                </a:solidFill>
                <a:latin typeface="微軟正黑體" panose="020B0604030504040204" pitchFamily="34" charset="-120"/>
                <a:ea typeface="微軟正黑體" panose="020B0604030504040204" pitchFamily="34" charset="-120"/>
              </a:rPr>
              <a:t>/</a:t>
            </a:r>
            <a:r>
              <a:rPr lang="zh-TW" altLang="en-US" sz="1000" dirty="0" smtClean="0">
                <a:solidFill>
                  <a:schemeClr val="tx1"/>
                </a:solidFill>
                <a:latin typeface="微軟正黑體" panose="020B0604030504040204" pitchFamily="34" charset="-120"/>
                <a:ea typeface="微軟正黑體" panose="020B0604030504040204" pitchFamily="34" charset="-120"/>
              </a:rPr>
              <a:t>製程流動</a:t>
            </a:r>
            <a:endParaRPr lang="zh-TW" altLang="en-US" sz="1000" dirty="0">
              <a:solidFill>
                <a:schemeClr val="tx1"/>
              </a:solidFill>
              <a:latin typeface="微軟正黑體" panose="020B0604030504040204" pitchFamily="34" charset="-120"/>
              <a:ea typeface="微軟正黑體" panose="020B0604030504040204" pitchFamily="34" charset="-120"/>
            </a:endParaRPr>
          </a:p>
        </p:txBody>
      </p:sp>
      <p:sp>
        <p:nvSpPr>
          <p:cNvPr id="75" name="矩形 74"/>
          <p:cNvSpPr/>
          <p:nvPr/>
        </p:nvSpPr>
        <p:spPr>
          <a:xfrm>
            <a:off x="7027969" y="900737"/>
            <a:ext cx="767271" cy="31295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TW" sz="1000" dirty="0" smtClean="0">
                <a:solidFill>
                  <a:schemeClr val="tx1"/>
                </a:solidFill>
                <a:latin typeface="微軟正黑體" panose="020B0604030504040204" pitchFamily="34" charset="-120"/>
                <a:ea typeface="微軟正黑體" panose="020B0604030504040204" pitchFamily="34" charset="-120"/>
              </a:rPr>
              <a:t>OOO</a:t>
            </a:r>
          </a:p>
          <a:p>
            <a:pPr algn="ctr"/>
            <a:r>
              <a:rPr lang="en-US" altLang="zh-TW" sz="1000" dirty="0" smtClean="0">
                <a:solidFill>
                  <a:schemeClr val="tx1"/>
                </a:solidFill>
                <a:latin typeface="微軟正黑體" panose="020B0604030504040204" pitchFamily="34" charset="-120"/>
                <a:ea typeface="微軟正黑體" panose="020B0604030504040204" pitchFamily="34" charset="-120"/>
              </a:rPr>
              <a:t>#1</a:t>
            </a:r>
            <a:endParaRPr lang="zh-TW" altLang="en-US" sz="1000" dirty="0">
              <a:solidFill>
                <a:schemeClr val="tx1"/>
              </a:solidFill>
              <a:latin typeface="微軟正黑體" panose="020B0604030504040204" pitchFamily="34" charset="-120"/>
              <a:ea typeface="微軟正黑體" panose="020B0604030504040204" pitchFamily="34" charset="-120"/>
            </a:endParaRPr>
          </a:p>
        </p:txBody>
      </p:sp>
      <p:sp>
        <p:nvSpPr>
          <p:cNvPr id="76" name="矩形 75"/>
          <p:cNvSpPr/>
          <p:nvPr/>
        </p:nvSpPr>
        <p:spPr>
          <a:xfrm>
            <a:off x="7011494" y="1344215"/>
            <a:ext cx="783746" cy="277964"/>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TW" sz="1000" dirty="0" smtClean="0">
                <a:solidFill>
                  <a:schemeClr val="bg1"/>
                </a:solidFill>
                <a:latin typeface="微軟正黑體" panose="020B0604030504040204" pitchFamily="34" charset="-120"/>
                <a:ea typeface="微軟正黑體" panose="020B0604030504040204" pitchFamily="34" charset="-120"/>
              </a:rPr>
              <a:t>OOO</a:t>
            </a:r>
          </a:p>
          <a:p>
            <a:pPr algn="ctr"/>
            <a:r>
              <a:rPr lang="en-US" altLang="zh-TW" sz="1000" dirty="0">
                <a:solidFill>
                  <a:schemeClr val="bg1"/>
                </a:solidFill>
                <a:latin typeface="微軟正黑體" panose="020B0604030504040204" pitchFamily="34" charset="-120"/>
                <a:ea typeface="微軟正黑體" panose="020B0604030504040204" pitchFamily="34" charset="-120"/>
              </a:rPr>
              <a:t>#</a:t>
            </a:r>
            <a:r>
              <a:rPr lang="en-US" altLang="zh-TW" sz="1000" dirty="0" smtClean="0">
                <a:solidFill>
                  <a:schemeClr val="bg1"/>
                </a:solidFill>
                <a:latin typeface="微軟正黑體" panose="020B0604030504040204" pitchFamily="34" charset="-120"/>
                <a:ea typeface="微軟正黑體" panose="020B0604030504040204" pitchFamily="34" charset="-120"/>
              </a:rPr>
              <a:t>1-1</a:t>
            </a:r>
            <a:endParaRPr lang="zh-TW" altLang="en-US" sz="1000" dirty="0">
              <a:solidFill>
                <a:schemeClr val="bg1"/>
              </a:solidFill>
              <a:latin typeface="微軟正黑體" panose="020B0604030504040204" pitchFamily="34" charset="-120"/>
              <a:ea typeface="微軟正黑體" panose="020B0604030504040204" pitchFamily="34" charset="-120"/>
            </a:endParaRPr>
          </a:p>
        </p:txBody>
      </p:sp>
      <p:sp>
        <p:nvSpPr>
          <p:cNvPr id="77" name="矩形 76"/>
          <p:cNvSpPr/>
          <p:nvPr/>
        </p:nvSpPr>
        <p:spPr>
          <a:xfrm>
            <a:off x="7873763" y="907978"/>
            <a:ext cx="1109045" cy="28743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200" dirty="0" smtClean="0">
                <a:solidFill>
                  <a:schemeClr val="tx1"/>
                </a:solidFill>
                <a:latin typeface="微軟正黑體" panose="020B0604030504040204" pitchFamily="34" charset="-120"/>
                <a:ea typeface="微軟正黑體" panose="020B0604030504040204" pitchFamily="34" charset="-120"/>
              </a:rPr>
              <a:t>製程名稱</a:t>
            </a:r>
            <a:endParaRPr lang="zh-TW" altLang="en-US" sz="1200" dirty="0">
              <a:solidFill>
                <a:schemeClr val="tx1"/>
              </a:solidFill>
              <a:latin typeface="微軟正黑體" panose="020B0604030504040204" pitchFamily="34" charset="-120"/>
              <a:ea typeface="微軟正黑體" panose="020B0604030504040204" pitchFamily="34" charset="-120"/>
            </a:endParaRPr>
          </a:p>
        </p:txBody>
      </p:sp>
      <p:sp>
        <p:nvSpPr>
          <p:cNvPr id="78" name="矩形 77"/>
          <p:cNvSpPr/>
          <p:nvPr/>
        </p:nvSpPr>
        <p:spPr>
          <a:xfrm>
            <a:off x="7862256" y="1320021"/>
            <a:ext cx="1109045" cy="313355"/>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200" dirty="0" smtClean="0">
                <a:solidFill>
                  <a:schemeClr val="tx1"/>
                </a:solidFill>
                <a:latin typeface="微軟正黑體" panose="020B0604030504040204" pitchFamily="34" charset="-120"/>
                <a:ea typeface="微軟正黑體" panose="020B0604030504040204" pitchFamily="34" charset="-120"/>
              </a:rPr>
              <a:t>細部製程名稱</a:t>
            </a:r>
            <a:endParaRPr lang="zh-TW" altLang="en-US" sz="1200" dirty="0">
              <a:solidFill>
                <a:schemeClr val="tx1"/>
              </a:solidFill>
              <a:latin typeface="微軟正黑體" panose="020B0604030504040204" pitchFamily="34" charset="-120"/>
              <a:ea typeface="微軟正黑體" panose="020B0604030504040204" pitchFamily="34" charset="-120"/>
            </a:endParaRPr>
          </a:p>
        </p:txBody>
      </p:sp>
      <p:sp>
        <p:nvSpPr>
          <p:cNvPr id="79" name="文字方塊 78"/>
          <p:cNvSpPr txBox="1"/>
          <p:nvPr/>
        </p:nvSpPr>
        <p:spPr>
          <a:xfrm>
            <a:off x="7117159" y="1752701"/>
            <a:ext cx="635046" cy="246221"/>
          </a:xfrm>
          <a:prstGeom prst="rect">
            <a:avLst/>
          </a:prstGeom>
          <a:noFill/>
        </p:spPr>
        <p:txBody>
          <a:bodyPr wrap="square" rtlCol="0">
            <a:spAutoFit/>
          </a:bodyPr>
          <a:lstStyle/>
          <a:p>
            <a:r>
              <a:rPr lang="en-US" altLang="zh-TW" sz="1000" dirty="0" smtClean="0"/>
              <a:t>C/T</a:t>
            </a:r>
            <a:endParaRPr lang="zh-TW" altLang="en-US" sz="1000" dirty="0"/>
          </a:p>
        </p:txBody>
      </p:sp>
      <p:sp>
        <p:nvSpPr>
          <p:cNvPr id="80" name="矩形 79"/>
          <p:cNvSpPr/>
          <p:nvPr/>
        </p:nvSpPr>
        <p:spPr>
          <a:xfrm>
            <a:off x="7854857" y="1703529"/>
            <a:ext cx="1116444" cy="295394"/>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200" dirty="0" smtClean="0">
                <a:solidFill>
                  <a:schemeClr val="tx1"/>
                </a:solidFill>
                <a:latin typeface="微軟正黑體" panose="020B0604030504040204" pitchFamily="34" charset="-120"/>
                <a:ea typeface="微軟正黑體" panose="020B0604030504040204" pitchFamily="34" charset="-120"/>
              </a:rPr>
              <a:t>週期時間</a:t>
            </a:r>
            <a:endParaRPr lang="zh-TW" altLang="en-US" sz="1200" dirty="0">
              <a:solidFill>
                <a:schemeClr val="tx1"/>
              </a:solidFill>
              <a:latin typeface="微軟正黑體" panose="020B0604030504040204" pitchFamily="34" charset="-120"/>
              <a:ea typeface="微軟正黑體" panose="020B0604030504040204" pitchFamily="34" charset="-120"/>
            </a:endParaRPr>
          </a:p>
        </p:txBody>
      </p:sp>
      <p:sp>
        <p:nvSpPr>
          <p:cNvPr id="83" name="文字方塊 82"/>
          <p:cNvSpPr txBox="1"/>
          <p:nvPr/>
        </p:nvSpPr>
        <p:spPr>
          <a:xfrm>
            <a:off x="7117159" y="2102272"/>
            <a:ext cx="635046" cy="246221"/>
          </a:xfrm>
          <a:prstGeom prst="rect">
            <a:avLst/>
          </a:prstGeom>
          <a:noFill/>
        </p:spPr>
        <p:txBody>
          <a:bodyPr wrap="square" rtlCol="0">
            <a:spAutoFit/>
          </a:bodyPr>
          <a:lstStyle/>
          <a:p>
            <a:r>
              <a:rPr lang="en-US" altLang="zh-TW" sz="1000" dirty="0" smtClean="0"/>
              <a:t>VT</a:t>
            </a:r>
            <a:endParaRPr lang="zh-TW" altLang="en-US" sz="1000" dirty="0"/>
          </a:p>
        </p:txBody>
      </p:sp>
      <p:sp>
        <p:nvSpPr>
          <p:cNvPr id="84" name="矩形 83"/>
          <p:cNvSpPr/>
          <p:nvPr/>
        </p:nvSpPr>
        <p:spPr>
          <a:xfrm>
            <a:off x="7854861" y="2044075"/>
            <a:ext cx="1116444" cy="357308"/>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200" dirty="0" smtClean="0">
                <a:solidFill>
                  <a:schemeClr val="tx1"/>
                </a:solidFill>
                <a:latin typeface="微軟正黑體" panose="020B0604030504040204" pitchFamily="34" charset="-120"/>
                <a:ea typeface="微軟正黑體" panose="020B0604030504040204" pitchFamily="34" charset="-120"/>
              </a:rPr>
              <a:t>有價值</a:t>
            </a:r>
            <a:r>
              <a:rPr lang="en-US" altLang="zh-TW" sz="1200" dirty="0" smtClean="0">
                <a:solidFill>
                  <a:schemeClr val="tx1"/>
                </a:solidFill>
                <a:latin typeface="微軟正黑體" panose="020B0604030504040204" pitchFamily="34" charset="-120"/>
                <a:ea typeface="微軟正黑體" panose="020B0604030504040204" pitchFamily="34" charset="-120"/>
              </a:rPr>
              <a:t>(</a:t>
            </a:r>
            <a:r>
              <a:rPr lang="zh-TW" altLang="en-US" sz="1200" dirty="0" smtClean="0">
                <a:solidFill>
                  <a:schemeClr val="tx1"/>
                </a:solidFill>
                <a:latin typeface="微軟正黑體" panose="020B0604030504040204" pitchFamily="34" charset="-120"/>
                <a:ea typeface="微軟正黑體" panose="020B0604030504040204" pitchFamily="34" charset="-120"/>
              </a:rPr>
              <a:t>實際作業</a:t>
            </a:r>
            <a:r>
              <a:rPr lang="en-US" altLang="zh-TW" sz="1200" dirty="0" smtClean="0">
                <a:solidFill>
                  <a:schemeClr val="tx1"/>
                </a:solidFill>
                <a:latin typeface="微軟正黑體" panose="020B0604030504040204" pitchFamily="34" charset="-120"/>
                <a:ea typeface="微軟正黑體" panose="020B0604030504040204" pitchFamily="34" charset="-120"/>
              </a:rPr>
              <a:t>)</a:t>
            </a:r>
            <a:r>
              <a:rPr lang="zh-TW" altLang="en-US" sz="1200" dirty="0" smtClean="0">
                <a:solidFill>
                  <a:schemeClr val="tx1"/>
                </a:solidFill>
                <a:latin typeface="微軟正黑體" panose="020B0604030504040204" pitchFamily="34" charset="-120"/>
                <a:ea typeface="微軟正黑體" panose="020B0604030504040204" pitchFamily="34" charset="-120"/>
              </a:rPr>
              <a:t>時間</a:t>
            </a:r>
            <a:endParaRPr lang="zh-TW" altLang="en-US" sz="1200" dirty="0">
              <a:solidFill>
                <a:schemeClr val="tx1"/>
              </a:solidFill>
              <a:latin typeface="微軟正黑體" panose="020B0604030504040204" pitchFamily="34" charset="-120"/>
              <a:ea typeface="微軟正黑體" panose="020B0604030504040204" pitchFamily="34" charset="-120"/>
            </a:endParaRPr>
          </a:p>
        </p:txBody>
      </p:sp>
      <p:sp>
        <p:nvSpPr>
          <p:cNvPr id="85" name="文字方塊 84"/>
          <p:cNvSpPr txBox="1"/>
          <p:nvPr/>
        </p:nvSpPr>
        <p:spPr>
          <a:xfrm>
            <a:off x="7120900" y="2433676"/>
            <a:ext cx="635046" cy="246221"/>
          </a:xfrm>
          <a:prstGeom prst="rect">
            <a:avLst/>
          </a:prstGeom>
          <a:noFill/>
        </p:spPr>
        <p:txBody>
          <a:bodyPr wrap="square" rtlCol="0">
            <a:spAutoFit/>
          </a:bodyPr>
          <a:lstStyle/>
          <a:p>
            <a:r>
              <a:rPr lang="en-US" altLang="zh-TW" sz="1000" dirty="0" smtClean="0"/>
              <a:t>NVT</a:t>
            </a:r>
            <a:endParaRPr lang="zh-TW" altLang="en-US" sz="1000" dirty="0"/>
          </a:p>
        </p:txBody>
      </p:sp>
      <p:sp>
        <p:nvSpPr>
          <p:cNvPr id="86" name="矩形 85"/>
          <p:cNvSpPr/>
          <p:nvPr/>
        </p:nvSpPr>
        <p:spPr>
          <a:xfrm>
            <a:off x="7854447" y="2455520"/>
            <a:ext cx="1116444" cy="368179"/>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200" dirty="0" smtClean="0">
                <a:solidFill>
                  <a:schemeClr val="tx1"/>
                </a:solidFill>
                <a:latin typeface="微軟正黑體" panose="020B0604030504040204" pitchFamily="34" charset="-120"/>
                <a:ea typeface="微軟正黑體" panose="020B0604030504040204" pitchFamily="34" charset="-120"/>
              </a:rPr>
              <a:t>無價值</a:t>
            </a:r>
            <a:r>
              <a:rPr lang="en-US" altLang="zh-TW" sz="1200" dirty="0" smtClean="0">
                <a:solidFill>
                  <a:schemeClr val="tx1"/>
                </a:solidFill>
                <a:latin typeface="微軟正黑體" panose="020B0604030504040204" pitchFamily="34" charset="-120"/>
                <a:ea typeface="微軟正黑體" panose="020B0604030504040204" pitchFamily="34" charset="-120"/>
              </a:rPr>
              <a:t>(</a:t>
            </a:r>
            <a:r>
              <a:rPr lang="zh-TW" altLang="en-US" sz="1200" dirty="0" smtClean="0">
                <a:solidFill>
                  <a:schemeClr val="tx1"/>
                </a:solidFill>
                <a:latin typeface="微軟正黑體" panose="020B0604030504040204" pitchFamily="34" charset="-120"/>
                <a:ea typeface="微軟正黑體" panose="020B0604030504040204" pitchFamily="34" charset="-120"/>
              </a:rPr>
              <a:t>等待</a:t>
            </a:r>
            <a:r>
              <a:rPr lang="en-US" altLang="zh-TW" sz="1200" dirty="0" smtClean="0">
                <a:solidFill>
                  <a:schemeClr val="tx1"/>
                </a:solidFill>
                <a:latin typeface="微軟正黑體" panose="020B0604030504040204" pitchFamily="34" charset="-120"/>
                <a:ea typeface="微軟正黑體" panose="020B0604030504040204" pitchFamily="34" charset="-120"/>
              </a:rPr>
              <a:t>)</a:t>
            </a:r>
            <a:r>
              <a:rPr lang="zh-TW" altLang="en-US" sz="1200" dirty="0" smtClean="0">
                <a:solidFill>
                  <a:schemeClr val="tx1"/>
                </a:solidFill>
                <a:latin typeface="微軟正黑體" panose="020B0604030504040204" pitchFamily="34" charset="-120"/>
                <a:ea typeface="微軟正黑體" panose="020B0604030504040204" pitchFamily="34" charset="-120"/>
              </a:rPr>
              <a:t>時間</a:t>
            </a:r>
            <a:endParaRPr lang="zh-TW" altLang="en-US" sz="1200" dirty="0">
              <a:solidFill>
                <a:schemeClr val="tx1"/>
              </a:solidFill>
              <a:latin typeface="微軟正黑體" panose="020B0604030504040204" pitchFamily="34" charset="-120"/>
              <a:ea typeface="微軟正黑體" panose="020B0604030504040204" pitchFamily="34" charset="-120"/>
            </a:endParaRPr>
          </a:p>
        </p:txBody>
      </p:sp>
      <p:sp>
        <p:nvSpPr>
          <p:cNvPr id="89" name="文字方塊 88"/>
          <p:cNvSpPr txBox="1"/>
          <p:nvPr/>
        </p:nvSpPr>
        <p:spPr>
          <a:xfrm>
            <a:off x="4309608" y="6369803"/>
            <a:ext cx="576000" cy="252000"/>
          </a:xfrm>
          <a:prstGeom prst="rect">
            <a:avLst/>
          </a:prstGeom>
          <a:noFill/>
        </p:spPr>
        <p:txBody>
          <a:bodyPr wrap="square" rtlCol="0">
            <a:spAutoFit/>
          </a:bodyPr>
          <a:lstStyle/>
          <a:p>
            <a:r>
              <a:rPr lang="en-US" altLang="zh-TW" sz="1400" dirty="0" smtClean="0"/>
              <a:t>NVT</a:t>
            </a:r>
            <a:endParaRPr lang="zh-TW" altLang="en-US" sz="1400" dirty="0"/>
          </a:p>
        </p:txBody>
      </p:sp>
      <p:sp>
        <p:nvSpPr>
          <p:cNvPr id="90" name="文字方塊 89"/>
          <p:cNvSpPr txBox="1"/>
          <p:nvPr/>
        </p:nvSpPr>
        <p:spPr>
          <a:xfrm>
            <a:off x="2830604" y="6369803"/>
            <a:ext cx="576000" cy="252000"/>
          </a:xfrm>
          <a:prstGeom prst="rect">
            <a:avLst/>
          </a:prstGeom>
          <a:noFill/>
        </p:spPr>
        <p:txBody>
          <a:bodyPr wrap="square" rtlCol="0">
            <a:spAutoFit/>
          </a:bodyPr>
          <a:lstStyle/>
          <a:p>
            <a:r>
              <a:rPr lang="en-US" altLang="zh-TW" sz="1400" dirty="0" smtClean="0"/>
              <a:t>NVT</a:t>
            </a:r>
            <a:endParaRPr lang="zh-TW" altLang="en-US" sz="1400" dirty="0"/>
          </a:p>
        </p:txBody>
      </p:sp>
      <p:cxnSp>
        <p:nvCxnSpPr>
          <p:cNvPr id="92" name="直線單箭頭接點 91"/>
          <p:cNvCxnSpPr/>
          <p:nvPr/>
        </p:nvCxnSpPr>
        <p:spPr>
          <a:xfrm>
            <a:off x="3851920" y="6369803"/>
            <a:ext cx="324000" cy="0"/>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4" name="文字方塊 93"/>
          <p:cNvSpPr txBox="1"/>
          <p:nvPr/>
        </p:nvSpPr>
        <p:spPr>
          <a:xfrm>
            <a:off x="3790023" y="6369803"/>
            <a:ext cx="576000" cy="252000"/>
          </a:xfrm>
          <a:prstGeom prst="rect">
            <a:avLst/>
          </a:prstGeom>
          <a:noFill/>
        </p:spPr>
        <p:txBody>
          <a:bodyPr wrap="square" rtlCol="0">
            <a:spAutoFit/>
          </a:bodyPr>
          <a:lstStyle/>
          <a:p>
            <a:r>
              <a:rPr lang="en-US" altLang="zh-TW" sz="1400" dirty="0" smtClean="0"/>
              <a:t>NVT</a:t>
            </a:r>
            <a:endParaRPr lang="zh-TW" altLang="en-US" sz="1400" dirty="0"/>
          </a:p>
        </p:txBody>
      </p:sp>
      <p:sp>
        <p:nvSpPr>
          <p:cNvPr id="98" name="文字方塊 97"/>
          <p:cNvSpPr txBox="1"/>
          <p:nvPr/>
        </p:nvSpPr>
        <p:spPr>
          <a:xfrm>
            <a:off x="5806301" y="6369803"/>
            <a:ext cx="576000" cy="252000"/>
          </a:xfrm>
          <a:prstGeom prst="rect">
            <a:avLst/>
          </a:prstGeom>
          <a:noFill/>
        </p:spPr>
        <p:txBody>
          <a:bodyPr wrap="square" rtlCol="0">
            <a:spAutoFit/>
          </a:bodyPr>
          <a:lstStyle/>
          <a:p>
            <a:r>
              <a:rPr lang="en-US" altLang="zh-TW" sz="1400" dirty="0" smtClean="0"/>
              <a:t>NVT</a:t>
            </a:r>
            <a:endParaRPr lang="zh-TW" altLang="en-US" sz="1400" dirty="0"/>
          </a:p>
        </p:txBody>
      </p:sp>
      <p:cxnSp>
        <p:nvCxnSpPr>
          <p:cNvPr id="99" name="直線單箭頭接點 98"/>
          <p:cNvCxnSpPr/>
          <p:nvPr/>
        </p:nvCxnSpPr>
        <p:spPr>
          <a:xfrm>
            <a:off x="5721830" y="6369803"/>
            <a:ext cx="756000" cy="0"/>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0" name="文字方塊 99"/>
          <p:cNvSpPr txBox="1"/>
          <p:nvPr/>
        </p:nvSpPr>
        <p:spPr>
          <a:xfrm>
            <a:off x="824265" y="6369803"/>
            <a:ext cx="576000" cy="252000"/>
          </a:xfrm>
          <a:prstGeom prst="rect">
            <a:avLst/>
          </a:prstGeom>
          <a:noFill/>
        </p:spPr>
        <p:txBody>
          <a:bodyPr wrap="square" rtlCol="0">
            <a:spAutoFit/>
          </a:bodyPr>
          <a:lstStyle/>
          <a:p>
            <a:r>
              <a:rPr lang="en-US" altLang="zh-TW" sz="1400" dirty="0" smtClean="0"/>
              <a:t>NVT</a:t>
            </a:r>
            <a:endParaRPr lang="zh-TW" altLang="en-US" sz="1400" dirty="0"/>
          </a:p>
        </p:txBody>
      </p:sp>
      <p:cxnSp>
        <p:nvCxnSpPr>
          <p:cNvPr id="101" name="直線單箭頭接點 100"/>
          <p:cNvCxnSpPr/>
          <p:nvPr/>
        </p:nvCxnSpPr>
        <p:spPr>
          <a:xfrm>
            <a:off x="739794" y="6369803"/>
            <a:ext cx="756000" cy="0"/>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2" name="直線接點 101"/>
          <p:cNvCxnSpPr/>
          <p:nvPr/>
        </p:nvCxnSpPr>
        <p:spPr>
          <a:xfrm>
            <a:off x="6739159" y="6317730"/>
            <a:ext cx="0" cy="4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 name="直線單箭頭接點 102"/>
          <p:cNvCxnSpPr/>
          <p:nvPr/>
        </p:nvCxnSpPr>
        <p:spPr>
          <a:xfrm>
            <a:off x="4212248" y="6657835"/>
            <a:ext cx="2484000" cy="0"/>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4" name="文字方塊 103"/>
          <p:cNvSpPr txBox="1"/>
          <p:nvPr/>
        </p:nvSpPr>
        <p:spPr>
          <a:xfrm>
            <a:off x="5123385" y="6649615"/>
            <a:ext cx="576000" cy="307777"/>
          </a:xfrm>
          <a:prstGeom prst="rect">
            <a:avLst/>
          </a:prstGeom>
          <a:noFill/>
        </p:spPr>
        <p:txBody>
          <a:bodyPr wrap="square" rtlCol="0">
            <a:spAutoFit/>
          </a:bodyPr>
          <a:lstStyle/>
          <a:p>
            <a:r>
              <a:rPr lang="en-US" altLang="zh-TW" sz="1400" dirty="0" smtClean="0"/>
              <a:t>C/T</a:t>
            </a:r>
            <a:endParaRPr lang="zh-TW" altLang="en-US" sz="1400" dirty="0"/>
          </a:p>
        </p:txBody>
      </p:sp>
    </p:spTree>
    <p:extLst>
      <p:ext uri="{BB962C8B-B14F-4D97-AF65-F5344CB8AC3E}">
        <p14:creationId xmlns:p14="http://schemas.microsoft.com/office/powerpoint/2010/main" val="1289301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3293E9E-AFF9-4034-8BF6-5754B3EA07C7}" type="slidenum">
              <a:rPr lang="zh-TW" altLang="en-US" smtClean="0"/>
              <a:pPr/>
              <a:t>21</a:t>
            </a:fld>
            <a:endParaRPr lang="zh-TW" altLang="en-US"/>
          </a:p>
        </p:txBody>
      </p:sp>
      <p:sp>
        <p:nvSpPr>
          <p:cNvPr id="5" name="Rectangle 2"/>
          <p:cNvSpPr>
            <a:spLocks noGrp="1" noChangeArrowheads="1"/>
          </p:cNvSpPr>
          <p:nvPr>
            <p:ph type="title"/>
          </p:nvPr>
        </p:nvSpPr>
        <p:spPr bwMode="auto">
          <a:xfrm>
            <a:off x="1117923" y="44624"/>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zh-TW" altLang="en-US" dirty="0" smtClean="0">
                <a:latin typeface="微軟正黑體" panose="020B0604030504040204" pitchFamily="34" charset="-120"/>
                <a:ea typeface="微軟正黑體" panose="020B0604030504040204" pitchFamily="34" charset="-120"/>
              </a:rPr>
              <a:t>壹、</a:t>
            </a:r>
            <a:r>
              <a:rPr lang="zh-TW" altLang="zh-TW" dirty="0" smtClean="0">
                <a:latin typeface="微軟正黑體" panose="020B0604030504040204" pitchFamily="34" charset="-120"/>
                <a:ea typeface="微軟正黑體" panose="020B0604030504040204" pitchFamily="34" charset="-120"/>
              </a:rPr>
              <a:t>計畫內容</a:t>
            </a:r>
            <a:endParaRPr lang="zh-TW" altLang="en-US" dirty="0" smtClean="0">
              <a:latin typeface="微軟正黑體" panose="020B0604030504040204" pitchFamily="34" charset="-120"/>
              <a:ea typeface="微軟正黑體" panose="020B0604030504040204" pitchFamily="34" charset="-120"/>
            </a:endParaRPr>
          </a:p>
        </p:txBody>
      </p:sp>
      <p:graphicFrame>
        <p:nvGraphicFramePr>
          <p:cNvPr id="7" name="表格 6"/>
          <p:cNvGraphicFramePr>
            <a:graphicFrameLocks noGrp="1"/>
          </p:cNvGraphicFramePr>
          <p:nvPr>
            <p:extLst>
              <p:ext uri="{D42A27DB-BD31-4B8C-83A1-F6EECF244321}">
                <p14:modId xmlns:p14="http://schemas.microsoft.com/office/powerpoint/2010/main" val="367808074"/>
              </p:ext>
            </p:extLst>
          </p:nvPr>
        </p:nvGraphicFramePr>
        <p:xfrm>
          <a:off x="239028" y="1700808"/>
          <a:ext cx="8581442" cy="5628640"/>
        </p:xfrm>
        <a:graphic>
          <a:graphicData uri="http://schemas.openxmlformats.org/drawingml/2006/table">
            <a:tbl>
              <a:tblPr firstRow="1" firstCol="1" bandRow="1">
                <a:tableStyleId>{5C22544A-7EE6-4342-B048-85BDC9FD1C3A}</a:tableStyleId>
              </a:tblPr>
              <a:tblGrid>
                <a:gridCol w="876588">
                  <a:extLst>
                    <a:ext uri="{9D8B030D-6E8A-4147-A177-3AD203B41FA5}">
                      <a16:colId xmlns:a16="http://schemas.microsoft.com/office/drawing/2014/main" val="20000"/>
                    </a:ext>
                  </a:extLst>
                </a:gridCol>
                <a:gridCol w="2304256">
                  <a:extLst>
                    <a:ext uri="{9D8B030D-6E8A-4147-A177-3AD203B41FA5}">
                      <a16:colId xmlns:a16="http://schemas.microsoft.com/office/drawing/2014/main" val="20001"/>
                    </a:ext>
                  </a:extLst>
                </a:gridCol>
                <a:gridCol w="2304256">
                  <a:extLst>
                    <a:ext uri="{9D8B030D-6E8A-4147-A177-3AD203B41FA5}">
                      <a16:colId xmlns:a16="http://schemas.microsoft.com/office/drawing/2014/main" val="20002"/>
                    </a:ext>
                  </a:extLst>
                </a:gridCol>
                <a:gridCol w="1872208">
                  <a:extLst>
                    <a:ext uri="{9D8B030D-6E8A-4147-A177-3AD203B41FA5}">
                      <a16:colId xmlns:a16="http://schemas.microsoft.com/office/drawing/2014/main" val="20003"/>
                    </a:ext>
                  </a:extLst>
                </a:gridCol>
                <a:gridCol w="1224134">
                  <a:extLst>
                    <a:ext uri="{9D8B030D-6E8A-4147-A177-3AD203B41FA5}">
                      <a16:colId xmlns:a16="http://schemas.microsoft.com/office/drawing/2014/main" val="20004"/>
                    </a:ext>
                  </a:extLst>
                </a:gridCol>
              </a:tblGrid>
              <a:tr h="324000">
                <a:tc rowSpan="2">
                  <a:txBody>
                    <a:bodyPr/>
                    <a:lstStyle/>
                    <a:p>
                      <a:pPr algn="ctr">
                        <a:lnSpc>
                          <a:spcPct val="100000"/>
                        </a:lnSpc>
                        <a:spcAft>
                          <a:spcPts val="0"/>
                        </a:spcAft>
                      </a:pPr>
                      <a:r>
                        <a:rPr lang="zh-TW" sz="1400" kern="100" dirty="0">
                          <a:solidFill>
                            <a:sysClr val="windowText" lastClr="000000"/>
                          </a:solidFill>
                          <a:effectLst/>
                        </a:rPr>
                        <a:t>導入之智慧化應用服務模組</a:t>
                      </a:r>
                      <a:endParaRPr lang="zh-TW" sz="14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gridSpan="4">
                  <a:txBody>
                    <a:bodyPr/>
                    <a:lstStyle/>
                    <a:p>
                      <a:pPr algn="ctr">
                        <a:lnSpc>
                          <a:spcPct val="100000"/>
                        </a:lnSpc>
                        <a:spcAft>
                          <a:spcPts val="0"/>
                        </a:spcAft>
                      </a:pPr>
                      <a:r>
                        <a:rPr lang="zh-TW" sz="1600" kern="100" dirty="0">
                          <a:solidFill>
                            <a:sysClr val="windowText" lastClr="000000"/>
                          </a:solidFill>
                          <a:effectLst/>
                        </a:rPr>
                        <a:t>智慧化層次</a:t>
                      </a:r>
                      <a:endParaRPr lang="zh-TW" sz="16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324000">
                <a:tc vMerge="1">
                  <a:txBody>
                    <a:bodyPr/>
                    <a:lstStyle/>
                    <a:p>
                      <a:endParaRPr lang="zh-TW" altLang="en-US"/>
                    </a:p>
                  </a:txBody>
                  <a:tcPr/>
                </a:tc>
                <a:tc>
                  <a:txBody>
                    <a:bodyPr/>
                    <a:lstStyle/>
                    <a:p>
                      <a:pPr algn="ctr">
                        <a:lnSpc>
                          <a:spcPct val="100000"/>
                        </a:lnSpc>
                        <a:spcAft>
                          <a:spcPts val="0"/>
                        </a:spcAft>
                      </a:pPr>
                      <a:r>
                        <a:rPr lang="zh-TW" sz="1400" b="1" kern="100" dirty="0">
                          <a:solidFill>
                            <a:sysClr val="windowText" lastClr="000000"/>
                          </a:solidFill>
                          <a:effectLst/>
                        </a:rPr>
                        <a:t>可視化</a:t>
                      </a:r>
                    </a:p>
                    <a:p>
                      <a:pPr algn="just">
                        <a:lnSpc>
                          <a:spcPct val="100000"/>
                        </a:lnSpc>
                        <a:spcAft>
                          <a:spcPts val="0"/>
                        </a:spcAft>
                      </a:pPr>
                      <a:r>
                        <a:rPr lang="zh-TW" sz="1000" kern="100" dirty="0">
                          <a:solidFill>
                            <a:sysClr val="windowText" lastClr="000000"/>
                          </a:solidFill>
                          <a:effectLst/>
                        </a:rPr>
                        <a:t>能透過資料了解正在發生的事件，並依據數據進行決策</a:t>
                      </a:r>
                      <a:endParaRPr lang="zh-TW" sz="10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00000"/>
                        </a:lnSpc>
                        <a:spcAft>
                          <a:spcPts val="0"/>
                        </a:spcAft>
                      </a:pPr>
                      <a:r>
                        <a:rPr lang="zh-TW" sz="1400" b="1" kern="100" dirty="0">
                          <a:solidFill>
                            <a:sysClr val="windowText" lastClr="000000"/>
                          </a:solidFill>
                          <a:effectLst/>
                        </a:rPr>
                        <a:t>透明化</a:t>
                      </a:r>
                    </a:p>
                    <a:p>
                      <a:pPr marL="0" algn="just" defTabSz="914400" rtl="0" eaLnBrk="1" latinLnBrk="0" hangingPunct="1">
                        <a:lnSpc>
                          <a:spcPct val="100000"/>
                        </a:lnSpc>
                        <a:spcAft>
                          <a:spcPts val="0"/>
                        </a:spcAft>
                      </a:pPr>
                      <a:r>
                        <a:rPr lang="zh-TW" sz="1000" kern="100" dirty="0">
                          <a:solidFill>
                            <a:sysClr val="windowText" lastClr="000000"/>
                          </a:solidFill>
                          <a:effectLst/>
                          <a:latin typeface="+mn-lt"/>
                          <a:ea typeface="+mn-ea"/>
                          <a:cs typeface="+mn-cs"/>
                        </a:rPr>
                        <a:t>能透過資料了解各事件發生的原因，並且累積處理知識</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00000"/>
                        </a:lnSpc>
                        <a:spcAft>
                          <a:spcPts val="0"/>
                        </a:spcAft>
                      </a:pPr>
                      <a:r>
                        <a:rPr lang="zh-TW" sz="1400" b="1" kern="100" dirty="0">
                          <a:solidFill>
                            <a:sysClr val="windowText" lastClr="000000"/>
                          </a:solidFill>
                          <a:effectLst/>
                        </a:rPr>
                        <a:t>可預測</a:t>
                      </a:r>
                    </a:p>
                    <a:p>
                      <a:pPr marL="0" algn="just" defTabSz="914400" rtl="0" eaLnBrk="1" latinLnBrk="0" hangingPunct="1">
                        <a:lnSpc>
                          <a:spcPct val="100000"/>
                        </a:lnSpc>
                        <a:spcAft>
                          <a:spcPts val="0"/>
                        </a:spcAft>
                      </a:pPr>
                      <a:r>
                        <a:rPr lang="zh-TW" sz="1000" kern="100" dirty="0">
                          <a:solidFill>
                            <a:sysClr val="windowText" lastClr="000000"/>
                          </a:solidFill>
                          <a:effectLst/>
                          <a:latin typeface="+mn-lt"/>
                          <a:ea typeface="+mn-ea"/>
                          <a:cs typeface="+mn-cs"/>
                        </a:rPr>
                        <a:t>能透過資料推估未來可能發生的事件，並提供建議處置措施</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00000"/>
                        </a:lnSpc>
                        <a:spcAft>
                          <a:spcPts val="0"/>
                        </a:spcAft>
                      </a:pPr>
                      <a:r>
                        <a:rPr lang="zh-TW" sz="1400" b="1" kern="100" dirty="0">
                          <a:solidFill>
                            <a:sysClr val="windowText" lastClr="000000"/>
                          </a:solidFill>
                          <a:effectLst/>
                        </a:rPr>
                        <a:t>自適化</a:t>
                      </a:r>
                    </a:p>
                    <a:p>
                      <a:pPr marL="0" algn="just" defTabSz="914400" rtl="0" eaLnBrk="1" latinLnBrk="0" hangingPunct="1">
                        <a:lnSpc>
                          <a:spcPct val="100000"/>
                        </a:lnSpc>
                        <a:spcAft>
                          <a:spcPts val="0"/>
                        </a:spcAft>
                      </a:pPr>
                      <a:r>
                        <a:rPr lang="zh-TW" sz="1000" kern="100" dirty="0">
                          <a:solidFill>
                            <a:sysClr val="windowText" lastClr="000000"/>
                          </a:solidFill>
                          <a:effectLst/>
                          <a:latin typeface="+mn-lt"/>
                          <a:ea typeface="+mn-ea"/>
                          <a:cs typeface="+mn-cs"/>
                        </a:rPr>
                        <a:t>能夠依據發生的事件自動進行最有利的策略回應</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1"/>
                  </a:ext>
                </a:extLst>
              </a:tr>
              <a:tr h="1999064">
                <a:tc>
                  <a:txBody>
                    <a:bodyPr/>
                    <a:lstStyle/>
                    <a:p>
                      <a:pPr algn="just">
                        <a:lnSpc>
                          <a:spcPct val="100000"/>
                        </a:lnSpc>
                        <a:spcAft>
                          <a:spcPts val="0"/>
                        </a:spcAft>
                      </a:pPr>
                      <a:r>
                        <a:rPr lang="zh-TW" sz="1400" kern="100" dirty="0">
                          <a:solidFill>
                            <a:sysClr val="windowText" lastClr="000000"/>
                          </a:solidFill>
                          <a:effectLst/>
                        </a:rPr>
                        <a:t>請列舉模組名稱</a:t>
                      </a:r>
                      <a:endParaRPr lang="zh-TW" sz="14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zh-TW" sz="1100" kern="100" dirty="0">
                          <a:solidFill>
                            <a:sysClr val="windowText" lastClr="000000"/>
                          </a:solidFill>
                          <a:effectLst/>
                        </a:rPr>
                        <a:t>請說明</a:t>
                      </a:r>
                      <a:r>
                        <a:rPr lang="zh-TW" sz="1100" kern="100" dirty="0" smtClean="0">
                          <a:solidFill>
                            <a:sysClr val="windowText" lastClr="000000"/>
                          </a:solidFill>
                          <a:effectLst/>
                        </a:rPr>
                        <a:t>左側</a:t>
                      </a:r>
                      <a:r>
                        <a:rPr lang="zh-TW" altLang="en-US" sz="1100" kern="100" dirty="0" smtClean="0">
                          <a:solidFill>
                            <a:sysClr val="windowText" lastClr="000000"/>
                          </a:solidFill>
                          <a:effectLst/>
                        </a:rPr>
                        <a:t>名稱的</a:t>
                      </a:r>
                      <a:r>
                        <a:rPr lang="zh-TW" sz="1100" kern="100" dirty="0" smtClean="0">
                          <a:solidFill>
                            <a:sysClr val="windowText" lastClr="000000"/>
                          </a:solidFill>
                          <a:effectLst/>
                        </a:rPr>
                        <a:t>應用</a:t>
                      </a:r>
                      <a:r>
                        <a:rPr lang="zh-TW" sz="1100" kern="100" dirty="0">
                          <a:solidFill>
                            <a:sysClr val="windowText" lastClr="000000"/>
                          </a:solidFill>
                          <a:effectLst/>
                        </a:rPr>
                        <a:t>服務</a:t>
                      </a:r>
                      <a:r>
                        <a:rPr lang="zh-TW" sz="1100" kern="100" dirty="0" smtClean="0">
                          <a:solidFill>
                            <a:sysClr val="windowText" lastClr="000000"/>
                          </a:solidFill>
                          <a:effectLst/>
                        </a:rPr>
                        <a:t>模組</a:t>
                      </a:r>
                      <a:r>
                        <a:rPr lang="en-US" altLang="zh-TW" sz="1100" kern="100" dirty="0" smtClean="0">
                          <a:solidFill>
                            <a:sysClr val="windowText" lastClr="000000"/>
                          </a:solidFill>
                          <a:effectLst/>
                        </a:rPr>
                        <a:t>:</a:t>
                      </a:r>
                    </a:p>
                    <a:p>
                      <a:pPr algn="just">
                        <a:lnSpc>
                          <a:spcPct val="100000"/>
                        </a:lnSpc>
                        <a:spcAft>
                          <a:spcPts val="0"/>
                        </a:spcAft>
                      </a:pPr>
                      <a:endParaRPr lang="en-US" altLang="zh-TW" sz="1100" kern="100" dirty="0" smtClean="0">
                        <a:solidFill>
                          <a:sysClr val="windowText" lastClr="000000"/>
                        </a:solidFill>
                        <a:effectLst/>
                      </a:endParaRPr>
                    </a:p>
                    <a:p>
                      <a:pPr marL="85725" indent="-85725" algn="just">
                        <a:lnSpc>
                          <a:spcPct val="100000"/>
                        </a:lnSpc>
                        <a:spcAft>
                          <a:spcPts val="0"/>
                        </a:spcAft>
                      </a:pPr>
                      <a:r>
                        <a:rPr lang="en-US" altLang="zh-TW" sz="1100" kern="100" dirty="0" smtClean="0">
                          <a:solidFill>
                            <a:sysClr val="windowText" lastClr="000000"/>
                          </a:solidFill>
                          <a:effectLst/>
                        </a:rPr>
                        <a:t>1.</a:t>
                      </a:r>
                      <a:r>
                        <a:rPr lang="zh-TW" sz="1100" kern="100" dirty="0" smtClean="0">
                          <a:solidFill>
                            <a:sysClr val="windowText" lastClr="000000"/>
                          </a:solidFill>
                          <a:effectLst/>
                        </a:rPr>
                        <a:t>可</a:t>
                      </a:r>
                      <a:r>
                        <a:rPr lang="zh-TW" sz="1100" kern="100" dirty="0">
                          <a:solidFill>
                            <a:sysClr val="windowText" lastClr="000000"/>
                          </a:solidFill>
                          <a:effectLst/>
                        </a:rPr>
                        <a:t>提供哪些可視化資訊</a:t>
                      </a:r>
                      <a:r>
                        <a:rPr lang="en-US" sz="1100" kern="100" dirty="0">
                          <a:solidFill>
                            <a:sysClr val="windowText" lastClr="000000"/>
                          </a:solidFill>
                          <a:effectLst/>
                        </a:rPr>
                        <a:t>(</a:t>
                      </a:r>
                      <a:r>
                        <a:rPr lang="zh-TW" sz="1100" kern="100" dirty="0">
                          <a:solidFill>
                            <a:sysClr val="windowText" lastClr="000000"/>
                          </a:solidFill>
                          <a:effectLst/>
                        </a:rPr>
                        <a:t>如：主軸溫度、溫度警示線</a:t>
                      </a:r>
                      <a:r>
                        <a:rPr lang="en-US" sz="1100" kern="100" dirty="0" smtClean="0">
                          <a:solidFill>
                            <a:sysClr val="windowText" lastClr="000000"/>
                          </a:solidFill>
                          <a:effectLst/>
                        </a:rPr>
                        <a:t>)</a:t>
                      </a:r>
                    </a:p>
                    <a:p>
                      <a:pPr marL="85725" indent="-85725" algn="just">
                        <a:lnSpc>
                          <a:spcPct val="100000"/>
                        </a:lnSpc>
                        <a:spcAft>
                          <a:spcPts val="0"/>
                        </a:spcAft>
                      </a:pPr>
                      <a:endParaRPr lang="en-US" altLang="zh-TW" sz="1100" kern="100" dirty="0" smtClean="0">
                        <a:solidFill>
                          <a:sysClr val="windowText" lastClr="000000"/>
                        </a:solidFill>
                        <a:effectLst/>
                      </a:endParaRPr>
                    </a:p>
                    <a:p>
                      <a:pPr marL="85725" indent="-85725" algn="just">
                        <a:lnSpc>
                          <a:spcPct val="100000"/>
                        </a:lnSpc>
                        <a:spcAft>
                          <a:spcPts val="0"/>
                        </a:spcAft>
                      </a:pPr>
                      <a:r>
                        <a:rPr lang="en-US" altLang="zh-TW" sz="1100" kern="100" dirty="0" smtClean="0">
                          <a:solidFill>
                            <a:sysClr val="windowText" lastClr="000000"/>
                          </a:solidFill>
                          <a:effectLst/>
                        </a:rPr>
                        <a:t>2</a:t>
                      </a:r>
                      <a:r>
                        <a:rPr lang="zh-TW" sz="1100" kern="100" dirty="0" smtClean="0">
                          <a:solidFill>
                            <a:sysClr val="windowText" lastClr="000000"/>
                          </a:solidFill>
                          <a:effectLst/>
                        </a:rPr>
                        <a:t>讓</a:t>
                      </a:r>
                      <a:r>
                        <a:rPr lang="zh-TW" sz="1100" kern="100" dirty="0">
                          <a:solidFill>
                            <a:sysClr val="windowText" lastClr="000000"/>
                          </a:solidFill>
                          <a:effectLst/>
                        </a:rPr>
                        <a:t>使用者</a:t>
                      </a:r>
                      <a:r>
                        <a:rPr lang="en-US" sz="1100" kern="100" dirty="0">
                          <a:solidFill>
                            <a:sysClr val="windowText" lastClr="000000"/>
                          </a:solidFill>
                          <a:effectLst/>
                        </a:rPr>
                        <a:t>(</a:t>
                      </a:r>
                      <a:r>
                        <a:rPr lang="zh-TW" sz="1100" kern="100" dirty="0">
                          <a:solidFill>
                            <a:sysClr val="windowText" lastClr="000000"/>
                          </a:solidFill>
                          <a:effectLst/>
                        </a:rPr>
                        <a:t>如：廠長、生管人員或現場人員等</a:t>
                      </a:r>
                      <a:r>
                        <a:rPr lang="en-US" sz="1100" kern="100" dirty="0">
                          <a:solidFill>
                            <a:sysClr val="windowText" lastClr="000000"/>
                          </a:solidFill>
                          <a:effectLst/>
                        </a:rPr>
                        <a:t>)</a:t>
                      </a:r>
                      <a:r>
                        <a:rPr lang="zh-TW" sz="1100" kern="100" dirty="0">
                          <a:solidFill>
                            <a:sysClr val="windowText" lastClr="000000"/>
                          </a:solidFill>
                          <a:effectLst/>
                        </a:rPr>
                        <a:t>了解現況</a:t>
                      </a:r>
                      <a:r>
                        <a:rPr lang="zh-TW" sz="1100" kern="100" dirty="0" smtClean="0">
                          <a:solidFill>
                            <a:sysClr val="windowText" lastClr="000000"/>
                          </a:solidFill>
                          <a:effectLst/>
                        </a:rPr>
                        <a:t>，</a:t>
                      </a:r>
                      <a:endParaRPr lang="en-US" altLang="zh-TW" sz="1100" kern="100" dirty="0" smtClean="0">
                        <a:solidFill>
                          <a:sysClr val="windowText" lastClr="000000"/>
                        </a:solidFill>
                        <a:effectLst/>
                      </a:endParaRPr>
                    </a:p>
                    <a:p>
                      <a:pPr marL="85725" indent="-85725" algn="just">
                        <a:lnSpc>
                          <a:spcPct val="100000"/>
                        </a:lnSpc>
                        <a:spcAft>
                          <a:spcPts val="0"/>
                        </a:spcAft>
                      </a:pPr>
                      <a:endParaRPr lang="en-US" altLang="zh-TW" sz="1100" kern="100" dirty="0" smtClean="0">
                        <a:solidFill>
                          <a:sysClr val="windowText" lastClr="000000"/>
                        </a:solidFill>
                        <a:effectLst/>
                      </a:endParaRPr>
                    </a:p>
                    <a:p>
                      <a:pPr marL="85725" indent="-85725" algn="just">
                        <a:lnSpc>
                          <a:spcPct val="100000"/>
                        </a:lnSpc>
                        <a:spcAft>
                          <a:spcPts val="0"/>
                        </a:spcAft>
                      </a:pPr>
                      <a:r>
                        <a:rPr lang="en-US" altLang="zh-TW" sz="1100" kern="100" dirty="0" smtClean="0">
                          <a:solidFill>
                            <a:sysClr val="windowText" lastClr="000000"/>
                          </a:solidFill>
                          <a:effectLst/>
                        </a:rPr>
                        <a:t>3.</a:t>
                      </a:r>
                      <a:r>
                        <a:rPr lang="zh-TW" sz="1100" kern="100" dirty="0" smtClean="0">
                          <a:solidFill>
                            <a:sysClr val="windowText" lastClr="000000"/>
                          </a:solidFill>
                          <a:effectLst/>
                        </a:rPr>
                        <a:t>說明</a:t>
                      </a:r>
                      <a:r>
                        <a:rPr lang="zh-TW" sz="1100" kern="100" dirty="0">
                          <a:solidFill>
                            <a:sysClr val="windowText" lastClr="000000"/>
                          </a:solidFill>
                          <a:effectLst/>
                        </a:rPr>
                        <a:t>該使用者如何透過該可視化資訊</a:t>
                      </a:r>
                      <a:r>
                        <a:rPr lang="en-US" sz="1100" kern="100" dirty="0">
                          <a:solidFill>
                            <a:sysClr val="windowText" lastClr="000000"/>
                          </a:solidFill>
                          <a:effectLst/>
                        </a:rPr>
                        <a:t>(</a:t>
                      </a:r>
                      <a:r>
                        <a:rPr lang="zh-TW" sz="1100" kern="100" dirty="0">
                          <a:solidFill>
                            <a:sysClr val="windowText" lastClr="000000"/>
                          </a:solidFill>
                          <a:effectLst/>
                        </a:rPr>
                        <a:t>如：超過溫度警示線會產生</a:t>
                      </a:r>
                      <a:r>
                        <a:rPr lang="en-US" sz="1100" kern="100" dirty="0">
                          <a:solidFill>
                            <a:sysClr val="windowText" lastClr="000000"/>
                          </a:solidFill>
                          <a:effectLst/>
                        </a:rPr>
                        <a:t>XXX</a:t>
                      </a:r>
                      <a:r>
                        <a:rPr lang="zh-TW" sz="1100" kern="100" dirty="0">
                          <a:solidFill>
                            <a:sysClr val="windowText" lastClr="000000"/>
                          </a:solidFill>
                          <a:effectLst/>
                        </a:rPr>
                        <a:t>訊息</a:t>
                      </a:r>
                      <a:r>
                        <a:rPr lang="en-US" sz="1100" kern="100" dirty="0">
                          <a:solidFill>
                            <a:sysClr val="windowText" lastClr="000000"/>
                          </a:solidFill>
                          <a:effectLst/>
                        </a:rPr>
                        <a:t>)</a:t>
                      </a:r>
                      <a:r>
                        <a:rPr lang="zh-TW" sz="1100" kern="100" dirty="0">
                          <a:solidFill>
                            <a:sysClr val="windowText" lastClr="000000"/>
                          </a:solidFill>
                          <a:effectLst/>
                        </a:rPr>
                        <a:t>進行哪些決策</a:t>
                      </a:r>
                      <a:r>
                        <a:rPr lang="en-US" sz="1100" kern="100" dirty="0">
                          <a:solidFill>
                            <a:sysClr val="windowText" lastClr="000000"/>
                          </a:solidFill>
                          <a:effectLst/>
                        </a:rPr>
                        <a:t>(</a:t>
                      </a:r>
                      <a:r>
                        <a:rPr lang="zh-TW" sz="1100" kern="100" dirty="0">
                          <a:solidFill>
                            <a:sysClr val="windowText" lastClr="000000"/>
                          </a:solidFill>
                          <a:effectLst/>
                        </a:rPr>
                        <a:t>發送訊息給誰，前往機台處理甚麼事</a:t>
                      </a:r>
                      <a:r>
                        <a:rPr lang="en-US" sz="1100" kern="100" dirty="0">
                          <a:solidFill>
                            <a:sysClr val="windowText" lastClr="000000"/>
                          </a:solidFill>
                          <a:effectLst/>
                        </a:rPr>
                        <a:t>)</a:t>
                      </a:r>
                      <a:r>
                        <a:rPr lang="zh-TW" sz="1100" kern="100" dirty="0">
                          <a:solidFill>
                            <a:sysClr val="windowText" lastClr="000000"/>
                          </a:solidFill>
                          <a:effectLst/>
                        </a:rPr>
                        <a:t>。</a:t>
                      </a:r>
                      <a:endParaRPr lang="zh-TW" sz="11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en-US" altLang="zh-TW" sz="1100" kern="100" dirty="0" smtClean="0">
                          <a:solidFill>
                            <a:sysClr val="windowText" lastClr="000000"/>
                          </a:solidFill>
                          <a:effectLst/>
                          <a:latin typeface="+mn-ea"/>
                          <a:ea typeface="+mn-ea"/>
                          <a:cs typeface="Times New Roman" panose="02020603050405020304" pitchFamily="18" charset="0"/>
                        </a:rPr>
                        <a:t>1.</a:t>
                      </a:r>
                      <a:r>
                        <a:rPr lang="zh-TW" altLang="en-US" sz="1100" kern="100" dirty="0" smtClean="0">
                          <a:solidFill>
                            <a:sysClr val="windowText" lastClr="000000"/>
                          </a:solidFill>
                          <a:effectLst/>
                          <a:latin typeface="+mn-ea"/>
                          <a:ea typeface="+mn-ea"/>
                          <a:cs typeface="Times New Roman" panose="02020603050405020304" pitchFamily="18" charset="0"/>
                        </a:rPr>
                        <a:t>請列舉利用哪些跨系統的資訊進行同時的顯示、比對</a:t>
                      </a:r>
                      <a:r>
                        <a:rPr lang="en-US" altLang="zh-TW" sz="1100" kern="100" dirty="0" smtClean="0">
                          <a:solidFill>
                            <a:sysClr val="windowText" lastClr="000000"/>
                          </a:solidFill>
                          <a:effectLst/>
                          <a:latin typeface="+mn-ea"/>
                          <a:ea typeface="+mn-ea"/>
                          <a:cs typeface="Times New Roman" panose="02020603050405020304" pitchFamily="18" charset="0"/>
                        </a:rPr>
                        <a:t>(</a:t>
                      </a:r>
                      <a:r>
                        <a:rPr lang="zh-TW" altLang="en-US" sz="1100" kern="100" dirty="0" smtClean="0">
                          <a:solidFill>
                            <a:sysClr val="windowText" lastClr="000000"/>
                          </a:solidFill>
                          <a:effectLst/>
                          <a:latin typeface="+mn-ea"/>
                          <a:ea typeface="+mn-ea"/>
                          <a:cs typeface="Times New Roman" panose="02020603050405020304" pitchFamily="18" charset="0"/>
                        </a:rPr>
                        <a:t>人員資訊、設備資訊、工單資訊、物料資訊、量測資訊、環境資訊等的即時資訊、平均資訊、歷史資訊、設定資訊間比對</a:t>
                      </a:r>
                      <a:r>
                        <a:rPr lang="en-US" altLang="zh-TW" sz="1100" kern="100" dirty="0" smtClean="0">
                          <a:solidFill>
                            <a:sysClr val="windowText" lastClr="000000"/>
                          </a:solidFill>
                          <a:effectLst/>
                          <a:latin typeface="+mn-ea"/>
                          <a:ea typeface="+mn-ea"/>
                          <a:cs typeface="Times New Roman" panose="02020603050405020304" pitchFamily="18" charset="0"/>
                        </a:rPr>
                        <a:t>)</a:t>
                      </a:r>
                      <a:r>
                        <a:rPr lang="zh-TW" altLang="en-US" sz="1100" kern="100" dirty="0" smtClean="0">
                          <a:solidFill>
                            <a:sysClr val="windowText" lastClr="000000"/>
                          </a:solidFill>
                          <a:effectLst/>
                          <a:latin typeface="+mn-ea"/>
                          <a:ea typeface="+mn-ea"/>
                          <a:cs typeface="Times New Roman" panose="02020603050405020304" pitchFamily="18" charset="0"/>
                        </a:rPr>
                        <a:t>。</a:t>
                      </a:r>
                      <a:endParaRPr lang="en-US" altLang="zh-TW" sz="1100" kern="100" dirty="0" smtClean="0">
                        <a:solidFill>
                          <a:sysClr val="windowText" lastClr="000000"/>
                        </a:solidFill>
                        <a:effectLst/>
                        <a:latin typeface="+mn-ea"/>
                        <a:ea typeface="+mn-ea"/>
                        <a:cs typeface="Times New Roman" panose="02020603050405020304" pitchFamily="18" charset="0"/>
                      </a:endParaRPr>
                    </a:p>
                    <a:p>
                      <a:pPr algn="just">
                        <a:lnSpc>
                          <a:spcPct val="100000"/>
                        </a:lnSpc>
                        <a:spcAft>
                          <a:spcPts val="0"/>
                        </a:spcAft>
                      </a:pPr>
                      <a:endParaRPr lang="en-US" altLang="zh-TW" sz="1100" kern="100" dirty="0" smtClean="0">
                        <a:solidFill>
                          <a:sysClr val="windowText" lastClr="000000"/>
                        </a:solidFill>
                        <a:effectLst/>
                        <a:latin typeface="+mn-ea"/>
                        <a:ea typeface="+mn-ea"/>
                        <a:cs typeface="Times New Roman" panose="02020603050405020304" pitchFamily="18" charset="0"/>
                      </a:endParaRPr>
                    </a:p>
                    <a:p>
                      <a:pPr algn="just">
                        <a:lnSpc>
                          <a:spcPct val="100000"/>
                        </a:lnSpc>
                        <a:spcAft>
                          <a:spcPts val="0"/>
                        </a:spcAft>
                      </a:pPr>
                      <a:r>
                        <a:rPr lang="en-US" altLang="zh-TW" sz="1100" kern="100" dirty="0" smtClean="0">
                          <a:solidFill>
                            <a:sysClr val="windowText" lastClr="000000"/>
                          </a:solidFill>
                          <a:effectLst/>
                          <a:latin typeface="+mn-ea"/>
                          <a:ea typeface="+mn-ea"/>
                          <a:cs typeface="Times New Roman" panose="02020603050405020304" pitchFamily="18" charset="0"/>
                        </a:rPr>
                        <a:t>2.</a:t>
                      </a:r>
                      <a:r>
                        <a:rPr lang="zh-TW" altLang="en-US" sz="1100" kern="100" dirty="0" smtClean="0">
                          <a:solidFill>
                            <a:sysClr val="windowText" lastClr="000000"/>
                          </a:solidFill>
                          <a:effectLst/>
                          <a:latin typeface="+mn-ea"/>
                          <a:ea typeface="+mn-ea"/>
                          <a:cs typeface="Times New Roman" panose="02020603050405020304" pitchFamily="18" charset="0"/>
                        </a:rPr>
                        <a:t>產出使用者所關注的重要訊息，提供使用者過去曾實施的解決建議。</a:t>
                      </a:r>
                      <a:endParaRPr lang="en-US" altLang="zh-TW" sz="1100" kern="100" dirty="0">
                        <a:solidFill>
                          <a:sysClr val="windowText" lastClr="000000"/>
                        </a:solidFill>
                        <a:effectLst/>
                        <a:latin typeface="+mn-ea"/>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en-US" altLang="zh-TW" sz="1100" kern="100" dirty="0" smtClean="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en-US" sz="1100" kern="100" dirty="0" smtClean="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rPr>
                        <a:t>請利用某時間區間的累積數據，進行平均、線性回歸、統計處理、專家系統技術等數學或人工智慧技術，預測可接受的未來時間點可能會發生甚麼事。並驗證預測的可靠度。</a:t>
                      </a:r>
                      <a:endParaRPr lang="en-US" altLang="zh-TW" sz="1100" kern="100" dirty="0" smtClean="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just">
                        <a:lnSpc>
                          <a:spcPct val="100000"/>
                        </a:lnSpc>
                        <a:spcAft>
                          <a:spcPts val="0"/>
                        </a:spcAft>
                      </a:pPr>
                      <a:endParaRPr lang="en-US" altLang="zh-TW" sz="1100" kern="100" dirty="0" smtClean="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just">
                        <a:lnSpc>
                          <a:spcPct val="100000"/>
                        </a:lnSpc>
                        <a:spcAft>
                          <a:spcPts val="0"/>
                        </a:spcAft>
                      </a:pPr>
                      <a:r>
                        <a:rPr lang="en-US" altLang="zh-TW" sz="1100" kern="100" dirty="0" smtClean="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rPr>
                        <a:t>2.</a:t>
                      </a:r>
                      <a:r>
                        <a:rPr lang="zh-TW" altLang="en-US" sz="1100" kern="100" dirty="0" smtClean="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rPr>
                        <a:t>提供改變未來發生事件的予先改善措施建議。</a:t>
                      </a:r>
                      <a:endParaRPr lang="zh-TW" sz="1100" kern="100" dirty="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zh-TW" altLang="en-US" sz="1100" kern="100" dirty="0" smtClean="0">
                          <a:solidFill>
                            <a:sysClr val="windowText" lastClr="000000"/>
                          </a:solidFill>
                          <a:effectLst/>
                          <a:latin typeface="+mn-lt"/>
                          <a:ea typeface="+mn-ea"/>
                          <a:cs typeface="+mn-cs"/>
                        </a:rPr>
                        <a:t>相關的數學模型、預測結果與改善措施可以被軟體化，並受管理者認同，在授權範圍內自行調整系統措施。</a:t>
                      </a:r>
                      <a:endParaRPr lang="zh-TW" sz="11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52752">
                <a:tc>
                  <a:txBody>
                    <a:bodyPr/>
                    <a:lstStyle/>
                    <a:p>
                      <a:pPr algn="just">
                        <a:lnSpc>
                          <a:spcPct val="100000"/>
                        </a:lnSpc>
                        <a:spcAft>
                          <a:spcPts val="0"/>
                        </a:spcAft>
                      </a:pPr>
                      <a:r>
                        <a:rPr lang="en-US" altLang="zh-TW" sz="1400" kern="100" dirty="0" smtClean="0">
                          <a:solidFill>
                            <a:schemeClr val="bg1">
                              <a:lumMod val="75000"/>
                            </a:schemeClr>
                          </a:solidFill>
                          <a:effectLst/>
                          <a:latin typeface="+mj-ea"/>
                          <a:ea typeface="+mj-ea"/>
                        </a:rPr>
                        <a:t>OOO</a:t>
                      </a:r>
                      <a:r>
                        <a:rPr lang="zh-TW" sz="1400" kern="100" dirty="0" smtClean="0">
                          <a:solidFill>
                            <a:schemeClr val="bg1">
                              <a:lumMod val="75000"/>
                            </a:schemeClr>
                          </a:solidFill>
                          <a:effectLst/>
                          <a:latin typeface="+mj-ea"/>
                          <a:ea typeface="+mj-ea"/>
                        </a:rPr>
                        <a:t>管理</a:t>
                      </a:r>
                      <a:r>
                        <a:rPr lang="zh-TW" sz="1400" kern="100" dirty="0">
                          <a:solidFill>
                            <a:schemeClr val="bg1">
                              <a:lumMod val="75000"/>
                            </a:schemeClr>
                          </a:solidFill>
                          <a:effectLst/>
                          <a:latin typeface="+mj-ea"/>
                          <a:ea typeface="+mj-ea"/>
                        </a:rPr>
                        <a:t>模組</a:t>
                      </a:r>
                      <a:endParaRPr lang="zh-TW" sz="1400" kern="100" dirty="0">
                        <a:solidFill>
                          <a:schemeClr val="bg1">
                            <a:lumMod val="75000"/>
                          </a:schemeClr>
                        </a:solidFill>
                        <a:effectLst/>
                        <a:latin typeface="+mj-ea"/>
                        <a:ea typeface="+mj-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en-US" sz="1100" kern="100" dirty="0">
                          <a:solidFill>
                            <a:sysClr val="windowText" lastClr="000000"/>
                          </a:solidFill>
                          <a:effectLst/>
                        </a:rPr>
                        <a:t> </a:t>
                      </a:r>
                      <a:endParaRPr lang="zh-TW" sz="11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en-US" sz="1100" kern="100" dirty="0">
                          <a:solidFill>
                            <a:sysClr val="windowText" lastClr="000000"/>
                          </a:solidFill>
                          <a:effectLst/>
                        </a:rPr>
                        <a:t> </a:t>
                      </a:r>
                      <a:endParaRPr lang="zh-TW" sz="11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en-US" sz="1100" kern="100" dirty="0">
                          <a:solidFill>
                            <a:sysClr val="windowText" lastClr="000000"/>
                          </a:solidFill>
                          <a:effectLst/>
                        </a:rPr>
                        <a:t> </a:t>
                      </a:r>
                      <a:endParaRPr lang="zh-TW" sz="11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en-US" sz="1100" kern="100" dirty="0">
                          <a:solidFill>
                            <a:sysClr val="windowText" lastClr="000000"/>
                          </a:solidFill>
                          <a:effectLst/>
                        </a:rPr>
                        <a:t> </a:t>
                      </a:r>
                      <a:endParaRPr lang="zh-TW" sz="11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720000">
                <a:tc>
                  <a:txBody>
                    <a:bodyPr/>
                    <a:lstStyle/>
                    <a:p>
                      <a:pPr algn="just">
                        <a:lnSpc>
                          <a:spcPct val="100000"/>
                        </a:lnSpc>
                        <a:spcAft>
                          <a:spcPts val="0"/>
                        </a:spcAft>
                      </a:pPr>
                      <a:r>
                        <a:rPr lang="zh-TW" altLang="en-US" sz="1400" kern="100" dirty="0" smtClean="0">
                          <a:solidFill>
                            <a:schemeClr val="accent1">
                              <a:lumMod val="50000"/>
                            </a:schemeClr>
                          </a:solidFill>
                          <a:effectLst/>
                          <a:latin typeface="+mj-ea"/>
                          <a:ea typeface="+mj-ea"/>
                          <a:cs typeface="Times New Roman" panose="02020603050405020304" pitchFamily="18" charset="0"/>
                        </a:rPr>
                        <a:t>流程數位化管理</a:t>
                      </a:r>
                      <a:endParaRPr lang="zh-TW" sz="1400" kern="100" dirty="0">
                        <a:solidFill>
                          <a:schemeClr val="accent1">
                            <a:lumMod val="50000"/>
                          </a:schemeClr>
                        </a:solidFill>
                        <a:effectLst/>
                        <a:latin typeface="+mj-ea"/>
                        <a:ea typeface="+mj-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8900" indent="-87313" algn="just">
                        <a:lnSpc>
                          <a:spcPct val="100000"/>
                        </a:lnSpc>
                        <a:spcAft>
                          <a:spcPts val="0"/>
                        </a:spcAft>
                      </a:pPr>
                      <a:r>
                        <a:rPr lang="en-US" altLang="zh-TW" sz="1100" kern="100" dirty="0" smtClean="0">
                          <a:solidFill>
                            <a:schemeClr val="accent1">
                              <a:lumMod val="50000"/>
                            </a:schemeClr>
                          </a:solidFill>
                          <a:effectLst/>
                          <a:latin typeface="+mj-ea"/>
                          <a:ea typeface="+mj-ea"/>
                          <a:cs typeface="Times New Roman" panose="02020603050405020304" pitchFamily="18" charset="0"/>
                        </a:rPr>
                        <a:t>1.</a:t>
                      </a:r>
                      <a:r>
                        <a:rPr lang="zh-TW" altLang="en-US" sz="1100" kern="100" dirty="0" smtClean="0">
                          <a:solidFill>
                            <a:schemeClr val="accent1">
                              <a:lumMod val="50000"/>
                            </a:schemeClr>
                          </a:solidFill>
                          <a:effectLst/>
                          <a:latin typeface="+mj-ea"/>
                          <a:ea typeface="+mj-ea"/>
                          <a:cs typeface="Times New Roman" panose="02020603050405020304" pitchFamily="18" charset="0"/>
                        </a:rPr>
                        <a:t>擷取資料庫設備、人機介面、</a:t>
                      </a:r>
                      <a:r>
                        <a:rPr lang="en-US" altLang="zh-TW" sz="1100" kern="100" dirty="0" smtClean="0">
                          <a:solidFill>
                            <a:schemeClr val="accent1">
                              <a:lumMod val="50000"/>
                            </a:schemeClr>
                          </a:solidFill>
                          <a:effectLst/>
                          <a:latin typeface="+mj-ea"/>
                          <a:ea typeface="+mj-ea"/>
                          <a:cs typeface="Times New Roman" panose="02020603050405020304" pitchFamily="18" charset="0"/>
                        </a:rPr>
                        <a:t>ERP</a:t>
                      </a:r>
                      <a:r>
                        <a:rPr lang="zh-TW" altLang="en-US" sz="1100" kern="100" dirty="0" smtClean="0">
                          <a:solidFill>
                            <a:schemeClr val="accent1">
                              <a:lumMod val="50000"/>
                            </a:schemeClr>
                          </a:solidFill>
                          <a:effectLst/>
                          <a:latin typeface="+mj-ea"/>
                          <a:ea typeface="+mj-ea"/>
                          <a:cs typeface="Times New Roman" panose="02020603050405020304" pitchFamily="18" charset="0"/>
                        </a:rPr>
                        <a:t>、工單、報工系統資料</a:t>
                      </a:r>
                      <a:endParaRPr lang="en-US" altLang="zh-TW" sz="1100" kern="100" dirty="0" smtClean="0">
                        <a:solidFill>
                          <a:schemeClr val="accent1">
                            <a:lumMod val="50000"/>
                          </a:schemeClr>
                        </a:solidFill>
                        <a:effectLst/>
                        <a:latin typeface="+mj-ea"/>
                        <a:ea typeface="+mj-ea"/>
                        <a:cs typeface="Times New Roman" panose="02020603050405020304" pitchFamily="18" charset="0"/>
                      </a:endParaRPr>
                    </a:p>
                    <a:p>
                      <a:pPr marL="88900" indent="-87313" algn="just">
                        <a:lnSpc>
                          <a:spcPct val="100000"/>
                        </a:lnSpc>
                        <a:spcAft>
                          <a:spcPts val="0"/>
                        </a:spcAft>
                      </a:pPr>
                      <a:r>
                        <a:rPr lang="en-US" altLang="zh-TW" sz="1100" kern="100" dirty="0" smtClean="0">
                          <a:solidFill>
                            <a:schemeClr val="accent1">
                              <a:lumMod val="50000"/>
                            </a:schemeClr>
                          </a:solidFill>
                          <a:effectLst/>
                          <a:latin typeface="+mj-ea"/>
                          <a:ea typeface="+mj-ea"/>
                          <a:cs typeface="Times New Roman" panose="02020603050405020304" pitchFamily="18" charset="0"/>
                        </a:rPr>
                        <a:t>2.</a:t>
                      </a:r>
                      <a:r>
                        <a:rPr lang="zh-TW" altLang="en-US" sz="1100" kern="100" dirty="0" smtClean="0">
                          <a:solidFill>
                            <a:schemeClr val="accent1">
                              <a:lumMod val="50000"/>
                            </a:schemeClr>
                          </a:solidFill>
                          <a:effectLst/>
                          <a:latin typeface="+mj-ea"/>
                          <a:ea typeface="+mj-ea"/>
                          <a:cs typeface="Times New Roman" panose="02020603050405020304" pitchFamily="18" charset="0"/>
                        </a:rPr>
                        <a:t>給現場作業人員了解單站表</a:t>
                      </a:r>
                      <a:r>
                        <a:rPr lang="en-US" altLang="zh-TW" sz="1100" kern="100" dirty="0" smtClean="0">
                          <a:solidFill>
                            <a:schemeClr val="accent1">
                              <a:lumMod val="50000"/>
                            </a:schemeClr>
                          </a:solidFill>
                          <a:effectLst/>
                          <a:latin typeface="+mj-ea"/>
                          <a:ea typeface="+mj-ea"/>
                          <a:cs typeface="Times New Roman" panose="02020603050405020304" pitchFamily="18" charset="0"/>
                        </a:rPr>
                        <a:t>(</a:t>
                      </a:r>
                      <a:r>
                        <a:rPr lang="zh-TW" altLang="en-US" sz="1100" kern="100" dirty="0" smtClean="0">
                          <a:solidFill>
                            <a:schemeClr val="accent1">
                              <a:lumMod val="50000"/>
                            </a:schemeClr>
                          </a:solidFill>
                          <a:effectLst/>
                          <a:latin typeface="+mj-ea"/>
                          <a:ea typeface="+mj-ea"/>
                          <a:cs typeface="Times New Roman" panose="02020603050405020304" pitchFamily="18" charset="0"/>
                        </a:rPr>
                        <a:t>標</a:t>
                      </a:r>
                      <a:r>
                        <a:rPr lang="en-US" altLang="zh-TW" sz="1100" kern="100" dirty="0" smtClean="0">
                          <a:solidFill>
                            <a:schemeClr val="accent1">
                              <a:lumMod val="50000"/>
                            </a:schemeClr>
                          </a:solidFill>
                          <a:effectLst/>
                          <a:latin typeface="+mj-ea"/>
                          <a:ea typeface="+mj-ea"/>
                          <a:cs typeface="Times New Roman" panose="02020603050405020304" pitchFamily="18" charset="0"/>
                        </a:rPr>
                        <a:t>)</a:t>
                      </a:r>
                      <a:r>
                        <a:rPr lang="zh-TW" altLang="en-US" sz="1100" kern="100" dirty="0" smtClean="0">
                          <a:solidFill>
                            <a:schemeClr val="accent1">
                              <a:lumMod val="50000"/>
                            </a:schemeClr>
                          </a:solidFill>
                          <a:effectLst/>
                          <a:latin typeface="+mj-ea"/>
                          <a:ea typeface="+mj-ea"/>
                          <a:cs typeface="Times New Roman" panose="02020603050405020304" pitchFamily="18" charset="0"/>
                        </a:rPr>
                        <a:t>準作業說明、作業參考數據</a:t>
                      </a:r>
                      <a:endParaRPr lang="zh-TW" sz="1100" kern="100" dirty="0">
                        <a:solidFill>
                          <a:schemeClr val="accent1">
                            <a:lumMod val="50000"/>
                          </a:schemeClr>
                        </a:solidFill>
                        <a:effectLst/>
                        <a:latin typeface="+mj-ea"/>
                        <a:ea typeface="+mj-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8900" indent="-88900" algn="just">
                        <a:lnSpc>
                          <a:spcPct val="100000"/>
                        </a:lnSpc>
                        <a:spcAft>
                          <a:spcPts val="0"/>
                        </a:spcAft>
                      </a:pPr>
                      <a:r>
                        <a:rPr lang="en-US" altLang="zh-TW" sz="1100" kern="100" dirty="0" smtClean="0">
                          <a:solidFill>
                            <a:schemeClr val="accent1">
                              <a:lumMod val="50000"/>
                            </a:schemeClr>
                          </a:solidFill>
                          <a:effectLst/>
                          <a:latin typeface="+mj-ea"/>
                          <a:ea typeface="+mj-ea"/>
                          <a:cs typeface="Times New Roman" panose="02020603050405020304" pitchFamily="18" charset="0"/>
                        </a:rPr>
                        <a:t>1.</a:t>
                      </a:r>
                      <a:r>
                        <a:rPr lang="zh-TW" altLang="en-US" sz="1100" kern="100" dirty="0" smtClean="0">
                          <a:solidFill>
                            <a:schemeClr val="accent1">
                              <a:lumMod val="50000"/>
                            </a:schemeClr>
                          </a:solidFill>
                          <a:effectLst/>
                          <a:latin typeface="+mj-ea"/>
                          <a:ea typeface="+mj-ea"/>
                          <a:cs typeface="Times New Roman" panose="02020603050405020304" pitchFamily="18" charset="0"/>
                        </a:rPr>
                        <a:t>計算跨系統相關數據，及時顯示執行現況資訊與表準作業資訊差異</a:t>
                      </a:r>
                      <a:endParaRPr lang="en-US" altLang="zh-TW" sz="1100" kern="100" dirty="0" smtClean="0">
                        <a:solidFill>
                          <a:schemeClr val="accent1">
                            <a:lumMod val="50000"/>
                          </a:schemeClr>
                        </a:solidFill>
                        <a:effectLst/>
                        <a:latin typeface="+mj-ea"/>
                        <a:ea typeface="+mj-ea"/>
                        <a:cs typeface="Times New Roman" panose="02020603050405020304" pitchFamily="18" charset="0"/>
                      </a:endParaRPr>
                    </a:p>
                    <a:p>
                      <a:pPr marL="88900" indent="-88900" algn="just">
                        <a:lnSpc>
                          <a:spcPct val="100000"/>
                        </a:lnSpc>
                        <a:spcAft>
                          <a:spcPts val="0"/>
                        </a:spcAft>
                      </a:pPr>
                      <a:r>
                        <a:rPr lang="en-US" altLang="zh-TW" sz="1100" kern="100" dirty="0" smtClean="0">
                          <a:solidFill>
                            <a:schemeClr val="accent1">
                              <a:lumMod val="50000"/>
                            </a:schemeClr>
                          </a:solidFill>
                          <a:effectLst/>
                          <a:latin typeface="+mj-ea"/>
                          <a:ea typeface="+mj-ea"/>
                          <a:cs typeface="Times New Roman" panose="02020603050405020304" pitchFamily="18" charset="0"/>
                        </a:rPr>
                        <a:t>2.</a:t>
                      </a:r>
                      <a:r>
                        <a:rPr lang="zh-TW" altLang="en-US" sz="1100" kern="100" dirty="0" smtClean="0">
                          <a:solidFill>
                            <a:schemeClr val="accent1">
                              <a:lumMod val="50000"/>
                            </a:schemeClr>
                          </a:solidFill>
                          <a:effectLst/>
                          <a:latin typeface="+mj-ea"/>
                          <a:ea typeface="+mj-ea"/>
                          <a:cs typeface="Times New Roman" panose="02020603050405020304" pitchFamily="18" charset="0"/>
                        </a:rPr>
                        <a:t>給現場管理人員執行現況、數據偏移，數據超標之相關提示供管理決策使用</a:t>
                      </a:r>
                      <a:endParaRPr lang="zh-TW" altLang="zh-TW" sz="1100" kern="100" dirty="0" smtClean="0">
                        <a:solidFill>
                          <a:schemeClr val="accent1">
                            <a:lumMod val="50000"/>
                          </a:schemeClr>
                        </a:solidFill>
                        <a:effectLst/>
                        <a:latin typeface="+mj-ea"/>
                        <a:ea typeface="+mj-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zh-TW" altLang="en-US" sz="1100" kern="100" dirty="0" smtClean="0">
                          <a:solidFill>
                            <a:schemeClr val="accent1">
                              <a:lumMod val="50000"/>
                            </a:schemeClr>
                          </a:solidFill>
                          <a:effectLst/>
                          <a:latin typeface="+mj-ea"/>
                          <a:ea typeface="+mj-ea"/>
                          <a:cs typeface="Times New Roman" panose="02020603050405020304" pitchFamily="18" charset="0"/>
                        </a:rPr>
                        <a:t>無</a:t>
                      </a:r>
                      <a:endParaRPr lang="zh-TW" sz="1100" kern="100" dirty="0">
                        <a:solidFill>
                          <a:schemeClr val="accent1">
                            <a:lumMod val="50000"/>
                          </a:schemeClr>
                        </a:solidFill>
                        <a:effectLst/>
                        <a:latin typeface="+mj-ea"/>
                        <a:ea typeface="+mj-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zh-TW" altLang="en-US" sz="1100" kern="100" dirty="0" smtClean="0">
                          <a:solidFill>
                            <a:schemeClr val="accent1">
                              <a:lumMod val="50000"/>
                            </a:schemeClr>
                          </a:solidFill>
                          <a:effectLst/>
                          <a:latin typeface="+mj-ea"/>
                          <a:ea typeface="+mj-ea"/>
                          <a:cs typeface="Times New Roman" panose="02020603050405020304" pitchFamily="18" charset="0"/>
                        </a:rPr>
                        <a:t>無</a:t>
                      </a:r>
                      <a:endParaRPr lang="zh-TW" sz="1100" kern="100" dirty="0">
                        <a:solidFill>
                          <a:schemeClr val="accent1">
                            <a:lumMod val="50000"/>
                          </a:schemeClr>
                        </a:solidFill>
                        <a:effectLst/>
                        <a:latin typeface="+mj-ea"/>
                        <a:ea typeface="+mj-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153625"/>
                  </a:ext>
                </a:extLst>
              </a:tr>
              <a:tr h="720000">
                <a:tc>
                  <a:txBody>
                    <a:bodyPr/>
                    <a:lstStyle/>
                    <a:p>
                      <a:pPr algn="just">
                        <a:lnSpc>
                          <a:spcPts val="1600"/>
                        </a:lnSpc>
                        <a:spcAft>
                          <a:spcPts val="0"/>
                        </a:spcAft>
                      </a:pPr>
                      <a:r>
                        <a:rPr lang="zh-TW" sz="1400" b="1" kern="100">
                          <a:solidFill>
                            <a:srgbClr val="244061"/>
                          </a:solidFill>
                          <a:effectLst/>
                          <a:latin typeface="Calibri" panose="020F0502020204030204" pitchFamily="34" charset="0"/>
                          <a:ea typeface="微軟正黑體" panose="020B0604030504040204" pitchFamily="34" charset="-120"/>
                          <a:cs typeface="Times New Roman" panose="02020603050405020304" pitchFamily="18" charset="0"/>
                        </a:rPr>
                        <a:t>實施組織碳盤查</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1440" indent="-91440" algn="just">
                        <a:lnSpc>
                          <a:spcPts val="1600"/>
                        </a:lnSpc>
                        <a:spcAft>
                          <a:spcPts val="0"/>
                        </a:spcAft>
                      </a:pPr>
                      <a:r>
                        <a:rPr lang="en-US" sz="1100" b="1" kern="100">
                          <a:solidFill>
                            <a:srgbClr val="244061"/>
                          </a:solidFill>
                          <a:effectLst/>
                          <a:latin typeface="微軟正黑體" panose="020B0604030504040204" pitchFamily="34" charset="-120"/>
                          <a:ea typeface="新細明體" panose="02020500000000000000" pitchFamily="18" charset="-120"/>
                          <a:cs typeface="Times New Roman" panose="02020603050405020304" pitchFamily="18" charset="0"/>
                        </a:rPr>
                        <a:t>1.</a:t>
                      </a:r>
                      <a:r>
                        <a:rPr lang="zh-TW" sz="1100" b="1" kern="100">
                          <a:solidFill>
                            <a:srgbClr val="244061"/>
                          </a:solidFill>
                          <a:effectLst/>
                          <a:latin typeface="Calibri" panose="020F0502020204030204" pitchFamily="34" charset="0"/>
                          <a:ea typeface="微軟正黑體" panose="020B0604030504040204" pitchFamily="34" charset="-120"/>
                          <a:cs typeface="Times New Roman" panose="02020603050405020304" pitchFamily="18" charset="0"/>
                        </a:rPr>
                        <a:t>擷取整廠電表、周邊系統分電表、</a:t>
                      </a:r>
                      <a:r>
                        <a:rPr lang="en-US" sz="1100" b="1" kern="100">
                          <a:solidFill>
                            <a:srgbClr val="244061"/>
                          </a:solidFill>
                          <a:effectLst/>
                          <a:latin typeface="Calibri" panose="020F0502020204030204" pitchFamily="34" charset="0"/>
                          <a:ea typeface="微軟正黑體" panose="020B0604030504040204" pitchFamily="34" charset="-120"/>
                          <a:cs typeface="Times New Roman" panose="02020603050405020304" pitchFamily="18" charset="0"/>
                        </a:rPr>
                        <a:t>O</a:t>
                      </a:r>
                      <a:r>
                        <a:rPr lang="zh-TW" sz="1100" b="1" kern="100">
                          <a:solidFill>
                            <a:srgbClr val="244061"/>
                          </a:solidFill>
                          <a:effectLst/>
                          <a:latin typeface="Calibri" panose="020F0502020204030204" pitchFamily="34" charset="0"/>
                          <a:ea typeface="微軟正黑體" panose="020B0604030504040204" pitchFamily="34" charset="-120"/>
                          <a:cs typeface="Times New Roman" panose="02020603050405020304" pitchFamily="18" charset="0"/>
                        </a:rPr>
                        <a:t>台設備電力聯網即時能耗</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p>
                      <a:pPr marL="91440" indent="-91440" algn="just">
                        <a:lnSpc>
                          <a:spcPts val="1600"/>
                        </a:lnSpc>
                        <a:spcAft>
                          <a:spcPts val="0"/>
                        </a:spcAft>
                      </a:pPr>
                      <a:r>
                        <a:rPr lang="en-US" sz="1100" b="1" kern="100">
                          <a:solidFill>
                            <a:srgbClr val="244061"/>
                          </a:solidFill>
                          <a:effectLst/>
                          <a:latin typeface="微軟正黑體" panose="020B0604030504040204" pitchFamily="34" charset="-120"/>
                          <a:ea typeface="新細明體" panose="02020500000000000000" pitchFamily="18" charset="-120"/>
                          <a:cs typeface="Times New Roman" panose="02020603050405020304" pitchFamily="18" charset="0"/>
                        </a:rPr>
                        <a:t>2.</a:t>
                      </a:r>
                      <a:r>
                        <a:rPr lang="zh-TW" sz="1100" b="1" kern="100">
                          <a:solidFill>
                            <a:srgbClr val="244061"/>
                          </a:solidFill>
                          <a:effectLst/>
                          <a:latin typeface="Calibri" panose="020F0502020204030204" pitchFamily="34" charset="0"/>
                          <a:ea typeface="微軟正黑體" panose="020B0604030504040204" pitchFamily="34" charset="-120"/>
                          <a:cs typeface="Times New Roman" panose="02020603050405020304" pitchFamily="18" charset="0"/>
                        </a:rPr>
                        <a:t>自動計算整廠</a:t>
                      </a:r>
                      <a:r>
                        <a:rPr lang="en-US" sz="1100" b="1" kern="100">
                          <a:solidFill>
                            <a:srgbClr val="244061"/>
                          </a:solidFill>
                          <a:effectLst/>
                          <a:latin typeface="Calibri" panose="020F0502020204030204" pitchFamily="34" charset="0"/>
                          <a:ea typeface="微軟正黑體" panose="020B0604030504040204" pitchFamily="34" charset="-120"/>
                          <a:cs typeface="Times New Roman" panose="02020603050405020304" pitchFamily="18" charset="0"/>
                        </a:rPr>
                        <a:t>/</a:t>
                      </a:r>
                      <a:r>
                        <a:rPr lang="zh-TW" sz="1100" b="1" kern="100">
                          <a:solidFill>
                            <a:srgbClr val="244061"/>
                          </a:solidFill>
                          <a:effectLst/>
                          <a:latin typeface="Calibri" panose="020F0502020204030204" pitchFamily="34" charset="0"/>
                          <a:ea typeface="微軟正黑體" panose="020B0604030504040204" pitchFamily="34" charset="-120"/>
                          <a:cs typeface="Times New Roman" panose="02020603050405020304" pitchFamily="18" charset="0"/>
                        </a:rPr>
                        <a:t>設備碳排放當量，提供組織碳盤查依據。</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1440" indent="-91440" algn="just">
                        <a:lnSpc>
                          <a:spcPts val="1600"/>
                        </a:lnSpc>
                        <a:spcAft>
                          <a:spcPts val="0"/>
                        </a:spcAft>
                      </a:pPr>
                      <a:r>
                        <a:rPr lang="en-US" sz="1100" b="1" kern="100">
                          <a:solidFill>
                            <a:srgbClr val="244061"/>
                          </a:solidFill>
                          <a:effectLst/>
                          <a:latin typeface="微軟正黑體" panose="020B0604030504040204" pitchFamily="34" charset="-120"/>
                          <a:ea typeface="新細明體" panose="02020500000000000000" pitchFamily="18"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600"/>
                        </a:lnSpc>
                        <a:spcAft>
                          <a:spcPts val="0"/>
                        </a:spcAft>
                      </a:pPr>
                      <a:r>
                        <a:rPr lang="en-US" sz="1100" kern="100">
                          <a:solidFill>
                            <a:srgbClr val="244061"/>
                          </a:solidFill>
                          <a:effectLst/>
                          <a:latin typeface="微軟正黑體" panose="020B0604030504040204" pitchFamily="34" charset="-120"/>
                          <a:ea typeface="新細明體" panose="02020500000000000000" pitchFamily="18"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600"/>
                        </a:lnSpc>
                        <a:spcAft>
                          <a:spcPts val="0"/>
                        </a:spcAft>
                      </a:pPr>
                      <a:r>
                        <a:rPr lang="en-US" sz="1100" kern="100" dirty="0">
                          <a:solidFill>
                            <a:srgbClr val="244061"/>
                          </a:solidFill>
                          <a:effectLst/>
                          <a:latin typeface="微軟正黑體" panose="020B0604030504040204" pitchFamily="34" charset="-120"/>
                          <a:ea typeface="新細明體" panose="02020500000000000000" pitchFamily="18" charset="-120"/>
                          <a:cs typeface="Times New Roman" panose="02020603050405020304" pitchFamily="18" charset="0"/>
                        </a:rPr>
                        <a:t> </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87629823"/>
                  </a:ext>
                </a:extLst>
              </a:tr>
            </a:tbl>
          </a:graphicData>
        </a:graphic>
      </p:graphicFrame>
      <p:sp>
        <p:nvSpPr>
          <p:cNvPr id="8" name="Rectangle 2"/>
          <p:cNvSpPr txBox="1">
            <a:spLocks noChangeArrowheads="1"/>
          </p:cNvSpPr>
          <p:nvPr/>
        </p:nvSpPr>
        <p:spPr bwMode="auto">
          <a:xfrm>
            <a:off x="239028" y="934087"/>
            <a:ext cx="6121400" cy="76944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0" lvl="1" algn="l">
              <a:spcBef>
                <a:spcPts val="0"/>
              </a:spcBef>
              <a:buNone/>
            </a:pPr>
            <a:r>
              <a:rPr lang="en-US" altLang="zh-TW" sz="2400" b="1" dirty="0"/>
              <a:t> </a:t>
            </a:r>
            <a:r>
              <a:rPr lang="zh-TW" altLang="en-US" sz="2400" b="1" dirty="0" smtClean="0"/>
              <a:t>二</a:t>
            </a:r>
            <a:r>
              <a:rPr lang="zh-TW" altLang="zh-TW" sz="2400" b="1" dirty="0" smtClean="0"/>
              <a:t>、</a:t>
            </a:r>
            <a:r>
              <a:rPr lang="zh-TW" altLang="en-US" sz="2400" b="1" dirty="0" smtClean="0"/>
              <a:t>解決方案</a:t>
            </a:r>
            <a:r>
              <a:rPr lang="en-US" altLang="zh-TW" sz="2400" b="1" dirty="0" smtClean="0">
                <a:solidFill>
                  <a:srgbClr val="FF0000"/>
                </a:solidFill>
              </a:rPr>
              <a:t>(SMU Phase II)</a:t>
            </a:r>
          </a:p>
          <a:p>
            <a:pPr marL="361950" lvl="1" algn="l">
              <a:spcBef>
                <a:spcPts val="0"/>
              </a:spcBef>
            </a:pPr>
            <a:r>
              <a:rPr lang="en-US" altLang="zh-TW" sz="2000" dirty="0" smtClean="0"/>
              <a:t>(</a:t>
            </a:r>
            <a:r>
              <a:rPr lang="zh-TW" altLang="en-US" sz="2000" dirty="0" smtClean="0"/>
              <a:t>六</a:t>
            </a:r>
            <a:r>
              <a:rPr lang="en-US" altLang="zh-TW" sz="2000" dirty="0" smtClean="0"/>
              <a:t>)</a:t>
            </a:r>
            <a:r>
              <a:rPr lang="zh-TW" altLang="en-US" sz="2000" dirty="0" smtClean="0"/>
              <a:t>本案導入應用服務模組之智慧化層次說明</a:t>
            </a:r>
          </a:p>
        </p:txBody>
      </p:sp>
    </p:spTree>
    <p:extLst>
      <p:ext uri="{BB962C8B-B14F-4D97-AF65-F5344CB8AC3E}">
        <p14:creationId xmlns:p14="http://schemas.microsoft.com/office/powerpoint/2010/main" val="3422057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3293E9E-AFF9-4034-8BF6-5754B3EA07C7}" type="slidenum">
              <a:rPr lang="zh-TW" altLang="en-US" smtClean="0"/>
              <a:pPr/>
              <a:t>22</a:t>
            </a:fld>
            <a:endParaRPr lang="zh-TW" altLang="en-US"/>
          </a:p>
        </p:txBody>
      </p:sp>
      <p:sp>
        <p:nvSpPr>
          <p:cNvPr id="5" name="Rectangle 2"/>
          <p:cNvSpPr>
            <a:spLocks noGrp="1" noChangeArrowheads="1"/>
          </p:cNvSpPr>
          <p:nvPr>
            <p:ph type="title"/>
          </p:nvPr>
        </p:nvSpPr>
        <p:spPr bwMode="auto">
          <a:xfrm>
            <a:off x="1117923" y="44624"/>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zh-TW" altLang="en-US" dirty="0" smtClean="0">
                <a:latin typeface="微軟正黑體" panose="020B0604030504040204" pitchFamily="34" charset="-120"/>
                <a:ea typeface="微軟正黑體" panose="020B0604030504040204" pitchFamily="34" charset="-120"/>
              </a:rPr>
              <a:t>壹、</a:t>
            </a:r>
            <a:r>
              <a:rPr lang="zh-TW" altLang="zh-TW" dirty="0" smtClean="0">
                <a:latin typeface="微軟正黑體" panose="020B0604030504040204" pitchFamily="34" charset="-120"/>
                <a:ea typeface="微軟正黑體" panose="020B0604030504040204" pitchFamily="34" charset="-120"/>
              </a:rPr>
              <a:t>計畫內容</a:t>
            </a:r>
            <a:endParaRPr lang="zh-TW" altLang="en-US" dirty="0" smtClean="0">
              <a:latin typeface="微軟正黑體" panose="020B0604030504040204" pitchFamily="34" charset="-120"/>
              <a:ea typeface="微軟正黑體" panose="020B0604030504040204" pitchFamily="34" charset="-120"/>
            </a:endParaRPr>
          </a:p>
        </p:txBody>
      </p:sp>
      <p:sp>
        <p:nvSpPr>
          <p:cNvPr id="2" name="文字方塊 1"/>
          <p:cNvSpPr txBox="1"/>
          <p:nvPr/>
        </p:nvSpPr>
        <p:spPr>
          <a:xfrm>
            <a:off x="1117923" y="1628800"/>
            <a:ext cx="6121400" cy="646331"/>
          </a:xfrm>
          <a:prstGeom prst="rect">
            <a:avLst/>
          </a:prstGeom>
          <a:noFill/>
        </p:spPr>
        <p:txBody>
          <a:bodyPr wrap="square" rtlCol="0">
            <a:spAutoFit/>
          </a:bodyPr>
          <a:lstStyle/>
          <a:p>
            <a:r>
              <a:rPr lang="en-US" altLang="zh-TW" dirty="0" smtClean="0"/>
              <a:t>1.</a:t>
            </a:r>
            <a:r>
              <a:rPr lang="zh-TW" altLang="en-US" dirty="0" smtClean="0"/>
              <a:t> </a:t>
            </a:r>
            <a:r>
              <a:rPr lang="en-US" altLang="zh-TW" dirty="0" smtClean="0"/>
              <a:t>OOOOOOOO</a:t>
            </a:r>
            <a:r>
              <a:rPr lang="zh-TW" altLang="en-US" dirty="0" smtClean="0"/>
              <a:t>系統</a:t>
            </a:r>
            <a:endParaRPr lang="zh-TW" altLang="zh-TW" dirty="0"/>
          </a:p>
          <a:p>
            <a:endParaRPr lang="zh-TW" altLang="en-US" dirty="0"/>
          </a:p>
        </p:txBody>
      </p:sp>
      <p:grpSp>
        <p:nvGrpSpPr>
          <p:cNvPr id="7" name="Group 5"/>
          <p:cNvGrpSpPr>
            <a:grpSpLocks/>
          </p:cNvGrpSpPr>
          <p:nvPr/>
        </p:nvGrpSpPr>
        <p:grpSpPr bwMode="auto">
          <a:xfrm>
            <a:off x="755650" y="2349500"/>
            <a:ext cx="4248150" cy="2303463"/>
            <a:chOff x="2890" y="7199"/>
            <a:chExt cx="4200" cy="1990"/>
          </a:xfrm>
        </p:grpSpPr>
        <p:sp>
          <p:nvSpPr>
            <p:cNvPr id="8" name="Rectangle 140"/>
            <p:cNvSpPr>
              <a:spLocks noChangeArrowheads="1"/>
            </p:cNvSpPr>
            <p:nvPr/>
          </p:nvSpPr>
          <p:spPr bwMode="auto">
            <a:xfrm>
              <a:off x="2890" y="7199"/>
              <a:ext cx="4200" cy="1990"/>
            </a:xfrm>
            <a:prstGeom prst="rect">
              <a:avLst/>
            </a:prstGeom>
            <a:solidFill>
              <a:srgbClr val="FFFFFF"/>
            </a:solidFill>
            <a:ln w="9525">
              <a:solidFill>
                <a:srgbClr val="000000"/>
              </a:solidFill>
              <a:prstDash val="dash"/>
              <a:miter lim="800000"/>
              <a:headEnd/>
              <a:tailEnd/>
            </a:ln>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endParaRPr lang="zh-TW" altLang="en-US"/>
            </a:p>
          </p:txBody>
        </p:sp>
        <p:sp>
          <p:nvSpPr>
            <p:cNvPr id="9" name="Text Box 141"/>
            <p:cNvSpPr txBox="1">
              <a:spLocks noChangeArrowheads="1"/>
            </p:cNvSpPr>
            <p:nvPr/>
          </p:nvSpPr>
          <p:spPr bwMode="auto">
            <a:xfrm>
              <a:off x="3887" y="7952"/>
              <a:ext cx="2080" cy="741"/>
            </a:xfrm>
            <a:prstGeom prst="rect">
              <a:avLst/>
            </a:prstGeom>
            <a:solidFill>
              <a:srgbClr val="FFFFFF"/>
            </a:solidFill>
            <a:ln>
              <a:noFill/>
            </a:ln>
            <a:extLst/>
          </p:spPr>
          <p:txBody>
            <a:bodyPr upright="1"/>
            <a:lstStyle/>
            <a:p>
              <a:pPr algn="ctr">
                <a:lnSpc>
                  <a:spcPts val="2600"/>
                </a:lnSpc>
                <a:spcAft>
                  <a:spcPts val="0"/>
                </a:spcAft>
                <a:defRPr/>
              </a:pPr>
              <a:r>
                <a:rPr lang="zh-TW" kern="100" dirty="0">
                  <a:latin typeface="微軟正黑體" panose="020B0604030504040204" pitchFamily="34" charset="-120"/>
                  <a:ea typeface="微軟正黑體" panose="020B0604030504040204" pitchFamily="34" charset="-120"/>
                  <a:cs typeface="Times New Roman" panose="02020603050405020304" pitchFamily="18" charset="0"/>
                </a:rPr>
                <a:t>功能圖示</a:t>
              </a:r>
            </a:p>
          </p:txBody>
        </p:sp>
      </p:grpSp>
      <p:sp>
        <p:nvSpPr>
          <p:cNvPr id="10" name="文字方塊 6"/>
          <p:cNvSpPr txBox="1">
            <a:spLocks noChangeArrowheads="1"/>
          </p:cNvSpPr>
          <p:nvPr/>
        </p:nvSpPr>
        <p:spPr bwMode="auto">
          <a:xfrm>
            <a:off x="5076825" y="2381250"/>
            <a:ext cx="36718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zh-TW" altLang="en-US" sz="2000" dirty="0" smtClean="0">
                <a:latin typeface="微軟正黑體" panose="020B0604030504040204" pitchFamily="34" charset="-120"/>
                <a:ea typeface="微軟正黑體" panose="020B0604030504040204" pitchFamily="34" charset="-120"/>
              </a:rPr>
              <a:t>整體系</a:t>
            </a:r>
            <a:r>
              <a:rPr lang="zh-TW" altLang="en-US" sz="2000" dirty="0">
                <a:latin typeface="微軟正黑體" panose="020B0604030504040204" pitchFamily="34" charset="-120"/>
                <a:ea typeface="微軟正黑體" panose="020B0604030504040204" pitchFamily="34" charset="-120"/>
              </a:rPr>
              <a:t>統</a:t>
            </a:r>
            <a:r>
              <a:rPr lang="zh-TW" altLang="en-US" sz="2000" dirty="0" smtClean="0">
                <a:latin typeface="微軟正黑體" panose="020B0604030504040204" pitchFamily="34" charset="-120"/>
                <a:ea typeface="微軟正黑體" panose="020B0604030504040204" pitchFamily="34" charset="-120"/>
              </a:rPr>
              <a:t>功能</a:t>
            </a:r>
            <a:r>
              <a:rPr lang="zh-TW" altLang="en-US" sz="2000" dirty="0">
                <a:latin typeface="微軟正黑體" panose="020B0604030504040204" pitchFamily="34" charset="-120"/>
                <a:ea typeface="微軟正黑體" panose="020B0604030504040204" pitchFamily="34" charset="-120"/>
              </a:rPr>
              <a:t>說明：</a:t>
            </a:r>
          </a:p>
        </p:txBody>
      </p:sp>
      <p:sp>
        <p:nvSpPr>
          <p:cNvPr id="11" name="Rectangle 2"/>
          <p:cNvSpPr txBox="1">
            <a:spLocks noChangeArrowheads="1"/>
          </p:cNvSpPr>
          <p:nvPr/>
        </p:nvSpPr>
        <p:spPr bwMode="auto">
          <a:xfrm>
            <a:off x="239028" y="934087"/>
            <a:ext cx="6121400" cy="76944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0" lvl="1" algn="l">
              <a:spcBef>
                <a:spcPts val="0"/>
              </a:spcBef>
              <a:buNone/>
            </a:pPr>
            <a:r>
              <a:rPr lang="en-US" altLang="zh-TW" sz="2400" b="1" dirty="0"/>
              <a:t> </a:t>
            </a:r>
            <a:r>
              <a:rPr lang="zh-TW" altLang="en-US" sz="2400" b="1" dirty="0" smtClean="0"/>
              <a:t>二</a:t>
            </a:r>
            <a:r>
              <a:rPr lang="zh-TW" altLang="zh-TW" sz="2400" b="1" dirty="0" smtClean="0"/>
              <a:t>、</a:t>
            </a:r>
            <a:r>
              <a:rPr lang="zh-TW" altLang="en-US" sz="2400" b="1" dirty="0" smtClean="0"/>
              <a:t>解決方案</a:t>
            </a:r>
            <a:endParaRPr lang="en-US" altLang="zh-TW" sz="2400" b="1" dirty="0" smtClean="0"/>
          </a:p>
          <a:p>
            <a:pPr marL="361950" lvl="1" algn="l">
              <a:spcBef>
                <a:spcPts val="0"/>
              </a:spcBef>
            </a:pPr>
            <a:r>
              <a:rPr lang="en-US" altLang="zh-TW" sz="2000" dirty="0" smtClean="0"/>
              <a:t>(</a:t>
            </a:r>
            <a:r>
              <a:rPr lang="zh-TW" altLang="en-US" sz="2000" dirty="0" smtClean="0"/>
              <a:t>七</a:t>
            </a:r>
            <a:r>
              <a:rPr lang="en-US" altLang="zh-TW" sz="2000" dirty="0" smtClean="0"/>
              <a:t>)</a:t>
            </a:r>
            <a:r>
              <a:rPr lang="zh-TW" altLang="en-US" sz="2000" dirty="0" smtClean="0"/>
              <a:t>智慧化應用服務模組功能說明</a:t>
            </a:r>
          </a:p>
        </p:txBody>
      </p:sp>
    </p:spTree>
    <p:extLst>
      <p:ext uri="{BB962C8B-B14F-4D97-AF65-F5344CB8AC3E}">
        <p14:creationId xmlns:p14="http://schemas.microsoft.com/office/powerpoint/2010/main" val="11289898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3293E9E-AFF9-4034-8BF6-5754B3EA07C7}" type="slidenum">
              <a:rPr lang="zh-TW" altLang="en-US" smtClean="0"/>
              <a:pPr/>
              <a:t>23</a:t>
            </a:fld>
            <a:endParaRPr lang="zh-TW" altLang="en-US"/>
          </a:p>
        </p:txBody>
      </p:sp>
      <p:sp>
        <p:nvSpPr>
          <p:cNvPr id="5" name="Rectangle 2"/>
          <p:cNvSpPr>
            <a:spLocks noGrp="1" noChangeArrowheads="1"/>
          </p:cNvSpPr>
          <p:nvPr>
            <p:ph type="title"/>
          </p:nvPr>
        </p:nvSpPr>
        <p:spPr bwMode="auto">
          <a:xfrm>
            <a:off x="1117923" y="44624"/>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zh-TW" altLang="en-US" dirty="0" smtClean="0">
                <a:latin typeface="微軟正黑體" panose="020B0604030504040204" pitchFamily="34" charset="-120"/>
                <a:ea typeface="微軟正黑體" panose="020B0604030504040204" pitchFamily="34" charset="-120"/>
              </a:rPr>
              <a:t>壹、</a:t>
            </a:r>
            <a:r>
              <a:rPr lang="zh-TW" altLang="zh-TW" dirty="0" smtClean="0">
                <a:latin typeface="微軟正黑體" panose="020B0604030504040204" pitchFamily="34" charset="-120"/>
                <a:ea typeface="微軟正黑體" panose="020B0604030504040204" pitchFamily="34" charset="-120"/>
              </a:rPr>
              <a:t>計畫內容</a:t>
            </a:r>
            <a:endParaRPr lang="zh-TW" altLang="en-US" dirty="0" smtClean="0">
              <a:latin typeface="微軟正黑體" panose="020B0604030504040204" pitchFamily="34" charset="-120"/>
              <a:ea typeface="微軟正黑體" panose="020B0604030504040204" pitchFamily="34" charset="-120"/>
            </a:endParaRPr>
          </a:p>
        </p:txBody>
      </p:sp>
      <p:sp>
        <p:nvSpPr>
          <p:cNvPr id="2" name="文字方塊 1"/>
          <p:cNvSpPr txBox="1"/>
          <p:nvPr/>
        </p:nvSpPr>
        <p:spPr>
          <a:xfrm>
            <a:off x="1117923" y="1628800"/>
            <a:ext cx="6121400" cy="646331"/>
          </a:xfrm>
          <a:prstGeom prst="rect">
            <a:avLst/>
          </a:prstGeom>
          <a:noFill/>
        </p:spPr>
        <p:txBody>
          <a:bodyPr wrap="square" rtlCol="0">
            <a:spAutoFit/>
          </a:bodyPr>
          <a:lstStyle/>
          <a:p>
            <a:r>
              <a:rPr lang="en-US" altLang="zh-TW" dirty="0" smtClean="0"/>
              <a:t>2.</a:t>
            </a:r>
            <a:r>
              <a:rPr lang="zh-TW" altLang="en-US" dirty="0" smtClean="0"/>
              <a:t> </a:t>
            </a:r>
            <a:r>
              <a:rPr lang="en-US" altLang="zh-TW" dirty="0" smtClean="0"/>
              <a:t>OOOOOOOO</a:t>
            </a:r>
            <a:r>
              <a:rPr lang="zh-TW" altLang="zh-TW" dirty="0"/>
              <a:t>模組</a:t>
            </a:r>
          </a:p>
          <a:p>
            <a:endParaRPr lang="zh-TW" altLang="en-US" dirty="0"/>
          </a:p>
        </p:txBody>
      </p:sp>
      <p:grpSp>
        <p:nvGrpSpPr>
          <p:cNvPr id="7" name="Group 5"/>
          <p:cNvGrpSpPr>
            <a:grpSpLocks/>
          </p:cNvGrpSpPr>
          <p:nvPr/>
        </p:nvGrpSpPr>
        <p:grpSpPr bwMode="auto">
          <a:xfrm>
            <a:off x="755650" y="2349500"/>
            <a:ext cx="4248150" cy="2303463"/>
            <a:chOff x="2890" y="7199"/>
            <a:chExt cx="4200" cy="1990"/>
          </a:xfrm>
        </p:grpSpPr>
        <p:sp>
          <p:nvSpPr>
            <p:cNvPr id="8" name="Rectangle 140"/>
            <p:cNvSpPr>
              <a:spLocks noChangeArrowheads="1"/>
            </p:cNvSpPr>
            <p:nvPr/>
          </p:nvSpPr>
          <p:spPr bwMode="auto">
            <a:xfrm>
              <a:off x="2890" y="7199"/>
              <a:ext cx="4200" cy="1990"/>
            </a:xfrm>
            <a:prstGeom prst="rect">
              <a:avLst/>
            </a:prstGeom>
            <a:solidFill>
              <a:srgbClr val="FFFFFF"/>
            </a:solidFill>
            <a:ln w="9525">
              <a:solidFill>
                <a:srgbClr val="000000"/>
              </a:solidFill>
              <a:prstDash val="dash"/>
              <a:miter lim="800000"/>
              <a:headEnd/>
              <a:tailEnd/>
            </a:ln>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endParaRPr lang="zh-TW" altLang="en-US"/>
            </a:p>
          </p:txBody>
        </p:sp>
        <p:sp>
          <p:nvSpPr>
            <p:cNvPr id="9" name="Text Box 141"/>
            <p:cNvSpPr txBox="1">
              <a:spLocks noChangeArrowheads="1"/>
            </p:cNvSpPr>
            <p:nvPr/>
          </p:nvSpPr>
          <p:spPr bwMode="auto">
            <a:xfrm>
              <a:off x="3887" y="7952"/>
              <a:ext cx="2080" cy="741"/>
            </a:xfrm>
            <a:prstGeom prst="rect">
              <a:avLst/>
            </a:prstGeom>
            <a:solidFill>
              <a:srgbClr val="FFFFFF"/>
            </a:solidFill>
            <a:ln>
              <a:noFill/>
            </a:ln>
            <a:extLst/>
          </p:spPr>
          <p:txBody>
            <a:bodyPr upright="1"/>
            <a:lstStyle/>
            <a:p>
              <a:pPr algn="ctr">
                <a:lnSpc>
                  <a:spcPts val="2600"/>
                </a:lnSpc>
                <a:spcAft>
                  <a:spcPts val="0"/>
                </a:spcAft>
                <a:defRPr/>
              </a:pPr>
              <a:r>
                <a:rPr lang="zh-TW" kern="100" dirty="0">
                  <a:latin typeface="微軟正黑體" panose="020B0604030504040204" pitchFamily="34" charset="-120"/>
                  <a:ea typeface="微軟正黑體" panose="020B0604030504040204" pitchFamily="34" charset="-120"/>
                  <a:cs typeface="Times New Roman" panose="02020603050405020304" pitchFamily="18" charset="0"/>
                </a:rPr>
                <a:t>功能圖示</a:t>
              </a:r>
            </a:p>
          </p:txBody>
        </p:sp>
      </p:grpSp>
      <p:sp>
        <p:nvSpPr>
          <p:cNvPr id="10" name="文字方塊 6"/>
          <p:cNvSpPr txBox="1">
            <a:spLocks noChangeArrowheads="1"/>
          </p:cNvSpPr>
          <p:nvPr/>
        </p:nvSpPr>
        <p:spPr bwMode="auto">
          <a:xfrm>
            <a:off x="5076825" y="2381250"/>
            <a:ext cx="36718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zh-TW" altLang="en-US" sz="2000" dirty="0" smtClean="0">
                <a:latin typeface="微軟正黑體" panose="020B0604030504040204" pitchFamily="34" charset="-120"/>
                <a:ea typeface="微軟正黑體" panose="020B0604030504040204" pitchFamily="34" charset="-120"/>
              </a:rPr>
              <a:t>特</a:t>
            </a:r>
            <a:r>
              <a:rPr lang="zh-TW" altLang="en-US" sz="2000" dirty="0">
                <a:latin typeface="微軟正黑體" panose="020B0604030504040204" pitchFamily="34" charset="-120"/>
                <a:ea typeface="微軟正黑體" panose="020B0604030504040204" pitchFamily="34" charset="-120"/>
              </a:rPr>
              <a:t>定</a:t>
            </a:r>
            <a:r>
              <a:rPr lang="zh-TW" altLang="en-US" sz="2000" dirty="0" smtClean="0">
                <a:latin typeface="微軟正黑體" panose="020B0604030504040204" pitchFamily="34" charset="-120"/>
                <a:ea typeface="微軟正黑體" panose="020B0604030504040204" pitchFamily="34" charset="-120"/>
              </a:rPr>
              <a:t>模組主要功能</a:t>
            </a:r>
            <a:r>
              <a:rPr lang="zh-TW" altLang="en-US" sz="2000" dirty="0">
                <a:latin typeface="微軟正黑體" panose="020B0604030504040204" pitchFamily="34" charset="-120"/>
                <a:ea typeface="微軟正黑體" panose="020B0604030504040204" pitchFamily="34" charset="-120"/>
              </a:rPr>
              <a:t>說明：</a:t>
            </a:r>
          </a:p>
        </p:txBody>
      </p:sp>
      <p:sp>
        <p:nvSpPr>
          <p:cNvPr id="11" name="Rectangle 2"/>
          <p:cNvSpPr txBox="1">
            <a:spLocks noChangeArrowheads="1"/>
          </p:cNvSpPr>
          <p:nvPr/>
        </p:nvSpPr>
        <p:spPr bwMode="auto">
          <a:xfrm>
            <a:off x="239028" y="934087"/>
            <a:ext cx="6121400" cy="76944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0" lvl="1" algn="l">
              <a:spcBef>
                <a:spcPts val="0"/>
              </a:spcBef>
              <a:buNone/>
            </a:pPr>
            <a:r>
              <a:rPr lang="en-US" altLang="zh-TW" sz="2400" b="1" dirty="0"/>
              <a:t> </a:t>
            </a:r>
            <a:r>
              <a:rPr lang="zh-TW" altLang="en-US" sz="2400" b="1" dirty="0" smtClean="0"/>
              <a:t>二</a:t>
            </a:r>
            <a:r>
              <a:rPr lang="zh-TW" altLang="zh-TW" sz="2400" b="1" dirty="0" smtClean="0"/>
              <a:t>、</a:t>
            </a:r>
            <a:r>
              <a:rPr lang="zh-TW" altLang="en-US" sz="2400" b="1" dirty="0" smtClean="0"/>
              <a:t>解決方案</a:t>
            </a:r>
            <a:endParaRPr lang="en-US" altLang="zh-TW" sz="2400" b="1" dirty="0" smtClean="0"/>
          </a:p>
          <a:p>
            <a:pPr marL="361950" lvl="1" algn="l">
              <a:spcBef>
                <a:spcPts val="0"/>
              </a:spcBef>
            </a:pPr>
            <a:r>
              <a:rPr lang="en-US" altLang="zh-TW" sz="2000" dirty="0" smtClean="0"/>
              <a:t>(</a:t>
            </a:r>
            <a:r>
              <a:rPr lang="zh-TW" altLang="en-US" sz="2000" dirty="0" smtClean="0"/>
              <a:t>七</a:t>
            </a:r>
            <a:r>
              <a:rPr lang="en-US" altLang="zh-TW" sz="2000" dirty="0" smtClean="0"/>
              <a:t>)</a:t>
            </a:r>
            <a:r>
              <a:rPr lang="zh-TW" altLang="en-US" sz="2000" dirty="0" smtClean="0"/>
              <a:t>智慧化應用服務模組功能說明</a:t>
            </a:r>
          </a:p>
        </p:txBody>
      </p:sp>
    </p:spTree>
    <p:extLst>
      <p:ext uri="{BB962C8B-B14F-4D97-AF65-F5344CB8AC3E}">
        <p14:creationId xmlns:p14="http://schemas.microsoft.com/office/powerpoint/2010/main" val="36739941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1951911" y="2074921"/>
            <a:ext cx="1764000" cy="74531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sz="1600" dirty="0">
                <a:solidFill>
                  <a:sysClr val="windowText" lastClr="000000"/>
                </a:solidFill>
              </a:rPr>
              <a:t>子</a:t>
            </a:r>
            <a:r>
              <a:rPr lang="zh-TW" altLang="en-US" sz="1600" dirty="0" smtClean="0">
                <a:solidFill>
                  <a:sysClr val="windowText" lastClr="000000"/>
                </a:solidFill>
              </a:rPr>
              <a:t>畫面</a:t>
            </a:r>
            <a:r>
              <a:rPr lang="en-US" altLang="zh-TW" sz="1600" dirty="0" smtClean="0">
                <a:solidFill>
                  <a:sysClr val="windowText" lastClr="000000"/>
                </a:solidFill>
              </a:rPr>
              <a:t>(1)-</a:t>
            </a:r>
          </a:p>
          <a:p>
            <a:pPr algn="ctr"/>
            <a:r>
              <a:rPr lang="zh-TW" altLang="en-US" sz="1600" dirty="0" smtClean="0">
                <a:solidFill>
                  <a:sysClr val="windowText" lastClr="000000"/>
                </a:solidFill>
              </a:rPr>
              <a:t>表</a:t>
            </a:r>
            <a:r>
              <a:rPr lang="en-US" altLang="zh-TW" sz="1600" dirty="0" smtClean="0">
                <a:solidFill>
                  <a:sysClr val="windowText" lastClr="000000"/>
                </a:solidFill>
              </a:rPr>
              <a:t>(</a:t>
            </a:r>
            <a:r>
              <a:rPr lang="zh-TW" altLang="en-US" sz="1600" dirty="0" smtClean="0">
                <a:solidFill>
                  <a:sysClr val="windowText" lastClr="000000"/>
                </a:solidFill>
              </a:rPr>
              <a:t>標</a:t>
            </a:r>
            <a:r>
              <a:rPr lang="en-US" altLang="zh-TW" sz="1600" dirty="0" smtClean="0">
                <a:solidFill>
                  <a:sysClr val="windowText" lastClr="000000"/>
                </a:solidFill>
              </a:rPr>
              <a:t>)</a:t>
            </a:r>
            <a:r>
              <a:rPr lang="zh-TW" altLang="en-US" sz="1600" dirty="0" smtClean="0">
                <a:solidFill>
                  <a:sysClr val="windowText" lastClr="000000"/>
                </a:solidFill>
              </a:rPr>
              <a:t>準作業、</a:t>
            </a:r>
            <a:endParaRPr lang="en-US" altLang="zh-TW" sz="1600" dirty="0" smtClean="0">
              <a:solidFill>
                <a:sysClr val="windowText" lastClr="000000"/>
              </a:solidFill>
            </a:endParaRPr>
          </a:p>
          <a:p>
            <a:pPr algn="ctr"/>
            <a:r>
              <a:rPr lang="zh-TW" altLang="en-US" sz="1600" dirty="0">
                <a:solidFill>
                  <a:sysClr val="windowText" lastClr="000000"/>
                </a:solidFill>
              </a:rPr>
              <a:t>圖</a:t>
            </a:r>
            <a:r>
              <a:rPr lang="zh-TW" altLang="en-US" sz="1600" dirty="0" smtClean="0">
                <a:solidFill>
                  <a:sysClr val="windowText" lastClr="000000"/>
                </a:solidFill>
              </a:rPr>
              <a:t>面、</a:t>
            </a:r>
            <a:endParaRPr lang="en-US" altLang="zh-TW" sz="1600" dirty="0" smtClean="0">
              <a:solidFill>
                <a:sysClr val="windowText" lastClr="000000"/>
              </a:solidFill>
            </a:endParaRPr>
          </a:p>
        </p:txBody>
      </p:sp>
      <p:sp>
        <p:nvSpPr>
          <p:cNvPr id="16" name="矩形 15"/>
          <p:cNvSpPr/>
          <p:nvPr/>
        </p:nvSpPr>
        <p:spPr>
          <a:xfrm>
            <a:off x="6778379" y="5753525"/>
            <a:ext cx="1764000" cy="841883"/>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sz="1600" dirty="0">
                <a:solidFill>
                  <a:sysClr val="windowText" lastClr="000000"/>
                </a:solidFill>
              </a:rPr>
              <a:t>子</a:t>
            </a:r>
            <a:r>
              <a:rPr lang="zh-TW" altLang="en-US" sz="1600" dirty="0" smtClean="0">
                <a:solidFill>
                  <a:sysClr val="windowText" lastClr="000000"/>
                </a:solidFill>
              </a:rPr>
              <a:t>畫面</a:t>
            </a:r>
            <a:r>
              <a:rPr lang="en-US" altLang="zh-TW" sz="1600" dirty="0" smtClean="0">
                <a:solidFill>
                  <a:sysClr val="windowText" lastClr="000000"/>
                </a:solidFill>
              </a:rPr>
              <a:t>(1)</a:t>
            </a:r>
            <a:endParaRPr lang="zh-TW" altLang="en-US" sz="1600" dirty="0">
              <a:solidFill>
                <a:sysClr val="windowText" lastClr="000000"/>
              </a:solidFill>
            </a:endParaRPr>
          </a:p>
        </p:txBody>
      </p:sp>
      <p:sp>
        <p:nvSpPr>
          <p:cNvPr id="4" name="投影片編號版面配置區 3"/>
          <p:cNvSpPr>
            <a:spLocks noGrp="1"/>
          </p:cNvSpPr>
          <p:nvPr>
            <p:ph type="sldNum" sz="quarter" idx="12"/>
          </p:nvPr>
        </p:nvSpPr>
        <p:spPr/>
        <p:txBody>
          <a:bodyPr/>
          <a:lstStyle/>
          <a:p>
            <a:fld id="{03293E9E-AFF9-4034-8BF6-5754B3EA07C7}" type="slidenum">
              <a:rPr lang="zh-TW" altLang="en-US" smtClean="0"/>
              <a:pPr/>
              <a:t>24</a:t>
            </a:fld>
            <a:endParaRPr lang="zh-TW" altLang="en-US"/>
          </a:p>
        </p:txBody>
      </p:sp>
      <p:sp>
        <p:nvSpPr>
          <p:cNvPr id="5" name="Rectangle 2"/>
          <p:cNvSpPr>
            <a:spLocks noGrp="1" noChangeArrowheads="1"/>
          </p:cNvSpPr>
          <p:nvPr>
            <p:ph type="title"/>
          </p:nvPr>
        </p:nvSpPr>
        <p:spPr bwMode="auto">
          <a:xfrm>
            <a:off x="1117923" y="44624"/>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zh-TW" altLang="en-US" dirty="0" smtClean="0">
                <a:latin typeface="微軟正黑體" panose="020B0604030504040204" pitchFamily="34" charset="-120"/>
                <a:ea typeface="微軟正黑體" panose="020B0604030504040204" pitchFamily="34" charset="-120"/>
              </a:rPr>
              <a:t>壹、</a:t>
            </a:r>
            <a:r>
              <a:rPr lang="zh-TW" altLang="zh-TW" dirty="0" smtClean="0">
                <a:latin typeface="微軟正黑體" panose="020B0604030504040204" pitchFamily="34" charset="-120"/>
                <a:ea typeface="微軟正黑體" panose="020B0604030504040204" pitchFamily="34" charset="-120"/>
              </a:rPr>
              <a:t>計畫內容</a:t>
            </a:r>
            <a:endParaRPr lang="zh-TW" altLang="en-US" dirty="0" smtClean="0">
              <a:latin typeface="微軟正黑體" panose="020B0604030504040204" pitchFamily="34" charset="-120"/>
              <a:ea typeface="微軟正黑體" panose="020B0604030504040204" pitchFamily="34" charset="-120"/>
            </a:endParaRPr>
          </a:p>
        </p:txBody>
      </p:sp>
      <p:sp>
        <p:nvSpPr>
          <p:cNvPr id="6" name="文字方塊 5"/>
          <p:cNvSpPr txBox="1"/>
          <p:nvPr/>
        </p:nvSpPr>
        <p:spPr>
          <a:xfrm>
            <a:off x="1117923" y="1628800"/>
            <a:ext cx="6121400" cy="369332"/>
          </a:xfrm>
          <a:prstGeom prst="rect">
            <a:avLst/>
          </a:prstGeom>
          <a:noFill/>
        </p:spPr>
        <p:txBody>
          <a:bodyPr wrap="square" rtlCol="0">
            <a:spAutoFit/>
          </a:bodyPr>
          <a:lstStyle/>
          <a:p>
            <a:r>
              <a:rPr lang="en-US" altLang="zh-TW" b="1" dirty="0" smtClean="0">
                <a:solidFill>
                  <a:schemeClr val="accent1">
                    <a:lumMod val="50000"/>
                  </a:schemeClr>
                </a:solidFill>
                <a:latin typeface="+mj-ea"/>
                <a:ea typeface="+mj-ea"/>
              </a:rPr>
              <a:t>3.</a:t>
            </a:r>
            <a:r>
              <a:rPr lang="zh-TW" altLang="en-US" b="1" dirty="0" smtClean="0">
                <a:solidFill>
                  <a:schemeClr val="accent1">
                    <a:lumMod val="50000"/>
                  </a:schemeClr>
                </a:solidFill>
                <a:latin typeface="+mj-ea"/>
                <a:ea typeface="+mj-ea"/>
              </a:rPr>
              <a:t> 流程數位化功能</a:t>
            </a:r>
            <a:r>
              <a:rPr lang="en-US" altLang="zh-TW" b="1" dirty="0" smtClean="0">
                <a:solidFill>
                  <a:schemeClr val="accent1">
                    <a:lumMod val="50000"/>
                  </a:schemeClr>
                </a:solidFill>
                <a:latin typeface="+mj-ea"/>
                <a:ea typeface="+mj-ea"/>
              </a:rPr>
              <a:t>-</a:t>
            </a:r>
            <a:r>
              <a:rPr lang="zh-TW" altLang="en-US" b="1" dirty="0" smtClean="0">
                <a:solidFill>
                  <a:schemeClr val="accent1">
                    <a:lumMod val="50000"/>
                  </a:schemeClr>
                </a:solidFill>
                <a:latin typeface="+mj-ea"/>
                <a:ea typeface="+mj-ea"/>
              </a:rPr>
              <a:t>至少應以連續</a:t>
            </a:r>
            <a:r>
              <a:rPr lang="en-US" altLang="zh-TW" b="1" dirty="0" smtClean="0">
                <a:solidFill>
                  <a:schemeClr val="accent1">
                    <a:lumMod val="50000"/>
                  </a:schemeClr>
                </a:solidFill>
                <a:latin typeface="+mj-ea"/>
                <a:ea typeface="+mj-ea"/>
              </a:rPr>
              <a:t>2</a:t>
            </a:r>
            <a:r>
              <a:rPr lang="zh-TW" altLang="en-US" b="1" dirty="0" smtClean="0">
                <a:solidFill>
                  <a:schemeClr val="accent1">
                    <a:lumMod val="50000"/>
                  </a:schemeClr>
                </a:solidFill>
                <a:latin typeface="+mj-ea"/>
                <a:ea typeface="+mj-ea"/>
              </a:rPr>
              <a:t>製程範例實施</a:t>
            </a:r>
            <a:endParaRPr lang="zh-TW" altLang="en-US" b="1" dirty="0">
              <a:solidFill>
                <a:schemeClr val="accent1">
                  <a:lumMod val="50000"/>
                </a:schemeClr>
              </a:solidFill>
              <a:latin typeface="+mj-ea"/>
              <a:ea typeface="+mj-ea"/>
            </a:endParaRPr>
          </a:p>
        </p:txBody>
      </p:sp>
      <p:sp>
        <p:nvSpPr>
          <p:cNvPr id="7" name="Rectangle 2"/>
          <p:cNvSpPr txBox="1">
            <a:spLocks noChangeArrowheads="1"/>
          </p:cNvSpPr>
          <p:nvPr/>
        </p:nvSpPr>
        <p:spPr bwMode="auto">
          <a:xfrm>
            <a:off x="239028" y="934087"/>
            <a:ext cx="6121400" cy="76944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0" lvl="1" algn="l">
              <a:spcBef>
                <a:spcPts val="0"/>
              </a:spcBef>
              <a:buNone/>
            </a:pPr>
            <a:r>
              <a:rPr lang="en-US" altLang="zh-TW" sz="2400" b="1" dirty="0"/>
              <a:t> </a:t>
            </a:r>
            <a:r>
              <a:rPr lang="zh-TW" altLang="en-US" sz="2400" b="1" dirty="0" smtClean="0"/>
              <a:t>二</a:t>
            </a:r>
            <a:r>
              <a:rPr lang="zh-TW" altLang="zh-TW" sz="2400" b="1" dirty="0" smtClean="0"/>
              <a:t>、</a:t>
            </a:r>
            <a:r>
              <a:rPr lang="zh-TW" altLang="en-US" sz="2400" b="1" dirty="0" smtClean="0"/>
              <a:t>解決方案</a:t>
            </a:r>
            <a:r>
              <a:rPr lang="en-US" altLang="zh-TW" sz="2400" b="1" dirty="0" smtClean="0">
                <a:solidFill>
                  <a:srgbClr val="FF0000"/>
                </a:solidFill>
              </a:rPr>
              <a:t>(SMU Phase II)</a:t>
            </a:r>
          </a:p>
          <a:p>
            <a:pPr marL="361950" lvl="1" algn="l">
              <a:spcBef>
                <a:spcPts val="0"/>
              </a:spcBef>
            </a:pPr>
            <a:r>
              <a:rPr lang="en-US" altLang="zh-TW" sz="2000" dirty="0" smtClean="0"/>
              <a:t>(</a:t>
            </a:r>
            <a:r>
              <a:rPr lang="zh-TW" altLang="en-US" sz="2000" dirty="0" smtClean="0"/>
              <a:t>七</a:t>
            </a:r>
            <a:r>
              <a:rPr lang="en-US" altLang="zh-TW" sz="2000" dirty="0" smtClean="0"/>
              <a:t>)</a:t>
            </a:r>
            <a:r>
              <a:rPr lang="zh-TW" altLang="en-US" sz="2000" dirty="0" smtClean="0"/>
              <a:t>智慧化應用服務模組功能說明</a:t>
            </a:r>
          </a:p>
        </p:txBody>
      </p:sp>
      <p:sp>
        <p:nvSpPr>
          <p:cNvPr id="8" name="矩形 7"/>
          <p:cNvSpPr/>
          <p:nvPr/>
        </p:nvSpPr>
        <p:spPr>
          <a:xfrm>
            <a:off x="4367852" y="5514385"/>
            <a:ext cx="1317522" cy="865238"/>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zh-TW" altLang="en-US" dirty="0" smtClean="0">
                <a:solidFill>
                  <a:sysClr val="windowText" lastClr="000000"/>
                </a:solidFill>
              </a:rPr>
              <a:t>倉庫</a:t>
            </a:r>
            <a:endParaRPr lang="zh-TW" altLang="en-US" dirty="0">
              <a:solidFill>
                <a:sysClr val="windowText" lastClr="000000"/>
              </a:solidFill>
            </a:endParaRPr>
          </a:p>
        </p:txBody>
      </p:sp>
      <p:sp>
        <p:nvSpPr>
          <p:cNvPr id="9" name="矩形 8"/>
          <p:cNvSpPr/>
          <p:nvPr/>
        </p:nvSpPr>
        <p:spPr>
          <a:xfrm>
            <a:off x="5485493" y="5646839"/>
            <a:ext cx="1764000" cy="77780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sz="1600" dirty="0" smtClean="0">
                <a:solidFill>
                  <a:sysClr val="windowText" lastClr="000000"/>
                </a:solidFill>
              </a:rPr>
              <a:t>數位單站顯示畫面</a:t>
            </a:r>
            <a:r>
              <a:rPr lang="en-US" altLang="zh-TW" sz="1600" dirty="0" smtClean="0">
                <a:solidFill>
                  <a:sysClr val="windowText" lastClr="000000"/>
                </a:solidFill>
              </a:rPr>
              <a:t>(</a:t>
            </a:r>
            <a:r>
              <a:rPr lang="zh-TW" altLang="en-US" sz="1600" dirty="0" smtClean="0">
                <a:solidFill>
                  <a:sysClr val="windowText" lastClr="000000"/>
                </a:solidFill>
              </a:rPr>
              <a:t>一</a:t>
            </a:r>
            <a:r>
              <a:rPr lang="en-US" altLang="zh-TW" sz="1600" dirty="0" smtClean="0">
                <a:solidFill>
                  <a:sysClr val="windowText" lastClr="000000"/>
                </a:solidFill>
              </a:rPr>
              <a:t>)</a:t>
            </a:r>
            <a:endParaRPr lang="zh-TW" altLang="en-US" sz="1600" dirty="0">
              <a:solidFill>
                <a:sysClr val="windowText" lastClr="000000"/>
              </a:solidFill>
            </a:endParaRPr>
          </a:p>
        </p:txBody>
      </p:sp>
      <p:sp>
        <p:nvSpPr>
          <p:cNvPr id="10" name="矩形 9"/>
          <p:cNvSpPr/>
          <p:nvPr/>
        </p:nvSpPr>
        <p:spPr>
          <a:xfrm>
            <a:off x="616478" y="2637245"/>
            <a:ext cx="1317522" cy="865238"/>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zh-TW" altLang="en-US" dirty="0" smtClean="0">
                <a:solidFill>
                  <a:sysClr val="windowText" lastClr="000000"/>
                </a:solidFill>
              </a:rPr>
              <a:t>車床</a:t>
            </a:r>
            <a:r>
              <a:rPr lang="en-US" altLang="zh-TW" dirty="0" smtClean="0">
                <a:solidFill>
                  <a:sysClr val="windowText" lastClr="000000"/>
                </a:solidFill>
              </a:rPr>
              <a:t>(</a:t>
            </a:r>
            <a:r>
              <a:rPr lang="zh-TW" altLang="en-US" dirty="0" smtClean="0">
                <a:solidFill>
                  <a:sysClr val="windowText" lastClr="000000"/>
                </a:solidFill>
              </a:rPr>
              <a:t>一</a:t>
            </a:r>
            <a:r>
              <a:rPr lang="en-US" altLang="zh-TW" dirty="0" smtClean="0">
                <a:solidFill>
                  <a:sysClr val="windowText" lastClr="000000"/>
                </a:solidFill>
              </a:rPr>
              <a:t>)</a:t>
            </a:r>
            <a:endParaRPr lang="zh-TW" altLang="en-US" dirty="0">
              <a:solidFill>
                <a:sysClr val="windowText" lastClr="000000"/>
              </a:solidFill>
            </a:endParaRPr>
          </a:p>
        </p:txBody>
      </p:sp>
      <p:sp>
        <p:nvSpPr>
          <p:cNvPr id="11" name="矩形 10"/>
          <p:cNvSpPr/>
          <p:nvPr/>
        </p:nvSpPr>
        <p:spPr>
          <a:xfrm>
            <a:off x="500372" y="2013115"/>
            <a:ext cx="1549734" cy="74716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sz="1600" dirty="0" smtClean="0">
                <a:solidFill>
                  <a:sysClr val="windowText" lastClr="000000"/>
                </a:solidFill>
              </a:rPr>
              <a:t>數位單站顯示畫面</a:t>
            </a:r>
            <a:r>
              <a:rPr lang="en-US" altLang="zh-TW" sz="1600" dirty="0" smtClean="0">
                <a:solidFill>
                  <a:sysClr val="windowText" lastClr="000000"/>
                </a:solidFill>
              </a:rPr>
              <a:t>(</a:t>
            </a:r>
            <a:r>
              <a:rPr lang="zh-TW" altLang="en-US" sz="1600" dirty="0" smtClean="0">
                <a:solidFill>
                  <a:sysClr val="windowText" lastClr="000000"/>
                </a:solidFill>
              </a:rPr>
              <a:t>二</a:t>
            </a:r>
            <a:r>
              <a:rPr lang="en-US" altLang="zh-TW" sz="1600" dirty="0" smtClean="0">
                <a:solidFill>
                  <a:sysClr val="windowText" lastClr="000000"/>
                </a:solidFill>
              </a:rPr>
              <a:t>)</a:t>
            </a:r>
            <a:endParaRPr lang="zh-TW" altLang="en-US" sz="1600" dirty="0">
              <a:solidFill>
                <a:sysClr val="windowText" lastClr="000000"/>
              </a:solidFill>
            </a:endParaRPr>
          </a:p>
        </p:txBody>
      </p:sp>
      <p:sp>
        <p:nvSpPr>
          <p:cNvPr id="12" name="矩形 11"/>
          <p:cNvSpPr/>
          <p:nvPr/>
        </p:nvSpPr>
        <p:spPr>
          <a:xfrm>
            <a:off x="3946567" y="2637245"/>
            <a:ext cx="1317522" cy="865238"/>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zh-TW" altLang="en-US" dirty="0" smtClean="0">
                <a:solidFill>
                  <a:sysClr val="windowText" lastClr="000000"/>
                </a:solidFill>
              </a:rPr>
              <a:t>車床</a:t>
            </a:r>
            <a:r>
              <a:rPr lang="en-US" altLang="zh-TW" dirty="0" smtClean="0">
                <a:solidFill>
                  <a:sysClr val="windowText" lastClr="000000"/>
                </a:solidFill>
              </a:rPr>
              <a:t>(</a:t>
            </a:r>
            <a:r>
              <a:rPr lang="zh-TW" altLang="en-US" dirty="0" smtClean="0">
                <a:solidFill>
                  <a:sysClr val="windowText" lastClr="000000"/>
                </a:solidFill>
              </a:rPr>
              <a:t>二</a:t>
            </a:r>
            <a:r>
              <a:rPr lang="en-US" altLang="zh-TW" dirty="0" smtClean="0">
                <a:solidFill>
                  <a:sysClr val="windowText" lastClr="000000"/>
                </a:solidFill>
              </a:rPr>
              <a:t>)</a:t>
            </a:r>
            <a:endParaRPr lang="zh-TW" altLang="en-US" dirty="0">
              <a:solidFill>
                <a:sysClr val="windowText" lastClr="000000"/>
              </a:solidFill>
            </a:endParaRPr>
          </a:p>
        </p:txBody>
      </p:sp>
      <p:sp>
        <p:nvSpPr>
          <p:cNvPr id="13" name="矩形 12"/>
          <p:cNvSpPr/>
          <p:nvPr/>
        </p:nvSpPr>
        <p:spPr>
          <a:xfrm>
            <a:off x="4846478" y="2013115"/>
            <a:ext cx="1764000" cy="67309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sz="1600" dirty="0" smtClean="0">
                <a:solidFill>
                  <a:sysClr val="windowText" lastClr="000000"/>
                </a:solidFill>
              </a:rPr>
              <a:t>數位單站顯示畫面</a:t>
            </a:r>
            <a:r>
              <a:rPr lang="en-US" altLang="zh-TW" sz="1600" dirty="0" smtClean="0">
                <a:solidFill>
                  <a:sysClr val="windowText" lastClr="000000"/>
                </a:solidFill>
              </a:rPr>
              <a:t>(</a:t>
            </a:r>
            <a:r>
              <a:rPr lang="zh-TW" altLang="en-US" sz="1600" dirty="0" smtClean="0">
                <a:solidFill>
                  <a:sysClr val="windowText" lastClr="000000"/>
                </a:solidFill>
              </a:rPr>
              <a:t>三</a:t>
            </a:r>
            <a:r>
              <a:rPr lang="en-US" altLang="zh-TW" sz="1600" dirty="0" smtClean="0">
                <a:solidFill>
                  <a:sysClr val="windowText" lastClr="000000"/>
                </a:solidFill>
              </a:rPr>
              <a:t>)</a:t>
            </a:r>
            <a:endParaRPr lang="zh-TW" altLang="en-US" sz="1600" dirty="0">
              <a:solidFill>
                <a:sysClr val="windowText" lastClr="000000"/>
              </a:solidFill>
            </a:endParaRPr>
          </a:p>
        </p:txBody>
      </p:sp>
      <p:cxnSp>
        <p:nvCxnSpPr>
          <p:cNvPr id="14" name="肘形接點 13"/>
          <p:cNvCxnSpPr>
            <a:stCxn id="8" idx="0"/>
            <a:endCxn id="10" idx="1"/>
          </p:cNvCxnSpPr>
          <p:nvPr/>
        </p:nvCxnSpPr>
        <p:spPr>
          <a:xfrm rot="16200000" flipV="1">
            <a:off x="1599286" y="2087057"/>
            <a:ext cx="2444521" cy="4410135"/>
          </a:xfrm>
          <a:prstGeom prst="bentConnector4">
            <a:avLst>
              <a:gd name="adj1" fmla="val 33911"/>
              <a:gd name="adj2" fmla="val 105184"/>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線單箭頭接點 14"/>
          <p:cNvCxnSpPr>
            <a:stCxn id="10" idx="3"/>
            <a:endCxn id="12" idx="1"/>
          </p:cNvCxnSpPr>
          <p:nvPr/>
        </p:nvCxnSpPr>
        <p:spPr>
          <a:xfrm>
            <a:off x="1934000" y="3069864"/>
            <a:ext cx="2012567"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128587" y="5814552"/>
            <a:ext cx="1764000" cy="972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sz="1600" dirty="0" smtClean="0">
                <a:solidFill>
                  <a:sysClr val="windowText" lastClr="000000"/>
                </a:solidFill>
              </a:rPr>
              <a:t>數位管理畫面</a:t>
            </a:r>
            <a:endParaRPr lang="zh-TW" altLang="en-US" sz="1600" dirty="0">
              <a:solidFill>
                <a:sysClr val="windowText" lastClr="000000"/>
              </a:solidFill>
            </a:endParaRPr>
          </a:p>
        </p:txBody>
      </p:sp>
      <p:sp>
        <p:nvSpPr>
          <p:cNvPr id="19" name="矩形 18"/>
          <p:cNvSpPr/>
          <p:nvPr/>
        </p:nvSpPr>
        <p:spPr>
          <a:xfrm>
            <a:off x="1622761" y="5492796"/>
            <a:ext cx="1317522" cy="744516"/>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zh-TW" altLang="en-US" dirty="0" smtClean="0">
                <a:solidFill>
                  <a:sysClr val="windowText" lastClr="000000"/>
                </a:solidFill>
              </a:rPr>
              <a:t>本案數位流程系統</a:t>
            </a:r>
            <a:endParaRPr lang="zh-TW" altLang="en-US" dirty="0">
              <a:solidFill>
                <a:sysClr val="windowText" lastClr="000000"/>
              </a:solidFill>
            </a:endParaRPr>
          </a:p>
        </p:txBody>
      </p:sp>
      <p:cxnSp>
        <p:nvCxnSpPr>
          <p:cNvPr id="20" name="直線單箭頭接點 19"/>
          <p:cNvCxnSpPr>
            <a:stCxn id="12" idx="3"/>
            <a:endCxn id="3" idx="1"/>
          </p:cNvCxnSpPr>
          <p:nvPr/>
        </p:nvCxnSpPr>
        <p:spPr>
          <a:xfrm flipV="1">
            <a:off x="5264089" y="3069863"/>
            <a:ext cx="2206809"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7470898" y="2745827"/>
            <a:ext cx="917526" cy="6480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tx1"/>
                </a:solidFill>
              </a:rPr>
              <a:t>後續流程</a:t>
            </a:r>
            <a:endParaRPr lang="zh-TW" altLang="en-US" dirty="0">
              <a:solidFill>
                <a:schemeClr val="tx1"/>
              </a:solidFill>
            </a:endParaRPr>
          </a:p>
        </p:txBody>
      </p:sp>
      <p:cxnSp>
        <p:nvCxnSpPr>
          <p:cNvPr id="39" name="直線單箭頭接點 38"/>
          <p:cNvCxnSpPr>
            <a:stCxn id="19" idx="0"/>
            <a:endCxn id="30" idx="7"/>
          </p:cNvCxnSpPr>
          <p:nvPr/>
        </p:nvCxnSpPr>
        <p:spPr>
          <a:xfrm flipH="1" flipV="1">
            <a:off x="1212149" y="4637842"/>
            <a:ext cx="1069373" cy="854954"/>
          </a:xfrm>
          <a:prstGeom prst="straightConnector1">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 name="直線單箭頭接點 42"/>
          <p:cNvCxnSpPr>
            <a:stCxn id="19" idx="3"/>
            <a:endCxn id="8" idx="1"/>
          </p:cNvCxnSpPr>
          <p:nvPr/>
        </p:nvCxnSpPr>
        <p:spPr>
          <a:xfrm>
            <a:off x="2940283" y="5865054"/>
            <a:ext cx="1427569" cy="819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流程圖: 多重文件 44"/>
          <p:cNvSpPr/>
          <p:nvPr/>
        </p:nvSpPr>
        <p:spPr>
          <a:xfrm>
            <a:off x="1144441" y="4808140"/>
            <a:ext cx="617348" cy="500923"/>
          </a:xfrm>
          <a:prstGeom prst="flowChartMultidocumen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200" dirty="0">
                <a:solidFill>
                  <a:sysClr val="windowText" lastClr="000000"/>
                </a:solidFill>
              </a:rPr>
              <a:t>工</a:t>
            </a:r>
            <a:r>
              <a:rPr lang="zh-TW" altLang="en-US" sz="1200" dirty="0" smtClean="0">
                <a:solidFill>
                  <a:sysClr val="windowText" lastClr="000000"/>
                </a:solidFill>
              </a:rPr>
              <a:t>單</a:t>
            </a:r>
            <a:r>
              <a:rPr lang="en-US" altLang="zh-TW" sz="1200" dirty="0" smtClean="0">
                <a:solidFill>
                  <a:sysClr val="windowText" lastClr="000000"/>
                </a:solidFill>
              </a:rPr>
              <a:t>…</a:t>
            </a:r>
            <a:endParaRPr lang="zh-TW" altLang="en-US" sz="1200" dirty="0">
              <a:solidFill>
                <a:sysClr val="windowText" lastClr="000000"/>
              </a:solidFill>
            </a:endParaRPr>
          </a:p>
        </p:txBody>
      </p:sp>
      <p:sp>
        <p:nvSpPr>
          <p:cNvPr id="46" name="流程圖: 多重文件 45"/>
          <p:cNvSpPr/>
          <p:nvPr/>
        </p:nvSpPr>
        <p:spPr>
          <a:xfrm>
            <a:off x="2799239" y="4886566"/>
            <a:ext cx="617348" cy="500923"/>
          </a:xfrm>
          <a:prstGeom prst="flowChartMultidocumen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200" dirty="0">
                <a:solidFill>
                  <a:sysClr val="windowText" lastClr="000000"/>
                </a:solidFill>
              </a:rPr>
              <a:t>工單</a:t>
            </a:r>
          </a:p>
        </p:txBody>
      </p:sp>
      <p:sp>
        <p:nvSpPr>
          <p:cNvPr id="47" name="流程圖: 多重文件 46"/>
          <p:cNvSpPr/>
          <p:nvPr/>
        </p:nvSpPr>
        <p:spPr>
          <a:xfrm>
            <a:off x="3047999" y="5514385"/>
            <a:ext cx="840333" cy="500923"/>
          </a:xfrm>
          <a:prstGeom prst="flowChartMultidocumen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200" dirty="0" smtClean="0">
                <a:solidFill>
                  <a:sysClr val="windowText" lastClr="000000"/>
                </a:solidFill>
              </a:rPr>
              <a:t>物料單</a:t>
            </a:r>
            <a:endParaRPr lang="zh-TW" altLang="en-US" sz="1200" dirty="0">
              <a:solidFill>
                <a:sysClr val="windowText" lastClr="000000"/>
              </a:solidFill>
            </a:endParaRPr>
          </a:p>
        </p:txBody>
      </p:sp>
      <p:sp>
        <p:nvSpPr>
          <p:cNvPr id="54" name="矩形 53"/>
          <p:cNvSpPr/>
          <p:nvPr/>
        </p:nvSpPr>
        <p:spPr>
          <a:xfrm>
            <a:off x="1619672" y="6237312"/>
            <a:ext cx="1296144" cy="35809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TW" altLang="en-US" dirty="0" smtClean="0">
                <a:solidFill>
                  <a:sysClr val="windowText" lastClr="000000"/>
                </a:solidFill>
              </a:rPr>
              <a:t>生管</a:t>
            </a:r>
            <a:endParaRPr lang="zh-TW" altLang="en-US" dirty="0">
              <a:solidFill>
                <a:sysClr val="windowText" lastClr="000000"/>
              </a:solidFill>
            </a:endParaRPr>
          </a:p>
        </p:txBody>
      </p:sp>
      <p:sp>
        <p:nvSpPr>
          <p:cNvPr id="2" name="流程圖: 人工作業 1"/>
          <p:cNvSpPr/>
          <p:nvPr/>
        </p:nvSpPr>
        <p:spPr>
          <a:xfrm>
            <a:off x="5052453" y="4820014"/>
            <a:ext cx="527659" cy="426289"/>
          </a:xfrm>
          <a:prstGeom prst="flowChartManualOpe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橢圓 20"/>
          <p:cNvSpPr/>
          <p:nvPr/>
        </p:nvSpPr>
        <p:spPr>
          <a:xfrm>
            <a:off x="5071308" y="5222406"/>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橢圓 28"/>
          <p:cNvSpPr/>
          <p:nvPr/>
        </p:nvSpPr>
        <p:spPr>
          <a:xfrm>
            <a:off x="5374137" y="5229200"/>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文字方塊 21"/>
          <p:cNvSpPr txBox="1"/>
          <p:nvPr/>
        </p:nvSpPr>
        <p:spPr>
          <a:xfrm>
            <a:off x="5146449" y="4827770"/>
            <a:ext cx="302829" cy="461665"/>
          </a:xfrm>
          <a:prstGeom prst="rect">
            <a:avLst/>
          </a:prstGeom>
          <a:noFill/>
        </p:spPr>
        <p:txBody>
          <a:bodyPr wrap="square" rtlCol="0">
            <a:spAutoFit/>
          </a:bodyPr>
          <a:lstStyle/>
          <a:p>
            <a:r>
              <a:rPr lang="zh-TW" altLang="en-US" sz="1200" dirty="0" smtClean="0">
                <a:latin typeface="微軟正黑體" panose="020B0604030504040204" pitchFamily="34" charset="-120"/>
                <a:ea typeface="微軟正黑體" panose="020B0604030504040204" pitchFamily="34" charset="-120"/>
              </a:rPr>
              <a:t>原料</a:t>
            </a:r>
            <a:endParaRPr lang="zh-TW" altLang="en-US" sz="1200" dirty="0">
              <a:latin typeface="微軟正黑體" panose="020B0604030504040204" pitchFamily="34" charset="-120"/>
              <a:ea typeface="微軟正黑體" panose="020B0604030504040204" pitchFamily="34" charset="-120"/>
            </a:endParaRPr>
          </a:p>
        </p:txBody>
      </p:sp>
      <p:sp>
        <p:nvSpPr>
          <p:cNvPr id="31" name="流程圖: 人工作業 30"/>
          <p:cNvSpPr/>
          <p:nvPr/>
        </p:nvSpPr>
        <p:spPr>
          <a:xfrm>
            <a:off x="5690596" y="4859491"/>
            <a:ext cx="527659" cy="386813"/>
          </a:xfrm>
          <a:prstGeom prst="flowChartManualOpe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2" name="橢圓 31"/>
          <p:cNvSpPr/>
          <p:nvPr/>
        </p:nvSpPr>
        <p:spPr>
          <a:xfrm>
            <a:off x="5709451" y="5242411"/>
            <a:ext cx="216024" cy="1960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 name="橢圓 32"/>
          <p:cNvSpPr/>
          <p:nvPr/>
        </p:nvSpPr>
        <p:spPr>
          <a:xfrm>
            <a:off x="6012280" y="5249205"/>
            <a:ext cx="216024" cy="1960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 name="文字方塊 33"/>
          <p:cNvSpPr txBox="1"/>
          <p:nvPr/>
        </p:nvSpPr>
        <p:spPr>
          <a:xfrm>
            <a:off x="5784592" y="4827771"/>
            <a:ext cx="302829" cy="461665"/>
          </a:xfrm>
          <a:prstGeom prst="rect">
            <a:avLst/>
          </a:prstGeom>
          <a:noFill/>
        </p:spPr>
        <p:txBody>
          <a:bodyPr wrap="square" rtlCol="0">
            <a:spAutoFit/>
          </a:bodyPr>
          <a:lstStyle/>
          <a:p>
            <a:r>
              <a:rPr lang="zh-TW" altLang="en-US" sz="1200" dirty="0" smtClean="0">
                <a:latin typeface="微軟正黑體" panose="020B0604030504040204" pitchFamily="34" charset="-120"/>
                <a:ea typeface="微軟正黑體" panose="020B0604030504040204" pitchFamily="34" charset="-120"/>
              </a:rPr>
              <a:t>工具</a:t>
            </a:r>
            <a:endParaRPr lang="zh-TW" altLang="en-US" sz="1200" dirty="0">
              <a:latin typeface="微軟正黑體" panose="020B0604030504040204" pitchFamily="34" charset="-120"/>
              <a:ea typeface="微軟正黑體" panose="020B0604030504040204" pitchFamily="34" charset="-120"/>
            </a:endParaRPr>
          </a:p>
        </p:txBody>
      </p:sp>
      <p:sp>
        <p:nvSpPr>
          <p:cNvPr id="35" name="流程圖: 人工作業 34"/>
          <p:cNvSpPr/>
          <p:nvPr/>
        </p:nvSpPr>
        <p:spPr>
          <a:xfrm>
            <a:off x="2138257" y="3144058"/>
            <a:ext cx="527659" cy="426289"/>
          </a:xfrm>
          <a:prstGeom prst="flowChartManualOpe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 name="橢圓 35"/>
          <p:cNvSpPr/>
          <p:nvPr/>
        </p:nvSpPr>
        <p:spPr>
          <a:xfrm>
            <a:off x="2157112" y="3546450"/>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 name="橢圓 36"/>
          <p:cNvSpPr/>
          <p:nvPr/>
        </p:nvSpPr>
        <p:spPr>
          <a:xfrm>
            <a:off x="2459941" y="3553244"/>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 name="文字方塊 37"/>
          <p:cNvSpPr txBox="1"/>
          <p:nvPr/>
        </p:nvSpPr>
        <p:spPr>
          <a:xfrm>
            <a:off x="2091210" y="3211236"/>
            <a:ext cx="708029" cy="276999"/>
          </a:xfrm>
          <a:prstGeom prst="rect">
            <a:avLst/>
          </a:prstGeom>
          <a:noFill/>
        </p:spPr>
        <p:txBody>
          <a:bodyPr wrap="square" rtlCol="0">
            <a:spAutoFit/>
          </a:bodyPr>
          <a:lstStyle/>
          <a:p>
            <a:r>
              <a:rPr lang="zh-TW" altLang="en-US" sz="1200" dirty="0" smtClean="0">
                <a:latin typeface="微軟正黑體" panose="020B0604030504040204" pitchFamily="34" charset="-120"/>
                <a:ea typeface="微軟正黑體" panose="020B0604030504040204" pitchFamily="34" charset="-120"/>
              </a:rPr>
              <a:t>半成品</a:t>
            </a:r>
            <a:endParaRPr lang="zh-TW" altLang="en-US" sz="1200" dirty="0">
              <a:latin typeface="微軟正黑體" panose="020B0604030504040204" pitchFamily="34" charset="-120"/>
              <a:ea typeface="微軟正黑體" panose="020B0604030504040204" pitchFamily="34" charset="-120"/>
            </a:endParaRPr>
          </a:p>
        </p:txBody>
      </p:sp>
      <p:sp>
        <p:nvSpPr>
          <p:cNvPr id="40" name="流程圖: 人工作業 39"/>
          <p:cNvSpPr/>
          <p:nvPr/>
        </p:nvSpPr>
        <p:spPr>
          <a:xfrm>
            <a:off x="5445688" y="3188221"/>
            <a:ext cx="527659" cy="426289"/>
          </a:xfrm>
          <a:prstGeom prst="flowChartManualOpe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2" name="橢圓 41"/>
          <p:cNvSpPr/>
          <p:nvPr/>
        </p:nvSpPr>
        <p:spPr>
          <a:xfrm>
            <a:off x="5464543" y="3590613"/>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4" name="橢圓 43"/>
          <p:cNvSpPr/>
          <p:nvPr/>
        </p:nvSpPr>
        <p:spPr>
          <a:xfrm>
            <a:off x="5767372" y="3597407"/>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8" name="文字方塊 47"/>
          <p:cNvSpPr txBox="1"/>
          <p:nvPr/>
        </p:nvSpPr>
        <p:spPr>
          <a:xfrm>
            <a:off x="5461166" y="3255364"/>
            <a:ext cx="708029" cy="276999"/>
          </a:xfrm>
          <a:prstGeom prst="rect">
            <a:avLst/>
          </a:prstGeom>
          <a:noFill/>
        </p:spPr>
        <p:txBody>
          <a:bodyPr wrap="square" rtlCol="0">
            <a:spAutoFit/>
          </a:bodyPr>
          <a:lstStyle/>
          <a:p>
            <a:r>
              <a:rPr lang="zh-TW" altLang="en-US" sz="1200" dirty="0" smtClean="0">
                <a:latin typeface="微軟正黑體" panose="020B0604030504040204" pitchFamily="34" charset="-120"/>
                <a:ea typeface="微軟正黑體" panose="020B0604030504040204" pitchFamily="34" charset="-120"/>
              </a:rPr>
              <a:t>成品</a:t>
            </a:r>
            <a:endParaRPr lang="zh-TW" altLang="en-US" sz="1200" dirty="0">
              <a:latin typeface="微軟正黑體" panose="020B0604030504040204" pitchFamily="34" charset="-120"/>
              <a:ea typeface="微軟正黑體" panose="020B0604030504040204" pitchFamily="34" charset="-120"/>
            </a:endParaRPr>
          </a:p>
        </p:txBody>
      </p:sp>
      <p:sp>
        <p:nvSpPr>
          <p:cNvPr id="30" name="橢圓 29"/>
          <p:cNvSpPr/>
          <p:nvPr/>
        </p:nvSpPr>
        <p:spPr>
          <a:xfrm rot="1202993">
            <a:off x="785432" y="4508446"/>
            <a:ext cx="447603" cy="44760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51" name="直線接點 50"/>
          <p:cNvCxnSpPr>
            <a:stCxn id="30" idx="7"/>
            <a:endCxn id="30" idx="3"/>
          </p:cNvCxnSpPr>
          <p:nvPr/>
        </p:nvCxnSpPr>
        <p:spPr>
          <a:xfrm flipH="1">
            <a:off x="806318" y="4637842"/>
            <a:ext cx="405831" cy="188811"/>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直線單箭頭接點 52"/>
          <p:cNvCxnSpPr>
            <a:stCxn id="30" idx="3"/>
            <a:endCxn id="10" idx="2"/>
          </p:cNvCxnSpPr>
          <p:nvPr/>
        </p:nvCxnSpPr>
        <p:spPr>
          <a:xfrm flipV="1">
            <a:off x="806318" y="3502483"/>
            <a:ext cx="468921" cy="13241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直線單箭頭接點 64"/>
          <p:cNvCxnSpPr>
            <a:stCxn id="19" idx="0"/>
            <a:endCxn id="66" idx="7"/>
          </p:cNvCxnSpPr>
          <p:nvPr/>
        </p:nvCxnSpPr>
        <p:spPr>
          <a:xfrm flipV="1">
            <a:off x="2281522" y="4797240"/>
            <a:ext cx="1471840" cy="695556"/>
          </a:xfrm>
          <a:prstGeom prst="straightConnector1">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6" name="橢圓 65"/>
          <p:cNvSpPr/>
          <p:nvPr/>
        </p:nvSpPr>
        <p:spPr>
          <a:xfrm rot="2868320">
            <a:off x="3306027" y="4562485"/>
            <a:ext cx="447603" cy="44760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67" name="直線接點 66"/>
          <p:cNvCxnSpPr>
            <a:stCxn id="66" idx="7"/>
            <a:endCxn id="66" idx="3"/>
          </p:cNvCxnSpPr>
          <p:nvPr/>
        </p:nvCxnSpPr>
        <p:spPr>
          <a:xfrm flipH="1" flipV="1">
            <a:off x="3306295" y="4775333"/>
            <a:ext cx="447067" cy="21907"/>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直線單箭頭接點 67"/>
          <p:cNvCxnSpPr>
            <a:stCxn id="66" idx="3"/>
            <a:endCxn id="12" idx="2"/>
          </p:cNvCxnSpPr>
          <p:nvPr/>
        </p:nvCxnSpPr>
        <p:spPr>
          <a:xfrm flipV="1">
            <a:off x="3306295" y="3502483"/>
            <a:ext cx="1299033" cy="12728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4" name="直線單箭頭接點 73"/>
          <p:cNvCxnSpPr>
            <a:stCxn id="19" idx="0"/>
            <a:endCxn id="75" idx="7"/>
          </p:cNvCxnSpPr>
          <p:nvPr/>
        </p:nvCxnSpPr>
        <p:spPr>
          <a:xfrm flipH="1" flipV="1">
            <a:off x="1979929" y="4207591"/>
            <a:ext cx="301593" cy="1285205"/>
          </a:xfrm>
          <a:prstGeom prst="straightConnector1">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75" name="橢圓 74"/>
          <p:cNvSpPr/>
          <p:nvPr/>
        </p:nvSpPr>
        <p:spPr>
          <a:xfrm rot="1202993">
            <a:off x="1553212" y="4078195"/>
            <a:ext cx="447603" cy="44760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76" name="直線接點 75"/>
          <p:cNvCxnSpPr>
            <a:stCxn id="75" idx="7"/>
            <a:endCxn id="75" idx="3"/>
          </p:cNvCxnSpPr>
          <p:nvPr/>
        </p:nvCxnSpPr>
        <p:spPr>
          <a:xfrm flipH="1">
            <a:off x="1574098" y="4207591"/>
            <a:ext cx="405831" cy="188811"/>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直線單箭頭接點 76"/>
          <p:cNvCxnSpPr>
            <a:stCxn id="75" idx="3"/>
            <a:endCxn id="10" idx="2"/>
          </p:cNvCxnSpPr>
          <p:nvPr/>
        </p:nvCxnSpPr>
        <p:spPr>
          <a:xfrm flipH="1" flipV="1">
            <a:off x="1275239" y="3502483"/>
            <a:ext cx="298859" cy="893919"/>
          </a:xfrm>
          <a:prstGeom prst="straightConnector1">
            <a:avLst/>
          </a:prstGeom>
          <a:ln w="3175">
            <a:tailEnd type="triangle"/>
          </a:ln>
        </p:spPr>
        <p:style>
          <a:lnRef idx="1">
            <a:schemeClr val="accent1"/>
          </a:lnRef>
          <a:fillRef idx="0">
            <a:schemeClr val="accent1"/>
          </a:fillRef>
          <a:effectRef idx="0">
            <a:schemeClr val="accent1"/>
          </a:effectRef>
          <a:fontRef idx="minor">
            <a:schemeClr val="tx1"/>
          </a:fontRef>
        </p:style>
      </p:cxnSp>
      <p:sp>
        <p:nvSpPr>
          <p:cNvPr id="83" name="剪去單一角落矩形 82"/>
          <p:cNvSpPr/>
          <p:nvPr/>
        </p:nvSpPr>
        <p:spPr>
          <a:xfrm>
            <a:off x="1903904" y="4096346"/>
            <a:ext cx="567354" cy="445216"/>
          </a:xfrm>
          <a:prstGeom prst="snip1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200" dirty="0" smtClean="0">
                <a:solidFill>
                  <a:sysClr val="windowText" lastClr="000000"/>
                </a:solidFill>
              </a:rPr>
              <a:t>進度</a:t>
            </a:r>
            <a:r>
              <a:rPr lang="en-US" altLang="zh-TW" sz="1200" dirty="0" smtClean="0">
                <a:solidFill>
                  <a:sysClr val="windowText" lastClr="000000"/>
                </a:solidFill>
              </a:rPr>
              <a:t>…</a:t>
            </a:r>
            <a:endParaRPr lang="zh-TW" altLang="en-US" sz="1200" dirty="0">
              <a:solidFill>
                <a:sysClr val="windowText" lastClr="000000"/>
              </a:solidFill>
            </a:endParaRPr>
          </a:p>
        </p:txBody>
      </p:sp>
    </p:spTree>
    <p:extLst>
      <p:ext uri="{BB962C8B-B14F-4D97-AF65-F5344CB8AC3E}">
        <p14:creationId xmlns:p14="http://schemas.microsoft.com/office/powerpoint/2010/main" val="36245220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3293E9E-AFF9-4034-8BF6-5754B3EA07C7}" type="slidenum">
              <a:rPr lang="zh-TW" altLang="en-US" smtClean="0"/>
              <a:pPr/>
              <a:t>25</a:t>
            </a:fld>
            <a:endParaRPr lang="zh-TW" altLang="en-US"/>
          </a:p>
        </p:txBody>
      </p:sp>
      <p:sp>
        <p:nvSpPr>
          <p:cNvPr id="5" name="Rectangle 2"/>
          <p:cNvSpPr>
            <a:spLocks noGrp="1" noChangeArrowheads="1"/>
          </p:cNvSpPr>
          <p:nvPr>
            <p:ph type="title"/>
          </p:nvPr>
        </p:nvSpPr>
        <p:spPr bwMode="auto">
          <a:xfrm>
            <a:off x="1117923" y="44624"/>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zh-TW" altLang="en-US" dirty="0" smtClean="0">
                <a:latin typeface="微軟正黑體" panose="020B0604030504040204" pitchFamily="34" charset="-120"/>
                <a:ea typeface="微軟正黑體" panose="020B0604030504040204" pitchFamily="34" charset="-120"/>
              </a:rPr>
              <a:t>壹、</a:t>
            </a:r>
            <a:r>
              <a:rPr lang="zh-TW" altLang="zh-TW" dirty="0" smtClean="0">
                <a:latin typeface="微軟正黑體" panose="020B0604030504040204" pitchFamily="34" charset="-120"/>
                <a:ea typeface="微軟正黑體" panose="020B0604030504040204" pitchFamily="34" charset="-120"/>
              </a:rPr>
              <a:t>計畫內容</a:t>
            </a:r>
            <a:endParaRPr lang="zh-TW" altLang="en-US" dirty="0" smtClean="0">
              <a:latin typeface="微軟正黑體" panose="020B0604030504040204" pitchFamily="34" charset="-120"/>
              <a:ea typeface="微軟正黑體" panose="020B0604030504040204" pitchFamily="34" charset="-120"/>
            </a:endParaRPr>
          </a:p>
        </p:txBody>
      </p:sp>
      <p:sp>
        <p:nvSpPr>
          <p:cNvPr id="6" name="矩形 5"/>
          <p:cNvSpPr/>
          <p:nvPr/>
        </p:nvSpPr>
        <p:spPr>
          <a:xfrm>
            <a:off x="683568" y="2204864"/>
            <a:ext cx="2376264" cy="165618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sz="1600" dirty="0" smtClean="0">
                <a:solidFill>
                  <a:sysClr val="windowText" lastClr="000000"/>
                </a:solidFill>
              </a:rPr>
              <a:t>生管用</a:t>
            </a:r>
            <a:endParaRPr lang="en-US" altLang="zh-TW" sz="1600" dirty="0" smtClean="0">
              <a:solidFill>
                <a:sysClr val="windowText" lastClr="000000"/>
              </a:solidFill>
            </a:endParaRPr>
          </a:p>
          <a:p>
            <a:pPr algn="ctr"/>
            <a:r>
              <a:rPr lang="zh-TW" altLang="en-US" sz="1600" dirty="0" smtClean="0">
                <a:solidFill>
                  <a:sysClr val="windowText" lastClr="000000"/>
                </a:solidFill>
              </a:rPr>
              <a:t>數位管理畫面</a:t>
            </a:r>
            <a:endParaRPr lang="en-US" altLang="zh-TW" sz="1600" dirty="0" smtClean="0">
              <a:solidFill>
                <a:sysClr val="windowText" lastClr="000000"/>
              </a:solidFill>
            </a:endParaRPr>
          </a:p>
          <a:p>
            <a:pPr algn="ctr"/>
            <a:r>
              <a:rPr lang="zh-TW" altLang="en-US" sz="1600" dirty="0" smtClean="0">
                <a:solidFill>
                  <a:sysClr val="windowText" lastClr="000000"/>
                </a:solidFill>
              </a:rPr>
              <a:t>圖例</a:t>
            </a:r>
            <a:endParaRPr lang="zh-TW" altLang="en-US" sz="1600" dirty="0">
              <a:solidFill>
                <a:sysClr val="windowText" lastClr="000000"/>
              </a:solidFill>
            </a:endParaRPr>
          </a:p>
        </p:txBody>
      </p:sp>
      <p:sp>
        <p:nvSpPr>
          <p:cNvPr id="7" name="矩形 6"/>
          <p:cNvSpPr/>
          <p:nvPr/>
        </p:nvSpPr>
        <p:spPr>
          <a:xfrm>
            <a:off x="3563888" y="2210770"/>
            <a:ext cx="2520280" cy="165027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sz="1600" dirty="0" smtClean="0">
                <a:solidFill>
                  <a:sysClr val="windowText" lastClr="000000"/>
                </a:solidFill>
              </a:rPr>
              <a:t>車床</a:t>
            </a:r>
            <a:r>
              <a:rPr lang="en-US" altLang="zh-TW" sz="1600" dirty="0" smtClean="0">
                <a:solidFill>
                  <a:sysClr val="windowText" lastClr="000000"/>
                </a:solidFill>
              </a:rPr>
              <a:t>(</a:t>
            </a:r>
            <a:r>
              <a:rPr lang="zh-TW" altLang="en-US" sz="1600" dirty="0" smtClean="0">
                <a:solidFill>
                  <a:sysClr val="windowText" lastClr="000000"/>
                </a:solidFill>
              </a:rPr>
              <a:t>一</a:t>
            </a:r>
            <a:r>
              <a:rPr lang="en-US" altLang="zh-TW" sz="1600" dirty="0" smtClean="0">
                <a:solidFill>
                  <a:sysClr val="windowText" lastClr="000000"/>
                </a:solidFill>
              </a:rPr>
              <a:t>)</a:t>
            </a:r>
            <a:r>
              <a:rPr lang="zh-TW" altLang="en-US" sz="1600" dirty="0" smtClean="0">
                <a:solidFill>
                  <a:sysClr val="windowText" lastClr="000000"/>
                </a:solidFill>
              </a:rPr>
              <a:t>作業員用</a:t>
            </a:r>
            <a:endParaRPr lang="en-US" altLang="zh-TW" sz="1600" dirty="0" smtClean="0">
              <a:solidFill>
                <a:sysClr val="windowText" lastClr="000000"/>
              </a:solidFill>
            </a:endParaRPr>
          </a:p>
          <a:p>
            <a:pPr algn="ctr"/>
            <a:r>
              <a:rPr lang="zh-TW" altLang="en-US" sz="1600" dirty="0" smtClean="0">
                <a:solidFill>
                  <a:sysClr val="windowText" lastClr="000000"/>
                </a:solidFill>
              </a:rPr>
              <a:t>數位單站顯示畫面</a:t>
            </a:r>
            <a:r>
              <a:rPr lang="en-US" altLang="zh-TW" sz="1600" dirty="0" smtClean="0">
                <a:solidFill>
                  <a:sysClr val="windowText" lastClr="000000"/>
                </a:solidFill>
              </a:rPr>
              <a:t>(</a:t>
            </a:r>
            <a:r>
              <a:rPr lang="zh-TW" altLang="en-US" sz="1600" dirty="0" smtClean="0">
                <a:solidFill>
                  <a:sysClr val="windowText" lastClr="000000"/>
                </a:solidFill>
              </a:rPr>
              <a:t>二</a:t>
            </a:r>
            <a:r>
              <a:rPr lang="en-US" altLang="zh-TW" sz="1600" dirty="0" smtClean="0">
                <a:solidFill>
                  <a:sysClr val="windowText" lastClr="000000"/>
                </a:solidFill>
              </a:rPr>
              <a:t>)</a:t>
            </a:r>
          </a:p>
          <a:p>
            <a:pPr algn="ctr"/>
            <a:r>
              <a:rPr lang="zh-TW" altLang="en-US" sz="1600" dirty="0" smtClean="0">
                <a:solidFill>
                  <a:sysClr val="windowText" lastClr="000000"/>
                </a:solidFill>
              </a:rPr>
              <a:t>圖例</a:t>
            </a:r>
            <a:endParaRPr lang="zh-TW" altLang="en-US" sz="1600" dirty="0">
              <a:solidFill>
                <a:sysClr val="windowText" lastClr="000000"/>
              </a:solidFill>
            </a:endParaRPr>
          </a:p>
        </p:txBody>
      </p:sp>
      <p:sp>
        <p:nvSpPr>
          <p:cNvPr id="8" name="矩形 7"/>
          <p:cNvSpPr/>
          <p:nvPr/>
        </p:nvSpPr>
        <p:spPr>
          <a:xfrm>
            <a:off x="683568" y="4362384"/>
            <a:ext cx="2376264" cy="165618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sz="1600" dirty="0">
                <a:solidFill>
                  <a:sysClr val="windowText" lastClr="000000"/>
                </a:solidFill>
              </a:rPr>
              <a:t>倉庫</a:t>
            </a:r>
            <a:r>
              <a:rPr lang="zh-TW" altLang="en-US" sz="1600" dirty="0" smtClean="0">
                <a:solidFill>
                  <a:sysClr val="windowText" lastClr="000000"/>
                </a:solidFill>
              </a:rPr>
              <a:t>用</a:t>
            </a:r>
            <a:endParaRPr lang="en-US" altLang="zh-TW" sz="1600" dirty="0" smtClean="0">
              <a:solidFill>
                <a:sysClr val="windowText" lastClr="000000"/>
              </a:solidFill>
            </a:endParaRPr>
          </a:p>
          <a:p>
            <a:pPr algn="ctr"/>
            <a:r>
              <a:rPr lang="zh-TW" altLang="en-US" sz="1600" dirty="0" smtClean="0">
                <a:solidFill>
                  <a:sysClr val="windowText" lastClr="000000"/>
                </a:solidFill>
              </a:rPr>
              <a:t>數位管理畫面</a:t>
            </a:r>
            <a:endParaRPr lang="en-US" altLang="zh-TW" sz="1600" dirty="0" smtClean="0">
              <a:solidFill>
                <a:sysClr val="windowText" lastClr="000000"/>
              </a:solidFill>
            </a:endParaRPr>
          </a:p>
          <a:p>
            <a:pPr algn="ctr"/>
            <a:r>
              <a:rPr lang="zh-TW" altLang="en-US" sz="1600" dirty="0" smtClean="0">
                <a:solidFill>
                  <a:sysClr val="windowText" lastClr="000000"/>
                </a:solidFill>
              </a:rPr>
              <a:t>圖例</a:t>
            </a:r>
            <a:endParaRPr lang="zh-TW" altLang="en-US" sz="1600" dirty="0">
              <a:solidFill>
                <a:sysClr val="windowText" lastClr="000000"/>
              </a:solidFill>
            </a:endParaRPr>
          </a:p>
        </p:txBody>
      </p:sp>
      <p:sp>
        <p:nvSpPr>
          <p:cNvPr id="9" name="文字方塊 8"/>
          <p:cNvSpPr txBox="1"/>
          <p:nvPr/>
        </p:nvSpPr>
        <p:spPr>
          <a:xfrm>
            <a:off x="1117922" y="1628800"/>
            <a:ext cx="7054477" cy="369332"/>
          </a:xfrm>
          <a:prstGeom prst="rect">
            <a:avLst/>
          </a:prstGeom>
          <a:noFill/>
        </p:spPr>
        <p:txBody>
          <a:bodyPr wrap="square" rtlCol="0">
            <a:spAutoFit/>
          </a:bodyPr>
          <a:lstStyle/>
          <a:p>
            <a:r>
              <a:rPr lang="en-US" altLang="zh-TW" b="1" dirty="0" smtClean="0">
                <a:solidFill>
                  <a:schemeClr val="accent1">
                    <a:lumMod val="50000"/>
                  </a:schemeClr>
                </a:solidFill>
                <a:latin typeface="+mj-ea"/>
                <a:ea typeface="+mj-ea"/>
              </a:rPr>
              <a:t>3.</a:t>
            </a:r>
            <a:r>
              <a:rPr lang="zh-TW" altLang="en-US" b="1" dirty="0" smtClean="0">
                <a:solidFill>
                  <a:schemeClr val="accent1">
                    <a:lumMod val="50000"/>
                  </a:schemeClr>
                </a:solidFill>
                <a:latin typeface="+mj-ea"/>
                <a:ea typeface="+mj-ea"/>
              </a:rPr>
              <a:t> 流程數位化功能</a:t>
            </a:r>
            <a:r>
              <a:rPr lang="en-US" altLang="zh-TW" b="1" dirty="0" smtClean="0">
                <a:solidFill>
                  <a:schemeClr val="accent1">
                    <a:lumMod val="50000"/>
                  </a:schemeClr>
                </a:solidFill>
                <a:latin typeface="+mj-ea"/>
                <a:ea typeface="+mj-ea"/>
              </a:rPr>
              <a:t>-</a:t>
            </a:r>
            <a:r>
              <a:rPr lang="zh-TW" altLang="en-US" b="1" dirty="0" smtClean="0">
                <a:solidFill>
                  <a:schemeClr val="accent1">
                    <a:lumMod val="50000"/>
                  </a:schemeClr>
                </a:solidFill>
                <a:latin typeface="+mj-ea"/>
                <a:ea typeface="+mj-ea"/>
              </a:rPr>
              <a:t>至少應以連續</a:t>
            </a:r>
            <a:r>
              <a:rPr lang="en-US" altLang="zh-TW" b="1" dirty="0" smtClean="0">
                <a:solidFill>
                  <a:schemeClr val="accent1">
                    <a:lumMod val="50000"/>
                  </a:schemeClr>
                </a:solidFill>
                <a:latin typeface="+mj-ea"/>
                <a:ea typeface="+mj-ea"/>
              </a:rPr>
              <a:t>2</a:t>
            </a:r>
            <a:r>
              <a:rPr lang="zh-TW" altLang="en-US" b="1" dirty="0" smtClean="0">
                <a:solidFill>
                  <a:schemeClr val="accent1">
                    <a:lumMod val="50000"/>
                  </a:schemeClr>
                </a:solidFill>
                <a:latin typeface="+mj-ea"/>
                <a:ea typeface="+mj-ea"/>
              </a:rPr>
              <a:t>製程範例實施</a:t>
            </a:r>
            <a:r>
              <a:rPr lang="zh-TW" altLang="en-US" b="1" dirty="0">
                <a:solidFill>
                  <a:schemeClr val="accent1">
                    <a:lumMod val="50000"/>
                  </a:schemeClr>
                </a:solidFill>
                <a:latin typeface="+mj-ea"/>
                <a:ea typeface="+mj-ea"/>
              </a:rPr>
              <a:t>之本</a:t>
            </a:r>
            <a:r>
              <a:rPr lang="zh-TW" altLang="en-US" b="1" dirty="0" smtClean="0">
                <a:solidFill>
                  <a:schemeClr val="accent1">
                    <a:lumMod val="50000"/>
                  </a:schemeClr>
                </a:solidFill>
                <a:latin typeface="+mj-ea"/>
                <a:ea typeface="+mj-ea"/>
              </a:rPr>
              <a:t>案介面圖例</a:t>
            </a:r>
            <a:endParaRPr lang="zh-TW" altLang="en-US" b="1" dirty="0">
              <a:solidFill>
                <a:schemeClr val="accent1">
                  <a:lumMod val="50000"/>
                </a:schemeClr>
              </a:solidFill>
              <a:latin typeface="+mj-ea"/>
              <a:ea typeface="+mj-ea"/>
            </a:endParaRPr>
          </a:p>
        </p:txBody>
      </p:sp>
      <p:sp>
        <p:nvSpPr>
          <p:cNvPr id="10" name="Rectangle 2"/>
          <p:cNvSpPr txBox="1">
            <a:spLocks noChangeArrowheads="1"/>
          </p:cNvSpPr>
          <p:nvPr/>
        </p:nvSpPr>
        <p:spPr bwMode="auto">
          <a:xfrm>
            <a:off x="239028" y="934087"/>
            <a:ext cx="6121400" cy="76944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0" lvl="1" algn="l">
              <a:spcBef>
                <a:spcPts val="0"/>
              </a:spcBef>
            </a:pPr>
            <a:r>
              <a:rPr lang="en-US" altLang="zh-TW" sz="2400" b="1" dirty="0"/>
              <a:t> </a:t>
            </a:r>
            <a:r>
              <a:rPr lang="zh-TW" altLang="en-US" sz="2400" b="1" dirty="0" smtClean="0"/>
              <a:t>二</a:t>
            </a:r>
            <a:r>
              <a:rPr lang="zh-TW" altLang="zh-TW" sz="2400" b="1" dirty="0" smtClean="0"/>
              <a:t>、</a:t>
            </a:r>
            <a:r>
              <a:rPr lang="zh-TW" altLang="en-US" sz="2400" b="1" dirty="0" smtClean="0"/>
              <a:t>解決方案</a:t>
            </a:r>
            <a:r>
              <a:rPr lang="en-US" altLang="zh-TW" sz="2400" b="1" dirty="0">
                <a:solidFill>
                  <a:srgbClr val="FF0000"/>
                </a:solidFill>
              </a:rPr>
              <a:t>(SMU Phase II</a:t>
            </a:r>
            <a:r>
              <a:rPr lang="en-US" altLang="zh-TW" sz="2400" b="1" dirty="0" smtClean="0">
                <a:solidFill>
                  <a:srgbClr val="FF0000"/>
                </a:solidFill>
              </a:rPr>
              <a:t>)</a:t>
            </a:r>
          </a:p>
          <a:p>
            <a:pPr marL="361950" lvl="1" algn="l">
              <a:spcBef>
                <a:spcPts val="0"/>
              </a:spcBef>
            </a:pPr>
            <a:r>
              <a:rPr lang="en-US" altLang="zh-TW" sz="2000" dirty="0" smtClean="0"/>
              <a:t>(</a:t>
            </a:r>
            <a:r>
              <a:rPr lang="zh-TW" altLang="en-US" sz="2000" dirty="0" smtClean="0"/>
              <a:t>七</a:t>
            </a:r>
            <a:r>
              <a:rPr lang="en-US" altLang="zh-TW" sz="2000" dirty="0" smtClean="0"/>
              <a:t>)</a:t>
            </a:r>
            <a:r>
              <a:rPr lang="zh-TW" altLang="en-US" sz="2000" dirty="0" smtClean="0"/>
              <a:t>智慧化應用服務模組功能說明</a:t>
            </a:r>
          </a:p>
        </p:txBody>
      </p:sp>
      <p:graphicFrame>
        <p:nvGraphicFramePr>
          <p:cNvPr id="11" name="表格 10"/>
          <p:cNvGraphicFramePr>
            <a:graphicFrameLocks noGrp="1"/>
          </p:cNvGraphicFramePr>
          <p:nvPr>
            <p:extLst>
              <p:ext uri="{D42A27DB-BD31-4B8C-83A1-F6EECF244321}">
                <p14:modId xmlns:p14="http://schemas.microsoft.com/office/powerpoint/2010/main" val="2160587024"/>
              </p:ext>
            </p:extLst>
          </p:nvPr>
        </p:nvGraphicFramePr>
        <p:xfrm>
          <a:off x="3299728" y="4359245"/>
          <a:ext cx="5664759" cy="1854200"/>
        </p:xfrm>
        <a:graphic>
          <a:graphicData uri="http://schemas.openxmlformats.org/drawingml/2006/table">
            <a:tbl>
              <a:tblPr firstRow="1" bandRow="1">
                <a:tableStyleId>{5C22544A-7EE6-4342-B048-85BDC9FD1C3A}</a:tableStyleId>
              </a:tblPr>
              <a:tblGrid>
                <a:gridCol w="2280384">
                  <a:extLst>
                    <a:ext uri="{9D8B030D-6E8A-4147-A177-3AD203B41FA5}">
                      <a16:colId xmlns:a16="http://schemas.microsoft.com/office/drawing/2014/main" val="860905716"/>
                    </a:ext>
                  </a:extLst>
                </a:gridCol>
                <a:gridCol w="1496122">
                  <a:extLst>
                    <a:ext uri="{9D8B030D-6E8A-4147-A177-3AD203B41FA5}">
                      <a16:colId xmlns:a16="http://schemas.microsoft.com/office/drawing/2014/main" val="1953310502"/>
                    </a:ext>
                  </a:extLst>
                </a:gridCol>
                <a:gridCol w="1888253">
                  <a:extLst>
                    <a:ext uri="{9D8B030D-6E8A-4147-A177-3AD203B41FA5}">
                      <a16:colId xmlns:a16="http://schemas.microsoft.com/office/drawing/2014/main" val="3501443602"/>
                    </a:ext>
                  </a:extLst>
                </a:gridCol>
              </a:tblGrid>
              <a:tr h="370840">
                <a:tc>
                  <a:txBody>
                    <a:bodyPr/>
                    <a:lstStyle/>
                    <a:p>
                      <a:r>
                        <a:rPr lang="zh-TW" altLang="en-US" dirty="0" smtClean="0"/>
                        <a:t>項目</a:t>
                      </a:r>
                      <a:endParaRPr lang="zh-TW" altLang="en-US" dirty="0"/>
                    </a:p>
                  </a:txBody>
                  <a:tcPr/>
                </a:tc>
                <a:tc>
                  <a:txBody>
                    <a:bodyPr/>
                    <a:lstStyle/>
                    <a:p>
                      <a:r>
                        <a:rPr lang="zh-TW" altLang="en-US" dirty="0" smtClean="0"/>
                        <a:t>數據數位化</a:t>
                      </a:r>
                      <a:endParaRPr lang="zh-TW" altLang="en-US" dirty="0"/>
                    </a:p>
                  </a:txBody>
                  <a:tcPr/>
                </a:tc>
                <a:tc>
                  <a:txBody>
                    <a:bodyPr/>
                    <a:lstStyle/>
                    <a:p>
                      <a:r>
                        <a:rPr lang="zh-TW" altLang="en-US" dirty="0" smtClean="0"/>
                        <a:t>流程數位化</a:t>
                      </a:r>
                      <a:endParaRPr lang="zh-TW" altLang="en-US" dirty="0"/>
                    </a:p>
                  </a:txBody>
                  <a:tcPr/>
                </a:tc>
                <a:extLst>
                  <a:ext uri="{0D108BD9-81ED-4DB2-BD59-A6C34878D82A}">
                    <a16:rowId xmlns:a16="http://schemas.microsoft.com/office/drawing/2014/main" val="1295518751"/>
                  </a:ext>
                </a:extLst>
              </a:tr>
              <a:tr h="370840">
                <a:tc>
                  <a:txBody>
                    <a:bodyPr/>
                    <a:lstStyle/>
                    <a:p>
                      <a:r>
                        <a:rPr lang="zh-TW" altLang="en-US" dirty="0" smtClean="0"/>
                        <a:t>程式作業時間</a:t>
                      </a:r>
                      <a:endParaRPr lang="zh-TW" altLang="en-US" dirty="0"/>
                    </a:p>
                  </a:txBody>
                  <a:tcPr/>
                </a:tc>
                <a:tc>
                  <a:txBody>
                    <a:bodyPr/>
                    <a:lstStyle/>
                    <a:p>
                      <a:r>
                        <a:rPr lang="en-US" altLang="zh-TW" dirty="0" smtClean="0"/>
                        <a:t>Y</a:t>
                      </a:r>
                      <a:endParaRPr lang="zh-TW" altLang="en-US" dirty="0"/>
                    </a:p>
                  </a:txBody>
                  <a:tcPr/>
                </a:tc>
                <a:tc>
                  <a:txBody>
                    <a:bodyPr/>
                    <a:lstStyle/>
                    <a:p>
                      <a:r>
                        <a:rPr lang="en-US" altLang="zh-TW" dirty="0" smtClean="0"/>
                        <a:t>Y</a:t>
                      </a:r>
                      <a:endParaRPr lang="zh-TW" altLang="en-US" dirty="0"/>
                    </a:p>
                  </a:txBody>
                  <a:tcPr/>
                </a:tc>
                <a:extLst>
                  <a:ext uri="{0D108BD9-81ED-4DB2-BD59-A6C34878D82A}">
                    <a16:rowId xmlns:a16="http://schemas.microsoft.com/office/drawing/2014/main" val="160439098"/>
                  </a:ext>
                </a:extLst>
              </a:tr>
              <a:tr h="370840">
                <a:tc>
                  <a:txBody>
                    <a:bodyPr/>
                    <a:lstStyle/>
                    <a:p>
                      <a:r>
                        <a:rPr lang="zh-TW" altLang="en-US" dirty="0" smtClean="0"/>
                        <a:t>車床加工作業流程</a:t>
                      </a:r>
                      <a:endParaRPr lang="zh-TW" altLang="en-US" dirty="0"/>
                    </a:p>
                  </a:txBody>
                  <a:tcPr/>
                </a:tc>
                <a:tc>
                  <a:txBody>
                    <a:bodyPr/>
                    <a:lstStyle/>
                    <a:p>
                      <a:r>
                        <a:rPr lang="zh-TW" altLang="en-US" dirty="0" smtClean="0"/>
                        <a:t>部分</a:t>
                      </a:r>
                      <a:endParaRPr lang="zh-TW" altLang="en-US" dirty="0"/>
                    </a:p>
                  </a:txBody>
                  <a:tcPr/>
                </a:tc>
                <a:tc>
                  <a:txBody>
                    <a:bodyPr/>
                    <a:lstStyle/>
                    <a:p>
                      <a:r>
                        <a:rPr lang="en-US" altLang="zh-TW" dirty="0" smtClean="0"/>
                        <a:t>Y</a:t>
                      </a:r>
                      <a:endParaRPr lang="zh-TW" altLang="en-US" dirty="0"/>
                    </a:p>
                  </a:txBody>
                  <a:tcPr/>
                </a:tc>
                <a:extLst>
                  <a:ext uri="{0D108BD9-81ED-4DB2-BD59-A6C34878D82A}">
                    <a16:rowId xmlns:a16="http://schemas.microsoft.com/office/drawing/2014/main" val="3814121494"/>
                  </a:ext>
                </a:extLst>
              </a:tr>
              <a:tr h="370840">
                <a:tc>
                  <a:txBody>
                    <a:bodyPr/>
                    <a:lstStyle/>
                    <a:p>
                      <a:endParaRPr lang="zh-TW" altLang="en-US" dirty="0"/>
                    </a:p>
                  </a:txBody>
                  <a:tcPr/>
                </a:tc>
                <a:tc>
                  <a:txBody>
                    <a:bodyPr/>
                    <a:lstStyle/>
                    <a:p>
                      <a:endParaRPr lang="zh-TW" altLang="en-US" dirty="0"/>
                    </a:p>
                  </a:txBody>
                  <a:tcPr/>
                </a:tc>
                <a:tc>
                  <a:txBody>
                    <a:bodyPr/>
                    <a:lstStyle/>
                    <a:p>
                      <a:endParaRPr lang="zh-TW" altLang="en-US" dirty="0"/>
                    </a:p>
                  </a:txBody>
                  <a:tcPr/>
                </a:tc>
                <a:extLst>
                  <a:ext uri="{0D108BD9-81ED-4DB2-BD59-A6C34878D82A}">
                    <a16:rowId xmlns:a16="http://schemas.microsoft.com/office/drawing/2014/main" val="2784788811"/>
                  </a:ext>
                </a:extLst>
              </a:tr>
              <a:tr h="370840">
                <a:tc>
                  <a:txBody>
                    <a:bodyPr/>
                    <a:lstStyle/>
                    <a:p>
                      <a:r>
                        <a:rPr lang="en-US" altLang="zh-TW" dirty="0" smtClean="0"/>
                        <a:t>C/T</a:t>
                      </a:r>
                      <a:r>
                        <a:rPr lang="zh-TW" altLang="en-US" dirty="0" smtClean="0"/>
                        <a:t>時間</a:t>
                      </a:r>
                      <a:endParaRPr lang="zh-TW" altLang="en-US" dirty="0"/>
                    </a:p>
                  </a:txBody>
                  <a:tcPr/>
                </a:tc>
                <a:tc>
                  <a:txBody>
                    <a:bodyPr/>
                    <a:lstStyle/>
                    <a:p>
                      <a:r>
                        <a:rPr lang="en-US" altLang="zh-TW" dirty="0" smtClean="0"/>
                        <a:t>Y</a:t>
                      </a:r>
                      <a:endParaRPr lang="zh-TW" altLang="en-US" dirty="0"/>
                    </a:p>
                  </a:txBody>
                  <a:tcPr/>
                </a:tc>
                <a:tc>
                  <a:txBody>
                    <a:bodyPr/>
                    <a:lstStyle/>
                    <a:p>
                      <a:r>
                        <a:rPr lang="en-US" altLang="zh-TW" dirty="0" smtClean="0"/>
                        <a:t>N</a:t>
                      </a:r>
                      <a:endParaRPr lang="zh-TW" altLang="en-US" dirty="0"/>
                    </a:p>
                  </a:txBody>
                  <a:tcPr/>
                </a:tc>
                <a:extLst>
                  <a:ext uri="{0D108BD9-81ED-4DB2-BD59-A6C34878D82A}">
                    <a16:rowId xmlns:a16="http://schemas.microsoft.com/office/drawing/2014/main" val="1070286741"/>
                  </a:ext>
                </a:extLst>
              </a:tr>
            </a:tbl>
          </a:graphicData>
        </a:graphic>
      </p:graphicFrame>
    </p:spTree>
    <p:extLst>
      <p:ext uri="{BB962C8B-B14F-4D97-AF65-F5344CB8AC3E}">
        <p14:creationId xmlns:p14="http://schemas.microsoft.com/office/powerpoint/2010/main" val="7207590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3293E9E-AFF9-4034-8BF6-5754B3EA07C7}" type="slidenum">
              <a:rPr lang="zh-TW" altLang="en-US" smtClean="0"/>
              <a:pPr/>
              <a:t>26</a:t>
            </a:fld>
            <a:endParaRPr lang="zh-TW" altLang="en-US"/>
          </a:p>
        </p:txBody>
      </p:sp>
      <p:sp>
        <p:nvSpPr>
          <p:cNvPr id="5" name="Rectangle 2"/>
          <p:cNvSpPr>
            <a:spLocks noGrp="1" noChangeArrowheads="1"/>
          </p:cNvSpPr>
          <p:nvPr>
            <p:ph type="title"/>
          </p:nvPr>
        </p:nvSpPr>
        <p:spPr bwMode="auto">
          <a:xfrm>
            <a:off x="1117923" y="44624"/>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zh-TW" altLang="en-US" dirty="0" smtClean="0">
                <a:latin typeface="微軟正黑體" panose="020B0604030504040204" pitchFamily="34" charset="-120"/>
                <a:ea typeface="微軟正黑體" panose="020B0604030504040204" pitchFamily="34" charset="-120"/>
              </a:rPr>
              <a:t>壹、</a:t>
            </a:r>
            <a:r>
              <a:rPr lang="zh-TW" altLang="zh-TW" dirty="0" smtClean="0">
                <a:latin typeface="微軟正黑體" panose="020B0604030504040204" pitchFamily="34" charset="-120"/>
                <a:ea typeface="微軟正黑體" panose="020B0604030504040204" pitchFamily="34" charset="-120"/>
              </a:rPr>
              <a:t>計畫內容</a:t>
            </a:r>
            <a:endParaRPr lang="zh-TW" altLang="en-US" dirty="0" smtClean="0">
              <a:latin typeface="微軟正黑體" panose="020B0604030504040204" pitchFamily="34" charset="-120"/>
              <a:ea typeface="微軟正黑體" panose="020B0604030504040204" pitchFamily="34" charset="-120"/>
            </a:endParaRPr>
          </a:p>
        </p:txBody>
      </p:sp>
      <p:sp>
        <p:nvSpPr>
          <p:cNvPr id="7" name="Rectangle 2"/>
          <p:cNvSpPr txBox="1">
            <a:spLocks noChangeArrowheads="1"/>
          </p:cNvSpPr>
          <p:nvPr/>
        </p:nvSpPr>
        <p:spPr bwMode="auto">
          <a:xfrm>
            <a:off x="239028" y="934087"/>
            <a:ext cx="6121400" cy="76944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0" lvl="1" algn="l">
              <a:spcBef>
                <a:spcPts val="0"/>
              </a:spcBef>
              <a:buNone/>
            </a:pPr>
            <a:r>
              <a:rPr lang="en-US" altLang="zh-TW" sz="2400" b="1" dirty="0"/>
              <a:t> </a:t>
            </a:r>
            <a:r>
              <a:rPr lang="zh-TW" altLang="en-US" sz="2400" b="1" dirty="0" smtClean="0"/>
              <a:t>二</a:t>
            </a:r>
            <a:r>
              <a:rPr lang="zh-TW" altLang="zh-TW" sz="2400" b="1" dirty="0" smtClean="0"/>
              <a:t>、</a:t>
            </a:r>
            <a:r>
              <a:rPr lang="zh-TW" altLang="en-US" sz="2400" b="1" dirty="0" smtClean="0"/>
              <a:t>解決方案</a:t>
            </a:r>
            <a:endParaRPr lang="en-US" altLang="zh-TW" sz="2400" b="1" dirty="0" smtClean="0"/>
          </a:p>
          <a:p>
            <a:pPr marL="361950" lvl="1" algn="l">
              <a:spcBef>
                <a:spcPts val="0"/>
              </a:spcBef>
            </a:pPr>
            <a:r>
              <a:rPr lang="en-US" altLang="zh-TW" sz="2000" dirty="0" smtClean="0"/>
              <a:t>(</a:t>
            </a:r>
            <a:r>
              <a:rPr lang="zh-TW" altLang="en-US" sz="2000" dirty="0"/>
              <a:t>八</a:t>
            </a:r>
            <a:r>
              <a:rPr lang="en-US" altLang="zh-TW" sz="2000" dirty="0" smtClean="0"/>
              <a:t>)</a:t>
            </a:r>
            <a:r>
              <a:rPr lang="zh-TW" altLang="en-US" sz="2000" dirty="0" smtClean="0"/>
              <a:t>輔導單位資訊安全導入</a:t>
            </a:r>
          </a:p>
        </p:txBody>
      </p:sp>
      <p:sp>
        <p:nvSpPr>
          <p:cNvPr id="2" name="矩形 1"/>
          <p:cNvSpPr/>
          <p:nvPr/>
        </p:nvSpPr>
        <p:spPr>
          <a:xfrm>
            <a:off x="1117923" y="1703528"/>
            <a:ext cx="5886400" cy="1759456"/>
          </a:xfrm>
          <a:prstGeom prst="rect">
            <a:avLst/>
          </a:prstGeom>
        </p:spPr>
        <p:txBody>
          <a:bodyPr wrap="square">
            <a:spAutoFit/>
          </a:bodyPr>
          <a:lstStyle/>
          <a:p>
            <a:pPr marL="228600" lvl="4" indent="-228600" algn="just">
              <a:lnSpc>
                <a:spcPts val="2600"/>
              </a:lnSpc>
              <a:spcAft>
                <a:spcPts val="0"/>
              </a:spcAft>
              <a:buFont typeface="+mj-lt"/>
              <a:buAutoNum type="arabicPeriod"/>
            </a:pPr>
            <a:r>
              <a:rPr lang="zh-TW" altLang="zh-TW" sz="1400" b="1" kern="100" dirty="0">
                <a:solidFill>
                  <a:srgbClr val="A6A6A6"/>
                </a:solidFill>
                <a:latin typeface="Times New Roman" panose="02020603050405020304" pitchFamily="18" charset="0"/>
                <a:ea typeface="標楷體" panose="03000509000000000000" pitchFamily="65" charset="-120"/>
                <a:cs typeface="Times New Roman" panose="02020603050405020304" pitchFamily="18" charset="0"/>
              </a:rPr>
              <a:t>請說明輔導單位軟體資訊安全檢測規劃，若本案為輔導單位第</a:t>
            </a:r>
            <a:r>
              <a:rPr lang="en-US" altLang="zh-TW" sz="1400" b="1" kern="100" dirty="0">
                <a:solidFill>
                  <a:srgbClr val="A6A6A6"/>
                </a:solidFill>
                <a:latin typeface="Times New Roman" panose="02020603050405020304" pitchFamily="18" charset="0"/>
                <a:ea typeface="標楷體" panose="03000509000000000000" pitchFamily="65" charset="-120"/>
                <a:cs typeface="Times New Roman" panose="02020603050405020304" pitchFamily="18" charset="0"/>
              </a:rPr>
              <a:t>4</a:t>
            </a:r>
            <a:r>
              <a:rPr lang="zh-TW" altLang="zh-TW" sz="1400" b="1" kern="100" dirty="0">
                <a:solidFill>
                  <a:srgbClr val="A6A6A6"/>
                </a:solidFill>
                <a:latin typeface="Times New Roman" panose="02020603050405020304" pitchFamily="18" charset="0"/>
                <a:ea typeface="標楷體" panose="03000509000000000000" pitchFamily="65" charset="-120"/>
                <a:cs typeface="Times New Roman" panose="02020603050405020304" pitchFamily="18" charset="0"/>
              </a:rPr>
              <a:t>案之提案計畫，應提供源碼掃描之資訊安全弱點掃描報告，且高度</a:t>
            </a:r>
            <a:r>
              <a:rPr lang="en-US" altLang="zh-TW" sz="1400" b="1" kern="100" dirty="0">
                <a:solidFill>
                  <a:srgbClr val="A6A6A6"/>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zh-TW" sz="1400" b="1" kern="100" dirty="0">
                <a:solidFill>
                  <a:srgbClr val="A6A6A6"/>
                </a:solidFill>
                <a:latin typeface="Times New Roman" panose="02020603050405020304" pitchFamily="18" charset="0"/>
                <a:ea typeface="標楷體" panose="03000509000000000000" pitchFamily="65" charset="-120"/>
                <a:cs typeface="Times New Roman" panose="02020603050405020304" pitchFamily="18" charset="0"/>
              </a:rPr>
              <a:t>含</a:t>
            </a:r>
            <a:r>
              <a:rPr lang="en-US" altLang="zh-TW" sz="1400" b="1" kern="100" dirty="0">
                <a:solidFill>
                  <a:srgbClr val="A6A6A6"/>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zh-TW" sz="1400" b="1" kern="100" dirty="0">
                <a:solidFill>
                  <a:srgbClr val="A6A6A6"/>
                </a:solidFill>
                <a:latin typeface="Times New Roman" panose="02020603050405020304" pitchFamily="18" charset="0"/>
                <a:ea typeface="標楷體" panose="03000509000000000000" pitchFamily="65" charset="-120"/>
                <a:cs typeface="Times New Roman" panose="02020603050405020304" pitchFamily="18" charset="0"/>
              </a:rPr>
              <a:t>以上風險應為</a:t>
            </a:r>
            <a:r>
              <a:rPr lang="en-US" altLang="zh-TW" sz="1400" b="1" kern="100" dirty="0">
                <a:solidFill>
                  <a:srgbClr val="A6A6A6"/>
                </a:solidFill>
                <a:latin typeface="Times New Roman" panose="02020603050405020304" pitchFamily="18" charset="0"/>
                <a:ea typeface="標楷體" panose="03000509000000000000" pitchFamily="65" charset="-120"/>
                <a:cs typeface="Times New Roman" panose="02020603050405020304" pitchFamily="18" charset="0"/>
              </a:rPr>
              <a:t>0</a:t>
            </a:r>
            <a:r>
              <a:rPr lang="zh-TW" altLang="zh-TW" sz="1400" b="1" kern="100" dirty="0">
                <a:solidFill>
                  <a:srgbClr val="A6A6A6"/>
                </a:solidFill>
                <a:latin typeface="Times New Roman" panose="02020603050405020304" pitchFamily="18" charset="0"/>
                <a:ea typeface="標楷體" panose="03000509000000000000" pitchFamily="65" charset="-120"/>
                <a:cs typeface="Times New Roman" panose="02020603050405020304" pitchFamily="18" charset="0"/>
              </a:rPr>
              <a:t>項。</a:t>
            </a:r>
            <a:endParaRPr lang="zh-TW" altLang="zh-TW" sz="1400" kern="100" dirty="0">
              <a:latin typeface="Times New Roman" panose="02020603050405020304" pitchFamily="18" charset="0"/>
              <a:ea typeface="標楷體" panose="03000509000000000000" pitchFamily="65" charset="-120"/>
              <a:cs typeface="Times New Roman" panose="02020603050405020304" pitchFamily="18" charset="0"/>
            </a:endParaRPr>
          </a:p>
          <a:p>
            <a:pPr marL="228600" lvl="4" indent="-228600" algn="just">
              <a:lnSpc>
                <a:spcPts val="2600"/>
              </a:lnSpc>
              <a:spcAft>
                <a:spcPts val="0"/>
              </a:spcAft>
              <a:buFont typeface="+mj-lt"/>
              <a:buAutoNum type="arabicPeriod"/>
            </a:pPr>
            <a:r>
              <a:rPr lang="zh-TW" altLang="zh-TW" sz="1400" b="1" kern="100" dirty="0">
                <a:solidFill>
                  <a:srgbClr val="A6A6A6"/>
                </a:solidFill>
                <a:latin typeface="Times New Roman" panose="02020603050405020304" pitchFamily="18" charset="0"/>
                <a:ea typeface="標楷體" panose="03000509000000000000" pitchFamily="65" charset="-120"/>
                <a:cs typeface="Times New Roman" panose="02020603050405020304" pitchFamily="18" charset="0"/>
              </a:rPr>
              <a:t>請說明輔導單位軟體資訊安全改善之長期規劃做法，如</a:t>
            </a:r>
            <a:r>
              <a:rPr lang="zh-TW" altLang="zh-TW" sz="1400" b="1" kern="100" dirty="0">
                <a:solidFill>
                  <a:srgbClr val="A6A6A6"/>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zh-TW" sz="1400" b="1" kern="100" dirty="0">
                <a:solidFill>
                  <a:srgbClr val="A6A6A6"/>
                </a:solidFill>
                <a:latin typeface="Times New Roman" panose="02020603050405020304" pitchFamily="18" charset="0"/>
                <a:ea typeface="標楷體" panose="03000509000000000000" pitchFamily="65" charset="-120"/>
                <a:cs typeface="Times New Roman" panose="02020603050405020304" pitchFamily="18" charset="0"/>
              </a:rPr>
              <a:t>擬長期合作之資安單位、弱點掃瞄預計實施程度，已知資安弱點之改善規劃。</a:t>
            </a:r>
            <a:endParaRPr lang="zh-TW"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 name="Rectangle 2"/>
          <p:cNvSpPr txBox="1">
            <a:spLocks noChangeArrowheads="1"/>
          </p:cNvSpPr>
          <p:nvPr/>
        </p:nvSpPr>
        <p:spPr bwMode="auto">
          <a:xfrm>
            <a:off x="395536" y="4116454"/>
            <a:ext cx="6121400" cy="400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176213" lvl="1" algn="l">
              <a:spcBef>
                <a:spcPts val="0"/>
              </a:spcBef>
            </a:pPr>
            <a:r>
              <a:rPr lang="en-US" altLang="zh-TW" sz="2000" dirty="0" smtClean="0"/>
              <a:t>(</a:t>
            </a:r>
            <a:r>
              <a:rPr lang="zh-TW" altLang="en-US" sz="2000" dirty="0" smtClean="0"/>
              <a:t>九</a:t>
            </a:r>
            <a:r>
              <a:rPr lang="en-US" altLang="zh-TW" sz="2000" dirty="0" smtClean="0"/>
              <a:t>)</a:t>
            </a:r>
            <a:r>
              <a:rPr lang="zh-TW" altLang="en-US" sz="2000" dirty="0" smtClean="0"/>
              <a:t>受輔導業者資訊安全導入規劃</a:t>
            </a:r>
          </a:p>
        </p:txBody>
      </p:sp>
      <p:sp>
        <p:nvSpPr>
          <p:cNvPr id="3" name="矩形 2"/>
          <p:cNvSpPr/>
          <p:nvPr/>
        </p:nvSpPr>
        <p:spPr>
          <a:xfrm>
            <a:off x="1140159" y="4521938"/>
            <a:ext cx="6586770" cy="425758"/>
          </a:xfrm>
          <a:prstGeom prst="rect">
            <a:avLst/>
          </a:prstGeom>
        </p:spPr>
        <p:txBody>
          <a:bodyPr wrap="square">
            <a:spAutoFit/>
          </a:bodyPr>
          <a:lstStyle/>
          <a:p>
            <a:pPr marL="228600" lvl="4" indent="-228600" algn="just">
              <a:lnSpc>
                <a:spcPts val="2600"/>
              </a:lnSpc>
              <a:spcAft>
                <a:spcPts val="0"/>
              </a:spcAft>
              <a:buFont typeface="+mj-lt"/>
              <a:buAutoNum type="arabicPeriod"/>
            </a:pPr>
            <a:r>
              <a:rPr lang="zh-TW" altLang="zh-TW" sz="1400" b="1" kern="100" dirty="0">
                <a:solidFill>
                  <a:srgbClr val="A6A6A6"/>
                </a:solidFill>
                <a:latin typeface="Times New Roman" panose="02020603050405020304" pitchFamily="18" charset="0"/>
                <a:ea typeface="標楷體" panose="03000509000000000000" pitchFamily="65" charset="-120"/>
                <a:cs typeface="Times New Roman" panose="02020603050405020304" pitchFamily="18" charset="0"/>
              </a:rPr>
              <a:t>其他資安說明，如：本計畫導入受輔導業者場域之建議資安實施措施相關規劃</a:t>
            </a:r>
          </a:p>
        </p:txBody>
      </p:sp>
    </p:spTree>
    <p:extLst>
      <p:ext uri="{BB962C8B-B14F-4D97-AF65-F5344CB8AC3E}">
        <p14:creationId xmlns:p14="http://schemas.microsoft.com/office/powerpoint/2010/main" val="25609287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3293E9E-AFF9-4034-8BF6-5754B3EA07C7}" type="slidenum">
              <a:rPr lang="zh-TW" altLang="en-US" smtClean="0"/>
              <a:pPr/>
              <a:t>27</a:t>
            </a:fld>
            <a:endParaRPr lang="zh-TW" altLang="en-US"/>
          </a:p>
        </p:txBody>
      </p:sp>
      <p:sp>
        <p:nvSpPr>
          <p:cNvPr id="5" name="Rectangle 2"/>
          <p:cNvSpPr>
            <a:spLocks noGrp="1" noChangeArrowheads="1"/>
          </p:cNvSpPr>
          <p:nvPr>
            <p:ph type="title"/>
          </p:nvPr>
        </p:nvSpPr>
        <p:spPr bwMode="auto">
          <a:xfrm>
            <a:off x="1117923" y="44624"/>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zh-TW" altLang="en-US" dirty="0" smtClean="0">
                <a:latin typeface="微軟正黑體" panose="020B0604030504040204" pitchFamily="34" charset="-120"/>
                <a:ea typeface="微軟正黑體" panose="020B0604030504040204" pitchFamily="34" charset="-120"/>
              </a:rPr>
              <a:t>壹、</a:t>
            </a:r>
            <a:r>
              <a:rPr lang="zh-TW" altLang="zh-TW" dirty="0" smtClean="0">
                <a:latin typeface="微軟正黑體" panose="020B0604030504040204" pitchFamily="34" charset="-120"/>
                <a:ea typeface="微軟正黑體" panose="020B0604030504040204" pitchFamily="34" charset="-120"/>
              </a:rPr>
              <a:t>計畫內容</a:t>
            </a:r>
            <a:endParaRPr lang="zh-TW" altLang="en-US" dirty="0" smtClean="0">
              <a:latin typeface="微軟正黑體" panose="020B0604030504040204" pitchFamily="34" charset="-120"/>
              <a:ea typeface="微軟正黑體" panose="020B0604030504040204" pitchFamily="34" charset="-120"/>
            </a:endParaRPr>
          </a:p>
        </p:txBody>
      </p:sp>
      <p:sp>
        <p:nvSpPr>
          <p:cNvPr id="6" name="Rectangle 2"/>
          <p:cNvSpPr txBox="1">
            <a:spLocks noChangeArrowheads="1"/>
          </p:cNvSpPr>
          <p:nvPr/>
        </p:nvSpPr>
        <p:spPr bwMode="auto">
          <a:xfrm>
            <a:off x="239028" y="934087"/>
            <a:ext cx="6121400" cy="76944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0" lvl="1" algn="l">
              <a:spcBef>
                <a:spcPts val="0"/>
              </a:spcBef>
              <a:buNone/>
            </a:pPr>
            <a:r>
              <a:rPr lang="en-US" altLang="zh-TW" sz="2400" b="1" dirty="0"/>
              <a:t> </a:t>
            </a:r>
            <a:r>
              <a:rPr lang="zh-TW" altLang="en-US" sz="2400" b="1" dirty="0" smtClean="0"/>
              <a:t>二</a:t>
            </a:r>
            <a:r>
              <a:rPr lang="zh-TW" altLang="zh-TW" sz="2400" b="1" dirty="0" smtClean="0"/>
              <a:t>、</a:t>
            </a:r>
            <a:r>
              <a:rPr lang="zh-TW" altLang="en-US" sz="2400" b="1" dirty="0" smtClean="0"/>
              <a:t>解決方案</a:t>
            </a:r>
            <a:endParaRPr lang="en-US" altLang="zh-TW" sz="2400" b="1" dirty="0" smtClean="0"/>
          </a:p>
          <a:p>
            <a:pPr marL="361950" lvl="1" algn="l">
              <a:spcBef>
                <a:spcPts val="0"/>
              </a:spcBef>
            </a:pPr>
            <a:r>
              <a:rPr lang="en-US" altLang="zh-TW" sz="2000" dirty="0" smtClean="0"/>
              <a:t>(</a:t>
            </a:r>
            <a:r>
              <a:rPr lang="zh-TW" altLang="en-US" sz="2000" dirty="0"/>
              <a:t>八</a:t>
            </a:r>
            <a:r>
              <a:rPr lang="en-US" altLang="zh-TW" sz="2000" dirty="0" smtClean="0"/>
              <a:t>)</a:t>
            </a:r>
            <a:r>
              <a:rPr lang="zh-TW" altLang="en-US" sz="2000" dirty="0" smtClean="0"/>
              <a:t>輔導單位資訊安全導入</a:t>
            </a:r>
          </a:p>
        </p:txBody>
      </p:sp>
    </p:spTree>
    <p:extLst>
      <p:ext uri="{BB962C8B-B14F-4D97-AF65-F5344CB8AC3E}">
        <p14:creationId xmlns:p14="http://schemas.microsoft.com/office/powerpoint/2010/main" val="38795013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0"/>
          </p:nvPr>
        </p:nvSpPr>
        <p:spPr/>
        <p:txBody>
          <a:bodyPr/>
          <a:lstStyle/>
          <a:p>
            <a:pPr>
              <a:defRPr/>
            </a:pPr>
            <a:fld id="{121B2091-FFCE-254C-A002-1BA047FB4293}" type="slidenum">
              <a:rPr lang="en-US" altLang="zh-TW" smtClean="0"/>
              <a:pPr>
                <a:defRPr/>
              </a:pPr>
              <a:t>28</a:t>
            </a:fld>
            <a:endParaRPr lang="en-US" altLang="zh-TW"/>
          </a:p>
        </p:txBody>
      </p:sp>
      <p:sp>
        <p:nvSpPr>
          <p:cNvPr id="7" name="文字方塊 6"/>
          <p:cNvSpPr txBox="1"/>
          <p:nvPr/>
        </p:nvSpPr>
        <p:spPr>
          <a:xfrm>
            <a:off x="124544" y="1311106"/>
            <a:ext cx="8983960" cy="5586145"/>
          </a:xfrm>
          <a:prstGeom prst="rect">
            <a:avLst/>
          </a:prstGeom>
          <a:noFill/>
        </p:spPr>
        <p:txBody>
          <a:bodyPr wrap="square" rtlCol="0">
            <a:spAutoFit/>
          </a:bodyPr>
          <a:lstStyle/>
          <a:p>
            <a:pPr marL="342900" indent="-342900">
              <a:buFont typeface="Wingdings" panose="05000000000000000000" pitchFamily="2" charset="2"/>
              <a:buChar char="l"/>
            </a:pPr>
            <a:r>
              <a:rPr lang="zh-TW" altLang="en-US" sz="1800" dirty="0" smtClean="0">
                <a:latin typeface="微軟正黑體" panose="020B0604030504040204" pitchFamily="34" charset="-120"/>
                <a:ea typeface="微軟正黑體" panose="020B0604030504040204" pitchFamily="34" charset="-120"/>
              </a:rPr>
              <a:t>本案受輔導業者原</a:t>
            </a:r>
            <a:r>
              <a:rPr lang="zh-TW" altLang="en-US" sz="1800" b="1" dirty="0" smtClean="0">
                <a:solidFill>
                  <a:srgbClr val="FF0000"/>
                </a:solidFill>
                <a:latin typeface="微軟正黑體" panose="020B0604030504040204" pitchFamily="34" charset="-120"/>
                <a:ea typeface="微軟正黑體" panose="020B0604030504040204" pitchFamily="34" charset="-120"/>
              </a:rPr>
              <a:t>已具備機聯網與稼動率可視化之基礎</a:t>
            </a:r>
            <a:r>
              <a:rPr lang="en-US" altLang="zh-TW" sz="1800" dirty="0" smtClean="0">
                <a:latin typeface="微軟正黑體" panose="020B0604030504040204" pitchFamily="34" charset="-120"/>
                <a:ea typeface="微軟正黑體" panose="020B0604030504040204" pitchFamily="34" charset="-120"/>
              </a:rPr>
              <a:t>(</a:t>
            </a:r>
            <a:r>
              <a:rPr lang="zh-TW" altLang="en-US" sz="1800" dirty="0" smtClean="0">
                <a:latin typeface="微軟正黑體" panose="020B0604030504040204" pitchFamily="34" charset="-120"/>
                <a:ea typeface="微軟正黑體" panose="020B0604030504040204" pitchFamily="34" charset="-120"/>
              </a:rPr>
              <a:t>原透過</a:t>
            </a:r>
            <a:r>
              <a:rPr lang="en-US" altLang="zh-TW" sz="1800" dirty="0" smtClean="0">
                <a:latin typeface="微軟正黑體" panose="020B0604030504040204" pitchFamily="34" charset="-120"/>
                <a:ea typeface="微軟正黑體" panose="020B0604030504040204" pitchFamily="34" charset="-120"/>
              </a:rPr>
              <a:t>SMB</a:t>
            </a:r>
            <a:r>
              <a:rPr lang="zh-TW" altLang="en-US" sz="1800" dirty="0" smtClean="0">
                <a:latin typeface="微軟正黑體" panose="020B0604030504040204" pitchFamily="34" charset="-120"/>
                <a:ea typeface="微軟正黑體" panose="020B0604030504040204" pitchFamily="34" charset="-120"/>
              </a:rPr>
              <a:t>輔導計畫</a:t>
            </a:r>
            <a:r>
              <a:rPr lang="zh-TW" altLang="en-US" sz="1800" b="1" dirty="0" smtClean="0">
                <a:latin typeface="微軟正黑體" panose="020B0604030504040204" pitchFamily="34" charset="-120"/>
                <a:ea typeface="微軟正黑體" panose="020B0604030504040204" pitchFamily="34" charset="-120"/>
              </a:rPr>
              <a:t>或自行</a:t>
            </a:r>
            <a:r>
              <a:rPr lang="zh-TW" altLang="en-US" sz="1800" dirty="0" smtClean="0">
                <a:latin typeface="微軟正黑體" panose="020B0604030504040204" pitchFamily="34" charset="-120"/>
                <a:ea typeface="微軟正黑體" panose="020B0604030504040204" pitchFamily="34" charset="-120"/>
              </a:rPr>
              <a:t>建置機聯網系統，原設備聯網數共</a:t>
            </a:r>
            <a:r>
              <a:rPr lang="en-US" altLang="zh-TW" sz="1800" dirty="0" smtClean="0">
                <a:latin typeface="微軟正黑體" panose="020B0604030504040204" pitchFamily="34" charset="-120"/>
                <a:ea typeface="微軟正黑體" panose="020B0604030504040204" pitchFamily="34" charset="-120"/>
              </a:rPr>
              <a:t>O</a:t>
            </a:r>
            <a:r>
              <a:rPr lang="zh-TW" altLang="en-US" sz="1800" dirty="0" smtClean="0">
                <a:latin typeface="微軟正黑體" panose="020B0604030504040204" pitchFamily="34" charset="-120"/>
                <a:ea typeface="微軟正黑體" panose="020B0604030504040204" pitchFamily="34" charset="-120"/>
              </a:rPr>
              <a:t>台</a:t>
            </a:r>
            <a:r>
              <a:rPr lang="en-US" altLang="zh-TW" sz="1800" dirty="0" smtClean="0">
                <a:latin typeface="微軟正黑體" panose="020B0604030504040204" pitchFamily="34" charset="-120"/>
                <a:ea typeface="微軟正黑體" panose="020B0604030504040204" pitchFamily="34" charset="-120"/>
              </a:rPr>
              <a:t>(</a:t>
            </a:r>
            <a:r>
              <a:rPr lang="zh-TW" altLang="en-US" sz="1800" dirty="0" smtClean="0">
                <a:latin typeface="微軟正黑體" panose="020B0604030504040204" pitchFamily="34" charset="-120"/>
                <a:ea typeface="微軟正黑體" panose="020B0604030504040204" pitchFamily="34" charset="-120"/>
              </a:rPr>
              <a:t>摘要資訊如</a:t>
            </a:r>
            <a:r>
              <a:rPr lang="zh-TW" altLang="en-US" sz="1800" b="1" dirty="0" smtClean="0">
                <a:latin typeface="微軟正黑體" panose="020B0604030504040204" pitchFamily="34" charset="-120"/>
                <a:ea typeface="微軟正黑體" panose="020B0604030504040204" pitchFamily="34" charset="-120"/>
              </a:rPr>
              <a:t>輔導</a:t>
            </a:r>
            <a:r>
              <a:rPr lang="zh-TW" altLang="en-US" sz="1800" b="1" dirty="0">
                <a:latin typeface="微軟正黑體" panose="020B0604030504040204" pitchFamily="34" charset="-120"/>
                <a:ea typeface="微軟正黑體" panose="020B0604030504040204" pitchFamily="34" charset="-120"/>
              </a:rPr>
              <a:t>前</a:t>
            </a:r>
            <a:r>
              <a:rPr lang="zh-TW" altLang="en-US" sz="1800" b="1" dirty="0" smtClean="0">
                <a:latin typeface="微軟正黑體" panose="020B0604030504040204" pitchFamily="34" charset="-120"/>
                <a:ea typeface="微軟正黑體" panose="020B0604030504040204" pitchFamily="34" charset="-120"/>
              </a:rPr>
              <a:t>系統一覽表</a:t>
            </a:r>
            <a:r>
              <a:rPr lang="en-US" altLang="zh-TW" sz="1800" dirty="0" smtClean="0">
                <a:latin typeface="微軟正黑體" panose="020B0604030504040204" pitchFamily="34" charset="-120"/>
                <a:ea typeface="微軟正黑體" panose="020B0604030504040204" pitchFamily="34" charset="-120"/>
              </a:rPr>
              <a:t>)</a:t>
            </a:r>
            <a:r>
              <a:rPr lang="zh-TW" altLang="en-US" sz="1800" dirty="0" smtClean="0">
                <a:latin typeface="微軟正黑體" panose="020B0604030504040204" pitchFamily="34" charset="-120"/>
                <a:ea typeface="微軟正黑體" panose="020B0604030504040204" pitchFamily="34" charset="-120"/>
              </a:rPr>
              <a:t>，原設備稼動率與可視化透過</a:t>
            </a:r>
            <a:r>
              <a:rPr lang="en-US" altLang="zh-TW" sz="1800" dirty="0" smtClean="0">
                <a:latin typeface="微軟正黑體" panose="020B0604030504040204" pitchFamily="34" charset="-120"/>
                <a:ea typeface="微軟正黑體" panose="020B0604030504040204" pitchFamily="34" charset="-120"/>
              </a:rPr>
              <a:t>OOOO(</a:t>
            </a:r>
            <a:r>
              <a:rPr lang="zh-TW" altLang="en-US" sz="1800" dirty="0" smtClean="0">
                <a:latin typeface="微軟正黑體" panose="020B0604030504040204" pitchFamily="34" charset="-120"/>
                <a:ea typeface="微軟正黑體" panose="020B0604030504040204" pitchFamily="34" charset="-120"/>
              </a:rPr>
              <a:t>裝置</a:t>
            </a:r>
            <a:r>
              <a:rPr lang="en-US" altLang="zh-TW" sz="1800" dirty="0" smtClean="0">
                <a:latin typeface="微軟正黑體" panose="020B0604030504040204" pitchFamily="34" charset="-120"/>
                <a:ea typeface="微軟正黑體" panose="020B0604030504040204" pitchFamily="34" charset="-120"/>
              </a:rPr>
              <a:t>)</a:t>
            </a:r>
            <a:r>
              <a:rPr lang="zh-TW" altLang="en-US" sz="1800" dirty="0" smtClean="0">
                <a:latin typeface="微軟正黑體" panose="020B0604030504040204" pitchFamily="34" charset="-120"/>
                <a:ea typeface="微軟正黑體" panose="020B0604030504040204" pitchFamily="34" charset="-120"/>
              </a:rPr>
              <a:t>呈現</a:t>
            </a:r>
            <a:r>
              <a:rPr lang="en-US" altLang="zh-TW" sz="1800" dirty="0" smtClean="0">
                <a:latin typeface="微軟正黑體" panose="020B0604030504040204" pitchFamily="34" charset="-120"/>
                <a:ea typeface="微軟正黑體" panose="020B0604030504040204" pitchFamily="34" charset="-120"/>
              </a:rPr>
              <a:t>)</a:t>
            </a:r>
            <a:r>
              <a:rPr lang="zh-TW" altLang="en-US" sz="1800" dirty="0" smtClean="0">
                <a:latin typeface="微軟正黑體" panose="020B0604030504040204" pitchFamily="34" charset="-120"/>
                <a:ea typeface="微軟正黑體" panose="020B0604030504040204" pitchFamily="34" charset="-120"/>
              </a:rPr>
              <a:t>。</a:t>
            </a:r>
            <a:endParaRPr lang="en-US" altLang="zh-TW" sz="1800" dirty="0" smtClean="0">
              <a:latin typeface="微軟正黑體" panose="020B0604030504040204" pitchFamily="34" charset="-120"/>
              <a:ea typeface="微軟正黑體" panose="020B0604030504040204" pitchFamily="34" charset="-120"/>
            </a:endParaRPr>
          </a:p>
          <a:p>
            <a:pPr marL="285750" indent="-285750">
              <a:spcBef>
                <a:spcPts val="600"/>
              </a:spcBef>
              <a:buFont typeface="Wingdings" panose="05000000000000000000" pitchFamily="2" charset="2"/>
              <a:buChar char="l"/>
            </a:pPr>
            <a:r>
              <a:rPr lang="zh-TW" altLang="en-US" sz="1800" dirty="0" smtClean="0">
                <a:latin typeface="微軟正黑體" panose="020B0604030504040204" pitchFamily="34" charset="-120"/>
                <a:ea typeface="微軟正黑體" panose="020B0604030504040204" pitchFamily="34" charset="-120"/>
              </a:rPr>
              <a:t>本案導入地點為</a:t>
            </a:r>
            <a:r>
              <a:rPr lang="en-US" altLang="zh-TW" sz="1800" dirty="0" smtClean="0">
                <a:latin typeface="微軟正黑體" panose="020B0604030504040204" pitchFamily="34" charset="-120"/>
                <a:ea typeface="微軟正黑體" panose="020B0604030504040204" pitchFamily="34" charset="-120"/>
              </a:rPr>
              <a:t>OOO</a:t>
            </a:r>
            <a:r>
              <a:rPr lang="zh-TW" altLang="en-US" sz="1800" dirty="0" smtClean="0">
                <a:latin typeface="微軟正黑體" panose="020B0604030504040204" pitchFamily="34" charset="-120"/>
                <a:ea typeface="微軟正黑體" panose="020B0604030504040204" pitchFamily="34" charset="-120"/>
              </a:rPr>
              <a:t>廠</a:t>
            </a:r>
            <a:r>
              <a:rPr lang="en-US" altLang="zh-TW" sz="1800" dirty="0" smtClean="0">
                <a:latin typeface="微軟正黑體" panose="020B0604030504040204" pitchFamily="34" charset="-120"/>
                <a:ea typeface="微軟正黑體" panose="020B0604030504040204" pitchFamily="34" charset="-120"/>
              </a:rPr>
              <a:t>(</a:t>
            </a:r>
            <a:r>
              <a:rPr lang="zh-TW" altLang="en-US" sz="1800" dirty="0" smtClean="0">
                <a:latin typeface="微軟正黑體" panose="020B0604030504040204" pitchFamily="34" charset="-120"/>
                <a:ea typeface="微軟正黑體" panose="020B0604030504040204" pitchFamily="34" charset="-120"/>
              </a:rPr>
              <a:t>地址</a:t>
            </a:r>
            <a:r>
              <a:rPr lang="en-US" altLang="zh-TW" sz="1800" dirty="0" smtClean="0">
                <a:latin typeface="微軟正黑體" panose="020B0604030504040204" pitchFamily="34" charset="-120"/>
                <a:ea typeface="微軟正黑體" panose="020B0604030504040204" pitchFamily="34" charset="-120"/>
              </a:rPr>
              <a:t>:OOOOOO)</a:t>
            </a:r>
            <a:r>
              <a:rPr lang="zh-TW" altLang="en-US" sz="1800" dirty="0" smtClean="0">
                <a:latin typeface="微軟正黑體" panose="020B0604030504040204" pitchFamily="34" charset="-120"/>
                <a:ea typeface="微軟正黑體" panose="020B0604030504040204" pitchFamily="34" charset="-120"/>
              </a:rPr>
              <a:t>或</a:t>
            </a:r>
            <a:r>
              <a:rPr lang="en-US" altLang="zh-TW" sz="1800" dirty="0" smtClean="0">
                <a:latin typeface="微軟正黑體" panose="020B0604030504040204" pitchFamily="34" charset="-120"/>
                <a:ea typeface="微軟正黑體" panose="020B0604030504040204" pitchFamily="34" charset="-120"/>
              </a:rPr>
              <a:t>OOOO</a:t>
            </a:r>
            <a:r>
              <a:rPr lang="zh-TW" altLang="en-US" sz="1800" dirty="0" smtClean="0">
                <a:latin typeface="微軟正黑體" panose="020B0604030504040204" pitchFamily="34" charset="-120"/>
                <a:ea typeface="微軟正黑體" panose="020B0604030504040204" pitchFamily="34" charset="-120"/>
              </a:rPr>
              <a:t>產品</a:t>
            </a:r>
            <a:endParaRPr lang="en-US" altLang="zh-TW" sz="1800" dirty="0" smtClean="0">
              <a:latin typeface="微軟正黑體" panose="020B0604030504040204" pitchFamily="34" charset="-120"/>
              <a:ea typeface="微軟正黑體" panose="020B0604030504040204" pitchFamily="34" charset="-120"/>
            </a:endParaRPr>
          </a:p>
          <a:p>
            <a:pPr marL="342900" indent="-342900">
              <a:spcBef>
                <a:spcPts val="600"/>
              </a:spcBef>
              <a:buFont typeface="Wingdings" panose="05000000000000000000" pitchFamily="2" charset="2"/>
              <a:buChar char="l"/>
            </a:pPr>
            <a:r>
              <a:rPr lang="zh-TW" altLang="en-US" sz="1800" dirty="0" smtClean="0">
                <a:latin typeface="微軟正黑體" panose="020B0604030504040204" pitchFamily="34" charset="-120"/>
                <a:ea typeface="微軟正黑體" panose="020B0604030504040204" pitchFamily="34" charset="-120"/>
              </a:rPr>
              <a:t>本案系統可即時取得</a:t>
            </a:r>
            <a:r>
              <a:rPr lang="en-US" altLang="zh-TW" sz="1800" dirty="0" smtClean="0">
                <a:latin typeface="微軟正黑體" panose="020B0604030504040204" pitchFamily="34" charset="-120"/>
                <a:ea typeface="微軟正黑體" panose="020B0604030504040204" pitchFamily="34" charset="-120"/>
              </a:rPr>
              <a:t>v</a:t>
            </a:r>
            <a:r>
              <a:rPr lang="zh-TW" altLang="en-US" sz="1800" dirty="0" smtClean="0">
                <a:latin typeface="微軟正黑體" panose="020B0604030504040204" pitchFamily="34" charset="-120"/>
                <a:ea typeface="微軟正黑體" panose="020B0604030504040204" pitchFamily="34" charset="-120"/>
              </a:rPr>
              <a:t>項數據資料，系統可即時展現</a:t>
            </a:r>
            <a:r>
              <a:rPr lang="en-US" altLang="zh-TW" sz="1800" dirty="0">
                <a:latin typeface="微軟正黑體" panose="020B0604030504040204" pitchFamily="34" charset="-120"/>
                <a:ea typeface="微軟正黑體" panose="020B0604030504040204" pitchFamily="34" charset="-120"/>
              </a:rPr>
              <a:t>w</a:t>
            </a:r>
            <a:r>
              <a:rPr lang="zh-TW" altLang="en-US" sz="1800" dirty="0" smtClean="0">
                <a:latin typeface="微軟正黑體" panose="020B0604030504040204" pitchFamily="34" charset="-120"/>
                <a:ea typeface="微軟正黑體" panose="020B0604030504040204" pitchFamily="34" charset="-120"/>
              </a:rPr>
              <a:t>項可</a:t>
            </a:r>
            <a:r>
              <a:rPr lang="zh-TW" altLang="en-US" sz="1800" dirty="0">
                <a:latin typeface="微軟正黑體" panose="020B0604030504040204" pitchFamily="34" charset="-120"/>
                <a:ea typeface="微軟正黑體" panose="020B0604030504040204" pitchFamily="34" charset="-120"/>
              </a:rPr>
              <a:t>視化</a:t>
            </a:r>
            <a:r>
              <a:rPr lang="zh-TW" altLang="en-US" sz="1800" dirty="0" smtClean="0">
                <a:latin typeface="微軟正黑體" panose="020B0604030504040204" pitchFamily="34" charset="-120"/>
                <a:ea typeface="微軟正黑體" panose="020B0604030504040204" pitchFamily="34" charset="-120"/>
              </a:rPr>
              <a:t>資訊、特定資料分析頁面</a:t>
            </a:r>
            <a:r>
              <a:rPr lang="en-US" altLang="zh-TW" sz="1800" dirty="0" smtClean="0">
                <a:latin typeface="微軟正黑體" panose="020B0604030504040204" pitchFamily="34" charset="-120"/>
                <a:ea typeface="微軟正黑體" panose="020B0604030504040204" pitchFamily="34" charset="-120"/>
              </a:rPr>
              <a:t>x</a:t>
            </a:r>
            <a:r>
              <a:rPr lang="zh-TW" altLang="en-US" sz="1800" dirty="0" smtClean="0">
                <a:latin typeface="微軟正黑體" panose="020B0604030504040204" pitchFamily="34" charset="-120"/>
                <a:ea typeface="微軟正黑體" panose="020B0604030504040204" pitchFamily="34" charset="-120"/>
              </a:rPr>
              <a:t>個、利用</a:t>
            </a:r>
            <a:r>
              <a:rPr lang="en-US" altLang="zh-TW" sz="1800" dirty="0" smtClean="0">
                <a:latin typeface="微軟正黑體" panose="020B0604030504040204" pitchFamily="34" charset="-120"/>
                <a:ea typeface="微軟正黑體" panose="020B0604030504040204" pitchFamily="34" charset="-120"/>
              </a:rPr>
              <a:t>y</a:t>
            </a:r>
            <a:r>
              <a:rPr lang="zh-TW" altLang="en-US" sz="1800" dirty="0" smtClean="0">
                <a:latin typeface="微軟正黑體" panose="020B0604030504040204" pitchFamily="34" charset="-120"/>
                <a:ea typeface="微軟正黑體" panose="020B0604030504040204" pitchFamily="34" charset="-120"/>
              </a:rPr>
              <a:t>項預測模型提供</a:t>
            </a:r>
            <a:r>
              <a:rPr lang="en-US" altLang="zh-TW" sz="1800" dirty="0" smtClean="0">
                <a:latin typeface="微軟正黑體" panose="020B0604030504040204" pitchFamily="34" charset="-120"/>
                <a:ea typeface="微軟正黑體" panose="020B0604030504040204" pitchFamily="34" charset="-120"/>
              </a:rPr>
              <a:t>y+</a:t>
            </a:r>
            <a:r>
              <a:rPr lang="zh-TW" altLang="en-US" sz="1800" dirty="0" smtClean="0">
                <a:latin typeface="微軟正黑體" panose="020B0604030504040204" pitchFamily="34" charset="-120"/>
                <a:ea typeface="微軟正黑體" panose="020B0604030504040204" pitchFamily="34" charset="-120"/>
              </a:rPr>
              <a:t>項資料分析後之預測結果、經受輔導業者認可後將</a:t>
            </a:r>
            <a:r>
              <a:rPr lang="en-US" altLang="zh-TW" sz="1800" dirty="0" smtClean="0">
                <a:latin typeface="微軟正黑體" panose="020B0604030504040204" pitchFamily="34" charset="-120"/>
                <a:ea typeface="微軟正黑體" panose="020B0604030504040204" pitchFamily="34" charset="-120"/>
              </a:rPr>
              <a:t>z</a:t>
            </a:r>
            <a:r>
              <a:rPr lang="zh-TW" altLang="en-US" sz="1800" dirty="0" smtClean="0">
                <a:latin typeface="微軟正黑體" panose="020B0604030504040204" pitchFamily="34" charset="-120"/>
                <a:ea typeface="微軟正黑體" panose="020B0604030504040204" pitchFamily="34" charset="-120"/>
              </a:rPr>
              <a:t>項決策由本案系統代為決策運行。</a:t>
            </a:r>
            <a:r>
              <a:rPr lang="en-US" altLang="zh-TW" sz="1800" b="1" dirty="0" smtClean="0">
                <a:latin typeface="微軟正黑體" panose="020B0604030504040204" pitchFamily="34" charset="-120"/>
                <a:ea typeface="微軟正黑體" panose="020B0604030504040204" pitchFamily="34" charset="-120"/>
              </a:rPr>
              <a:t>(</a:t>
            </a:r>
            <a:r>
              <a:rPr lang="zh-TW" altLang="en-US" sz="1800" b="1" dirty="0" smtClean="0">
                <a:latin typeface="微軟正黑體" panose="020B0604030504040204" pitchFamily="34" charset="-120"/>
                <a:ea typeface="微軟正黑體" panose="020B0604030504040204" pitchFamily="34" charset="-120"/>
              </a:rPr>
              <a:t>請依本案智慧化程度達成結果列舉數量</a:t>
            </a:r>
            <a:r>
              <a:rPr lang="en-US" altLang="zh-TW" sz="1800" b="1" dirty="0" smtClean="0">
                <a:latin typeface="微軟正黑體" panose="020B0604030504040204" pitchFamily="34" charset="-120"/>
                <a:ea typeface="微軟正黑體" panose="020B0604030504040204" pitchFamily="34" charset="-120"/>
              </a:rPr>
              <a:t>)</a:t>
            </a:r>
          </a:p>
          <a:p>
            <a:pPr marL="342900" indent="-342900">
              <a:spcBef>
                <a:spcPts val="600"/>
              </a:spcBef>
              <a:buFont typeface="Wingdings" panose="05000000000000000000" pitchFamily="2" charset="2"/>
              <a:buChar char="p"/>
            </a:pPr>
            <a:endParaRPr lang="en-US" altLang="zh-TW" sz="1800" b="1" dirty="0" smtClean="0">
              <a:solidFill>
                <a:srgbClr val="FF0000"/>
              </a:solidFill>
              <a:latin typeface="微軟正黑體" panose="020B0604030504040204" pitchFamily="34" charset="-120"/>
              <a:ea typeface="微軟正黑體" panose="020B0604030504040204" pitchFamily="34" charset="-120"/>
            </a:endParaRPr>
          </a:p>
          <a:p>
            <a:pPr marL="285750" lvl="0" indent="-285750">
              <a:buFont typeface="Wingdings" panose="05000000000000000000" pitchFamily="2" charset="2"/>
              <a:buChar char="l"/>
            </a:pPr>
            <a:r>
              <a:rPr lang="zh-TW" altLang="zh-TW" sz="1800" dirty="0" smtClean="0">
                <a:latin typeface="微軟正黑體" panose="020B0604030504040204" pitchFamily="34" charset="-120"/>
                <a:ea typeface="微軟正黑體" panose="020B0604030504040204" pitchFamily="34" charset="-120"/>
              </a:rPr>
              <a:t>本</a:t>
            </a:r>
            <a:r>
              <a:rPr lang="zh-TW" altLang="zh-TW" sz="1800" dirty="0">
                <a:latin typeface="微軟正黑體" panose="020B0604030504040204" pitchFamily="34" charset="-120"/>
                <a:ea typeface="微軟正黑體" panose="020B0604030504040204" pitchFamily="34" charset="-120"/>
              </a:rPr>
              <a:t>案</a:t>
            </a:r>
            <a:r>
              <a:rPr lang="zh-TW" altLang="zh-TW" sz="1800" dirty="0" smtClean="0">
                <a:latin typeface="微軟正黑體" panose="020B0604030504040204" pitchFamily="34" charset="-120"/>
                <a:ea typeface="微軟正黑體" panose="020B0604030504040204" pitchFamily="34" charset="-120"/>
              </a:rPr>
              <a:t>系統</a:t>
            </a:r>
            <a:r>
              <a:rPr lang="zh-TW" altLang="en-US" dirty="0" smtClean="0">
                <a:latin typeface="微軟正黑體" panose="020B0604030504040204" pitchFamily="34" charset="-120"/>
                <a:ea typeface="微軟正黑體" panose="020B0604030504040204" pitchFamily="34" charset="-120"/>
              </a:rPr>
              <a:t>規劃</a:t>
            </a:r>
            <a:r>
              <a:rPr lang="zh-TW" altLang="zh-TW" sz="1800" dirty="0" smtClean="0">
                <a:latin typeface="微軟正黑體" panose="020B0604030504040204" pitchFamily="34" charset="-120"/>
                <a:ea typeface="微軟正黑體" panose="020B0604030504040204" pitchFamily="34" charset="-120"/>
              </a:rPr>
              <a:t>擷取</a:t>
            </a:r>
            <a:r>
              <a:rPr lang="en-US" altLang="zh-TW" sz="1800" u="sng" dirty="0" smtClean="0">
                <a:latin typeface="微軟正黑體" panose="020B0604030504040204" pitchFamily="34" charset="-120"/>
                <a:ea typeface="微軟正黑體" panose="020B0604030504040204" pitchFamily="34" charset="-120"/>
              </a:rPr>
              <a:t>   v   </a:t>
            </a:r>
            <a:r>
              <a:rPr lang="zh-TW" altLang="en-US" sz="1800" u="sng" dirty="0" smtClean="0">
                <a:latin typeface="微軟正黑體" panose="020B0604030504040204" pitchFamily="34" charset="-120"/>
                <a:ea typeface="微軟正黑體" panose="020B0604030504040204" pitchFamily="34" charset="-120"/>
              </a:rPr>
              <a:t>個</a:t>
            </a:r>
            <a:r>
              <a:rPr lang="zh-TW" altLang="zh-TW" sz="1800" dirty="0" smtClean="0">
                <a:latin typeface="微軟正黑體" panose="020B0604030504040204" pitchFamily="34" charset="-120"/>
                <a:ea typeface="微軟正黑體" panose="020B0604030504040204" pitchFamily="34" charset="-120"/>
              </a:rPr>
              <a:t>數據</a:t>
            </a:r>
            <a:r>
              <a:rPr lang="zh-TW" altLang="zh-TW" sz="1800" dirty="0">
                <a:latin typeface="微軟正黑體" panose="020B0604030504040204" pitchFamily="34" charset="-120"/>
                <a:ea typeface="微軟正黑體" panose="020B0604030504040204" pitchFamily="34" charset="-120"/>
              </a:rPr>
              <a:t>項目</a:t>
            </a:r>
            <a:r>
              <a:rPr lang="en-US" altLang="zh-TW" sz="1800" dirty="0">
                <a:latin typeface="微軟正黑體" panose="020B0604030504040204" pitchFamily="34" charset="-120"/>
                <a:ea typeface="微軟正黑體" panose="020B0604030504040204" pitchFamily="34" charset="-120"/>
              </a:rPr>
              <a:t>(</a:t>
            </a:r>
            <a:r>
              <a:rPr lang="zh-TW" altLang="zh-TW" sz="1800" dirty="0">
                <a:latin typeface="微軟正黑體" panose="020B0604030504040204" pitchFamily="34" charset="-120"/>
                <a:ea typeface="微軟正黑體" panose="020B0604030504040204" pitchFamily="34" charset="-120"/>
              </a:rPr>
              <a:t>如附件表</a:t>
            </a:r>
            <a:r>
              <a:rPr lang="en-US" altLang="zh-TW" sz="1800" dirty="0">
                <a:latin typeface="微軟正黑體" panose="020B0604030504040204" pitchFamily="34" charset="-120"/>
                <a:ea typeface="微軟正黑體" panose="020B0604030504040204" pitchFamily="34" charset="-120"/>
              </a:rPr>
              <a:t>____)</a:t>
            </a:r>
            <a:r>
              <a:rPr lang="zh-TW" altLang="zh-TW" sz="1800" dirty="0">
                <a:latin typeface="微軟正黑體" panose="020B0604030504040204" pitchFamily="34" charset="-120"/>
                <a:ea typeface="微軟正黑體" panose="020B0604030504040204" pitchFamily="34" charset="-120"/>
              </a:rPr>
              <a:t>，透過</a:t>
            </a:r>
            <a:r>
              <a:rPr lang="en-US" altLang="zh-TW" sz="1800" u="sng" dirty="0">
                <a:latin typeface="微軟正黑體" panose="020B0604030504040204" pitchFamily="34" charset="-120"/>
                <a:ea typeface="微軟正黑體" panose="020B0604030504040204" pitchFamily="34" charset="-120"/>
              </a:rPr>
              <a:t> </a:t>
            </a:r>
            <a:r>
              <a:rPr lang="zh-TW" altLang="en-US" sz="1800" u="sng" dirty="0" smtClean="0">
                <a:latin typeface="微軟正黑體" panose="020B0604030504040204" pitchFamily="34" charset="-120"/>
                <a:ea typeface="微軟正黑體" panose="020B0604030504040204" pitchFamily="34" charset="-120"/>
              </a:rPr>
              <a:t>      </a:t>
            </a:r>
            <a:r>
              <a:rPr lang="en-US" altLang="zh-TW" sz="1800" u="sng" dirty="0" smtClean="0">
                <a:latin typeface="微軟正黑體" panose="020B0604030504040204" pitchFamily="34" charset="-120"/>
                <a:ea typeface="微軟正黑體" panose="020B0604030504040204" pitchFamily="34" charset="-120"/>
              </a:rPr>
              <a:t>    </a:t>
            </a:r>
            <a:r>
              <a:rPr lang="en-US" altLang="zh-TW" sz="1800" u="sng" dirty="0">
                <a:latin typeface="微軟正黑體" panose="020B0604030504040204" pitchFamily="34" charset="-120"/>
                <a:ea typeface="微軟正黑體" panose="020B0604030504040204" pitchFamily="34" charset="-120"/>
              </a:rPr>
              <a:t>(</a:t>
            </a:r>
            <a:r>
              <a:rPr lang="zh-TW" altLang="zh-TW" sz="1800" u="sng" dirty="0">
                <a:latin typeface="微軟正黑體" panose="020B0604030504040204" pitchFamily="34" charset="-120"/>
                <a:ea typeface="微軟正黑體" panose="020B0604030504040204" pitchFamily="34" charset="-120"/>
              </a:rPr>
              <a:t>品牌</a:t>
            </a:r>
            <a:r>
              <a:rPr lang="en-US" altLang="zh-TW" sz="1800" u="sng" dirty="0">
                <a:latin typeface="微軟正黑體" panose="020B0604030504040204" pitchFamily="34" charset="-120"/>
                <a:ea typeface="微軟正黑體" panose="020B0604030504040204" pitchFamily="34" charset="-120"/>
              </a:rPr>
              <a:t>)</a:t>
            </a:r>
            <a:r>
              <a:rPr lang="zh-TW" altLang="zh-TW" sz="1800" dirty="0">
                <a:latin typeface="微軟正黑體" panose="020B0604030504040204" pitchFamily="34" charset="-120"/>
                <a:ea typeface="微軟正黑體" panose="020B0604030504040204" pitchFamily="34" charset="-120"/>
              </a:rPr>
              <a:t>資料庫進行數據儲存</a:t>
            </a:r>
            <a:r>
              <a:rPr lang="zh-TW" altLang="zh-TW" sz="1800" dirty="0" smtClean="0">
                <a:latin typeface="微軟正黑體" panose="020B0604030504040204" pitchFamily="34" charset="-120"/>
                <a:ea typeface="微軟正黑體" panose="020B0604030504040204" pitchFamily="34" charset="-120"/>
              </a:rPr>
              <a:t>。</a:t>
            </a:r>
            <a:endParaRPr lang="en-US" altLang="zh-TW" sz="1800" dirty="0" smtClean="0">
              <a:latin typeface="微軟正黑體" panose="020B0604030504040204" pitchFamily="34" charset="-120"/>
              <a:ea typeface="微軟正黑體" panose="020B0604030504040204" pitchFamily="34" charset="-120"/>
            </a:endParaRPr>
          </a:p>
          <a:p>
            <a:pPr lvl="0"/>
            <a:endParaRPr lang="zh-TW" altLang="zh-TW" sz="1800" dirty="0">
              <a:latin typeface="微軟正黑體" panose="020B0604030504040204" pitchFamily="34" charset="-120"/>
              <a:ea typeface="微軟正黑體" panose="020B0604030504040204" pitchFamily="34" charset="-120"/>
            </a:endParaRPr>
          </a:p>
          <a:p>
            <a:pPr marL="285750" indent="-285750">
              <a:buFont typeface="Wingdings" panose="05000000000000000000" pitchFamily="2" charset="2"/>
              <a:buChar char="l"/>
            </a:pPr>
            <a:r>
              <a:rPr lang="zh-TW" altLang="zh-TW" sz="1800" b="1" dirty="0">
                <a:latin typeface="微軟正黑體" panose="020B0604030504040204" pitchFamily="34" charset="-120"/>
                <a:ea typeface="微軟正黑體" panose="020B0604030504040204" pitchFamily="34" charset="-120"/>
              </a:rPr>
              <a:t>可視化</a:t>
            </a:r>
            <a:r>
              <a:rPr lang="en-US" altLang="zh-TW" sz="1800" b="1" dirty="0">
                <a:latin typeface="微軟正黑體" panose="020B0604030504040204" pitchFamily="34" charset="-120"/>
                <a:ea typeface="微軟正黑體" panose="020B0604030504040204" pitchFamily="34" charset="-120"/>
              </a:rPr>
              <a:t>:</a:t>
            </a:r>
            <a:r>
              <a:rPr lang="zh-TW" altLang="zh-TW" sz="1800" dirty="0">
                <a:latin typeface="微軟正黑體" panose="020B0604030504040204" pitchFamily="34" charset="-120"/>
                <a:ea typeface="微軟正黑體" panose="020B0604030504040204" pitchFamily="34" charset="-120"/>
              </a:rPr>
              <a:t>本案</a:t>
            </a:r>
            <a:r>
              <a:rPr lang="zh-TW" altLang="zh-TW" sz="1800" dirty="0" smtClean="0">
                <a:latin typeface="微軟正黑體" panose="020B0604030504040204" pitchFamily="34" charset="-120"/>
                <a:ea typeface="微軟正黑體" panose="020B0604030504040204" pitchFamily="34" charset="-120"/>
              </a:rPr>
              <a:t>系統</a:t>
            </a:r>
            <a:r>
              <a:rPr lang="zh-TW" altLang="en-US" b="1" dirty="0">
                <a:latin typeface="微軟正黑體" panose="020B0604030504040204" pitchFamily="34" charset="-120"/>
                <a:ea typeface="微軟正黑體" panose="020B0604030504040204" pitchFamily="34" charset="-120"/>
              </a:rPr>
              <a:t>規劃</a:t>
            </a:r>
            <a:r>
              <a:rPr lang="zh-TW" altLang="zh-TW" sz="1800" b="1" dirty="0" smtClean="0">
                <a:latin typeface="微軟正黑體" panose="020B0604030504040204" pitchFamily="34" charset="-120"/>
                <a:ea typeface="微軟正黑體" panose="020B0604030504040204" pitchFamily="34" charset="-120"/>
              </a:rPr>
              <a:t>應用</a:t>
            </a:r>
            <a:r>
              <a:rPr lang="zh-TW" altLang="en-US" sz="1800" dirty="0" smtClean="0">
                <a:latin typeface="微軟正黑體" panose="020B0604030504040204" pitchFamily="34" charset="-120"/>
                <a:ea typeface="微軟正黑體" panose="020B0604030504040204" pitchFamily="34" charset="-120"/>
              </a:rPr>
              <a:t>前述</a:t>
            </a:r>
            <a:r>
              <a:rPr lang="zh-TW" altLang="zh-TW" sz="1800" dirty="0" smtClean="0">
                <a:latin typeface="微軟正黑體" panose="020B0604030504040204" pitchFamily="34" charset="-120"/>
                <a:ea typeface="微軟正黑體" panose="020B0604030504040204" pitchFamily="34" charset="-120"/>
              </a:rPr>
              <a:t>數據</a:t>
            </a:r>
            <a:r>
              <a:rPr lang="zh-TW" altLang="zh-TW" sz="1800" dirty="0">
                <a:latin typeface="微軟正黑體" panose="020B0604030504040204" pitchFamily="34" charset="-120"/>
                <a:ea typeface="微軟正黑體" panose="020B0604030504040204" pitchFamily="34" charset="-120"/>
              </a:rPr>
              <a:t>項目</a:t>
            </a:r>
            <a:r>
              <a:rPr lang="zh-TW" altLang="zh-TW" sz="1800" dirty="0" smtClean="0">
                <a:latin typeface="微軟正黑體" panose="020B0604030504040204" pitchFamily="34" charset="-120"/>
                <a:ea typeface="微軟正黑體" panose="020B0604030504040204" pitchFamily="34" charset="-120"/>
              </a:rPr>
              <a:t>進行</a:t>
            </a:r>
            <a:r>
              <a:rPr lang="en-US" altLang="zh-TW" sz="1800" dirty="0" smtClean="0">
                <a:latin typeface="微軟正黑體" panose="020B0604030504040204" pitchFamily="34" charset="-120"/>
                <a:ea typeface="微軟正黑體" panose="020B0604030504040204" pitchFamily="34" charset="-120"/>
              </a:rPr>
              <a:t>  </a:t>
            </a:r>
            <a:r>
              <a:rPr lang="en-US" altLang="zh-TW" sz="1800" u="sng" dirty="0" smtClean="0">
                <a:latin typeface="微軟正黑體" panose="020B0604030504040204" pitchFamily="34" charset="-120"/>
                <a:ea typeface="微軟正黑體" panose="020B0604030504040204" pitchFamily="34" charset="-120"/>
              </a:rPr>
              <a:t>   w  </a:t>
            </a:r>
            <a:r>
              <a:rPr lang="zh-TW" altLang="zh-TW" sz="1800" dirty="0" smtClean="0">
                <a:latin typeface="微軟正黑體" panose="020B0604030504040204" pitchFamily="34" charset="-120"/>
                <a:ea typeface="微軟正黑體" panose="020B0604030504040204" pitchFamily="34" charset="-120"/>
              </a:rPr>
              <a:t>項</a:t>
            </a:r>
            <a:r>
              <a:rPr lang="zh-TW" altLang="zh-TW" sz="1800" dirty="0">
                <a:latin typeface="微軟正黑體" panose="020B0604030504040204" pitchFamily="34" charset="-120"/>
                <a:ea typeface="微軟正黑體" panose="020B0604030504040204" pitchFamily="34" charset="-120"/>
              </a:rPr>
              <a:t>即時可視化圖形呈現；</a:t>
            </a:r>
          </a:p>
          <a:p>
            <a:pPr marL="285750" indent="-285750">
              <a:buFont typeface="Wingdings" panose="05000000000000000000" pitchFamily="2" charset="2"/>
              <a:buChar char="l"/>
            </a:pPr>
            <a:r>
              <a:rPr lang="zh-TW" altLang="zh-TW" sz="1800" b="1" dirty="0">
                <a:latin typeface="微軟正黑體" panose="020B0604030504040204" pitchFamily="34" charset="-120"/>
                <a:ea typeface="微軟正黑體" panose="020B0604030504040204" pitchFamily="34" charset="-120"/>
              </a:rPr>
              <a:t>透明化</a:t>
            </a:r>
            <a:r>
              <a:rPr lang="en-US" altLang="zh-TW" sz="1800" b="1" dirty="0">
                <a:latin typeface="微軟正黑體" panose="020B0604030504040204" pitchFamily="34" charset="-120"/>
                <a:ea typeface="微軟正黑體" panose="020B0604030504040204" pitchFamily="34" charset="-120"/>
              </a:rPr>
              <a:t>:</a:t>
            </a:r>
            <a:r>
              <a:rPr lang="zh-TW" altLang="zh-TW" sz="1800" dirty="0">
                <a:latin typeface="微軟正黑體" panose="020B0604030504040204" pitchFamily="34" charset="-120"/>
                <a:ea typeface="微軟正黑體" panose="020B0604030504040204" pitchFamily="34" charset="-120"/>
              </a:rPr>
              <a:t>本案</a:t>
            </a:r>
            <a:r>
              <a:rPr lang="zh-TW" altLang="zh-TW" sz="1800" dirty="0" smtClean="0">
                <a:latin typeface="微軟正黑體" panose="020B0604030504040204" pitchFamily="34" charset="-120"/>
                <a:ea typeface="微軟正黑體" panose="020B0604030504040204" pitchFamily="34" charset="-120"/>
              </a:rPr>
              <a:t>系統</a:t>
            </a:r>
            <a:r>
              <a:rPr lang="zh-TW" altLang="en-US" b="1" dirty="0">
                <a:latin typeface="微軟正黑體" panose="020B0604030504040204" pitchFamily="34" charset="-120"/>
                <a:ea typeface="微軟正黑體" panose="020B0604030504040204" pitchFamily="34" charset="-120"/>
              </a:rPr>
              <a:t>規劃</a:t>
            </a:r>
            <a:r>
              <a:rPr lang="zh-TW" altLang="en-US" sz="1800" b="1" dirty="0" smtClean="0">
                <a:latin typeface="微軟正黑體" panose="020B0604030504040204" pitchFamily="34" charset="-120"/>
                <a:ea typeface="微軟正黑體" panose="020B0604030504040204" pitchFamily="34" charset="-120"/>
              </a:rPr>
              <a:t>設計</a:t>
            </a:r>
            <a:r>
              <a:rPr lang="zh-TW" altLang="en-US" sz="1800" u="sng" dirty="0" smtClean="0">
                <a:latin typeface="微軟正黑體" panose="020B0604030504040204" pitchFamily="34" charset="-120"/>
                <a:ea typeface="微軟正黑體" panose="020B0604030504040204" pitchFamily="34" charset="-120"/>
              </a:rPr>
              <a:t>  </a:t>
            </a:r>
            <a:r>
              <a:rPr lang="en-US" altLang="zh-TW" sz="1800" u="sng" dirty="0" smtClean="0">
                <a:latin typeface="微軟正黑體" panose="020B0604030504040204" pitchFamily="34" charset="-120"/>
                <a:ea typeface="微軟正黑體" panose="020B0604030504040204" pitchFamily="34" charset="-120"/>
              </a:rPr>
              <a:t>x   </a:t>
            </a:r>
            <a:r>
              <a:rPr lang="zh-TW" altLang="en-US" sz="1800" dirty="0" smtClean="0">
                <a:latin typeface="微軟正黑體" panose="020B0604030504040204" pitchFamily="34" charset="-120"/>
                <a:ea typeface="微軟正黑體" panose="020B0604030504040204" pitchFamily="34" charset="-120"/>
              </a:rPr>
              <a:t>個</a:t>
            </a:r>
            <a:r>
              <a:rPr lang="zh-TW" altLang="zh-TW" sz="1800" b="1" dirty="0" smtClean="0">
                <a:latin typeface="微軟正黑體" panose="020B0604030504040204" pitchFamily="34" charset="-120"/>
                <a:ea typeface="微軟正黑體" panose="020B0604030504040204" pitchFamily="34" charset="-120"/>
              </a:rPr>
              <a:t>跨</a:t>
            </a:r>
            <a:r>
              <a:rPr lang="zh-TW" altLang="zh-TW" sz="1800" b="1" dirty="0">
                <a:latin typeface="微軟正黑體" panose="020B0604030504040204" pitchFamily="34" charset="-120"/>
                <a:ea typeface="微軟正黑體" panose="020B0604030504040204" pitchFamily="34" charset="-120"/>
              </a:rPr>
              <a:t>系統資料</a:t>
            </a:r>
            <a:r>
              <a:rPr lang="zh-TW" altLang="zh-TW" sz="1800" dirty="0">
                <a:latin typeface="微軟正黑體" panose="020B0604030504040204" pitchFamily="34" charset="-120"/>
                <a:ea typeface="微軟正黑體" panose="020B0604030504040204" pitchFamily="34" charset="-120"/>
              </a:rPr>
              <a:t>之</a:t>
            </a:r>
            <a:r>
              <a:rPr lang="zh-TW" altLang="zh-TW" sz="1800" b="1" dirty="0">
                <a:latin typeface="微軟正黑體" panose="020B0604030504040204" pitchFamily="34" charset="-120"/>
                <a:ea typeface="微軟正黑體" panose="020B0604030504040204" pitchFamily="34" charset="-120"/>
              </a:rPr>
              <a:t>分析比對</a:t>
            </a:r>
            <a:r>
              <a:rPr lang="zh-TW" altLang="zh-TW" sz="1800" dirty="0">
                <a:latin typeface="微軟正黑體" panose="020B0604030504040204" pitchFamily="34" charset="-120"/>
                <a:ea typeface="微軟正黑體" panose="020B0604030504040204" pitchFamily="34" charset="-120"/>
              </a:rPr>
              <a:t>頁</a:t>
            </a:r>
            <a:r>
              <a:rPr lang="zh-TW" altLang="zh-TW" sz="1800" dirty="0" smtClean="0">
                <a:latin typeface="微軟正黑體" panose="020B0604030504040204" pitchFamily="34" charset="-120"/>
                <a:ea typeface="微軟正黑體" panose="020B0604030504040204" pitchFamily="34" charset="-120"/>
              </a:rPr>
              <a:t>面</a:t>
            </a:r>
            <a:r>
              <a:rPr lang="zh-TW" altLang="en-US" sz="1800" dirty="0" smtClean="0">
                <a:latin typeface="微軟正黑體" panose="020B0604030504040204" pitchFamily="34" charset="-120"/>
                <a:ea typeface="微軟正黑體" panose="020B0604030504040204" pitchFamily="34" charset="-120"/>
              </a:rPr>
              <a:t>，供受輔導業者使用</a:t>
            </a:r>
            <a:r>
              <a:rPr lang="zh-TW" altLang="zh-TW" sz="1800" dirty="0" smtClean="0">
                <a:latin typeface="微軟正黑體" panose="020B0604030504040204" pitchFamily="34" charset="-120"/>
                <a:ea typeface="微軟正黑體" panose="020B0604030504040204" pitchFamily="34" charset="-120"/>
              </a:rPr>
              <a:t>。</a:t>
            </a:r>
            <a:endParaRPr lang="zh-TW" altLang="zh-TW" sz="1800" dirty="0">
              <a:latin typeface="微軟正黑體" panose="020B0604030504040204" pitchFamily="34" charset="-120"/>
              <a:ea typeface="微軟正黑體" panose="020B0604030504040204" pitchFamily="34" charset="-120"/>
            </a:endParaRPr>
          </a:p>
          <a:p>
            <a:pPr marL="285750" indent="-285750">
              <a:buFont typeface="Wingdings" panose="05000000000000000000" pitchFamily="2" charset="2"/>
              <a:buChar char="l"/>
            </a:pPr>
            <a:r>
              <a:rPr lang="zh-TW" altLang="zh-TW" sz="1800" b="1" dirty="0" smtClean="0">
                <a:latin typeface="微軟正黑體" panose="020B0604030504040204" pitchFamily="34" charset="-120"/>
                <a:ea typeface="微軟正黑體" panose="020B0604030504040204" pitchFamily="34" charset="-120"/>
              </a:rPr>
              <a:t>可</a:t>
            </a:r>
            <a:r>
              <a:rPr lang="zh-TW" altLang="zh-TW" sz="1800" b="1" dirty="0">
                <a:latin typeface="微軟正黑體" panose="020B0604030504040204" pitchFamily="34" charset="-120"/>
                <a:ea typeface="微軟正黑體" panose="020B0604030504040204" pitchFamily="34" charset="-120"/>
              </a:rPr>
              <a:t>預測</a:t>
            </a:r>
            <a:r>
              <a:rPr lang="en-US" altLang="zh-TW" sz="1800" b="1" dirty="0">
                <a:latin typeface="微軟正黑體" panose="020B0604030504040204" pitchFamily="34" charset="-120"/>
                <a:ea typeface="微軟正黑體" panose="020B0604030504040204" pitchFamily="34" charset="-120"/>
              </a:rPr>
              <a:t>:</a:t>
            </a:r>
            <a:r>
              <a:rPr lang="zh-TW" altLang="zh-TW" sz="1800" dirty="0">
                <a:latin typeface="微軟正黑體" panose="020B0604030504040204" pitchFamily="34" charset="-120"/>
                <a:ea typeface="微軟正黑體" panose="020B0604030504040204" pitchFamily="34" charset="-120"/>
              </a:rPr>
              <a:t>本案</a:t>
            </a:r>
            <a:r>
              <a:rPr lang="zh-TW" altLang="zh-TW" sz="1800" dirty="0" smtClean="0">
                <a:latin typeface="微軟正黑體" panose="020B0604030504040204" pitchFamily="34" charset="-120"/>
                <a:ea typeface="微軟正黑體" panose="020B0604030504040204" pitchFamily="34" charset="-120"/>
              </a:rPr>
              <a:t>系統</a:t>
            </a:r>
            <a:r>
              <a:rPr lang="zh-TW" altLang="en-US" dirty="0">
                <a:latin typeface="微軟正黑體" panose="020B0604030504040204" pitchFamily="34" charset="-120"/>
                <a:ea typeface="微軟正黑體" panose="020B0604030504040204" pitchFamily="34" charset="-120"/>
              </a:rPr>
              <a:t>規劃</a:t>
            </a:r>
            <a:r>
              <a:rPr lang="zh-TW" altLang="zh-TW" sz="1800" dirty="0" smtClean="0">
                <a:latin typeface="微軟正黑體" panose="020B0604030504040204" pitchFamily="34" charset="-120"/>
                <a:ea typeface="微軟正黑體" panose="020B0604030504040204" pitchFamily="34" charset="-120"/>
              </a:rPr>
              <a:t>進行</a:t>
            </a:r>
            <a:r>
              <a:rPr lang="en-US" altLang="zh-TW" sz="1800" u="sng" dirty="0" smtClean="0">
                <a:latin typeface="微軟正黑體" panose="020B0604030504040204" pitchFamily="34" charset="-120"/>
                <a:ea typeface="微軟正黑體" panose="020B0604030504040204" pitchFamily="34" charset="-120"/>
              </a:rPr>
              <a:t>   y   </a:t>
            </a:r>
            <a:r>
              <a:rPr lang="zh-TW" altLang="zh-TW" sz="1800" dirty="0" smtClean="0">
                <a:latin typeface="微軟正黑體" panose="020B0604030504040204" pitchFamily="34" charset="-120"/>
                <a:ea typeface="微軟正黑體" panose="020B0604030504040204" pitchFamily="34" charset="-120"/>
              </a:rPr>
              <a:t>項</a:t>
            </a:r>
            <a:r>
              <a:rPr lang="zh-TW" altLang="zh-TW" sz="1800" dirty="0">
                <a:latin typeface="微軟正黑體" panose="020B0604030504040204" pitchFamily="34" charset="-120"/>
                <a:ea typeface="微軟正黑體" panose="020B0604030504040204" pitchFamily="34" charset="-120"/>
              </a:rPr>
              <a:t>業者關注事項進行即時預測。</a:t>
            </a:r>
          </a:p>
          <a:p>
            <a:pPr marL="285750" indent="-285750">
              <a:buFont typeface="Wingdings" panose="05000000000000000000" pitchFamily="2" charset="2"/>
              <a:buChar char="l"/>
            </a:pPr>
            <a:r>
              <a:rPr lang="zh-TW" altLang="zh-TW" sz="1800" b="1" dirty="0">
                <a:latin typeface="微軟正黑體" panose="020B0604030504040204" pitchFamily="34" charset="-120"/>
                <a:ea typeface="微軟正黑體" panose="020B0604030504040204" pitchFamily="34" charset="-120"/>
              </a:rPr>
              <a:t>自適化</a:t>
            </a:r>
            <a:r>
              <a:rPr lang="en-US" altLang="zh-TW" sz="1800" dirty="0">
                <a:latin typeface="微軟正黑體" panose="020B0604030504040204" pitchFamily="34" charset="-120"/>
                <a:ea typeface="微軟正黑體" panose="020B0604030504040204" pitchFamily="34" charset="-120"/>
              </a:rPr>
              <a:t>:</a:t>
            </a:r>
            <a:r>
              <a:rPr lang="zh-TW" altLang="zh-TW" sz="1800" dirty="0">
                <a:latin typeface="微軟正黑體" panose="020B0604030504040204" pitchFamily="34" charset="-120"/>
                <a:ea typeface="微軟正黑體" panose="020B0604030504040204" pitchFamily="34" charset="-120"/>
              </a:rPr>
              <a:t>本案</a:t>
            </a:r>
            <a:r>
              <a:rPr lang="zh-TW" altLang="zh-TW" sz="1800" dirty="0" smtClean="0">
                <a:latin typeface="微軟正黑體" panose="020B0604030504040204" pitchFamily="34" charset="-120"/>
                <a:ea typeface="微軟正黑體" panose="020B0604030504040204" pitchFamily="34" charset="-120"/>
              </a:rPr>
              <a:t>系統</a:t>
            </a:r>
            <a:r>
              <a:rPr lang="zh-TW" altLang="en-US" dirty="0">
                <a:latin typeface="微軟正黑體" panose="020B0604030504040204" pitchFamily="34" charset="-120"/>
                <a:ea typeface="微軟正黑體" panose="020B0604030504040204" pitchFamily="34" charset="-120"/>
              </a:rPr>
              <a:t>規劃</a:t>
            </a:r>
            <a:r>
              <a:rPr lang="zh-TW" altLang="en-US" sz="1800" u="sng" dirty="0" smtClean="0">
                <a:latin typeface="微軟正黑體" panose="020B0604030504040204" pitchFamily="34" charset="-120"/>
                <a:ea typeface="微軟正黑體" panose="020B0604030504040204" pitchFamily="34" charset="-120"/>
              </a:rPr>
              <a:t>   </a:t>
            </a:r>
            <a:r>
              <a:rPr lang="en-US" altLang="zh-TW" sz="1800" u="sng" dirty="0" smtClean="0">
                <a:latin typeface="微軟正黑體" panose="020B0604030504040204" pitchFamily="34" charset="-120"/>
                <a:ea typeface="微軟正黑體" panose="020B0604030504040204" pitchFamily="34" charset="-120"/>
              </a:rPr>
              <a:t>z   </a:t>
            </a:r>
            <a:r>
              <a:rPr lang="zh-TW" altLang="en-US" sz="1800" dirty="0" smtClean="0">
                <a:latin typeface="微軟正黑體" panose="020B0604030504040204" pitchFamily="34" charset="-120"/>
                <a:ea typeface="微軟正黑體" panose="020B0604030504040204" pitchFamily="34" charset="-120"/>
              </a:rPr>
              <a:t>項事件</a:t>
            </a:r>
            <a:r>
              <a:rPr lang="zh-TW" altLang="zh-TW" sz="1800" dirty="0" smtClean="0">
                <a:latin typeface="微軟正黑體" panose="020B0604030504040204" pitchFamily="34" charset="-120"/>
                <a:ea typeface="微軟正黑體" panose="020B0604030504040204" pitchFamily="34" charset="-120"/>
              </a:rPr>
              <a:t>已</a:t>
            </a:r>
            <a:r>
              <a:rPr lang="zh-TW" altLang="zh-TW" sz="1800" dirty="0">
                <a:latin typeface="微軟正黑體" panose="020B0604030504040204" pitchFamily="34" charset="-120"/>
                <a:ea typeface="微軟正黑體" panose="020B0604030504040204" pitchFamily="34" charset="-120"/>
              </a:rPr>
              <a:t>獲得廠商認可，已獲得受輔導廠商認可</a:t>
            </a:r>
            <a:r>
              <a:rPr lang="zh-TW" altLang="zh-TW" sz="1800" dirty="0" smtClean="0">
                <a:latin typeface="微軟正黑體" panose="020B0604030504040204" pitchFamily="34" charset="-120"/>
                <a:ea typeface="微軟正黑體" panose="020B0604030504040204" pitchFamily="34" charset="-120"/>
              </a:rPr>
              <a:t>，</a:t>
            </a:r>
            <a:endParaRPr lang="en-US" altLang="zh-TW" sz="1800" dirty="0" smtClean="0">
              <a:latin typeface="微軟正黑體" panose="020B0604030504040204" pitchFamily="34" charset="-120"/>
              <a:ea typeface="微軟正黑體" panose="020B0604030504040204" pitchFamily="34" charset="-120"/>
            </a:endParaRPr>
          </a:p>
          <a:p>
            <a:r>
              <a:rPr lang="zh-TW" altLang="en-US" sz="1800" dirty="0">
                <a:latin typeface="微軟正黑體" panose="020B0604030504040204" pitchFamily="34" charset="-120"/>
                <a:ea typeface="微軟正黑體" panose="020B0604030504040204" pitchFamily="34" charset="-120"/>
              </a:rPr>
              <a:t> </a:t>
            </a:r>
            <a:r>
              <a:rPr lang="zh-TW" altLang="en-US" sz="1800" dirty="0" smtClean="0">
                <a:latin typeface="微軟正黑體" panose="020B0604030504040204" pitchFamily="34" charset="-120"/>
                <a:ea typeface="微軟正黑體" panose="020B0604030504040204" pitchFamily="34" charset="-120"/>
              </a:rPr>
              <a:t>    </a:t>
            </a:r>
            <a:r>
              <a:rPr lang="zh-TW" altLang="zh-TW" sz="1800" dirty="0" smtClean="0">
                <a:latin typeface="微軟正黑體" panose="020B0604030504040204" pitchFamily="34" charset="-120"/>
                <a:ea typeface="微軟正黑體" panose="020B0604030504040204" pitchFamily="34" charset="-120"/>
              </a:rPr>
              <a:t>可</a:t>
            </a:r>
            <a:r>
              <a:rPr lang="zh-TW" altLang="zh-TW" sz="1800" dirty="0">
                <a:latin typeface="微軟正黑體" panose="020B0604030504040204" pitchFamily="34" charset="-120"/>
                <a:ea typeface="微軟正黑體" panose="020B0604030504040204" pitchFamily="34" charset="-120"/>
              </a:rPr>
              <a:t>在授權範圍下，進行系統自適化</a:t>
            </a:r>
            <a:r>
              <a:rPr lang="zh-TW" altLang="zh-TW" sz="1800" dirty="0" smtClean="0">
                <a:latin typeface="微軟正黑體" panose="020B0604030504040204" pitchFamily="34" charset="-120"/>
                <a:ea typeface="微軟正黑體" panose="020B0604030504040204" pitchFamily="34" charset="-120"/>
              </a:rPr>
              <a:t>運行</a:t>
            </a:r>
            <a:r>
              <a:rPr lang="zh-TW" altLang="en-US" sz="1800" dirty="0" smtClean="0">
                <a:latin typeface="微軟正黑體" panose="020B0604030504040204" pitchFamily="34" charset="-120"/>
                <a:ea typeface="微軟正黑體" panose="020B0604030504040204" pitchFamily="34" charset="-120"/>
              </a:rPr>
              <a:t>。</a:t>
            </a:r>
            <a:endParaRPr lang="en-US" altLang="zh-TW" sz="1800" dirty="0">
              <a:latin typeface="微軟正黑體" panose="020B0604030504040204" pitchFamily="34" charset="-120"/>
              <a:ea typeface="微軟正黑體" panose="020B0604030504040204" pitchFamily="34" charset="-120"/>
            </a:endParaRPr>
          </a:p>
          <a:p>
            <a:pPr marL="285750" indent="-285750">
              <a:buFont typeface="Wingdings" panose="05000000000000000000" pitchFamily="2" charset="2"/>
              <a:buChar char="l"/>
            </a:pPr>
            <a:r>
              <a:rPr lang="zh-TW" altLang="en-US" sz="1800" dirty="0" smtClean="0">
                <a:latin typeface="微軟正黑體" panose="020B0604030504040204" pitchFamily="34" charset="-120"/>
                <a:ea typeface="微軟正黑體" panose="020B0604030504040204" pitchFamily="34" charset="-120"/>
              </a:rPr>
              <a:t>其他</a:t>
            </a:r>
            <a:r>
              <a:rPr lang="en-US" altLang="zh-TW" sz="1800" dirty="0" smtClean="0">
                <a:latin typeface="微軟正黑體" panose="020B0604030504040204" pitchFamily="34" charset="-120"/>
                <a:ea typeface="微軟正黑體" panose="020B0604030504040204" pitchFamily="34" charset="-120"/>
              </a:rPr>
              <a:t>:</a:t>
            </a:r>
          </a:p>
          <a:p>
            <a:pPr marL="266700"/>
            <a:r>
              <a:rPr lang="zh-TW" altLang="en-US" sz="1800" b="1" dirty="0">
                <a:latin typeface="新細明體" panose="02020500000000000000" pitchFamily="18" charset="-120"/>
              </a:rPr>
              <a:t>□</a:t>
            </a:r>
            <a:r>
              <a:rPr lang="zh-TW" altLang="zh-TW" sz="1800" dirty="0" smtClean="0">
                <a:latin typeface="微軟正黑體" panose="020B0604030504040204" pitchFamily="34" charset="-120"/>
                <a:ea typeface="微軟正黑體" panose="020B0604030504040204" pitchFamily="34" charset="-120"/>
              </a:rPr>
              <a:t>本</a:t>
            </a:r>
            <a:r>
              <a:rPr lang="zh-TW" altLang="zh-TW" sz="1800" dirty="0">
                <a:latin typeface="微軟正黑體" panose="020B0604030504040204" pitchFamily="34" charset="-120"/>
                <a:ea typeface="微軟正黑體" panose="020B0604030504040204" pitchFamily="34" charset="-120"/>
              </a:rPr>
              <a:t>案計畫</a:t>
            </a:r>
            <a:r>
              <a:rPr lang="zh-TW" altLang="zh-TW" sz="1800" b="1" dirty="0">
                <a:latin typeface="微軟正黑體" panose="020B0604030504040204" pitchFamily="34" charset="-120"/>
                <a:ea typeface="微軟正黑體" panose="020B0604030504040204" pitchFamily="34" charset="-120"/>
              </a:rPr>
              <a:t>已協助</a:t>
            </a:r>
            <a:r>
              <a:rPr lang="zh-TW" altLang="en-US" sz="1800" b="1" dirty="0">
                <a:latin typeface="微軟正黑體" panose="020B0604030504040204" pitchFamily="34" charset="-120"/>
                <a:ea typeface="微軟正黑體" panose="020B0604030504040204" pitchFamily="34" charset="-120"/>
              </a:rPr>
              <a:t>將</a:t>
            </a:r>
            <a:r>
              <a:rPr lang="en-US" altLang="zh-TW" sz="1800" dirty="0">
                <a:latin typeface="微軟正黑體" panose="020B0604030504040204" pitchFamily="34" charset="-120"/>
                <a:ea typeface="微軟正黑體" panose="020B0604030504040204" pitchFamily="34" charset="-120"/>
              </a:rPr>
              <a:t>_________</a:t>
            </a:r>
            <a:r>
              <a:rPr lang="zh-TW" altLang="zh-TW" sz="1800" dirty="0">
                <a:latin typeface="微軟正黑體" panose="020B0604030504040204" pitchFamily="34" charset="-120"/>
                <a:ea typeface="微軟正黑體" panose="020B0604030504040204" pitchFamily="34" charset="-120"/>
              </a:rPr>
              <a:t>項標準化量值</a:t>
            </a:r>
            <a:r>
              <a:rPr lang="zh-TW" altLang="en-US" sz="1800" dirty="0">
                <a:latin typeface="微軟正黑體" panose="020B0604030504040204" pitchFamily="34" charset="-120"/>
                <a:ea typeface="微軟正黑體" panose="020B0604030504040204" pitchFamily="34" charset="-120"/>
              </a:rPr>
              <a:t>導入頁面</a:t>
            </a:r>
            <a:r>
              <a:rPr lang="zh-TW" altLang="zh-TW" sz="1800" dirty="0">
                <a:latin typeface="微軟正黑體" panose="020B0604030504040204" pitchFamily="34" charset="-120"/>
                <a:ea typeface="微軟正黑體" panose="020B0604030504040204" pitchFamily="34" charset="-120"/>
              </a:rPr>
              <a:t>即時</a:t>
            </a:r>
            <a:r>
              <a:rPr lang="zh-TW" altLang="en-US" sz="1800" dirty="0">
                <a:latin typeface="微軟正黑體" panose="020B0604030504040204" pitchFamily="34" charset="-120"/>
                <a:ea typeface="微軟正黑體" panose="020B0604030504040204" pitchFamily="34" charset="-120"/>
              </a:rPr>
              <a:t>比對</a:t>
            </a:r>
            <a:r>
              <a:rPr lang="zh-TW" altLang="zh-TW" sz="1800" dirty="0">
                <a:latin typeface="微軟正黑體" panose="020B0604030504040204" pitchFamily="34" charset="-120"/>
                <a:ea typeface="微軟正黑體" panose="020B0604030504040204" pitchFamily="34" charset="-120"/>
              </a:rPr>
              <a:t>呈現。</a:t>
            </a:r>
            <a:r>
              <a:rPr lang="en-US" altLang="zh-TW" sz="1800" dirty="0" smtClean="0">
                <a:latin typeface="微軟正黑體" panose="020B0604030504040204" pitchFamily="34" charset="-120"/>
                <a:ea typeface="微軟正黑體" panose="020B0604030504040204" pitchFamily="34" charset="-120"/>
              </a:rPr>
              <a:t>(</a:t>
            </a:r>
            <a:r>
              <a:rPr lang="zh-TW" altLang="en-US" sz="1800" dirty="0" smtClean="0">
                <a:latin typeface="微軟正黑體" panose="020B0604030504040204" pitchFamily="34" charset="-120"/>
                <a:ea typeface="微軟正黑體" panose="020B0604030504040204" pitchFamily="34" charset="-120"/>
              </a:rPr>
              <a:t>生</a:t>
            </a:r>
            <a:r>
              <a:rPr lang="zh-TW" altLang="zh-TW" sz="1800" dirty="0" smtClean="0">
                <a:latin typeface="微軟正黑體" panose="020B0604030504040204" pitchFamily="34" charset="-120"/>
                <a:ea typeface="微軟正黑體" panose="020B0604030504040204" pitchFamily="34" charset="-120"/>
              </a:rPr>
              <a:t>產線</a:t>
            </a:r>
            <a:r>
              <a:rPr lang="en-US" altLang="zh-TW" sz="1800" dirty="0">
                <a:latin typeface="微軟正黑體" panose="020B0604030504040204" pitchFamily="34" charset="-120"/>
                <a:ea typeface="微軟正黑體" panose="020B0604030504040204" pitchFamily="34" charset="-120"/>
              </a:rPr>
              <a:t>)</a:t>
            </a:r>
            <a:endParaRPr lang="zh-TW" altLang="zh-TW" sz="1800" dirty="0" smtClean="0">
              <a:latin typeface="微軟正黑體" panose="020B0604030504040204" pitchFamily="34" charset="-120"/>
              <a:ea typeface="微軟正黑體" panose="020B0604030504040204" pitchFamily="34" charset="-120"/>
            </a:endParaRPr>
          </a:p>
          <a:p>
            <a:pPr marL="266700"/>
            <a:r>
              <a:rPr lang="zh-TW" altLang="en-US" sz="1800" b="1" dirty="0" smtClean="0">
                <a:latin typeface="新細明體" panose="02020500000000000000" pitchFamily="18" charset="-120"/>
              </a:rPr>
              <a:t>□</a:t>
            </a:r>
            <a:r>
              <a:rPr lang="zh-TW" altLang="zh-TW" sz="1800" dirty="0">
                <a:latin typeface="微軟正黑體" panose="020B0604030504040204" pitchFamily="34" charset="-120"/>
                <a:ea typeface="微軟正黑體" panose="020B0604030504040204" pitchFamily="34" charset="-120"/>
              </a:rPr>
              <a:t>本案計畫已完成</a:t>
            </a:r>
            <a:r>
              <a:rPr lang="en-US" altLang="zh-TW" sz="1800" dirty="0">
                <a:latin typeface="微軟正黑體" panose="020B0604030504040204" pitchFamily="34" charset="-120"/>
                <a:ea typeface="微軟正黑體" panose="020B0604030504040204" pitchFamily="34" charset="-120"/>
              </a:rPr>
              <a:t>_________</a:t>
            </a:r>
            <a:r>
              <a:rPr lang="zh-TW" altLang="zh-TW" sz="1800" dirty="0">
                <a:latin typeface="微軟正黑體" panose="020B0604030504040204" pitchFamily="34" charset="-120"/>
                <a:ea typeface="微軟正黑體" panose="020B0604030504040204" pitchFamily="34" charset="-120"/>
              </a:rPr>
              <a:t>項可預測與自適化智慧應用功能定義使用方式</a:t>
            </a:r>
            <a:r>
              <a:rPr lang="zh-TW" altLang="zh-TW" sz="1800" dirty="0" smtClean="0">
                <a:latin typeface="微軟正黑體" panose="020B0604030504040204" pitchFamily="34" charset="-120"/>
                <a:ea typeface="微軟正黑體" panose="020B0604030504040204" pitchFamily="34" charset="-120"/>
              </a:rPr>
              <a:t>。</a:t>
            </a:r>
            <a:endParaRPr lang="en-US" altLang="zh-TW" sz="1800" dirty="0">
              <a:latin typeface="微軟正黑體" panose="020B0604030504040204" pitchFamily="34" charset="-120"/>
              <a:ea typeface="微軟正黑體" panose="020B0604030504040204" pitchFamily="34" charset="-120"/>
            </a:endParaRPr>
          </a:p>
        </p:txBody>
      </p:sp>
      <p:sp>
        <p:nvSpPr>
          <p:cNvPr id="12" name="文字方塊 11"/>
          <p:cNvSpPr txBox="1"/>
          <p:nvPr/>
        </p:nvSpPr>
        <p:spPr>
          <a:xfrm>
            <a:off x="9440152" y="6131481"/>
            <a:ext cx="3888432" cy="369332"/>
          </a:xfrm>
          <a:prstGeom prst="rect">
            <a:avLst/>
          </a:prstGeom>
          <a:solidFill>
            <a:srgbClr val="FFFF00"/>
          </a:solidFill>
          <a:ln>
            <a:solidFill>
              <a:srgbClr val="C00000"/>
            </a:solidFill>
          </a:ln>
        </p:spPr>
        <p:txBody>
          <a:bodyPr wrap="square" rtlCol="0">
            <a:spAutoFit/>
          </a:bodyPr>
          <a:lstStyle/>
          <a:p>
            <a:r>
              <a:rPr lang="zh-TW" altLang="en-US" dirty="0">
                <a:latin typeface="微軟正黑體" panose="020B0604030504040204" pitchFamily="34" charset="-120"/>
                <a:ea typeface="微軟正黑體" panose="020B0604030504040204" pitchFamily="34" charset="-120"/>
              </a:rPr>
              <a:t>需</a:t>
            </a:r>
            <a:r>
              <a:rPr lang="zh-TW" altLang="en-US" dirty="0" smtClean="0">
                <a:latin typeface="微軟正黑體" panose="020B0604030504040204" pitchFamily="34" charset="-120"/>
                <a:ea typeface="微軟正黑體" panose="020B0604030504040204" pitchFamily="34" charset="-120"/>
              </a:rPr>
              <a:t>補充於</a:t>
            </a:r>
            <a:r>
              <a:rPr lang="zh-TW" altLang="en-US" dirty="0">
                <a:latin typeface="微軟正黑體" panose="020B0604030504040204" pitchFamily="34" charset="-120"/>
                <a:ea typeface="微軟正黑體" panose="020B0604030504040204" pitchFamily="34" charset="-120"/>
              </a:rPr>
              <a:t>提案計畫</a:t>
            </a:r>
            <a:r>
              <a:rPr lang="zh-TW" altLang="en-US" dirty="0" smtClean="0">
                <a:latin typeface="微軟正黑體" panose="020B0604030504040204" pitchFamily="34" charset="-120"/>
                <a:ea typeface="微軟正黑體" panose="020B0604030504040204" pitchFamily="34" charset="-120"/>
              </a:rPr>
              <a:t>書之附件</a:t>
            </a:r>
            <a:endParaRPr lang="zh-TW" altLang="en-US" dirty="0">
              <a:latin typeface="微軟正黑體" panose="020B0604030504040204" pitchFamily="34" charset="-120"/>
              <a:ea typeface="微軟正黑體" panose="020B0604030504040204" pitchFamily="34" charset="-120"/>
            </a:endParaRPr>
          </a:p>
        </p:txBody>
      </p:sp>
      <p:sp>
        <p:nvSpPr>
          <p:cNvPr id="25" name="矩形 24"/>
          <p:cNvSpPr/>
          <p:nvPr/>
        </p:nvSpPr>
        <p:spPr bwMode="auto">
          <a:xfrm>
            <a:off x="150976" y="4478305"/>
            <a:ext cx="8876456" cy="2379696"/>
          </a:xfrm>
          <a:prstGeom prst="rect">
            <a:avLst/>
          </a:prstGeom>
          <a:noFill/>
          <a:ln w="38100" cap="flat" cmpd="sng" algn="ctr">
            <a:solidFill>
              <a:schemeClr val="tx1"/>
            </a:solidFill>
            <a:prstDash val="sysDash"/>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imes New Roman" pitchFamily="18" charset="0"/>
              <a:ea typeface="新細明體" pitchFamily="18" charset="-120"/>
            </a:endParaRPr>
          </a:p>
        </p:txBody>
      </p:sp>
      <p:sp>
        <p:nvSpPr>
          <p:cNvPr id="32" name="矩形 31"/>
          <p:cNvSpPr/>
          <p:nvPr/>
        </p:nvSpPr>
        <p:spPr bwMode="auto">
          <a:xfrm>
            <a:off x="3824600" y="4077104"/>
            <a:ext cx="1529208" cy="54148"/>
          </a:xfrm>
          <a:prstGeom prst="rect">
            <a:avLst/>
          </a:prstGeom>
          <a:noFill/>
          <a:ln w="57150" cap="flat" cmpd="sng" algn="ctr">
            <a:solidFill>
              <a:srgbClr val="C0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imes New Roman" pitchFamily="18" charset="0"/>
              <a:ea typeface="新細明體" pitchFamily="18" charset="-120"/>
            </a:endParaRPr>
          </a:p>
        </p:txBody>
      </p:sp>
      <p:cxnSp>
        <p:nvCxnSpPr>
          <p:cNvPr id="35" name="直線接點 34"/>
          <p:cNvCxnSpPr/>
          <p:nvPr/>
        </p:nvCxnSpPr>
        <p:spPr bwMode="auto">
          <a:xfrm>
            <a:off x="5004048" y="4179728"/>
            <a:ext cx="4663480" cy="1873815"/>
          </a:xfrm>
          <a:prstGeom prst="line">
            <a:avLst/>
          </a:prstGeom>
          <a:ln>
            <a:solidFill>
              <a:srgbClr val="FF0000"/>
            </a:solidFill>
            <a:headEnd type="none" w="med" len="med"/>
            <a:tailEnd type="triangle" w="med" len="med"/>
          </a:ln>
        </p:spPr>
        <p:style>
          <a:lnRef idx="3">
            <a:schemeClr val="dk1"/>
          </a:lnRef>
          <a:fillRef idx="0">
            <a:schemeClr val="dk1"/>
          </a:fillRef>
          <a:effectRef idx="2">
            <a:schemeClr val="dk1"/>
          </a:effectRef>
          <a:fontRef idx="minor">
            <a:schemeClr val="tx1"/>
          </a:fontRef>
        </p:style>
      </p:cxnSp>
      <p:sp>
        <p:nvSpPr>
          <p:cNvPr id="16" name="Rectangle 2"/>
          <p:cNvSpPr>
            <a:spLocks noGrp="1" noChangeArrowheads="1"/>
          </p:cNvSpPr>
          <p:nvPr>
            <p:ph type="title"/>
          </p:nvPr>
        </p:nvSpPr>
        <p:spPr bwMode="auto">
          <a:xfrm>
            <a:off x="1117923" y="44624"/>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zh-TW" altLang="en-US" dirty="0" smtClean="0">
                <a:latin typeface="微軟正黑體" panose="020B0604030504040204" pitchFamily="34" charset="-120"/>
                <a:ea typeface="微軟正黑體" panose="020B0604030504040204" pitchFamily="34" charset="-120"/>
              </a:rPr>
              <a:t>壹、</a:t>
            </a:r>
            <a:r>
              <a:rPr lang="zh-TW" altLang="zh-TW" dirty="0" smtClean="0">
                <a:latin typeface="微軟正黑體" panose="020B0604030504040204" pitchFamily="34" charset="-120"/>
                <a:ea typeface="微軟正黑體" panose="020B0604030504040204" pitchFamily="34" charset="-120"/>
              </a:rPr>
              <a:t>計畫內容</a:t>
            </a:r>
            <a:endParaRPr lang="zh-TW" altLang="en-US" dirty="0" smtClean="0">
              <a:latin typeface="微軟正黑體" panose="020B0604030504040204" pitchFamily="34" charset="-120"/>
              <a:ea typeface="微軟正黑體" panose="020B0604030504040204" pitchFamily="34" charset="-120"/>
            </a:endParaRPr>
          </a:p>
        </p:txBody>
      </p:sp>
      <p:sp>
        <p:nvSpPr>
          <p:cNvPr id="15" name="Rectangle 2"/>
          <p:cNvSpPr txBox="1">
            <a:spLocks noChangeArrowheads="1"/>
          </p:cNvSpPr>
          <p:nvPr/>
        </p:nvSpPr>
        <p:spPr bwMode="auto">
          <a:xfrm>
            <a:off x="251520" y="879117"/>
            <a:ext cx="8775912" cy="5232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0" lvl="1" algn="l">
              <a:spcBef>
                <a:spcPts val="0"/>
              </a:spcBef>
            </a:pPr>
            <a:r>
              <a:rPr lang="en-US" altLang="zh-TW" sz="2400" b="1" dirty="0"/>
              <a:t> </a:t>
            </a:r>
            <a:r>
              <a:rPr lang="zh-TW" altLang="en-US" sz="2400" b="1" dirty="0" smtClean="0"/>
              <a:t>二</a:t>
            </a:r>
            <a:r>
              <a:rPr lang="zh-TW" altLang="zh-TW" sz="2400" b="1" dirty="0" smtClean="0"/>
              <a:t>、</a:t>
            </a:r>
            <a:r>
              <a:rPr lang="zh-TW" altLang="en-US" sz="2400" b="1" dirty="0" smtClean="0"/>
              <a:t>解決方案</a:t>
            </a:r>
            <a:r>
              <a:rPr lang="en-US" altLang="zh-TW" sz="2800" b="1" dirty="0" smtClean="0">
                <a:solidFill>
                  <a:srgbClr val="FF0000"/>
                </a:solidFill>
              </a:rPr>
              <a:t>-</a:t>
            </a:r>
            <a:r>
              <a:rPr lang="en-US" altLang="zh-TW" sz="2000" b="1" dirty="0" smtClean="0">
                <a:solidFill>
                  <a:srgbClr val="FF0000"/>
                </a:solidFill>
              </a:rPr>
              <a:t>(</a:t>
            </a:r>
            <a:r>
              <a:rPr lang="en-US" altLang="zh-TW" sz="2000" b="1" dirty="0">
                <a:solidFill>
                  <a:srgbClr val="FF0000"/>
                </a:solidFill>
              </a:rPr>
              <a:t>SMU Phase II)</a:t>
            </a:r>
          </a:p>
        </p:txBody>
      </p:sp>
    </p:spTree>
    <p:extLst>
      <p:ext uri="{BB962C8B-B14F-4D97-AF65-F5344CB8AC3E}">
        <p14:creationId xmlns:p14="http://schemas.microsoft.com/office/powerpoint/2010/main" val="4003149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3293E9E-AFF9-4034-8BF6-5754B3EA07C7}" type="slidenum">
              <a:rPr lang="zh-TW" altLang="en-US" smtClean="0"/>
              <a:pPr/>
              <a:t>2</a:t>
            </a:fld>
            <a:endParaRPr lang="zh-TW" altLang="en-US"/>
          </a:p>
        </p:txBody>
      </p:sp>
      <p:sp>
        <p:nvSpPr>
          <p:cNvPr id="5" name="Rectangle 2"/>
          <p:cNvSpPr>
            <a:spLocks noGrp="1" noChangeArrowheads="1"/>
          </p:cNvSpPr>
          <p:nvPr>
            <p:ph type="title"/>
          </p:nvPr>
        </p:nvSpPr>
        <p:spPr bwMode="auto">
          <a:xfrm>
            <a:off x="1820863" y="0"/>
            <a:ext cx="2679700" cy="596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en-US" sz="3200" dirty="0" smtClean="0">
                <a:latin typeface="微軟正黑體" panose="020B0604030504040204" pitchFamily="34" charset="-120"/>
                <a:ea typeface="微軟正黑體" panose="020B0604030504040204" pitchFamily="34" charset="-120"/>
              </a:rPr>
              <a:t>簡 報 大 綱</a:t>
            </a:r>
          </a:p>
        </p:txBody>
      </p:sp>
      <p:sp>
        <p:nvSpPr>
          <p:cNvPr id="6" name="Rectangle 3"/>
          <p:cNvSpPr>
            <a:spLocks noGrp="1" noChangeArrowheads="1"/>
          </p:cNvSpPr>
          <p:nvPr>
            <p:ph idx="4294967295"/>
          </p:nvPr>
        </p:nvSpPr>
        <p:spPr bwMode="auto">
          <a:xfrm>
            <a:off x="520974" y="908720"/>
            <a:ext cx="8280920" cy="48641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ts val="2400"/>
              </a:lnSpc>
              <a:spcBef>
                <a:spcPts val="0"/>
              </a:spcBef>
              <a:buFont typeface="Wingdings" panose="05000000000000000000" pitchFamily="2" charset="2"/>
              <a:buNone/>
            </a:pPr>
            <a:r>
              <a:rPr lang="zh-TW" altLang="zh-TW" sz="2000" b="1" dirty="0" smtClean="0">
                <a:latin typeface="微軟正黑體" panose="020B0604030504040204" pitchFamily="34" charset="-120"/>
                <a:ea typeface="微軟正黑體" panose="020B0604030504040204" pitchFamily="34" charset="-120"/>
              </a:rPr>
              <a:t>壹、計畫內容 </a:t>
            </a:r>
          </a:p>
          <a:p>
            <a:pPr marL="717550" lvl="1">
              <a:lnSpc>
                <a:spcPts val="2400"/>
              </a:lnSpc>
              <a:spcBef>
                <a:spcPts val="0"/>
              </a:spcBef>
              <a:buNone/>
            </a:pPr>
            <a:r>
              <a:rPr lang="zh-TW" altLang="zh-TW" sz="2000" b="1" dirty="0" smtClean="0">
                <a:latin typeface="微軟正黑體" panose="020B0604030504040204" pitchFamily="34" charset="-120"/>
                <a:ea typeface="微軟正黑體" panose="020B0604030504040204" pitchFamily="34" charset="-120"/>
              </a:rPr>
              <a:t>一、</a:t>
            </a:r>
            <a:r>
              <a:rPr lang="zh-TW" altLang="en-US" sz="2000" b="1" dirty="0">
                <a:latin typeface="微軟正黑體" panose="020B0604030504040204" pitchFamily="34" charset="-120"/>
                <a:ea typeface="微軟正黑體" panose="020B0604030504040204" pitchFamily="34" charset="-120"/>
              </a:rPr>
              <a:t>受</a:t>
            </a:r>
            <a:r>
              <a:rPr lang="zh-TW" altLang="en-US" sz="2000" b="1" dirty="0" smtClean="0">
                <a:latin typeface="微軟正黑體" panose="020B0604030504040204" pitchFamily="34" charset="-120"/>
                <a:ea typeface="微軟正黑體" panose="020B0604030504040204" pitchFamily="34" charset="-120"/>
              </a:rPr>
              <a:t>輔導業</a:t>
            </a:r>
            <a:r>
              <a:rPr lang="zh-TW" altLang="en-US" sz="2000" b="1" dirty="0">
                <a:latin typeface="微軟正黑體" panose="020B0604030504040204" pitchFamily="34" charset="-120"/>
                <a:ea typeface="微軟正黑體" panose="020B0604030504040204" pitchFamily="34" charset="-120"/>
              </a:rPr>
              <a:t>者</a:t>
            </a:r>
            <a:r>
              <a:rPr lang="zh-TW" altLang="zh-TW" sz="2000" b="1" dirty="0" smtClean="0">
                <a:latin typeface="微軟正黑體" panose="020B0604030504040204" pitchFamily="34" charset="-120"/>
                <a:ea typeface="微軟正黑體" panose="020B0604030504040204" pitchFamily="34" charset="-120"/>
              </a:rPr>
              <a:t>面臨</a:t>
            </a:r>
            <a:r>
              <a:rPr lang="zh-TW" altLang="zh-TW" sz="2000" b="1" dirty="0">
                <a:latin typeface="微軟正黑體" panose="020B0604030504040204" pitchFamily="34" charset="-120"/>
                <a:ea typeface="微軟正黑體" panose="020B0604030504040204" pitchFamily="34" charset="-120"/>
              </a:rPr>
              <a:t>問題</a:t>
            </a:r>
            <a:r>
              <a:rPr lang="zh-TW" altLang="en-US" sz="2000" b="1" dirty="0">
                <a:latin typeface="微軟正黑體" panose="020B0604030504040204" pitchFamily="34" charset="-120"/>
                <a:ea typeface="微軟正黑體" panose="020B0604030504040204" pitchFamily="34" charset="-120"/>
              </a:rPr>
              <a:t>與</a:t>
            </a:r>
            <a:r>
              <a:rPr lang="zh-TW" altLang="en-US" sz="2000" b="1" dirty="0" smtClean="0">
                <a:latin typeface="微軟正黑體" panose="020B0604030504040204" pitchFamily="34" charset="-120"/>
                <a:ea typeface="微軟正黑體" panose="020B0604030504040204" pitchFamily="34" charset="-120"/>
              </a:rPr>
              <a:t>需求</a:t>
            </a:r>
            <a:endParaRPr lang="en-US" altLang="zh-TW" sz="2000" b="1" dirty="0" smtClean="0">
              <a:latin typeface="微軟正黑體" panose="020B0604030504040204" pitchFamily="34" charset="-120"/>
              <a:ea typeface="微軟正黑體" panose="020B0604030504040204" pitchFamily="34" charset="-120"/>
            </a:endParaRPr>
          </a:p>
          <a:p>
            <a:pPr marL="717550" lvl="1">
              <a:lnSpc>
                <a:spcPts val="2400"/>
              </a:lnSpc>
              <a:spcBef>
                <a:spcPts val="0"/>
              </a:spcBef>
              <a:buNone/>
            </a:pPr>
            <a:endParaRPr lang="zh-TW" altLang="zh-TW" sz="2000" b="1" dirty="0">
              <a:latin typeface="微軟正黑體" panose="020B0604030504040204" pitchFamily="34" charset="-120"/>
              <a:ea typeface="微軟正黑體" panose="020B0604030504040204" pitchFamily="34" charset="-120"/>
            </a:endParaRPr>
          </a:p>
          <a:p>
            <a:pPr marL="717550" lvl="2" indent="-285750">
              <a:lnSpc>
                <a:spcPts val="2000"/>
              </a:lnSpc>
              <a:spcBef>
                <a:spcPts val="0"/>
              </a:spcBef>
              <a:buFont typeface="Wingdings" panose="05000000000000000000" pitchFamily="2" charset="2"/>
              <a:buNone/>
            </a:pPr>
            <a:r>
              <a:rPr lang="zh-TW" altLang="zh-TW" sz="2000" b="1" dirty="0" smtClean="0">
                <a:latin typeface="微軟正黑體" panose="020B0604030504040204" pitchFamily="34" charset="-120"/>
                <a:ea typeface="微軟正黑體" panose="020B0604030504040204" pitchFamily="34" charset="-120"/>
              </a:rPr>
              <a:t>二、</a:t>
            </a:r>
            <a:r>
              <a:rPr lang="zh-TW" altLang="en-US" sz="2000" b="1" dirty="0" smtClean="0">
                <a:latin typeface="微軟正黑體" panose="020B0604030504040204" pitchFamily="34" charset="-120"/>
                <a:ea typeface="微軟正黑體" panose="020B0604030504040204" pitchFamily="34" charset="-120"/>
              </a:rPr>
              <a:t>解決方案</a:t>
            </a:r>
            <a:endParaRPr lang="en-US" altLang="zh-TW" sz="2000" b="1" dirty="0" smtClean="0">
              <a:latin typeface="微軟正黑體" panose="020B0604030504040204" pitchFamily="34" charset="-120"/>
              <a:ea typeface="微軟正黑體" panose="020B0604030504040204" pitchFamily="34" charset="-120"/>
            </a:endParaRPr>
          </a:p>
          <a:p>
            <a:pPr marL="717550" lvl="2" indent="-285750">
              <a:lnSpc>
                <a:spcPts val="2000"/>
              </a:lnSpc>
              <a:spcBef>
                <a:spcPts val="0"/>
              </a:spcBef>
              <a:buFont typeface="Wingdings" panose="05000000000000000000" pitchFamily="2" charset="2"/>
              <a:buNone/>
            </a:pPr>
            <a:endParaRPr lang="zh-TW" altLang="zh-TW" sz="2000" b="1" dirty="0" smtClean="0">
              <a:latin typeface="微軟正黑體" panose="020B0604030504040204" pitchFamily="34" charset="-120"/>
              <a:ea typeface="微軟正黑體" panose="020B0604030504040204" pitchFamily="34" charset="-120"/>
            </a:endParaRPr>
          </a:p>
          <a:p>
            <a:pPr marL="717550" lvl="1">
              <a:lnSpc>
                <a:spcPts val="2400"/>
              </a:lnSpc>
              <a:spcBef>
                <a:spcPts val="0"/>
              </a:spcBef>
              <a:buNone/>
            </a:pPr>
            <a:r>
              <a:rPr lang="zh-TW" altLang="en-US" sz="2000" b="1" dirty="0" smtClean="0">
                <a:latin typeface="微軟正黑體" panose="020B0604030504040204" pitchFamily="34" charset="-120"/>
                <a:ea typeface="微軟正黑體" panose="020B0604030504040204" pitchFamily="34" charset="-120"/>
              </a:rPr>
              <a:t>三、</a:t>
            </a:r>
            <a:r>
              <a:rPr lang="zh-TW" altLang="zh-TW" sz="2000" b="1" dirty="0" smtClean="0">
                <a:latin typeface="微軟正黑體" panose="020B0604030504040204" pitchFamily="34" charset="-120"/>
                <a:ea typeface="微軟正黑體" panose="020B0604030504040204" pitchFamily="34" charset="-120"/>
              </a:rPr>
              <a:t>本</a:t>
            </a:r>
            <a:r>
              <a:rPr lang="zh-TW" altLang="zh-TW" sz="2000" b="1" dirty="0">
                <a:latin typeface="微軟正黑體" panose="020B0604030504040204" pitchFamily="34" charset="-120"/>
                <a:ea typeface="微軟正黑體" panose="020B0604030504040204" pitchFamily="34" charset="-120"/>
              </a:rPr>
              <a:t>計畫查核工作項目及執行進度</a:t>
            </a:r>
            <a:r>
              <a:rPr lang="zh-TW" altLang="zh-TW" sz="2000" b="1" dirty="0" smtClean="0">
                <a:latin typeface="微軟正黑體" panose="020B0604030504040204" pitchFamily="34" charset="-120"/>
                <a:ea typeface="微軟正黑體" panose="020B0604030504040204" pitchFamily="34" charset="-120"/>
              </a:rPr>
              <a:t>說明</a:t>
            </a:r>
            <a:endParaRPr lang="en-US" altLang="zh-TW" sz="2000" b="1" dirty="0" smtClean="0">
              <a:latin typeface="微軟正黑體" panose="020B0604030504040204" pitchFamily="34" charset="-120"/>
              <a:ea typeface="微軟正黑體" panose="020B0604030504040204" pitchFamily="34" charset="-120"/>
            </a:endParaRPr>
          </a:p>
          <a:p>
            <a:pPr marL="717550" lvl="1">
              <a:lnSpc>
                <a:spcPts val="2400"/>
              </a:lnSpc>
              <a:spcBef>
                <a:spcPts val="0"/>
              </a:spcBef>
              <a:buNone/>
            </a:pPr>
            <a:endParaRPr lang="en-US" altLang="zh-TW" sz="2000" b="1" dirty="0" smtClean="0">
              <a:latin typeface="微軟正黑體" panose="020B0604030504040204" pitchFamily="34" charset="-120"/>
              <a:ea typeface="微軟正黑體" panose="020B0604030504040204" pitchFamily="34" charset="-120"/>
            </a:endParaRPr>
          </a:p>
          <a:p>
            <a:pPr marL="717550" lvl="1">
              <a:lnSpc>
                <a:spcPts val="2400"/>
              </a:lnSpc>
              <a:spcBef>
                <a:spcPts val="0"/>
              </a:spcBef>
              <a:buNone/>
            </a:pPr>
            <a:r>
              <a:rPr lang="zh-TW" altLang="en-US" sz="2000" b="1" dirty="0" smtClean="0"/>
              <a:t>四、人力與</a:t>
            </a:r>
            <a:r>
              <a:rPr lang="zh-TW" altLang="zh-TW" sz="2000" b="1" dirty="0" smtClean="0"/>
              <a:t>經費說明</a:t>
            </a:r>
            <a:endParaRPr lang="en-US" altLang="zh-TW" sz="2000" b="1" dirty="0" smtClean="0"/>
          </a:p>
          <a:p>
            <a:pPr marL="717550" lvl="1">
              <a:lnSpc>
                <a:spcPts val="2400"/>
              </a:lnSpc>
              <a:spcBef>
                <a:spcPts val="0"/>
              </a:spcBef>
              <a:buNone/>
            </a:pPr>
            <a:endParaRPr lang="en-US" altLang="zh-TW" sz="2000" b="1" dirty="0"/>
          </a:p>
          <a:p>
            <a:pPr marL="285750" lvl="1">
              <a:lnSpc>
                <a:spcPts val="2400"/>
              </a:lnSpc>
              <a:spcBef>
                <a:spcPts val="0"/>
              </a:spcBef>
              <a:buNone/>
            </a:pPr>
            <a:r>
              <a:rPr lang="zh-TW" altLang="en-US" sz="2000" b="1" dirty="0" smtClean="0"/>
              <a:t>貳、預期效益</a:t>
            </a:r>
            <a:endParaRPr lang="en-US" altLang="zh-TW" sz="2000" b="1" dirty="0" smtClean="0"/>
          </a:p>
          <a:p>
            <a:pPr marL="285750" lvl="1">
              <a:lnSpc>
                <a:spcPts val="2400"/>
              </a:lnSpc>
              <a:spcBef>
                <a:spcPts val="0"/>
              </a:spcBef>
              <a:buNone/>
            </a:pPr>
            <a:endParaRPr lang="en-US" altLang="zh-TW" sz="2000" b="1" dirty="0" smtClean="0"/>
          </a:p>
          <a:p>
            <a:pPr marL="285750" lvl="1">
              <a:lnSpc>
                <a:spcPts val="2400"/>
              </a:lnSpc>
              <a:spcBef>
                <a:spcPts val="0"/>
              </a:spcBef>
              <a:buNone/>
            </a:pPr>
            <a:r>
              <a:rPr lang="zh-TW" altLang="en-US" sz="2000" b="1" dirty="0" smtClean="0"/>
              <a:t>參、一頁效益表</a:t>
            </a:r>
            <a:r>
              <a:rPr lang="en-US" altLang="zh-TW" sz="2000" b="1" dirty="0" smtClean="0"/>
              <a:t>(</a:t>
            </a:r>
            <a:r>
              <a:rPr lang="zh-TW" altLang="en-US" sz="2000" b="1" dirty="0" smtClean="0"/>
              <a:t>預期</a:t>
            </a:r>
            <a:r>
              <a:rPr lang="en-US" altLang="zh-TW" sz="2000" b="1" dirty="0" smtClean="0"/>
              <a:t>)</a:t>
            </a:r>
          </a:p>
          <a:p>
            <a:pPr marL="285750" lvl="1">
              <a:lnSpc>
                <a:spcPts val="2400"/>
              </a:lnSpc>
              <a:spcBef>
                <a:spcPts val="0"/>
              </a:spcBef>
              <a:buNone/>
            </a:pPr>
            <a:endParaRPr lang="en-US" altLang="zh-TW" sz="2000" b="1" dirty="0" smtClean="0"/>
          </a:p>
          <a:p>
            <a:pPr marL="285750" lvl="1">
              <a:lnSpc>
                <a:spcPts val="2400"/>
              </a:lnSpc>
              <a:spcBef>
                <a:spcPts val="0"/>
              </a:spcBef>
              <a:buNone/>
            </a:pPr>
            <a:r>
              <a:rPr lang="zh-TW" altLang="en-US" sz="2000" b="1" dirty="0" smtClean="0"/>
              <a:t>肆、附錄</a:t>
            </a:r>
            <a:r>
              <a:rPr lang="en-US" altLang="zh-TW" sz="2000" b="1" dirty="0" smtClean="0"/>
              <a:t>-</a:t>
            </a:r>
            <a:r>
              <a:rPr lang="zh-TW" altLang="en-US" sz="2000" b="1" dirty="0" smtClean="0"/>
              <a:t>基本資料、設備聯網列表、本案硬體列表、本案資訊流列表</a:t>
            </a:r>
            <a:endParaRPr lang="zh-TW" altLang="zh-TW" sz="2000" b="1" dirty="0"/>
          </a:p>
          <a:p>
            <a:pPr>
              <a:lnSpc>
                <a:spcPts val="2400"/>
              </a:lnSpc>
              <a:spcBef>
                <a:spcPts val="0"/>
              </a:spcBef>
              <a:buFont typeface="Wingdings" panose="05000000000000000000" pitchFamily="2" charset="2"/>
              <a:buNone/>
            </a:pPr>
            <a:endParaRPr lang="zh-TW" altLang="zh-TW" sz="1800" dirty="0" smtClean="0">
              <a:latin typeface="微軟正黑體" panose="020B0604030504040204" pitchFamily="34" charset="-120"/>
              <a:ea typeface="微軟正黑體" panose="020B0604030504040204" pitchFamily="34" charset="-120"/>
            </a:endParaRPr>
          </a:p>
          <a:p>
            <a:pPr>
              <a:lnSpc>
                <a:spcPts val="2400"/>
              </a:lnSpc>
              <a:spcBef>
                <a:spcPts val="0"/>
              </a:spcBef>
              <a:buFont typeface="Wingdings" panose="05000000000000000000" pitchFamily="2" charset="2"/>
              <a:buNone/>
            </a:pPr>
            <a:endParaRPr lang="zh-TW" altLang="zh-TW" sz="1800" dirty="0" smtClean="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6208788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0"/>
          </p:nvPr>
        </p:nvSpPr>
        <p:spPr/>
        <p:txBody>
          <a:bodyPr/>
          <a:lstStyle/>
          <a:p>
            <a:pPr>
              <a:defRPr/>
            </a:pPr>
            <a:fld id="{121B2091-FFCE-254C-A002-1BA047FB4293}" type="slidenum">
              <a:rPr lang="en-US" altLang="zh-TW" smtClean="0"/>
              <a:pPr>
                <a:defRPr/>
              </a:pPr>
              <a:t>29</a:t>
            </a:fld>
            <a:endParaRPr lang="en-US" altLang="zh-TW"/>
          </a:p>
        </p:txBody>
      </p:sp>
      <p:sp>
        <p:nvSpPr>
          <p:cNvPr id="7" name="文字方塊 6"/>
          <p:cNvSpPr txBox="1"/>
          <p:nvPr/>
        </p:nvSpPr>
        <p:spPr>
          <a:xfrm>
            <a:off x="124544" y="1311106"/>
            <a:ext cx="8983960" cy="5262979"/>
          </a:xfrm>
          <a:prstGeom prst="rect">
            <a:avLst/>
          </a:prstGeom>
          <a:noFill/>
        </p:spPr>
        <p:txBody>
          <a:bodyPr wrap="square" rtlCol="0">
            <a:spAutoFit/>
          </a:bodyPr>
          <a:lstStyle/>
          <a:p>
            <a:pPr marL="342900" indent="-342900">
              <a:buFont typeface="Wingdings" panose="05000000000000000000" pitchFamily="2" charset="2"/>
              <a:buChar char="p"/>
            </a:pP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本</a:t>
            </a:r>
            <a:r>
              <a:rPr lang="zh-TW" altLang="en-US" b="1" dirty="0">
                <a:solidFill>
                  <a:schemeClr val="accent1">
                    <a:lumMod val="50000"/>
                  </a:schemeClr>
                </a:solidFill>
                <a:latin typeface="微軟正黑體" panose="020B0604030504040204" pitchFamily="34" charset="-120"/>
                <a:ea typeface="微軟正黑體" panose="020B0604030504040204" pitchFamily="34" charset="-120"/>
              </a:rPr>
              <a:t>流程數位化專案</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案</a:t>
            </a:r>
            <a:r>
              <a:rPr lang="zh-TW" altLang="en-US" b="1" dirty="0">
                <a:solidFill>
                  <a:schemeClr val="accent1">
                    <a:lumMod val="50000"/>
                  </a:schemeClr>
                </a:solidFill>
                <a:latin typeface="微軟正黑體" panose="020B0604030504040204" pitchFamily="34" charset="-120"/>
                <a:ea typeface="微軟正黑體" panose="020B0604030504040204" pitchFamily="34" charset="-120"/>
              </a:rPr>
              <a:t>導入地點為</a:t>
            </a:r>
            <a:r>
              <a:rPr lang="en-US" altLang="zh-TW" b="1" dirty="0">
                <a:solidFill>
                  <a:schemeClr val="accent1">
                    <a:lumMod val="50000"/>
                  </a:schemeClr>
                </a:solidFill>
                <a:latin typeface="微軟正黑體" panose="020B0604030504040204" pitchFamily="34" charset="-120"/>
                <a:ea typeface="微軟正黑體" panose="020B0604030504040204" pitchFamily="34" charset="-120"/>
              </a:rPr>
              <a:t>OOO</a:t>
            </a:r>
            <a:r>
              <a:rPr lang="zh-TW" altLang="en-US" b="1" dirty="0">
                <a:solidFill>
                  <a:schemeClr val="accent1">
                    <a:lumMod val="50000"/>
                  </a:schemeClr>
                </a:solidFill>
                <a:latin typeface="微軟正黑體" panose="020B0604030504040204" pitchFamily="34" charset="-120"/>
                <a:ea typeface="微軟正黑體" panose="020B0604030504040204" pitchFamily="34" charset="-120"/>
              </a:rPr>
              <a:t>廠</a:t>
            </a:r>
            <a:r>
              <a:rPr lang="en-US" altLang="zh-TW" b="1" dirty="0">
                <a:solidFill>
                  <a:schemeClr val="accent1">
                    <a:lumMod val="50000"/>
                  </a:schemeClr>
                </a:solidFill>
                <a:latin typeface="微軟正黑體" panose="020B0604030504040204" pitchFamily="34" charset="-120"/>
                <a:ea typeface="微軟正黑體" panose="020B0604030504040204" pitchFamily="34" charset="-120"/>
              </a:rPr>
              <a:t>(</a:t>
            </a:r>
            <a:r>
              <a:rPr lang="zh-TW" altLang="en-US" b="1" dirty="0">
                <a:solidFill>
                  <a:schemeClr val="accent1">
                    <a:lumMod val="50000"/>
                  </a:schemeClr>
                </a:solidFill>
                <a:latin typeface="微軟正黑體" panose="020B0604030504040204" pitchFamily="34" charset="-120"/>
                <a:ea typeface="微軟正黑體" panose="020B0604030504040204" pitchFamily="34" charset="-120"/>
              </a:rPr>
              <a:t>地址</a:t>
            </a:r>
            <a:r>
              <a:rPr lang="en-US" altLang="zh-TW" b="1" dirty="0">
                <a:solidFill>
                  <a:schemeClr val="accent1">
                    <a:lumMod val="50000"/>
                  </a:schemeClr>
                </a:solidFill>
                <a:latin typeface="微軟正黑體" panose="020B0604030504040204" pitchFamily="34" charset="-120"/>
                <a:ea typeface="微軟正黑體" panose="020B0604030504040204" pitchFamily="34" charset="-120"/>
              </a:rPr>
              <a:t>:OOOOOO)</a:t>
            </a:r>
            <a:r>
              <a:rPr lang="zh-TW" altLang="en-US" b="1" dirty="0">
                <a:solidFill>
                  <a:schemeClr val="accent1">
                    <a:lumMod val="50000"/>
                  </a:schemeClr>
                </a:solidFill>
                <a:latin typeface="微軟正黑體" panose="020B0604030504040204" pitchFamily="34" charset="-120"/>
                <a:ea typeface="微軟正黑體" panose="020B0604030504040204" pitchFamily="34" charset="-120"/>
              </a:rPr>
              <a:t>，以</a:t>
            </a:r>
            <a:r>
              <a:rPr lang="en-US" altLang="zh-TW" b="1" dirty="0">
                <a:solidFill>
                  <a:schemeClr val="accent1">
                    <a:lumMod val="50000"/>
                  </a:schemeClr>
                </a:solidFill>
                <a:latin typeface="微軟正黑體" panose="020B0604030504040204" pitchFamily="34" charset="-120"/>
                <a:ea typeface="微軟正黑體" panose="020B0604030504040204" pitchFamily="34" charset="-120"/>
              </a:rPr>
              <a:t>OOOO</a:t>
            </a:r>
            <a:r>
              <a:rPr lang="zh-TW" altLang="en-US" b="1" dirty="0">
                <a:solidFill>
                  <a:schemeClr val="accent1">
                    <a:lumMod val="50000"/>
                  </a:schemeClr>
                </a:solidFill>
                <a:latin typeface="微軟正黑體" panose="020B0604030504040204" pitchFamily="34" charset="-120"/>
                <a:ea typeface="微軟正黑體" panose="020B0604030504040204" pitchFamily="34" charset="-120"/>
              </a:rPr>
              <a:t>產品生產製程為實施</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例，本</a:t>
            </a:r>
            <a:r>
              <a:rPr lang="zh-TW" altLang="en-US" b="1" dirty="0">
                <a:solidFill>
                  <a:schemeClr val="accent1">
                    <a:lumMod val="50000"/>
                  </a:schemeClr>
                </a:solidFill>
                <a:latin typeface="微軟正黑體" panose="020B0604030504040204" pitchFamily="34" charset="-120"/>
                <a:ea typeface="微軟正黑體" panose="020B0604030504040204" pitchFamily="34" charset="-120"/>
              </a:rPr>
              <a:t>案</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涵蓋</a:t>
            </a:r>
            <a:r>
              <a:rPr lang="en-US" altLang="zh-TW" b="1" u="sng" dirty="0" smtClean="0">
                <a:solidFill>
                  <a:schemeClr val="accent1">
                    <a:lumMod val="50000"/>
                  </a:schemeClr>
                </a:solidFill>
                <a:latin typeface="微軟正黑體" panose="020B0604030504040204" pitchFamily="34" charset="-120"/>
                <a:ea typeface="微軟正黑體" panose="020B0604030504040204" pitchFamily="34" charset="-120"/>
              </a:rPr>
              <a:t>O</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項</a:t>
            </a:r>
            <a:r>
              <a:rPr lang="zh-TW" altLang="en-US" b="1" dirty="0">
                <a:solidFill>
                  <a:schemeClr val="accent1">
                    <a:lumMod val="50000"/>
                  </a:schemeClr>
                </a:solidFill>
                <a:latin typeface="微軟正黑體" panose="020B0604030504040204" pitchFamily="34" charset="-120"/>
                <a:ea typeface="微軟正黑體" panose="020B0604030504040204" pitchFamily="34" charset="-120"/>
              </a:rPr>
              <a:t>生產作業</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流程</a:t>
            </a:r>
            <a:r>
              <a:rPr lang="en-US" altLang="zh-TW" b="1" dirty="0" smtClean="0">
                <a:solidFill>
                  <a:schemeClr val="accent1">
                    <a:lumMod val="50000"/>
                  </a:schemeClr>
                </a:solidFill>
                <a:latin typeface="微軟正黑體" panose="020B0604030504040204" pitchFamily="34" charset="-120"/>
                <a:ea typeface="微軟正黑體" panose="020B0604030504040204" pitchFamily="34" charset="-120"/>
              </a:rPr>
              <a:t>(</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流程示意圖如</a:t>
            </a:r>
            <a:r>
              <a:rPr lang="en-US" altLang="zh-TW" b="1" dirty="0" smtClean="0">
                <a:solidFill>
                  <a:schemeClr val="accent1">
                    <a:lumMod val="50000"/>
                  </a:schemeClr>
                </a:solidFill>
                <a:latin typeface="微軟正黑體" panose="020B0604030504040204" pitchFamily="34" charset="-120"/>
                <a:ea typeface="微軟正黑體" panose="020B0604030504040204" pitchFamily="34" charset="-120"/>
              </a:rPr>
              <a:t>p17</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白底黑框</a:t>
            </a:r>
            <a:r>
              <a:rPr lang="en-US" altLang="zh-TW" b="1" dirty="0" smtClean="0">
                <a:solidFill>
                  <a:schemeClr val="accent1">
                    <a:lumMod val="50000"/>
                  </a:schemeClr>
                </a:solidFill>
                <a:latin typeface="微軟正黑體" panose="020B0604030504040204" pitchFamily="34" charset="-120"/>
                <a:ea typeface="微軟正黑體" panose="020B0604030504040204" pitchFamily="34" charset="-120"/>
              </a:rPr>
              <a:t>)</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a:t>
            </a:r>
            <a:endParaRPr lang="en-US" altLang="zh-TW" b="1" dirty="0">
              <a:solidFill>
                <a:schemeClr val="accent1">
                  <a:lumMod val="50000"/>
                </a:schemeClr>
              </a:solidFill>
              <a:latin typeface="微軟正黑體" panose="020B0604030504040204" pitchFamily="34" charset="-120"/>
              <a:ea typeface="微軟正黑體" panose="020B0604030504040204" pitchFamily="34" charset="-120"/>
            </a:endParaRPr>
          </a:p>
          <a:p>
            <a:endParaRPr lang="en-US" altLang="zh-TW" b="1" dirty="0">
              <a:solidFill>
                <a:schemeClr val="accent1">
                  <a:lumMod val="50000"/>
                </a:schemeClr>
              </a:solidFill>
              <a:latin typeface="微軟正黑體" panose="020B0604030504040204" pitchFamily="34" charset="-120"/>
              <a:ea typeface="微軟正黑體" panose="020B0604030504040204" pitchFamily="34" charset="-120"/>
            </a:endParaRPr>
          </a:p>
          <a:p>
            <a:pPr marL="342900" indent="-342900">
              <a:buFont typeface="Wingdings" panose="05000000000000000000" pitchFamily="2" charset="2"/>
              <a:buChar char="p"/>
            </a:pP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本案系統導入時受</a:t>
            </a:r>
            <a:r>
              <a:rPr lang="zh-TW" altLang="en-US" b="1" dirty="0">
                <a:solidFill>
                  <a:schemeClr val="accent1">
                    <a:lumMod val="50000"/>
                  </a:schemeClr>
                </a:solidFill>
                <a:latin typeface="微軟正黑體" panose="020B0604030504040204" pitchFamily="34" charset="-120"/>
                <a:ea typeface="微軟正黑體" panose="020B0604030504040204" pitchFamily="34" charset="-120"/>
              </a:rPr>
              <a:t>輔導業者</a:t>
            </a:r>
            <a:r>
              <a:rPr lang="zh-TW" altLang="en-US" b="1" dirty="0" smtClean="0">
                <a:solidFill>
                  <a:srgbClr val="FF0000"/>
                </a:solidFill>
                <a:latin typeface="微軟正黑體" panose="020B0604030504040204" pitchFamily="34" charset="-120"/>
                <a:ea typeface="微軟正黑體" panose="020B0604030504040204" pitchFamily="34" charset="-120"/>
              </a:rPr>
              <a:t>已具備</a:t>
            </a:r>
            <a:r>
              <a:rPr lang="zh-TW" altLang="en-US" b="1" dirty="0">
                <a:solidFill>
                  <a:srgbClr val="FF0000"/>
                </a:solidFill>
                <a:latin typeface="微軟正黑體" panose="020B0604030504040204" pitchFamily="34" charset="-120"/>
                <a:ea typeface="微軟正黑體" panose="020B0604030504040204" pitchFamily="34" charset="-120"/>
              </a:rPr>
              <a:t>跨系統資訊透明</a:t>
            </a:r>
            <a:r>
              <a:rPr lang="zh-TW" altLang="en-US" b="1" dirty="0" smtClean="0">
                <a:solidFill>
                  <a:srgbClr val="FF0000"/>
                </a:solidFill>
                <a:latin typeface="微軟正黑體" panose="020B0604030504040204" pitchFamily="34" charset="-120"/>
                <a:ea typeface="微軟正黑體" panose="020B0604030504040204" pitchFamily="34" charset="-120"/>
              </a:rPr>
              <a:t>化</a:t>
            </a:r>
            <a:r>
              <a:rPr lang="en-US" altLang="zh-TW" b="1" dirty="0" smtClean="0">
                <a:solidFill>
                  <a:schemeClr val="accent1">
                    <a:lumMod val="50000"/>
                  </a:schemeClr>
                </a:solidFill>
                <a:latin typeface="微軟正黑體" panose="020B0604030504040204" pitchFamily="34" charset="-120"/>
                <a:ea typeface="微軟正黑體" panose="020B0604030504040204" pitchFamily="34" charset="-120"/>
              </a:rPr>
              <a:t>(</a:t>
            </a:r>
            <a:r>
              <a:rPr lang="zh-TW" altLang="en-US" b="1" dirty="0">
                <a:solidFill>
                  <a:schemeClr val="accent1">
                    <a:lumMod val="50000"/>
                  </a:schemeClr>
                </a:solidFill>
                <a:latin typeface="微軟正黑體" panose="020B0604030504040204" pitchFamily="34" charset="-120"/>
                <a:ea typeface="微軟正黑體" panose="020B0604030504040204" pitchFamily="34" charset="-120"/>
              </a:rPr>
              <a:t>原透過</a:t>
            </a:r>
            <a:r>
              <a:rPr lang="en-US" altLang="zh-TW" b="1" dirty="0" smtClean="0">
                <a:solidFill>
                  <a:schemeClr val="accent1">
                    <a:lumMod val="50000"/>
                  </a:schemeClr>
                </a:solidFill>
                <a:latin typeface="微軟正黑體" panose="020B0604030504040204" pitchFamily="34" charset="-120"/>
                <a:ea typeface="微軟正黑體" panose="020B0604030504040204" pitchFamily="34" charset="-120"/>
              </a:rPr>
              <a:t>SMU</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輔導</a:t>
            </a:r>
            <a:r>
              <a:rPr lang="zh-TW" altLang="en-US" b="1" dirty="0">
                <a:solidFill>
                  <a:schemeClr val="accent1">
                    <a:lumMod val="50000"/>
                  </a:schemeClr>
                </a:solidFill>
                <a:latin typeface="微軟正黑體" panose="020B0604030504040204" pitchFamily="34" charset="-120"/>
                <a:ea typeface="微軟正黑體" panose="020B0604030504040204" pitchFamily="34" charset="-120"/>
              </a:rPr>
              <a:t>計畫或自行</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建置系統</a:t>
            </a:r>
            <a:r>
              <a:rPr lang="en-US" altLang="zh-TW" b="1" dirty="0" smtClean="0">
                <a:solidFill>
                  <a:schemeClr val="accent1">
                    <a:lumMod val="50000"/>
                  </a:schemeClr>
                </a:solidFill>
                <a:latin typeface="微軟正黑體" panose="020B0604030504040204" pitchFamily="34" charset="-120"/>
                <a:ea typeface="微軟正黑體" panose="020B0604030504040204" pitchFamily="34" charset="-120"/>
              </a:rPr>
              <a:t>)</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，本案所涉及作業流程具備自動化擷取相關資訊之基礎。</a:t>
            </a:r>
            <a:endParaRPr lang="en-US" altLang="zh-TW" b="1" dirty="0" smtClean="0">
              <a:solidFill>
                <a:schemeClr val="accent1">
                  <a:lumMod val="50000"/>
                </a:schemeClr>
              </a:solidFill>
              <a:latin typeface="微軟正黑體" panose="020B0604030504040204" pitchFamily="34" charset="-120"/>
              <a:ea typeface="微軟正黑體" panose="020B0604030504040204" pitchFamily="34" charset="-120"/>
            </a:endParaRPr>
          </a:p>
          <a:p>
            <a:pPr marL="342900" indent="-342900">
              <a:buFont typeface="Wingdings" panose="05000000000000000000" pitchFamily="2" charset="2"/>
              <a:buChar char="p"/>
            </a:pP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本</a:t>
            </a:r>
            <a:r>
              <a:rPr lang="zh-TW" altLang="en-US" b="1" dirty="0">
                <a:solidFill>
                  <a:schemeClr val="accent1">
                    <a:lumMod val="50000"/>
                  </a:schemeClr>
                </a:solidFill>
                <a:latin typeface="微軟正黑體" panose="020B0604030504040204" pitchFamily="34" charset="-120"/>
                <a:ea typeface="微軟正黑體" panose="020B0604030504040204" pitchFamily="34" charset="-120"/>
              </a:rPr>
              <a:t>案共從</a:t>
            </a:r>
            <a:r>
              <a:rPr lang="en-US" altLang="zh-TW" b="1" dirty="0">
                <a:solidFill>
                  <a:schemeClr val="accent1">
                    <a:lumMod val="50000"/>
                  </a:schemeClr>
                </a:solidFill>
                <a:latin typeface="微軟正黑體" panose="020B0604030504040204" pitchFamily="34" charset="-120"/>
                <a:ea typeface="微軟正黑體" panose="020B0604030504040204" pitchFamily="34" charset="-120"/>
              </a:rPr>
              <a:t>O</a:t>
            </a:r>
            <a:r>
              <a:rPr lang="zh-TW" altLang="en-US" b="1" dirty="0">
                <a:solidFill>
                  <a:schemeClr val="accent1">
                    <a:lumMod val="50000"/>
                  </a:schemeClr>
                </a:solidFill>
                <a:latin typeface="微軟正黑體" panose="020B0604030504040204" pitchFamily="34" charset="-120"/>
                <a:ea typeface="微軟正黑體" panose="020B0604030504040204" pitchFamily="34" charset="-120"/>
              </a:rPr>
              <a:t>台設備，</a:t>
            </a:r>
            <a:r>
              <a:rPr lang="en-US" altLang="zh-TW" b="1" dirty="0">
                <a:solidFill>
                  <a:schemeClr val="accent1">
                    <a:lumMod val="50000"/>
                  </a:schemeClr>
                </a:solidFill>
                <a:latin typeface="微軟正黑體" panose="020B0604030504040204" pitchFamily="34" charset="-120"/>
                <a:ea typeface="微軟正黑體" panose="020B0604030504040204" pitchFamily="34" charset="-120"/>
              </a:rPr>
              <a:t>O</a:t>
            </a:r>
            <a:r>
              <a:rPr lang="zh-TW" altLang="en-US" b="1" dirty="0">
                <a:solidFill>
                  <a:schemeClr val="accent1">
                    <a:lumMod val="50000"/>
                  </a:schemeClr>
                </a:solidFill>
                <a:latin typeface="微軟正黑體" panose="020B0604030504040204" pitchFamily="34" charset="-120"/>
                <a:ea typeface="微軟正黑體" panose="020B0604030504040204" pitchFamily="34" charset="-120"/>
              </a:rPr>
              <a:t>台系統擷取</a:t>
            </a:r>
            <a:r>
              <a:rPr lang="en-US" altLang="zh-TW" b="1" dirty="0">
                <a:solidFill>
                  <a:schemeClr val="accent1">
                    <a:lumMod val="50000"/>
                  </a:schemeClr>
                </a:solidFill>
                <a:latin typeface="微軟正黑體" panose="020B0604030504040204" pitchFamily="34" charset="-120"/>
                <a:ea typeface="微軟正黑體" panose="020B0604030504040204" pitchFamily="34" charset="-120"/>
              </a:rPr>
              <a:t>O</a:t>
            </a:r>
            <a:r>
              <a:rPr lang="zh-TW" altLang="en-US" b="1" dirty="0">
                <a:solidFill>
                  <a:schemeClr val="accent1">
                    <a:lumMod val="50000"/>
                  </a:schemeClr>
                </a:solidFill>
                <a:latin typeface="微軟正黑體" panose="020B0604030504040204" pitchFamily="34" charset="-120"/>
                <a:ea typeface="微軟正黑體" panose="020B0604030504040204" pitchFamily="34" charset="-120"/>
              </a:rPr>
              <a:t>項數據</a:t>
            </a:r>
            <a:r>
              <a:rPr lang="en-US" altLang="zh-TW" b="1" dirty="0">
                <a:solidFill>
                  <a:schemeClr val="accent1">
                    <a:lumMod val="50000"/>
                  </a:schemeClr>
                </a:solidFill>
                <a:latin typeface="微軟正黑體" panose="020B0604030504040204" pitchFamily="34" charset="-120"/>
                <a:ea typeface="微軟正黑體" panose="020B0604030504040204" pitchFamily="34" charset="-120"/>
              </a:rPr>
              <a:t>(</a:t>
            </a:r>
            <a:r>
              <a:rPr lang="zh-TW" altLang="en-US" b="1" dirty="0">
                <a:solidFill>
                  <a:schemeClr val="accent1">
                    <a:lumMod val="50000"/>
                  </a:schemeClr>
                </a:solidFill>
                <a:latin typeface="微軟正黑體" panose="020B0604030504040204" pitchFamily="34" charset="-120"/>
                <a:ea typeface="微軟正黑體" panose="020B0604030504040204" pitchFamily="34" charset="-120"/>
              </a:rPr>
              <a:t>表列如附件</a:t>
            </a:r>
            <a:r>
              <a:rPr lang="en-US" altLang="zh-TW" b="1" dirty="0" smtClean="0">
                <a:solidFill>
                  <a:schemeClr val="accent1">
                    <a:lumMod val="50000"/>
                  </a:schemeClr>
                </a:solidFill>
                <a:latin typeface="微軟正黑體" panose="020B0604030504040204" pitchFamily="34" charset="-120"/>
                <a:ea typeface="微軟正黑體" panose="020B0604030504040204" pitchFamily="34" charset="-120"/>
              </a:rPr>
              <a:t>)</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作為數位流程數據基礎。</a:t>
            </a:r>
            <a:endParaRPr lang="en-US" altLang="zh-TW" b="1" dirty="0">
              <a:solidFill>
                <a:schemeClr val="accent1">
                  <a:lumMod val="50000"/>
                </a:schemeClr>
              </a:solidFill>
              <a:latin typeface="微軟正黑體" panose="020B0604030504040204" pitchFamily="34" charset="-120"/>
              <a:ea typeface="微軟正黑體" panose="020B0604030504040204" pitchFamily="34" charset="-120"/>
            </a:endParaRPr>
          </a:p>
          <a:p>
            <a:pPr marL="285750" indent="-285750">
              <a:spcBef>
                <a:spcPts val="600"/>
              </a:spcBef>
              <a:buFont typeface="Wingdings" panose="05000000000000000000" pitchFamily="2" charset="2"/>
              <a:buChar char="p"/>
            </a:pP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本案</a:t>
            </a:r>
            <a:r>
              <a:rPr lang="zh-TW" altLang="en-US" b="1" dirty="0">
                <a:solidFill>
                  <a:schemeClr val="accent1">
                    <a:lumMod val="50000"/>
                  </a:schemeClr>
                </a:solidFill>
                <a:latin typeface="微軟正黑體" panose="020B0604030504040204" pitchFamily="34" charset="-120"/>
                <a:ea typeface="微軟正黑體" panose="020B0604030504040204" pitchFamily="34" charset="-120"/>
              </a:rPr>
              <a:t>規劃</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建立</a:t>
            </a:r>
            <a:r>
              <a:rPr lang="en-US" altLang="zh-TW" b="1" u="sng" dirty="0" smtClean="0">
                <a:solidFill>
                  <a:schemeClr val="accent1">
                    <a:lumMod val="50000"/>
                  </a:schemeClr>
                </a:solidFill>
                <a:latin typeface="微軟正黑體" panose="020B0604030504040204" pitchFamily="34" charset="-120"/>
                <a:ea typeface="微軟正黑體" panose="020B0604030504040204" pitchFamily="34" charset="-120"/>
              </a:rPr>
              <a:t>O </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項不同流程之以流程圖方式數位化進度呈現顯示頁面</a:t>
            </a:r>
            <a:r>
              <a:rPr lang="en-US" altLang="zh-TW" b="1" dirty="0" smtClean="0">
                <a:solidFill>
                  <a:schemeClr val="accent1">
                    <a:lumMod val="50000"/>
                  </a:schemeClr>
                </a:solidFill>
                <a:latin typeface="微軟正黑體" panose="020B0604030504040204" pitchFamily="34" charset="-120"/>
                <a:ea typeface="微軟正黑體" panose="020B0604030504040204" pitchFamily="34" charset="-120"/>
              </a:rPr>
              <a:t>(</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示意圖如</a:t>
            </a:r>
            <a:r>
              <a:rPr lang="en-US" altLang="zh-TW" b="1" dirty="0" err="1" smtClean="0">
                <a:solidFill>
                  <a:schemeClr val="accent1">
                    <a:lumMod val="50000"/>
                  </a:schemeClr>
                </a:solidFill>
                <a:latin typeface="微軟正黑體" panose="020B0604030504040204" pitchFamily="34" charset="-120"/>
                <a:ea typeface="微軟正黑體" panose="020B0604030504040204" pitchFamily="34" charset="-120"/>
              </a:rPr>
              <a:t>p.OO</a:t>
            </a:r>
            <a:r>
              <a:rPr lang="en-US" altLang="zh-TW" b="1" dirty="0" smtClean="0">
                <a:solidFill>
                  <a:schemeClr val="accent1">
                    <a:lumMod val="50000"/>
                  </a:schemeClr>
                </a:solidFill>
                <a:latin typeface="微軟正黑體" panose="020B0604030504040204" pitchFamily="34" charset="-120"/>
                <a:ea typeface="微軟正黑體" panose="020B0604030504040204" pitchFamily="34" charset="-120"/>
              </a:rPr>
              <a:t>)</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，主要呈現各站之執行工單名稱、目標數量、即時生產數量、工單開始</a:t>
            </a:r>
            <a:r>
              <a:rPr lang="en-US" altLang="zh-TW" b="1" dirty="0" smtClean="0">
                <a:solidFill>
                  <a:schemeClr val="accent1">
                    <a:lumMod val="50000"/>
                  </a:schemeClr>
                </a:solidFill>
                <a:latin typeface="微軟正黑體" panose="020B0604030504040204" pitchFamily="34" charset="-120"/>
                <a:ea typeface="微軟正黑體" panose="020B0604030504040204" pitchFamily="34" charset="-120"/>
              </a:rPr>
              <a:t>/</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結束時間、</a:t>
            </a:r>
            <a:r>
              <a:rPr lang="en-US" altLang="zh-TW" b="1" dirty="0" smtClean="0">
                <a:solidFill>
                  <a:schemeClr val="accent1">
                    <a:lumMod val="50000"/>
                  </a:schemeClr>
                </a:solidFill>
                <a:latin typeface="微軟正黑體" panose="020B0604030504040204" pitchFamily="34" charset="-120"/>
                <a:ea typeface="微軟正黑體" panose="020B0604030504040204" pitchFamily="34" charset="-120"/>
              </a:rPr>
              <a:t>…</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等。</a:t>
            </a:r>
            <a:endParaRPr lang="en-US" altLang="zh-TW" b="1" dirty="0" smtClean="0">
              <a:solidFill>
                <a:schemeClr val="accent1">
                  <a:lumMod val="50000"/>
                </a:schemeClr>
              </a:solidFill>
              <a:latin typeface="微軟正黑體" panose="020B0604030504040204" pitchFamily="34" charset="-120"/>
              <a:ea typeface="微軟正黑體" panose="020B0604030504040204" pitchFamily="34" charset="-120"/>
            </a:endParaRPr>
          </a:p>
          <a:p>
            <a:pPr marL="285750" indent="-285750">
              <a:spcBef>
                <a:spcPts val="600"/>
              </a:spcBef>
              <a:buFont typeface="Wingdings" panose="05000000000000000000" pitchFamily="2" charset="2"/>
              <a:buChar char="p"/>
            </a:pP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本案於規劃</a:t>
            </a:r>
            <a:r>
              <a:rPr lang="en-US" altLang="zh-TW" b="1" dirty="0" smtClean="0">
                <a:solidFill>
                  <a:schemeClr val="accent1">
                    <a:lumMod val="50000"/>
                  </a:schemeClr>
                </a:solidFill>
                <a:latin typeface="微軟正黑體" panose="020B0604030504040204" pitchFamily="34" charset="-120"/>
                <a:ea typeface="微軟正黑體" panose="020B0604030504040204" pitchFamily="34" charset="-120"/>
              </a:rPr>
              <a:t>2</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個單一製程中，建立作業流程中之以數位化表列方式呈現單站作業流程</a:t>
            </a:r>
            <a:r>
              <a:rPr lang="en-US" altLang="zh-TW" b="1" dirty="0" smtClean="0">
                <a:solidFill>
                  <a:schemeClr val="accent1">
                    <a:lumMod val="50000"/>
                  </a:schemeClr>
                </a:solidFill>
                <a:latin typeface="微軟正黑體" panose="020B0604030504040204" pitchFamily="34" charset="-120"/>
                <a:ea typeface="微軟正黑體" panose="020B0604030504040204" pitchFamily="34" charset="-120"/>
              </a:rPr>
              <a:t>(</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示意圖如</a:t>
            </a:r>
            <a:r>
              <a:rPr lang="en-US" altLang="zh-TW" b="1" dirty="0" err="1" smtClean="0">
                <a:solidFill>
                  <a:schemeClr val="accent1">
                    <a:lumMod val="50000"/>
                  </a:schemeClr>
                </a:solidFill>
                <a:latin typeface="微軟正黑體" panose="020B0604030504040204" pitchFamily="34" charset="-120"/>
                <a:ea typeface="微軟正黑體" panose="020B0604030504040204" pitchFamily="34" charset="-120"/>
              </a:rPr>
              <a:t>p.OO</a:t>
            </a:r>
            <a:r>
              <a:rPr lang="en-US" altLang="zh-TW" b="1" dirty="0" smtClean="0">
                <a:solidFill>
                  <a:schemeClr val="accent1">
                    <a:lumMod val="50000"/>
                  </a:schemeClr>
                </a:solidFill>
                <a:latin typeface="微軟正黑體" panose="020B0604030504040204" pitchFamily="34" charset="-120"/>
                <a:ea typeface="微軟正黑體" panose="020B0604030504040204" pitchFamily="34" charset="-120"/>
              </a:rPr>
              <a:t>)</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，可顯示某產品於該製程表準作業說明、各作業表準作業時間、該作業作業參數</a:t>
            </a:r>
            <a:r>
              <a:rPr lang="en-US" altLang="zh-TW" b="1" dirty="0" smtClean="0">
                <a:solidFill>
                  <a:schemeClr val="accent1">
                    <a:lumMod val="50000"/>
                  </a:schemeClr>
                </a:solidFill>
                <a:latin typeface="微軟正黑體" panose="020B0604030504040204" pitchFamily="34" charset="-120"/>
                <a:ea typeface="微軟正黑體" panose="020B0604030504040204" pitchFamily="34" charset="-120"/>
              </a:rPr>
              <a:t>(</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或程式</a:t>
            </a:r>
            <a:r>
              <a:rPr lang="en-US" altLang="zh-TW" b="1" dirty="0" smtClean="0">
                <a:solidFill>
                  <a:schemeClr val="accent1">
                    <a:lumMod val="50000"/>
                  </a:schemeClr>
                </a:solidFill>
                <a:latin typeface="微軟正黑體" panose="020B0604030504040204" pitchFamily="34" charset="-120"/>
                <a:ea typeface="微軟正黑體" panose="020B0604030504040204" pitchFamily="34" charset="-120"/>
              </a:rPr>
              <a:t>)</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，其中</a:t>
            </a:r>
            <a:r>
              <a:rPr lang="en-US" altLang="zh-TW" b="1" dirty="0" smtClean="0">
                <a:solidFill>
                  <a:schemeClr val="accent1">
                    <a:lumMod val="50000"/>
                  </a:schemeClr>
                </a:solidFill>
                <a:latin typeface="微軟正黑體" panose="020B0604030504040204" pitchFamily="34" charset="-120"/>
                <a:ea typeface="微軟正黑體" panose="020B0604030504040204" pitchFamily="34" charset="-120"/>
              </a:rPr>
              <a:t>OOO</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可透過系統自動擷取數據。</a:t>
            </a:r>
            <a:endParaRPr lang="en-US" altLang="zh-TW" b="1" dirty="0" smtClean="0">
              <a:solidFill>
                <a:schemeClr val="accent1">
                  <a:lumMod val="50000"/>
                </a:schemeClr>
              </a:solidFill>
              <a:latin typeface="微軟正黑體" panose="020B0604030504040204" pitchFamily="34" charset="-120"/>
              <a:ea typeface="微軟正黑體" panose="020B0604030504040204" pitchFamily="34" charset="-120"/>
            </a:endParaRPr>
          </a:p>
          <a:p>
            <a:pPr marL="285750" indent="-285750">
              <a:spcBef>
                <a:spcPts val="600"/>
              </a:spcBef>
              <a:buFont typeface="Wingdings" panose="05000000000000000000" pitchFamily="2" charset="2"/>
              <a:buChar char="p"/>
            </a:pPr>
            <a:r>
              <a:rPr lang="zh-TW" altLang="en-US" b="1" dirty="0">
                <a:solidFill>
                  <a:schemeClr val="accent1">
                    <a:lumMod val="50000"/>
                  </a:schemeClr>
                </a:solidFill>
                <a:latin typeface="微軟正黑體" panose="020B0604030504040204" pitchFamily="34" charset="-120"/>
                <a:ea typeface="微軟正黑體" panose="020B0604030504040204" pitchFamily="34" charset="-120"/>
              </a:rPr>
              <a:t>本</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案系統可自動計算、有效作業時間、無效作業時間</a:t>
            </a:r>
            <a:r>
              <a:rPr lang="en-US" altLang="zh-TW" b="1" dirty="0" smtClean="0">
                <a:solidFill>
                  <a:schemeClr val="accent1">
                    <a:lumMod val="50000"/>
                  </a:schemeClr>
                </a:solidFill>
                <a:latin typeface="微軟正黑體" panose="020B0604030504040204" pitchFamily="34" charset="-120"/>
                <a:ea typeface="微軟正黑體" panose="020B0604030504040204" pitchFamily="34" charset="-120"/>
              </a:rPr>
              <a:t>(</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等待時間</a:t>
            </a:r>
            <a:r>
              <a:rPr lang="en-US" altLang="zh-TW" b="1" dirty="0" smtClean="0">
                <a:solidFill>
                  <a:schemeClr val="accent1">
                    <a:lumMod val="50000"/>
                  </a:schemeClr>
                </a:solidFill>
                <a:latin typeface="微軟正黑體" panose="020B0604030504040204" pitchFamily="34" charset="-120"/>
                <a:ea typeface="微軟正黑體" panose="020B0604030504040204" pitchFamily="34" charset="-120"/>
              </a:rPr>
              <a:t>)</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、平均循環作業時間</a:t>
            </a:r>
            <a:r>
              <a:rPr lang="en-US" altLang="zh-TW" b="1" dirty="0" smtClean="0">
                <a:solidFill>
                  <a:schemeClr val="accent1">
                    <a:lumMod val="50000"/>
                  </a:schemeClr>
                </a:solidFill>
                <a:latin typeface="微軟正黑體" panose="020B0604030504040204" pitchFamily="34" charset="-120"/>
                <a:ea typeface="微軟正黑體" panose="020B0604030504040204" pitchFamily="34" charset="-120"/>
              </a:rPr>
              <a:t>…..</a:t>
            </a:r>
            <a:r>
              <a:rPr lang="zh-TW" altLang="en-US" b="1" dirty="0">
                <a:solidFill>
                  <a:schemeClr val="accent1">
                    <a:lumMod val="50000"/>
                  </a:schemeClr>
                </a:solidFill>
                <a:latin typeface="微軟正黑體" panose="020B0604030504040204" pitchFamily="34" charset="-120"/>
                <a:ea typeface="微軟正黑體" panose="020B0604030504040204" pitchFamily="34" charset="-120"/>
              </a:rPr>
              <a:t>供</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業者分析</a:t>
            </a:r>
            <a:r>
              <a:rPr lang="en-US" altLang="zh-TW" b="1" dirty="0" smtClean="0">
                <a:solidFill>
                  <a:schemeClr val="accent1">
                    <a:lumMod val="50000"/>
                  </a:schemeClr>
                </a:solidFill>
                <a:latin typeface="微軟正黑體" panose="020B0604030504040204" pitchFamily="34" charset="-120"/>
                <a:ea typeface="微軟正黑體" panose="020B0604030504040204" pitchFamily="34" charset="-120"/>
              </a:rPr>
              <a:t>OOO</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a:t>
            </a:r>
            <a:endParaRPr lang="en-US" altLang="zh-TW" b="1" dirty="0" smtClean="0">
              <a:solidFill>
                <a:schemeClr val="accent1">
                  <a:lumMod val="50000"/>
                </a:schemeClr>
              </a:solidFill>
              <a:latin typeface="微軟正黑體" panose="020B0604030504040204" pitchFamily="34" charset="-120"/>
              <a:ea typeface="微軟正黑體" panose="020B0604030504040204" pitchFamily="34" charset="-120"/>
            </a:endParaRPr>
          </a:p>
          <a:p>
            <a:pPr marL="285750" indent="-285750">
              <a:spcBef>
                <a:spcPts val="600"/>
              </a:spcBef>
              <a:buFont typeface="Wingdings" panose="05000000000000000000" pitchFamily="2" charset="2"/>
              <a:buChar char="p"/>
            </a:pPr>
            <a:r>
              <a:rPr lang="zh-TW" altLang="en-US" b="1" dirty="0">
                <a:solidFill>
                  <a:schemeClr val="accent1">
                    <a:lumMod val="50000"/>
                  </a:schemeClr>
                </a:solidFill>
                <a:latin typeface="微軟正黑體" panose="020B0604030504040204" pitchFamily="34" charset="-120"/>
                <a:ea typeface="微軟正黑體" panose="020B0604030504040204" pitchFamily="34" charset="-120"/>
              </a:rPr>
              <a:t>本</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案規劃</a:t>
            </a:r>
            <a:r>
              <a:rPr lang="zh-TW" altLang="en-US" b="1" dirty="0" smtClean="0">
                <a:solidFill>
                  <a:srgbClr val="FF0000"/>
                </a:solidFill>
                <a:latin typeface="微軟正黑體" panose="020B0604030504040204" pitchFamily="34" charset="-120"/>
                <a:ea typeface="微軟正黑體" panose="020B0604030504040204" pitchFamily="34" charset="-120"/>
              </a:rPr>
              <a:t>協助受輔導業者執行組織碳盤查工作</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，期末報告將附上組織碳盤查報告。</a:t>
            </a:r>
            <a:endParaRPr lang="en-US" altLang="zh-TW" b="1" dirty="0" smtClean="0">
              <a:solidFill>
                <a:schemeClr val="accent1">
                  <a:lumMod val="50000"/>
                </a:schemeClr>
              </a:solidFill>
              <a:latin typeface="微軟正黑體" panose="020B0604030504040204" pitchFamily="34" charset="-120"/>
              <a:ea typeface="微軟正黑體" panose="020B0604030504040204" pitchFamily="34" charset="-120"/>
            </a:endParaRPr>
          </a:p>
          <a:p>
            <a:pPr marL="285750" indent="-285750">
              <a:spcBef>
                <a:spcPts val="600"/>
              </a:spcBef>
              <a:buFont typeface="Wingdings" panose="05000000000000000000" pitchFamily="2" charset="2"/>
              <a:buChar char="p"/>
            </a:pPr>
            <a:endParaRPr lang="en-US" altLang="zh-TW" sz="1800" dirty="0" smtClean="0">
              <a:latin typeface="微軟正黑體" panose="020B0604030504040204" pitchFamily="34" charset="-120"/>
              <a:ea typeface="微軟正黑體" panose="020B0604030504040204" pitchFamily="34" charset="-120"/>
            </a:endParaRPr>
          </a:p>
          <a:p>
            <a:pPr>
              <a:spcBef>
                <a:spcPts val="600"/>
              </a:spcBef>
            </a:pPr>
            <a:endParaRPr lang="en-US" altLang="zh-TW" sz="1800" b="1" dirty="0">
              <a:solidFill>
                <a:srgbClr val="FF0000"/>
              </a:solidFill>
              <a:latin typeface="微軟正黑體" panose="020B0604030504040204" pitchFamily="34" charset="-120"/>
              <a:ea typeface="微軟正黑體" panose="020B0604030504040204" pitchFamily="34" charset="-120"/>
            </a:endParaRPr>
          </a:p>
        </p:txBody>
      </p:sp>
      <p:sp>
        <p:nvSpPr>
          <p:cNvPr id="16" name="Rectangle 2"/>
          <p:cNvSpPr>
            <a:spLocks noGrp="1" noChangeArrowheads="1"/>
          </p:cNvSpPr>
          <p:nvPr>
            <p:ph type="title"/>
          </p:nvPr>
        </p:nvSpPr>
        <p:spPr bwMode="auto">
          <a:xfrm>
            <a:off x="1117923" y="44624"/>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zh-TW" altLang="en-US" dirty="0" smtClean="0">
                <a:latin typeface="微軟正黑體" panose="020B0604030504040204" pitchFamily="34" charset="-120"/>
                <a:ea typeface="微軟正黑體" panose="020B0604030504040204" pitchFamily="34" charset="-120"/>
              </a:rPr>
              <a:t>壹、</a:t>
            </a:r>
            <a:r>
              <a:rPr lang="zh-TW" altLang="zh-TW" dirty="0" smtClean="0">
                <a:latin typeface="微軟正黑體" panose="020B0604030504040204" pitchFamily="34" charset="-120"/>
                <a:ea typeface="微軟正黑體" panose="020B0604030504040204" pitchFamily="34" charset="-120"/>
              </a:rPr>
              <a:t>計畫內容</a:t>
            </a:r>
            <a:endParaRPr lang="zh-TW" altLang="en-US" dirty="0" smtClean="0">
              <a:latin typeface="微軟正黑體" panose="020B0604030504040204" pitchFamily="34" charset="-120"/>
              <a:ea typeface="微軟正黑體" panose="020B0604030504040204" pitchFamily="34" charset="-120"/>
            </a:endParaRPr>
          </a:p>
        </p:txBody>
      </p:sp>
      <p:sp>
        <p:nvSpPr>
          <p:cNvPr id="8" name="Rectangle 2"/>
          <p:cNvSpPr txBox="1">
            <a:spLocks noChangeArrowheads="1"/>
          </p:cNvSpPr>
          <p:nvPr/>
        </p:nvSpPr>
        <p:spPr bwMode="auto">
          <a:xfrm>
            <a:off x="251520" y="879117"/>
            <a:ext cx="8775912" cy="5232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0" lvl="1" algn="l">
              <a:spcBef>
                <a:spcPts val="0"/>
              </a:spcBef>
            </a:pPr>
            <a:r>
              <a:rPr lang="en-US" altLang="zh-TW" sz="2400" b="1" dirty="0"/>
              <a:t> </a:t>
            </a:r>
            <a:r>
              <a:rPr lang="zh-TW" altLang="en-US" sz="2400" b="1" dirty="0" smtClean="0"/>
              <a:t>二</a:t>
            </a:r>
            <a:r>
              <a:rPr lang="zh-TW" altLang="zh-TW" sz="2400" b="1" dirty="0" smtClean="0"/>
              <a:t>、</a:t>
            </a:r>
            <a:r>
              <a:rPr lang="zh-TW" altLang="en-US" sz="2400" b="1" dirty="0" smtClean="0"/>
              <a:t>解決方案</a:t>
            </a:r>
            <a:r>
              <a:rPr lang="en-US" altLang="zh-TW" sz="2800" b="1" dirty="0" smtClean="0">
                <a:solidFill>
                  <a:srgbClr val="FF0000"/>
                </a:solidFill>
              </a:rPr>
              <a:t>-</a:t>
            </a:r>
            <a:r>
              <a:rPr lang="en-US" altLang="zh-TW" sz="2000" b="1" dirty="0" smtClean="0">
                <a:solidFill>
                  <a:srgbClr val="FF0000"/>
                </a:solidFill>
              </a:rPr>
              <a:t>(</a:t>
            </a:r>
            <a:r>
              <a:rPr lang="en-US" altLang="zh-TW" sz="2000" b="1" dirty="0">
                <a:solidFill>
                  <a:srgbClr val="FF0000"/>
                </a:solidFill>
              </a:rPr>
              <a:t>SMU Phase II)</a:t>
            </a:r>
          </a:p>
        </p:txBody>
      </p:sp>
    </p:spTree>
    <p:extLst>
      <p:ext uri="{BB962C8B-B14F-4D97-AF65-F5344CB8AC3E}">
        <p14:creationId xmlns:p14="http://schemas.microsoft.com/office/powerpoint/2010/main" val="511167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0"/>
          </p:nvPr>
        </p:nvSpPr>
        <p:spPr/>
        <p:txBody>
          <a:bodyPr/>
          <a:lstStyle/>
          <a:p>
            <a:pPr>
              <a:defRPr/>
            </a:pPr>
            <a:fld id="{121B2091-FFCE-254C-A002-1BA047FB4293}" type="slidenum">
              <a:rPr lang="en-US" altLang="zh-TW" smtClean="0"/>
              <a:pPr>
                <a:defRPr/>
              </a:pPr>
              <a:t>30</a:t>
            </a:fld>
            <a:endParaRPr lang="en-US" altLang="zh-TW"/>
          </a:p>
        </p:txBody>
      </p:sp>
      <p:sp>
        <p:nvSpPr>
          <p:cNvPr id="4" name="文字方塊 3"/>
          <p:cNvSpPr txBox="1"/>
          <p:nvPr/>
        </p:nvSpPr>
        <p:spPr>
          <a:xfrm>
            <a:off x="323528" y="1311106"/>
            <a:ext cx="8820472" cy="5693866"/>
          </a:xfrm>
          <a:prstGeom prst="rect">
            <a:avLst/>
          </a:prstGeom>
          <a:noFill/>
        </p:spPr>
        <p:txBody>
          <a:bodyPr wrap="square" rtlCol="0">
            <a:spAutoFit/>
          </a:bodyPr>
          <a:lstStyle/>
          <a:p>
            <a:pPr marL="342900" indent="-342900">
              <a:spcBef>
                <a:spcPts val="300"/>
              </a:spcBef>
              <a:buFont typeface="Wingdings" panose="05000000000000000000" pitchFamily="2" charset="2"/>
              <a:buChar char="l"/>
            </a:pPr>
            <a:r>
              <a:rPr lang="zh-TW" altLang="en-US" sz="1800" dirty="0" smtClean="0">
                <a:latin typeface="微軟正黑體" panose="020B0604030504040204" pitchFamily="34" charset="-120"/>
                <a:ea typeface="微軟正黑體" panose="020B0604030504040204" pitchFamily="34" charset="-120"/>
              </a:rPr>
              <a:t>本案系統除與原機聯網系統進行資訊整合外，與</a:t>
            </a:r>
            <a:r>
              <a:rPr lang="en-US" altLang="zh-TW" sz="1800" dirty="0">
                <a:latin typeface="微軟正黑體" panose="020B0604030504040204" pitchFamily="34" charset="-120"/>
                <a:ea typeface="微軟正黑體" panose="020B0604030504040204" pitchFamily="34" charset="-120"/>
              </a:rPr>
              <a:t>N</a:t>
            </a:r>
            <a:r>
              <a:rPr lang="zh-TW" altLang="en-US" sz="1800" dirty="0" smtClean="0">
                <a:latin typeface="微軟正黑體" panose="020B0604030504040204" pitchFamily="34" charset="-120"/>
                <a:ea typeface="微軟正黑體" panose="020B0604030504040204" pitchFamily="34" charset="-120"/>
              </a:rPr>
              <a:t>項</a:t>
            </a:r>
            <a:r>
              <a:rPr lang="zh-TW" altLang="en-US" sz="1800" dirty="0">
                <a:latin typeface="微軟正黑體" panose="020B0604030504040204" pitchFamily="34" charset="-120"/>
                <a:ea typeface="微軟正黑體" panose="020B0604030504040204" pitchFamily="34" charset="-120"/>
              </a:rPr>
              <a:t>管理系統進行整合</a:t>
            </a:r>
            <a:r>
              <a:rPr lang="en-US" altLang="zh-TW" sz="1800" dirty="0">
                <a:latin typeface="微軟正黑體" panose="020B0604030504040204" pitchFamily="34" charset="-120"/>
                <a:ea typeface="微軟正黑體" panose="020B0604030504040204" pitchFamily="34" charset="-120"/>
              </a:rPr>
              <a:t>(</a:t>
            </a:r>
            <a:r>
              <a:rPr lang="zh-TW" altLang="en-US" sz="1800" dirty="0">
                <a:latin typeface="微軟正黑體" panose="020B0604030504040204" pitchFamily="34" charset="-120"/>
                <a:ea typeface="微軟正黑體" panose="020B0604030504040204" pitchFamily="34" charset="-120"/>
              </a:rPr>
              <a:t>或介接</a:t>
            </a:r>
            <a:r>
              <a:rPr lang="en-US" altLang="zh-TW" sz="1800" dirty="0" smtClean="0">
                <a:latin typeface="微軟正黑體" panose="020B0604030504040204" pitchFamily="34" charset="-120"/>
                <a:ea typeface="微軟正黑體" panose="020B0604030504040204" pitchFamily="34" charset="-120"/>
              </a:rPr>
              <a:t>):</a:t>
            </a:r>
          </a:p>
          <a:p>
            <a:pPr marL="542925" indent="-180975">
              <a:spcBef>
                <a:spcPts val="300"/>
              </a:spcBef>
            </a:pPr>
            <a:r>
              <a:rPr lang="zh-TW" altLang="en-US" sz="1800" dirty="0">
                <a:latin typeface="新細明體" panose="02020500000000000000" pitchFamily="18" charset="-120"/>
              </a:rPr>
              <a:t>□</a:t>
            </a:r>
            <a:r>
              <a:rPr lang="zh-TW" altLang="en-US" sz="1800" dirty="0" smtClean="0">
                <a:latin typeface="微軟正黑體" panose="020B0604030504040204" pitchFamily="34" charset="-120"/>
                <a:ea typeface="微軟正黑體" panose="020B0604030504040204" pitchFamily="34" charset="-120"/>
              </a:rPr>
              <a:t>本案系統可初步替代受輔導業者之</a:t>
            </a:r>
            <a:r>
              <a:rPr lang="zh-TW" altLang="en-US" sz="1800" dirty="0">
                <a:latin typeface="新細明體" panose="02020500000000000000" pitchFamily="18" charset="-120"/>
              </a:rPr>
              <a:t>□</a:t>
            </a:r>
            <a:r>
              <a:rPr lang="zh-TW" altLang="en-US" sz="1800" dirty="0" smtClean="0">
                <a:latin typeface="微軟正黑體" panose="020B0604030504040204" pitchFamily="34" charset="-120"/>
                <a:ea typeface="微軟正黑體" panose="020B0604030504040204" pitchFamily="34" charset="-120"/>
              </a:rPr>
              <a:t> </a:t>
            </a:r>
            <a:r>
              <a:rPr lang="en-US" altLang="zh-TW" sz="1800" dirty="0" smtClean="0">
                <a:latin typeface="微軟正黑體" panose="020B0604030504040204" pitchFamily="34" charset="-120"/>
                <a:ea typeface="微軟正黑體" panose="020B0604030504040204" pitchFamily="34" charset="-120"/>
              </a:rPr>
              <a:t>ERP/</a:t>
            </a:r>
            <a:r>
              <a:rPr lang="zh-TW" altLang="en-US" sz="1800" dirty="0">
                <a:latin typeface="微軟正黑體" panose="020B0604030504040204" pitchFamily="34" charset="-120"/>
                <a:ea typeface="微軟正黑體" panose="020B0604030504040204" pitchFamily="34" charset="-120"/>
              </a:rPr>
              <a:t> </a:t>
            </a:r>
            <a:r>
              <a:rPr lang="zh-TW" altLang="en-US" sz="1800" dirty="0">
                <a:latin typeface="新細明體" panose="02020500000000000000" pitchFamily="18" charset="-120"/>
              </a:rPr>
              <a:t>□ </a:t>
            </a:r>
            <a:r>
              <a:rPr lang="en-US" altLang="zh-TW" sz="1800" dirty="0" smtClean="0">
                <a:latin typeface="微軟正黑體" panose="020B0604030504040204" pitchFamily="34" charset="-120"/>
                <a:ea typeface="微軟正黑體" panose="020B0604030504040204" pitchFamily="34" charset="-120"/>
              </a:rPr>
              <a:t>MES/</a:t>
            </a:r>
            <a:r>
              <a:rPr lang="zh-TW" altLang="en-US" sz="1800" dirty="0">
                <a:latin typeface="新細明體" panose="02020500000000000000" pitchFamily="18" charset="-120"/>
              </a:rPr>
              <a:t> □</a:t>
            </a:r>
            <a:r>
              <a:rPr lang="zh-TW" altLang="en-US" sz="1800" dirty="0" smtClean="0">
                <a:latin typeface="微軟正黑體" panose="020B0604030504040204" pitchFamily="34" charset="-120"/>
                <a:ea typeface="微軟正黑體" panose="020B0604030504040204" pitchFamily="34" charset="-120"/>
              </a:rPr>
              <a:t>報工</a:t>
            </a:r>
            <a:r>
              <a:rPr lang="en-US" altLang="zh-TW" sz="1800" dirty="0" smtClean="0">
                <a:latin typeface="微軟正黑體" panose="020B0604030504040204" pitchFamily="34" charset="-120"/>
                <a:ea typeface="微軟正黑體" panose="020B0604030504040204" pitchFamily="34" charset="-120"/>
              </a:rPr>
              <a:t>/</a:t>
            </a:r>
            <a:r>
              <a:rPr lang="zh-TW" altLang="en-US" sz="1800" dirty="0">
                <a:latin typeface="新細明體" panose="02020500000000000000" pitchFamily="18" charset="-120"/>
              </a:rPr>
              <a:t> □ </a:t>
            </a:r>
            <a:r>
              <a:rPr lang="en-US" altLang="zh-TW" sz="1800" dirty="0" smtClean="0">
                <a:latin typeface="微軟正黑體" panose="020B0604030504040204" pitchFamily="34" charset="-120"/>
                <a:ea typeface="微軟正黑體" panose="020B0604030504040204" pitchFamily="34" charset="-120"/>
              </a:rPr>
              <a:t>_____</a:t>
            </a:r>
            <a:r>
              <a:rPr lang="zh-TW" altLang="en-US" sz="1800" dirty="0" smtClean="0">
                <a:latin typeface="微軟正黑體" panose="020B0604030504040204" pitchFamily="34" charset="-120"/>
                <a:ea typeface="微軟正黑體" panose="020B0604030504040204" pitchFamily="34" charset="-120"/>
              </a:rPr>
              <a:t>，並受輔導業者已進行測試使用；</a:t>
            </a:r>
            <a:endParaRPr lang="en-US" altLang="zh-TW" sz="1800" dirty="0" smtClean="0">
              <a:latin typeface="微軟正黑體" panose="020B0604030504040204" pitchFamily="34" charset="-120"/>
              <a:ea typeface="微軟正黑體" panose="020B0604030504040204" pitchFamily="34" charset="-120"/>
            </a:endParaRPr>
          </a:p>
          <a:p>
            <a:pPr marL="647700" indent="-285750">
              <a:spcBef>
                <a:spcPts val="300"/>
              </a:spcBef>
              <a:buFont typeface="Wingdings" panose="05000000000000000000" pitchFamily="2" charset="2"/>
              <a:buChar char="l"/>
            </a:pPr>
            <a:r>
              <a:rPr lang="zh-TW" altLang="en-US" sz="1800" dirty="0" smtClean="0">
                <a:latin typeface="微軟正黑體" panose="020B0604030504040204" pitchFamily="34" charset="-120"/>
                <a:ea typeface="微軟正黑體" panose="020B0604030504040204" pitchFamily="34" charset="-120"/>
              </a:rPr>
              <a:t>受輔導業者</a:t>
            </a:r>
            <a:r>
              <a:rPr lang="zh-TW" altLang="en-US" sz="1800" dirty="0">
                <a:latin typeface="新細明體" panose="02020500000000000000" pitchFamily="18" charset="-120"/>
              </a:rPr>
              <a:t>□</a:t>
            </a:r>
            <a:r>
              <a:rPr lang="zh-TW" altLang="en-US" sz="1800" dirty="0" smtClean="0">
                <a:latin typeface="微軟正黑體" panose="020B0604030504040204" pitchFamily="34" charset="-120"/>
                <a:ea typeface="微軟正黑體" panose="020B0604030504040204" pitchFamily="34" charset="-120"/>
              </a:rPr>
              <a:t>未使用</a:t>
            </a:r>
            <a:r>
              <a:rPr lang="en-US" altLang="zh-TW" sz="1800" dirty="0" smtClean="0">
                <a:latin typeface="微軟正黑體" panose="020B0604030504040204" pitchFamily="34" charset="-120"/>
                <a:ea typeface="微軟正黑體" panose="020B0604030504040204" pitchFamily="34" charset="-120"/>
              </a:rPr>
              <a:t>/</a:t>
            </a:r>
            <a:r>
              <a:rPr lang="zh-TW" altLang="en-US" sz="1800" dirty="0">
                <a:latin typeface="微軟正黑體" panose="020B0604030504040204" pitchFamily="34" charset="-120"/>
                <a:ea typeface="微軟正黑體" panose="020B0604030504040204" pitchFamily="34" charset="-120"/>
              </a:rPr>
              <a:t> </a:t>
            </a:r>
            <a:r>
              <a:rPr lang="zh-TW" altLang="en-US" sz="1800" dirty="0">
                <a:latin typeface="新細明體" panose="02020500000000000000" pitchFamily="18" charset="-120"/>
              </a:rPr>
              <a:t>□</a:t>
            </a:r>
            <a:r>
              <a:rPr lang="zh-TW" altLang="en-US" sz="1800" dirty="0" smtClean="0">
                <a:latin typeface="微軟正黑體" panose="020B0604030504040204" pitchFamily="34" charset="-120"/>
                <a:ea typeface="微軟正黑體" panose="020B0604030504040204" pitchFamily="34" charset="-120"/>
              </a:rPr>
              <a:t>已使用</a:t>
            </a:r>
            <a:r>
              <a:rPr lang="en-US" altLang="zh-TW" sz="1800" dirty="0" smtClean="0">
                <a:latin typeface="微軟正黑體" panose="020B0604030504040204" pitchFamily="34" charset="-120"/>
                <a:ea typeface="微軟正黑體" panose="020B0604030504040204" pitchFamily="34" charset="-120"/>
              </a:rPr>
              <a:t>ERP</a:t>
            </a:r>
            <a:r>
              <a:rPr lang="en-US" altLang="zh-TW" sz="1800" dirty="0">
                <a:latin typeface="微軟正黑體" panose="020B0604030504040204" pitchFamily="34" charset="-120"/>
                <a:ea typeface="微軟正黑體" panose="020B0604030504040204" pitchFamily="34" charset="-120"/>
              </a:rPr>
              <a:t>(</a:t>
            </a:r>
            <a:r>
              <a:rPr lang="zh-TW" altLang="en-US" sz="1800" dirty="0">
                <a:latin typeface="微軟正黑體" panose="020B0604030504040204" pitchFamily="34" charset="-120"/>
                <a:ea typeface="微軟正黑體" panose="020B0604030504040204" pitchFamily="34" charset="-120"/>
              </a:rPr>
              <a:t>品牌為</a:t>
            </a:r>
            <a:r>
              <a:rPr lang="en-US" altLang="zh-TW" sz="1800" dirty="0" smtClean="0">
                <a:latin typeface="微軟正黑體" panose="020B0604030504040204" pitchFamily="34" charset="-120"/>
                <a:ea typeface="微軟正黑體" panose="020B0604030504040204" pitchFamily="34" charset="-120"/>
              </a:rPr>
              <a:t>________)</a:t>
            </a:r>
            <a:r>
              <a:rPr lang="zh-TW" altLang="en-US" sz="1800" dirty="0">
                <a:latin typeface="微軟正黑體" panose="020B0604030504040204" pitchFamily="34" charset="-120"/>
                <a:ea typeface="微軟正黑體" panose="020B0604030504040204" pitchFamily="34" charset="-120"/>
              </a:rPr>
              <a:t>；</a:t>
            </a:r>
            <a:r>
              <a:rPr lang="zh-TW" altLang="en-US" sz="1800" dirty="0" smtClean="0">
                <a:latin typeface="微軟正黑體" panose="020B0604030504040204" pitchFamily="34" charset="-120"/>
                <a:ea typeface="微軟正黑體" panose="020B0604030504040204" pitchFamily="34" charset="-120"/>
              </a:rPr>
              <a:t>本案</a:t>
            </a:r>
            <a:r>
              <a:rPr lang="zh-TW" altLang="en-US" sz="1800" dirty="0">
                <a:latin typeface="新細明體" panose="02020500000000000000" pitchFamily="18" charset="-120"/>
              </a:rPr>
              <a:t>□</a:t>
            </a:r>
            <a:r>
              <a:rPr lang="zh-TW" altLang="en-US" sz="1800" dirty="0" smtClean="0">
                <a:latin typeface="微軟正黑體" panose="020B0604030504040204" pitchFamily="34" charset="-120"/>
                <a:ea typeface="微軟正黑體" panose="020B0604030504040204" pitchFamily="34" charset="-120"/>
              </a:rPr>
              <a:t>未與</a:t>
            </a:r>
            <a:r>
              <a:rPr lang="en-US" altLang="zh-TW" sz="1800" dirty="0" smtClean="0">
                <a:latin typeface="微軟正黑體" panose="020B0604030504040204" pitchFamily="34" charset="-120"/>
                <a:ea typeface="微軟正黑體" panose="020B0604030504040204" pitchFamily="34" charset="-120"/>
              </a:rPr>
              <a:t>/</a:t>
            </a:r>
            <a:r>
              <a:rPr lang="zh-TW" altLang="en-US" sz="1800" dirty="0" smtClean="0">
                <a:latin typeface="微軟正黑體" panose="020B0604030504040204" pitchFamily="34" charset="-120"/>
                <a:ea typeface="微軟正黑體" panose="020B0604030504040204" pitchFamily="34" charset="-120"/>
              </a:rPr>
              <a:t> </a:t>
            </a:r>
            <a:r>
              <a:rPr lang="zh-TW" altLang="en-US" sz="1800" dirty="0">
                <a:latin typeface="新細明體" panose="02020500000000000000" pitchFamily="18" charset="-120"/>
              </a:rPr>
              <a:t>□</a:t>
            </a:r>
            <a:r>
              <a:rPr lang="zh-TW" altLang="en-US" sz="1800" dirty="0" smtClean="0">
                <a:latin typeface="微軟正黑體" panose="020B0604030504040204" pitchFamily="34" charset="-120"/>
                <a:ea typeface="微軟正黑體" panose="020B0604030504040204" pitchFamily="34" charset="-120"/>
              </a:rPr>
              <a:t>已</a:t>
            </a:r>
            <a:r>
              <a:rPr lang="zh-TW" altLang="en-US" sz="1800" dirty="0">
                <a:latin typeface="微軟正黑體" panose="020B0604030504040204" pitchFamily="34" charset="-120"/>
                <a:ea typeface="微軟正黑體" panose="020B0604030504040204" pitchFamily="34" charset="-120"/>
              </a:rPr>
              <a:t>與該公司</a:t>
            </a:r>
            <a:r>
              <a:rPr lang="en-US" altLang="zh-TW" sz="1800" dirty="0">
                <a:latin typeface="微軟正黑體" panose="020B0604030504040204" pitchFamily="34" charset="-120"/>
                <a:ea typeface="微軟正黑體" panose="020B0604030504040204" pitchFamily="34" charset="-120"/>
              </a:rPr>
              <a:t>ERP</a:t>
            </a:r>
            <a:r>
              <a:rPr lang="zh-TW" altLang="en-US" sz="1800" dirty="0" smtClean="0">
                <a:latin typeface="微軟正黑體" panose="020B0604030504040204" pitchFamily="34" charset="-120"/>
                <a:ea typeface="微軟正黑體" panose="020B0604030504040204" pitchFamily="34" charset="-120"/>
              </a:rPr>
              <a:t>系統進行</a:t>
            </a:r>
            <a:r>
              <a:rPr lang="zh-TW" altLang="en-US" sz="1800" dirty="0">
                <a:latin typeface="微軟正黑體" panose="020B0604030504040204" pitchFamily="34" charset="-120"/>
                <a:ea typeface="微軟正黑體" panose="020B0604030504040204" pitchFamily="34" charset="-120"/>
              </a:rPr>
              <a:t>資訊整合； </a:t>
            </a:r>
            <a:endParaRPr lang="en-US" altLang="zh-TW" sz="1800" dirty="0">
              <a:latin typeface="微軟正黑體" panose="020B0604030504040204" pitchFamily="34" charset="-120"/>
              <a:ea typeface="微軟正黑體" panose="020B0604030504040204" pitchFamily="34" charset="-120"/>
            </a:endParaRPr>
          </a:p>
          <a:p>
            <a:pPr marL="647700" indent="-285750">
              <a:spcBef>
                <a:spcPts val="300"/>
              </a:spcBef>
              <a:buFont typeface="Wingdings" panose="05000000000000000000" pitchFamily="2" charset="2"/>
              <a:buChar char="l"/>
            </a:pPr>
            <a:r>
              <a:rPr lang="zh-TW" altLang="en-US" sz="1800" dirty="0" smtClean="0">
                <a:latin typeface="微軟正黑體" panose="020B0604030504040204" pitchFamily="34" charset="-120"/>
                <a:ea typeface="微軟正黑體" panose="020B0604030504040204" pitchFamily="34" charset="-120"/>
              </a:rPr>
              <a:t>受</a:t>
            </a:r>
            <a:r>
              <a:rPr lang="zh-TW" altLang="en-US" sz="1800" dirty="0">
                <a:latin typeface="微軟正黑體" panose="020B0604030504040204" pitchFamily="34" charset="-120"/>
                <a:ea typeface="微軟正黑體" panose="020B0604030504040204" pitchFamily="34" charset="-120"/>
              </a:rPr>
              <a:t>輔導</a:t>
            </a:r>
            <a:r>
              <a:rPr lang="zh-TW" altLang="en-US" sz="1800" dirty="0" smtClean="0">
                <a:latin typeface="微軟正黑體" panose="020B0604030504040204" pitchFamily="34" charset="-120"/>
                <a:ea typeface="微軟正黑體" panose="020B0604030504040204" pitchFamily="34" charset="-120"/>
              </a:rPr>
              <a:t>業者</a:t>
            </a:r>
            <a:r>
              <a:rPr lang="zh-TW" altLang="en-US" sz="1800" dirty="0">
                <a:latin typeface="新細明體" panose="02020500000000000000" pitchFamily="18" charset="-120"/>
              </a:rPr>
              <a:t>□</a:t>
            </a:r>
            <a:r>
              <a:rPr lang="zh-TW" altLang="en-US" sz="1800" dirty="0" smtClean="0">
                <a:latin typeface="微軟正黑體" panose="020B0604030504040204" pitchFamily="34" charset="-120"/>
                <a:ea typeface="微軟正黑體" panose="020B0604030504040204" pitchFamily="34" charset="-120"/>
              </a:rPr>
              <a:t>未</a:t>
            </a:r>
            <a:r>
              <a:rPr lang="zh-TW" altLang="en-US" sz="1800" dirty="0">
                <a:latin typeface="微軟正黑體" panose="020B0604030504040204" pitchFamily="34" charset="-120"/>
                <a:ea typeface="微軟正黑體" panose="020B0604030504040204" pitchFamily="34" charset="-120"/>
              </a:rPr>
              <a:t>使用</a:t>
            </a:r>
            <a:r>
              <a:rPr lang="en-US" altLang="zh-TW" sz="1800" dirty="0" smtClean="0">
                <a:latin typeface="微軟正黑體" panose="020B0604030504040204" pitchFamily="34" charset="-120"/>
                <a:ea typeface="微軟正黑體" panose="020B0604030504040204" pitchFamily="34" charset="-120"/>
              </a:rPr>
              <a:t>/</a:t>
            </a:r>
            <a:r>
              <a:rPr lang="zh-TW" altLang="en-US" sz="1800" dirty="0">
                <a:latin typeface="新細明體" panose="02020500000000000000" pitchFamily="18" charset="-120"/>
              </a:rPr>
              <a:t> □</a:t>
            </a:r>
            <a:r>
              <a:rPr lang="zh-TW" altLang="en-US" sz="1800" dirty="0" smtClean="0">
                <a:latin typeface="微軟正黑體" panose="020B0604030504040204" pitchFamily="34" charset="-120"/>
                <a:ea typeface="微軟正黑體" panose="020B0604030504040204" pitchFamily="34" charset="-120"/>
              </a:rPr>
              <a:t>已使用</a:t>
            </a:r>
            <a:r>
              <a:rPr lang="en-US" altLang="zh-TW" sz="1800" dirty="0" smtClean="0">
                <a:latin typeface="微軟正黑體" panose="020B0604030504040204" pitchFamily="34" charset="-120"/>
                <a:ea typeface="微軟正黑體" panose="020B0604030504040204" pitchFamily="34" charset="-120"/>
              </a:rPr>
              <a:t>MES(</a:t>
            </a:r>
            <a:r>
              <a:rPr lang="zh-TW" altLang="en-US" sz="1800" dirty="0" smtClean="0">
                <a:latin typeface="微軟正黑體" panose="020B0604030504040204" pitchFamily="34" charset="-120"/>
                <a:ea typeface="微軟正黑體" panose="020B0604030504040204" pitchFamily="34" charset="-120"/>
              </a:rPr>
              <a:t>品牌為</a:t>
            </a:r>
            <a:r>
              <a:rPr lang="en-US" altLang="zh-TW" sz="1800" dirty="0" smtClean="0">
                <a:latin typeface="微軟正黑體" panose="020B0604030504040204" pitchFamily="34" charset="-120"/>
                <a:ea typeface="微軟正黑體" panose="020B0604030504040204" pitchFamily="34" charset="-120"/>
              </a:rPr>
              <a:t>_______)</a:t>
            </a:r>
            <a:r>
              <a:rPr lang="zh-TW" altLang="en-US" sz="1800" dirty="0" smtClean="0">
                <a:latin typeface="微軟正黑體" panose="020B0604030504040204" pitchFamily="34" charset="-120"/>
                <a:ea typeface="微軟正黑體" panose="020B0604030504040204" pitchFamily="34" charset="-120"/>
              </a:rPr>
              <a:t>；</a:t>
            </a:r>
            <a:r>
              <a:rPr lang="zh-TW" altLang="en-US" sz="1800" dirty="0">
                <a:latin typeface="微軟正黑體" panose="020B0604030504040204" pitchFamily="34" charset="-120"/>
                <a:ea typeface="微軟正黑體" panose="020B0604030504040204" pitchFamily="34" charset="-120"/>
              </a:rPr>
              <a:t>本</a:t>
            </a:r>
            <a:r>
              <a:rPr lang="zh-TW" altLang="en-US" sz="1800" dirty="0" smtClean="0">
                <a:latin typeface="微軟正黑體" panose="020B0604030504040204" pitchFamily="34" charset="-120"/>
                <a:ea typeface="微軟正黑體" panose="020B0604030504040204" pitchFamily="34" charset="-120"/>
              </a:rPr>
              <a:t>案</a:t>
            </a:r>
            <a:r>
              <a:rPr lang="zh-TW" altLang="en-US" sz="1800" dirty="0">
                <a:latin typeface="新細明體" panose="02020500000000000000" pitchFamily="18" charset="-120"/>
              </a:rPr>
              <a:t>□</a:t>
            </a:r>
            <a:r>
              <a:rPr lang="zh-TW" altLang="en-US" sz="1800" dirty="0" smtClean="0">
                <a:latin typeface="微軟正黑體" panose="020B0604030504040204" pitchFamily="34" charset="-120"/>
                <a:ea typeface="微軟正黑體" panose="020B0604030504040204" pitchFamily="34" charset="-120"/>
              </a:rPr>
              <a:t>未</a:t>
            </a:r>
            <a:r>
              <a:rPr lang="zh-TW" altLang="en-US" sz="1800" dirty="0">
                <a:latin typeface="微軟正黑體" panose="020B0604030504040204" pitchFamily="34" charset="-120"/>
                <a:ea typeface="微軟正黑體" panose="020B0604030504040204" pitchFamily="34" charset="-120"/>
              </a:rPr>
              <a:t>與</a:t>
            </a:r>
            <a:r>
              <a:rPr lang="en-US" altLang="zh-TW" sz="1800" dirty="0">
                <a:latin typeface="微軟正黑體" panose="020B0604030504040204" pitchFamily="34" charset="-120"/>
                <a:ea typeface="微軟正黑體" panose="020B0604030504040204" pitchFamily="34" charset="-120"/>
              </a:rPr>
              <a:t>/</a:t>
            </a:r>
            <a:r>
              <a:rPr lang="zh-TW" altLang="en-US" sz="1800" dirty="0">
                <a:latin typeface="微軟正黑體" panose="020B0604030504040204" pitchFamily="34" charset="-120"/>
                <a:ea typeface="微軟正黑體" panose="020B0604030504040204" pitchFamily="34" charset="-120"/>
              </a:rPr>
              <a:t> </a:t>
            </a:r>
            <a:r>
              <a:rPr lang="zh-TW" altLang="en-US" sz="1800" dirty="0">
                <a:latin typeface="新細明體" panose="02020500000000000000" pitchFamily="18" charset="-120"/>
              </a:rPr>
              <a:t>□</a:t>
            </a:r>
            <a:r>
              <a:rPr lang="zh-TW" altLang="en-US" sz="1800" dirty="0" smtClean="0">
                <a:latin typeface="微軟正黑體" panose="020B0604030504040204" pitchFamily="34" charset="-120"/>
                <a:ea typeface="微軟正黑體" panose="020B0604030504040204" pitchFamily="34" charset="-120"/>
              </a:rPr>
              <a:t>已</a:t>
            </a:r>
            <a:r>
              <a:rPr lang="zh-TW" altLang="en-US" sz="1800" dirty="0">
                <a:latin typeface="微軟正黑體" panose="020B0604030504040204" pitchFamily="34" charset="-120"/>
                <a:ea typeface="微軟正黑體" panose="020B0604030504040204" pitchFamily="34" charset="-120"/>
              </a:rPr>
              <a:t>與</a:t>
            </a:r>
            <a:r>
              <a:rPr lang="zh-TW" altLang="en-US" sz="1800" dirty="0" smtClean="0">
                <a:latin typeface="微軟正黑體" panose="020B0604030504040204" pitchFamily="34" charset="-120"/>
                <a:ea typeface="微軟正黑體" panose="020B0604030504040204" pitchFamily="34" charset="-120"/>
              </a:rPr>
              <a:t>該</a:t>
            </a:r>
            <a:r>
              <a:rPr lang="zh-TW" altLang="en-US" sz="1800" dirty="0">
                <a:latin typeface="微軟正黑體" panose="020B0604030504040204" pitchFamily="34" charset="-120"/>
                <a:ea typeface="微軟正黑體" panose="020B0604030504040204" pitchFamily="34" charset="-120"/>
              </a:rPr>
              <a:t>公司</a:t>
            </a:r>
            <a:r>
              <a:rPr lang="en-US" altLang="zh-TW" sz="1800" dirty="0">
                <a:latin typeface="微軟正黑體" panose="020B0604030504040204" pitchFamily="34" charset="-120"/>
                <a:ea typeface="微軟正黑體" panose="020B0604030504040204" pitchFamily="34" charset="-120"/>
              </a:rPr>
              <a:t>MES</a:t>
            </a:r>
            <a:r>
              <a:rPr lang="zh-TW" altLang="en-US" sz="1800" dirty="0" smtClean="0">
                <a:latin typeface="微軟正黑體" panose="020B0604030504040204" pitchFamily="34" charset="-120"/>
                <a:ea typeface="微軟正黑體" panose="020B0604030504040204" pitchFamily="34" charset="-120"/>
              </a:rPr>
              <a:t>系統</a:t>
            </a:r>
            <a:r>
              <a:rPr lang="en-US" altLang="zh-TW" sz="1800" dirty="0" smtClean="0">
                <a:latin typeface="微軟正黑體" panose="020B0604030504040204" pitchFamily="34" charset="-120"/>
                <a:ea typeface="微軟正黑體" panose="020B0604030504040204" pitchFamily="34" charset="-120"/>
              </a:rPr>
              <a:t>(</a:t>
            </a:r>
            <a:r>
              <a:rPr lang="zh-TW" altLang="en-US" sz="1800" dirty="0" smtClean="0">
                <a:latin typeface="微軟正黑體" panose="020B0604030504040204" pitchFamily="34" charset="-120"/>
                <a:ea typeface="微軟正黑體" panose="020B0604030504040204" pitchFamily="34" charset="-120"/>
              </a:rPr>
              <a:t>品牌為</a:t>
            </a:r>
            <a:r>
              <a:rPr lang="en-US" altLang="zh-TW" sz="1800" dirty="0" smtClean="0">
                <a:latin typeface="微軟正黑體" panose="020B0604030504040204" pitchFamily="34" charset="-120"/>
                <a:ea typeface="微軟正黑體" panose="020B0604030504040204" pitchFamily="34" charset="-120"/>
              </a:rPr>
              <a:t>_______)</a:t>
            </a:r>
            <a:r>
              <a:rPr lang="zh-TW" altLang="en-US" sz="1800" dirty="0" smtClean="0">
                <a:latin typeface="微軟正黑體" panose="020B0604030504040204" pitchFamily="34" charset="-120"/>
                <a:ea typeface="微軟正黑體" panose="020B0604030504040204" pitchFamily="34" charset="-120"/>
              </a:rPr>
              <a:t>進行</a:t>
            </a:r>
            <a:r>
              <a:rPr lang="zh-TW" altLang="en-US" sz="1800" dirty="0">
                <a:latin typeface="微軟正黑體" panose="020B0604030504040204" pitchFamily="34" charset="-120"/>
                <a:ea typeface="微軟正黑體" panose="020B0604030504040204" pitchFamily="34" charset="-120"/>
              </a:rPr>
              <a:t>資訊整合； </a:t>
            </a:r>
            <a:endParaRPr lang="en-US" altLang="zh-TW" sz="1800" dirty="0">
              <a:latin typeface="微軟正黑體" panose="020B0604030504040204" pitchFamily="34" charset="-120"/>
              <a:ea typeface="微軟正黑體" panose="020B0604030504040204" pitchFamily="34" charset="-120"/>
            </a:endParaRPr>
          </a:p>
          <a:p>
            <a:pPr marL="542925" indent="-180975">
              <a:spcBef>
                <a:spcPts val="300"/>
              </a:spcBef>
            </a:pPr>
            <a:r>
              <a:rPr lang="zh-TW" altLang="en-US" sz="1800" dirty="0" smtClean="0">
                <a:latin typeface="新細明體" panose="02020500000000000000" pitchFamily="18" charset="-120"/>
              </a:rPr>
              <a:t>□</a:t>
            </a:r>
            <a:r>
              <a:rPr lang="zh-TW" altLang="en-US" sz="1800" dirty="0">
                <a:latin typeface="微軟正黑體" panose="020B0604030504040204" pitchFamily="34" charset="-120"/>
                <a:ea typeface="微軟正黑體" panose="020B0604030504040204" pitchFamily="34" charset="-120"/>
              </a:rPr>
              <a:t>本案已</a:t>
            </a:r>
            <a:r>
              <a:rPr lang="zh-TW" altLang="en-US" sz="1800" dirty="0" smtClean="0">
                <a:latin typeface="微軟正黑體" panose="020B0604030504040204" pitchFamily="34" charset="-120"/>
                <a:ea typeface="微軟正黑體" panose="020B0604030504040204" pitchFamily="34" charset="-120"/>
              </a:rPr>
              <a:t>與該公司</a:t>
            </a:r>
            <a:r>
              <a:rPr lang="en-US" altLang="zh-TW" sz="1800" dirty="0" smtClean="0">
                <a:latin typeface="微軟正黑體" panose="020B0604030504040204" pitchFamily="34" charset="-120"/>
                <a:ea typeface="微軟正黑體" panose="020B0604030504040204" pitchFamily="34" charset="-120"/>
              </a:rPr>
              <a:t>______________</a:t>
            </a:r>
            <a:r>
              <a:rPr lang="zh-TW" altLang="en-US" sz="1800" dirty="0" smtClean="0">
                <a:latin typeface="微軟正黑體" panose="020B0604030504040204" pitchFamily="34" charset="-120"/>
                <a:ea typeface="微軟正黑體" panose="020B0604030504040204" pitchFamily="34" charset="-120"/>
              </a:rPr>
              <a:t>系統</a:t>
            </a:r>
            <a:r>
              <a:rPr lang="en-US" altLang="zh-TW" sz="1800" dirty="0" smtClean="0">
                <a:latin typeface="微軟正黑體" panose="020B0604030504040204" pitchFamily="34" charset="-120"/>
                <a:ea typeface="微軟正黑體" panose="020B0604030504040204" pitchFamily="34" charset="-120"/>
              </a:rPr>
              <a:t>(</a:t>
            </a:r>
            <a:r>
              <a:rPr lang="zh-TW" altLang="en-US" sz="1800" dirty="0" smtClean="0">
                <a:latin typeface="微軟正黑體" panose="020B0604030504040204" pitchFamily="34" charset="-120"/>
                <a:ea typeface="微軟正黑體" panose="020B0604030504040204" pitchFamily="34" charset="-120"/>
              </a:rPr>
              <a:t>如，刀具、模具</a:t>
            </a:r>
            <a:r>
              <a:rPr lang="zh-TW" altLang="en-US" sz="1800" dirty="0" smtClean="0">
                <a:solidFill>
                  <a:schemeClr val="bg1">
                    <a:lumMod val="65000"/>
                  </a:schemeClr>
                </a:solidFill>
                <a:latin typeface="微軟正黑體" panose="020B0604030504040204" pitchFamily="34" charset="-120"/>
                <a:ea typeface="微軟正黑體" panose="020B0604030504040204" pitchFamily="34" charset="-120"/>
              </a:rPr>
              <a:t>管理系統等</a:t>
            </a:r>
            <a:r>
              <a:rPr lang="en-US" altLang="zh-TW" sz="1800" dirty="0" smtClean="0">
                <a:solidFill>
                  <a:schemeClr val="bg1">
                    <a:lumMod val="65000"/>
                  </a:schemeClr>
                </a:solidFill>
                <a:latin typeface="微軟正黑體" panose="020B0604030504040204" pitchFamily="34" charset="-120"/>
                <a:ea typeface="微軟正黑體" panose="020B0604030504040204" pitchFamily="34" charset="-120"/>
              </a:rPr>
              <a:t>)</a:t>
            </a:r>
            <a:r>
              <a:rPr lang="zh-TW" altLang="en-US" sz="1800" dirty="0" smtClean="0">
                <a:latin typeface="微軟正黑體" panose="020B0604030504040204" pitchFamily="34" charset="-120"/>
                <a:ea typeface="微軟正黑體" panose="020B0604030504040204" pitchFamily="34" charset="-120"/>
              </a:rPr>
              <a:t>進行系統資訊整合。</a:t>
            </a:r>
            <a:endParaRPr lang="en-US" altLang="zh-TW" sz="1800" dirty="0" smtClean="0">
              <a:latin typeface="微軟正黑體" panose="020B0604030504040204" pitchFamily="34" charset="-120"/>
              <a:ea typeface="微軟正黑體" panose="020B0604030504040204" pitchFamily="34" charset="-120"/>
            </a:endParaRPr>
          </a:p>
          <a:p>
            <a:pPr marL="361950"/>
            <a:endParaRPr lang="en-US" altLang="zh-TW" sz="1800" dirty="0" smtClean="0">
              <a:latin typeface="微軟正黑體" panose="020B0604030504040204" pitchFamily="34" charset="-120"/>
              <a:ea typeface="微軟正黑體" panose="020B0604030504040204" pitchFamily="34" charset="-120"/>
            </a:endParaRPr>
          </a:p>
          <a:p>
            <a:pPr marL="285750" indent="-285750">
              <a:spcBef>
                <a:spcPts val="600"/>
              </a:spcBef>
              <a:buFont typeface="Wingdings" panose="05000000000000000000" pitchFamily="2" charset="2"/>
              <a:buChar char="l"/>
            </a:pPr>
            <a:r>
              <a:rPr lang="zh-TW" altLang="en-US" sz="1800" dirty="0" smtClean="0">
                <a:latin typeface="微軟正黑體" panose="020B0604030504040204" pitchFamily="34" charset="-120"/>
                <a:ea typeface="微軟正黑體" panose="020B0604030504040204" pitchFamily="34" charset="-120"/>
              </a:rPr>
              <a:t>本</a:t>
            </a:r>
            <a:r>
              <a:rPr lang="zh-TW" altLang="en-US" sz="1800" dirty="0">
                <a:latin typeface="微軟正黑體" panose="020B0604030504040204" pitchFamily="34" charset="-120"/>
                <a:ea typeface="微軟正黑體" panose="020B0604030504040204" pitchFamily="34" charset="-120"/>
              </a:rPr>
              <a:t>案</a:t>
            </a:r>
            <a:r>
              <a:rPr lang="zh-TW" altLang="en-US" sz="1800" dirty="0" smtClean="0">
                <a:latin typeface="微軟正黑體" panose="020B0604030504040204" pitchFamily="34" charset="-120"/>
                <a:ea typeface="微軟正黑體" panose="020B0604030504040204" pitchFamily="34" charset="-120"/>
              </a:rPr>
              <a:t>系統所導入之智慧化應用服務模組與下述受輔導業者之管理流程有關</a:t>
            </a:r>
            <a:r>
              <a:rPr lang="en-US" altLang="zh-TW" sz="1800" dirty="0" smtClean="0">
                <a:latin typeface="微軟正黑體" panose="020B0604030504040204" pitchFamily="34" charset="-120"/>
                <a:ea typeface="微軟正黑體" panose="020B0604030504040204" pitchFamily="34" charset="-120"/>
              </a:rPr>
              <a:t>:</a:t>
            </a:r>
          </a:p>
          <a:p>
            <a:pPr marL="354013">
              <a:spcBef>
                <a:spcPts val="600"/>
              </a:spcBef>
            </a:pPr>
            <a:r>
              <a:rPr lang="zh-TW" altLang="en-US" sz="1800" dirty="0" smtClean="0">
                <a:latin typeface="新細明體" panose="02020500000000000000" pitchFamily="18" charset="-120"/>
              </a:rPr>
              <a:t>□</a:t>
            </a:r>
            <a:r>
              <a:rPr lang="zh-TW" altLang="en-US" sz="1800" dirty="0" smtClean="0">
                <a:latin typeface="微軟正黑體" panose="020B0604030504040204" pitchFamily="34" charset="-120"/>
                <a:ea typeface="微軟正黑體" panose="020B0604030504040204" pitchFamily="34" charset="-120"/>
              </a:rPr>
              <a:t>生產前段</a:t>
            </a:r>
            <a:r>
              <a:rPr lang="en-US" altLang="zh-TW" sz="1800" dirty="0" smtClean="0">
                <a:latin typeface="微軟正黑體" panose="020B0604030504040204" pitchFamily="34" charset="-120"/>
                <a:ea typeface="微軟正黑體" panose="020B0604030504040204" pitchFamily="34" charset="-120"/>
              </a:rPr>
              <a:t>(</a:t>
            </a:r>
            <a:r>
              <a:rPr lang="zh-TW" altLang="en-US" sz="1800" dirty="0">
                <a:latin typeface="新細明體" panose="02020500000000000000" pitchFamily="18" charset="-120"/>
              </a:rPr>
              <a:t>□</a:t>
            </a:r>
            <a:r>
              <a:rPr lang="zh-TW" altLang="en-US" sz="1800" dirty="0" smtClean="0">
                <a:latin typeface="微軟正黑體" panose="020B0604030504040204" pitchFamily="34" charset="-120"/>
                <a:ea typeface="微軟正黑體" panose="020B0604030504040204" pitchFamily="34" charset="-120"/>
              </a:rPr>
              <a:t>工單派工</a:t>
            </a:r>
            <a:r>
              <a:rPr lang="en-US" altLang="zh-TW" sz="1800" dirty="0" smtClean="0">
                <a:latin typeface="微軟正黑體" panose="020B0604030504040204" pitchFamily="34" charset="-120"/>
                <a:ea typeface="微軟正黑體" panose="020B0604030504040204" pitchFamily="34" charset="-120"/>
              </a:rPr>
              <a:t>(OOOOO</a:t>
            </a:r>
            <a:r>
              <a:rPr lang="zh-TW" altLang="en-US" sz="1800" dirty="0" smtClean="0">
                <a:latin typeface="微軟正黑體" panose="020B0604030504040204" pitchFamily="34" charset="-120"/>
                <a:ea typeface="微軟正黑體" panose="020B0604030504040204" pitchFamily="34" charset="-120"/>
              </a:rPr>
              <a:t>系統</a:t>
            </a:r>
            <a:r>
              <a:rPr lang="en-US" altLang="zh-TW" sz="1800" dirty="0" smtClean="0">
                <a:latin typeface="微軟正黑體" panose="020B0604030504040204" pitchFamily="34" charset="-120"/>
                <a:ea typeface="微軟正黑體" panose="020B0604030504040204" pitchFamily="34" charset="-120"/>
              </a:rPr>
              <a:t>/</a:t>
            </a:r>
            <a:r>
              <a:rPr lang="zh-TW" altLang="en-US" sz="1800" dirty="0" smtClean="0">
                <a:latin typeface="微軟正黑體" panose="020B0604030504040204" pitchFamily="34" charset="-120"/>
                <a:ea typeface="微軟正黑體" panose="020B0604030504040204" pitchFamily="34" charset="-120"/>
              </a:rPr>
              <a:t>模組</a:t>
            </a:r>
            <a:r>
              <a:rPr lang="en-US" altLang="zh-TW" sz="1800" dirty="0" smtClean="0">
                <a:latin typeface="微軟正黑體" panose="020B0604030504040204" pitchFamily="34" charset="-120"/>
                <a:ea typeface="微軟正黑體" panose="020B0604030504040204" pitchFamily="34" charset="-120"/>
              </a:rPr>
              <a:t>)</a:t>
            </a:r>
            <a:r>
              <a:rPr lang="zh-TW" altLang="en-US" sz="1800" dirty="0" smtClean="0">
                <a:latin typeface="微軟正黑體" panose="020B0604030504040204" pitchFamily="34" charset="-120"/>
                <a:ea typeface="微軟正黑體" panose="020B0604030504040204" pitchFamily="34" charset="-120"/>
              </a:rPr>
              <a:t>、</a:t>
            </a:r>
            <a:r>
              <a:rPr lang="zh-TW" altLang="en-US" sz="1800" dirty="0" smtClean="0">
                <a:latin typeface="新細明體" panose="02020500000000000000" pitchFamily="18" charset="-120"/>
              </a:rPr>
              <a:t> □</a:t>
            </a:r>
            <a:r>
              <a:rPr lang="zh-TW" altLang="en-US" sz="1800" dirty="0" smtClean="0">
                <a:latin typeface="微軟正黑體" panose="020B0604030504040204" pitchFamily="34" charset="-120"/>
                <a:ea typeface="微軟正黑體" panose="020B0604030504040204" pitchFamily="34" charset="-120"/>
              </a:rPr>
              <a:t>生產排程</a:t>
            </a:r>
            <a:r>
              <a:rPr lang="en-US" altLang="zh-TW" sz="1800" dirty="0" smtClean="0">
                <a:latin typeface="微軟正黑體" panose="020B0604030504040204" pitchFamily="34" charset="-120"/>
                <a:ea typeface="微軟正黑體" panose="020B0604030504040204" pitchFamily="34" charset="-120"/>
              </a:rPr>
              <a:t>(OOOO</a:t>
            </a:r>
            <a:r>
              <a:rPr lang="zh-TW" altLang="en-US" sz="1800" dirty="0" smtClean="0">
                <a:latin typeface="微軟正黑體" panose="020B0604030504040204" pitchFamily="34" charset="-120"/>
                <a:ea typeface="微軟正黑體" panose="020B0604030504040204" pitchFamily="34" charset="-120"/>
              </a:rPr>
              <a:t>系統</a:t>
            </a:r>
            <a:r>
              <a:rPr lang="en-US" altLang="zh-TW" sz="1800" dirty="0" smtClean="0">
                <a:latin typeface="微軟正黑體" panose="020B0604030504040204" pitchFamily="34" charset="-120"/>
                <a:ea typeface="微軟正黑體" panose="020B0604030504040204" pitchFamily="34" charset="-120"/>
              </a:rPr>
              <a:t>/</a:t>
            </a:r>
            <a:r>
              <a:rPr lang="zh-TW" altLang="en-US" sz="1800" dirty="0" smtClean="0">
                <a:latin typeface="微軟正黑體" panose="020B0604030504040204" pitchFamily="34" charset="-120"/>
                <a:ea typeface="微軟正黑體" panose="020B0604030504040204" pitchFamily="34" charset="-120"/>
              </a:rPr>
              <a:t>模組</a:t>
            </a:r>
            <a:r>
              <a:rPr lang="en-US" altLang="zh-TW" sz="1800" dirty="0" smtClean="0">
                <a:latin typeface="微軟正黑體" panose="020B0604030504040204" pitchFamily="34" charset="-120"/>
                <a:ea typeface="微軟正黑體" panose="020B0604030504040204" pitchFamily="34" charset="-120"/>
              </a:rPr>
              <a:t>)</a:t>
            </a:r>
            <a:r>
              <a:rPr lang="zh-TW" altLang="en-US" sz="1800" dirty="0">
                <a:latin typeface="微軟正黑體" panose="020B0604030504040204" pitchFamily="34" charset="-120"/>
                <a:ea typeface="微軟正黑體" panose="020B0604030504040204" pitchFamily="34" charset="-120"/>
              </a:rPr>
              <a:t>；</a:t>
            </a:r>
            <a:r>
              <a:rPr lang="zh-TW" altLang="en-US" sz="1800" dirty="0" smtClean="0">
                <a:latin typeface="新細明體" panose="02020500000000000000" pitchFamily="18" charset="-120"/>
              </a:rPr>
              <a:t> </a:t>
            </a:r>
            <a:endParaRPr lang="en-US" altLang="zh-TW" sz="1800" dirty="0" smtClean="0">
              <a:latin typeface="新細明體" panose="02020500000000000000" pitchFamily="18" charset="-120"/>
            </a:endParaRPr>
          </a:p>
          <a:p>
            <a:pPr marL="354013">
              <a:spcBef>
                <a:spcPts val="600"/>
              </a:spcBef>
            </a:pPr>
            <a:r>
              <a:rPr lang="zh-TW" altLang="en-US" sz="1800" dirty="0" smtClean="0">
                <a:latin typeface="新細明體" panose="02020500000000000000" pitchFamily="18" charset="-120"/>
              </a:rPr>
              <a:t>□</a:t>
            </a:r>
            <a:r>
              <a:rPr lang="zh-TW" altLang="en-US" sz="1800" dirty="0" smtClean="0">
                <a:latin typeface="微軟正黑體" panose="020B0604030504040204" pitchFamily="34" charset="-120"/>
                <a:ea typeface="微軟正黑體" panose="020B0604030504040204" pitchFamily="34" charset="-120"/>
              </a:rPr>
              <a:t>生產現場</a:t>
            </a:r>
            <a:r>
              <a:rPr lang="en-US" altLang="zh-TW" sz="1800" dirty="0" smtClean="0">
                <a:latin typeface="微軟正黑體" panose="020B0604030504040204" pitchFamily="34" charset="-120"/>
                <a:ea typeface="微軟正黑體" panose="020B0604030504040204" pitchFamily="34" charset="-120"/>
              </a:rPr>
              <a:t>(</a:t>
            </a:r>
            <a:r>
              <a:rPr lang="zh-TW" altLang="en-US" sz="1800" dirty="0">
                <a:latin typeface="新細明體" panose="02020500000000000000" pitchFamily="18" charset="-120"/>
              </a:rPr>
              <a:t>□</a:t>
            </a:r>
            <a:r>
              <a:rPr lang="zh-TW" altLang="en-US" sz="1800" dirty="0">
                <a:latin typeface="微軟正黑體" panose="020B0604030504040204" pitchFamily="34" charset="-120"/>
                <a:ea typeface="微軟正黑體" panose="020B0604030504040204" pitchFamily="34" charset="-120"/>
              </a:rPr>
              <a:t>設備</a:t>
            </a:r>
            <a:r>
              <a:rPr lang="zh-TW" altLang="en-US" sz="1800" dirty="0" smtClean="0">
                <a:latin typeface="微軟正黑體" panose="020B0604030504040204" pitchFamily="34" charset="-120"/>
                <a:ea typeface="微軟正黑體" panose="020B0604030504040204" pitchFamily="34" charset="-120"/>
              </a:rPr>
              <a:t>維護</a:t>
            </a:r>
            <a:r>
              <a:rPr lang="en-US" altLang="zh-TW" sz="1800" dirty="0" smtClean="0">
                <a:latin typeface="微軟正黑體" panose="020B0604030504040204" pitchFamily="34" charset="-120"/>
                <a:ea typeface="微軟正黑體" panose="020B0604030504040204" pitchFamily="34" charset="-120"/>
              </a:rPr>
              <a:t>/</a:t>
            </a:r>
            <a:r>
              <a:rPr lang="zh-TW" altLang="en-US" sz="1800" dirty="0" smtClean="0">
                <a:latin typeface="新細明體" panose="02020500000000000000" pitchFamily="18" charset="-120"/>
              </a:rPr>
              <a:t>□</a:t>
            </a:r>
            <a:r>
              <a:rPr lang="zh-TW" altLang="en-US" sz="1800" dirty="0" smtClean="0">
                <a:latin typeface="微軟正黑體" panose="020B0604030504040204" pitchFamily="34" charset="-120"/>
                <a:ea typeface="微軟正黑體" panose="020B0604030504040204" pitchFamily="34" charset="-120"/>
              </a:rPr>
              <a:t>設備故障通報</a:t>
            </a:r>
            <a:r>
              <a:rPr lang="en-US" altLang="zh-TW" sz="1800" dirty="0" smtClean="0">
                <a:latin typeface="微軟正黑體" panose="020B0604030504040204" pitchFamily="34" charset="-120"/>
                <a:ea typeface="微軟正黑體" panose="020B0604030504040204" pitchFamily="34" charset="-120"/>
              </a:rPr>
              <a:t>/</a:t>
            </a:r>
            <a:r>
              <a:rPr lang="zh-TW" altLang="en-US" sz="1800" dirty="0" smtClean="0">
                <a:latin typeface="新細明體" panose="02020500000000000000" pitchFamily="18" charset="-120"/>
              </a:rPr>
              <a:t>□</a:t>
            </a:r>
            <a:r>
              <a:rPr lang="zh-TW" altLang="en-US" sz="1800" dirty="0" smtClean="0">
                <a:latin typeface="微軟正黑體" panose="020B0604030504040204" pitchFamily="34" charset="-120"/>
                <a:ea typeface="微軟正黑體" panose="020B0604030504040204" pitchFamily="34" charset="-120"/>
              </a:rPr>
              <a:t>產能回報</a:t>
            </a:r>
            <a:r>
              <a:rPr lang="en-US" altLang="zh-TW" sz="1800" dirty="0" smtClean="0">
                <a:latin typeface="微軟正黑體" panose="020B0604030504040204" pitchFamily="34" charset="-120"/>
                <a:ea typeface="微軟正黑體" panose="020B0604030504040204" pitchFamily="34" charset="-120"/>
              </a:rPr>
              <a:t>/</a:t>
            </a:r>
            <a:r>
              <a:rPr lang="zh-TW" altLang="en-US" sz="1800" dirty="0" smtClean="0">
                <a:latin typeface="新細明體" panose="02020500000000000000" pitchFamily="18" charset="-120"/>
              </a:rPr>
              <a:t> □</a:t>
            </a:r>
            <a:r>
              <a:rPr lang="zh-TW" altLang="en-US" sz="1800" dirty="0" smtClean="0">
                <a:latin typeface="微軟正黑體" panose="020B0604030504040204" pitchFamily="34" charset="-120"/>
                <a:ea typeface="微軟正黑體" panose="020B0604030504040204" pitchFamily="34" charset="-120"/>
              </a:rPr>
              <a:t>產</a:t>
            </a:r>
            <a:r>
              <a:rPr lang="zh-TW" altLang="en-US" sz="1800" dirty="0">
                <a:latin typeface="微軟正黑體" panose="020B0604030504040204" pitchFamily="34" charset="-120"/>
                <a:ea typeface="微軟正黑體" panose="020B0604030504040204" pitchFamily="34" charset="-120"/>
              </a:rPr>
              <a:t>品</a:t>
            </a:r>
            <a:r>
              <a:rPr lang="zh-TW" altLang="en-US" sz="1800" dirty="0" smtClean="0">
                <a:latin typeface="微軟正黑體" panose="020B0604030504040204" pitchFamily="34" charset="-120"/>
                <a:ea typeface="微軟正黑體" panose="020B0604030504040204" pitchFamily="34" charset="-120"/>
              </a:rPr>
              <a:t>抽檢</a:t>
            </a:r>
            <a:r>
              <a:rPr lang="en-US" altLang="zh-TW" sz="1800" dirty="0" smtClean="0">
                <a:latin typeface="微軟正黑體" panose="020B0604030504040204" pitchFamily="34" charset="-120"/>
                <a:ea typeface="微軟正黑體" panose="020B0604030504040204" pitchFamily="34" charset="-120"/>
              </a:rPr>
              <a:t>)</a:t>
            </a:r>
            <a:r>
              <a:rPr lang="zh-TW" altLang="en-US" sz="1800" dirty="0" smtClean="0">
                <a:latin typeface="微軟正黑體" panose="020B0604030504040204" pitchFamily="34" charset="-120"/>
                <a:ea typeface="微軟正黑體" panose="020B0604030504040204" pitchFamily="34" charset="-120"/>
              </a:rPr>
              <a:t>；</a:t>
            </a:r>
            <a:endParaRPr lang="en-US" altLang="zh-TW" sz="1800" dirty="0" smtClean="0">
              <a:latin typeface="微軟正黑體" panose="020B0604030504040204" pitchFamily="34" charset="-120"/>
              <a:ea typeface="微軟正黑體" panose="020B0604030504040204" pitchFamily="34" charset="-120"/>
            </a:endParaRPr>
          </a:p>
          <a:p>
            <a:pPr marL="354013">
              <a:spcBef>
                <a:spcPts val="600"/>
              </a:spcBef>
            </a:pPr>
            <a:r>
              <a:rPr lang="zh-TW" altLang="en-US" sz="1800" dirty="0" smtClean="0">
                <a:latin typeface="新細明體" panose="02020500000000000000" pitchFamily="18" charset="-120"/>
              </a:rPr>
              <a:t>□</a:t>
            </a:r>
            <a:r>
              <a:rPr lang="zh-TW" altLang="en-US" sz="1800" dirty="0" smtClean="0">
                <a:latin typeface="微軟正黑體" panose="020B0604030504040204" pitchFamily="34" charset="-120"/>
                <a:ea typeface="微軟正黑體" panose="020B0604030504040204" pitchFamily="34" charset="-120"/>
              </a:rPr>
              <a:t>生產後段</a:t>
            </a:r>
            <a:r>
              <a:rPr lang="en-US" altLang="zh-TW" sz="1800" dirty="0" smtClean="0">
                <a:latin typeface="新細明體" panose="02020500000000000000" pitchFamily="18" charset="-120"/>
              </a:rPr>
              <a:t>(</a:t>
            </a:r>
            <a:r>
              <a:rPr lang="zh-TW" altLang="en-US" sz="1800" dirty="0" smtClean="0">
                <a:latin typeface="新細明體" panose="02020500000000000000" pitchFamily="18" charset="-120"/>
              </a:rPr>
              <a:t>□</a:t>
            </a:r>
            <a:r>
              <a:rPr lang="zh-TW" altLang="en-US" sz="1800" dirty="0" smtClean="0">
                <a:latin typeface="微軟正黑體" panose="020B0604030504040204" pitchFamily="34" charset="-120"/>
                <a:ea typeface="微軟正黑體" panose="020B0604030504040204" pitchFamily="34" charset="-120"/>
              </a:rPr>
              <a:t>產品檢測</a:t>
            </a:r>
            <a:r>
              <a:rPr lang="en-US" altLang="zh-TW" sz="1800" dirty="0" smtClean="0">
                <a:latin typeface="微軟正黑體" panose="020B0604030504040204" pitchFamily="34" charset="-120"/>
                <a:ea typeface="微軟正黑體" panose="020B0604030504040204" pitchFamily="34" charset="-120"/>
              </a:rPr>
              <a:t>)</a:t>
            </a:r>
            <a:r>
              <a:rPr lang="zh-TW" altLang="en-US" sz="1800" dirty="0" smtClean="0">
                <a:latin typeface="微軟正黑體" panose="020B0604030504040204" pitchFamily="34" charset="-120"/>
                <a:ea typeface="微軟正黑體" panose="020B0604030504040204" pitchFamily="34" charset="-120"/>
              </a:rPr>
              <a:t>、</a:t>
            </a:r>
            <a:endParaRPr lang="en-US" altLang="zh-TW" sz="1800" dirty="0" smtClean="0">
              <a:latin typeface="微軟正黑體" panose="020B0604030504040204" pitchFamily="34" charset="-120"/>
              <a:ea typeface="微軟正黑體" panose="020B0604030504040204" pitchFamily="34" charset="-120"/>
            </a:endParaRPr>
          </a:p>
          <a:p>
            <a:pPr marL="354013">
              <a:spcBef>
                <a:spcPts val="600"/>
              </a:spcBef>
            </a:pPr>
            <a:r>
              <a:rPr lang="zh-TW" altLang="en-US" sz="1800" dirty="0" smtClean="0">
                <a:latin typeface="新細明體" panose="02020500000000000000" pitchFamily="18" charset="-120"/>
              </a:rPr>
              <a:t>□</a:t>
            </a:r>
            <a:r>
              <a:rPr lang="zh-TW" altLang="en-US" sz="1800" dirty="0" smtClean="0">
                <a:latin typeface="微軟正黑體" panose="020B0604030504040204" pitchFamily="34" charset="-120"/>
                <a:ea typeface="微軟正黑體" panose="020B0604030504040204" pitchFamily="34" charset="-120"/>
              </a:rPr>
              <a:t>其他</a:t>
            </a:r>
            <a:r>
              <a:rPr lang="en-US" altLang="zh-TW" sz="1800" dirty="0" smtClean="0">
                <a:latin typeface="新細明體" panose="02020500000000000000" pitchFamily="18" charset="-120"/>
              </a:rPr>
              <a:t>(</a:t>
            </a:r>
            <a:r>
              <a:rPr lang="zh-TW" altLang="en-US" sz="1800" dirty="0" smtClean="0">
                <a:latin typeface="新細明體" panose="02020500000000000000" pitchFamily="18" charset="-120"/>
              </a:rPr>
              <a:t>□</a:t>
            </a:r>
            <a:r>
              <a:rPr lang="zh-TW" altLang="en-US" sz="1800" dirty="0" smtClean="0">
                <a:latin typeface="微軟正黑體" panose="020B0604030504040204" pitchFamily="34" charset="-120"/>
                <a:ea typeface="微軟正黑體" panose="020B0604030504040204" pitchFamily="34" charset="-120"/>
              </a:rPr>
              <a:t>刀具管理</a:t>
            </a:r>
            <a:r>
              <a:rPr lang="en-US" altLang="zh-TW" sz="1800" dirty="0" smtClean="0">
                <a:latin typeface="微軟正黑體" panose="020B0604030504040204" pitchFamily="34" charset="-120"/>
                <a:ea typeface="微軟正黑體" panose="020B0604030504040204" pitchFamily="34" charset="-120"/>
              </a:rPr>
              <a:t>/</a:t>
            </a:r>
            <a:r>
              <a:rPr lang="zh-TW" altLang="en-US" sz="1800" dirty="0" smtClean="0">
                <a:latin typeface="微軟正黑體" panose="020B0604030504040204" pitchFamily="34" charset="-120"/>
                <a:ea typeface="微軟正黑體" panose="020B0604030504040204" pitchFamily="34" charset="-120"/>
              </a:rPr>
              <a:t> </a:t>
            </a:r>
            <a:r>
              <a:rPr lang="zh-TW" altLang="en-US" sz="1800" dirty="0" smtClean="0">
                <a:latin typeface="新細明體" panose="02020500000000000000" pitchFamily="18" charset="-120"/>
              </a:rPr>
              <a:t>□</a:t>
            </a:r>
            <a:r>
              <a:rPr lang="zh-TW" altLang="en-US" sz="1800" dirty="0" smtClean="0">
                <a:latin typeface="微軟正黑體" panose="020B0604030504040204" pitchFamily="34" charset="-120"/>
                <a:ea typeface="微軟正黑體" panose="020B0604030504040204" pitchFamily="34" charset="-120"/>
              </a:rPr>
              <a:t>模具管理</a:t>
            </a:r>
            <a:r>
              <a:rPr lang="en-US" altLang="zh-TW" sz="1800" dirty="0" smtClean="0">
                <a:latin typeface="微軟正黑體" panose="020B0604030504040204" pitchFamily="34" charset="-120"/>
                <a:ea typeface="微軟正黑體" panose="020B0604030504040204" pitchFamily="34" charset="-120"/>
              </a:rPr>
              <a:t>/</a:t>
            </a:r>
            <a:r>
              <a:rPr lang="zh-TW" altLang="en-US" sz="1800" dirty="0" smtClean="0">
                <a:latin typeface="新細明體" panose="02020500000000000000" pitchFamily="18" charset="-120"/>
              </a:rPr>
              <a:t>□</a:t>
            </a:r>
            <a:r>
              <a:rPr lang="en-US" altLang="zh-TW" sz="1800" dirty="0" smtClean="0">
                <a:latin typeface="微軟正黑體" panose="020B0604030504040204" pitchFamily="34" charset="-120"/>
                <a:ea typeface="微軟正黑體" panose="020B0604030504040204" pitchFamily="34" charset="-120"/>
              </a:rPr>
              <a:t>_________)</a:t>
            </a:r>
            <a:r>
              <a:rPr lang="zh-TW" altLang="en-US" sz="1800" dirty="0" smtClean="0">
                <a:latin typeface="微軟正黑體" panose="020B0604030504040204" pitchFamily="34" charset="-120"/>
                <a:ea typeface="微軟正黑體" panose="020B0604030504040204" pitchFamily="34" charset="-120"/>
              </a:rPr>
              <a:t>。</a:t>
            </a:r>
            <a:endParaRPr lang="en-US" altLang="zh-TW" sz="1800" dirty="0" smtClean="0">
              <a:latin typeface="微軟正黑體" panose="020B0604030504040204" pitchFamily="34" charset="-120"/>
              <a:ea typeface="微軟正黑體" panose="020B0604030504040204" pitchFamily="34" charset="-120"/>
            </a:endParaRPr>
          </a:p>
          <a:p>
            <a:pPr marL="354013">
              <a:spcBef>
                <a:spcPts val="600"/>
              </a:spcBef>
            </a:pPr>
            <a:r>
              <a:rPr lang="en-US" altLang="zh-TW" sz="1800" dirty="0" smtClean="0">
                <a:solidFill>
                  <a:srgbClr val="FF0000"/>
                </a:solidFill>
                <a:latin typeface="微軟正黑體" panose="020B0604030504040204" pitchFamily="34" charset="-120"/>
                <a:ea typeface="微軟正黑體" panose="020B0604030504040204" pitchFamily="34" charset="-120"/>
              </a:rPr>
              <a:t>(</a:t>
            </a:r>
            <a:r>
              <a:rPr lang="zh-TW" altLang="en-US" sz="1800" dirty="0" smtClean="0">
                <a:solidFill>
                  <a:srgbClr val="FF0000"/>
                </a:solidFill>
                <a:latin typeface="微軟正黑體" panose="020B0604030504040204" pitchFamily="34" charset="-120"/>
                <a:ea typeface="微軟正黑體" panose="020B0604030504040204" pitchFamily="34" charset="-120"/>
              </a:rPr>
              <a:t>請將導入模組歸類至生產前段、生產現場、生產後段、其他四大類</a:t>
            </a:r>
            <a:r>
              <a:rPr lang="en-US" altLang="zh-TW" sz="1800" dirty="0" smtClean="0">
                <a:solidFill>
                  <a:srgbClr val="FF0000"/>
                </a:solidFill>
                <a:latin typeface="微軟正黑體" panose="020B0604030504040204" pitchFamily="34" charset="-120"/>
                <a:ea typeface="微軟正黑體" panose="020B0604030504040204" pitchFamily="34" charset="-120"/>
              </a:rPr>
              <a:t>(</a:t>
            </a:r>
            <a:r>
              <a:rPr lang="zh-TW" altLang="en-US" sz="1800" dirty="0">
                <a:solidFill>
                  <a:srgbClr val="FF0000"/>
                </a:solidFill>
                <a:latin typeface="微軟正黑體" panose="020B0604030504040204" pitchFamily="34" charset="-120"/>
                <a:ea typeface="微軟正黑體" panose="020B0604030504040204" pitchFamily="34" charset="-120"/>
              </a:rPr>
              <a:t>與</a:t>
            </a:r>
            <a:r>
              <a:rPr lang="zh-TW" altLang="en-US" sz="1800" dirty="0" smtClean="0">
                <a:solidFill>
                  <a:srgbClr val="FF0000"/>
                </a:solidFill>
                <a:latin typeface="微軟正黑體" panose="020B0604030504040204" pitchFamily="34" charset="-120"/>
                <a:ea typeface="微軟正黑體" panose="020B0604030504040204" pitchFamily="34" charset="-120"/>
              </a:rPr>
              <a:t>中分類</a:t>
            </a:r>
            <a:r>
              <a:rPr lang="en-US" altLang="zh-TW" sz="1800" dirty="0" smtClean="0">
                <a:solidFill>
                  <a:srgbClr val="FF0000"/>
                </a:solidFill>
                <a:latin typeface="微軟正黑體" panose="020B0604030504040204" pitchFamily="34" charset="-120"/>
                <a:ea typeface="微軟正黑體" panose="020B0604030504040204" pitchFamily="34" charset="-120"/>
              </a:rPr>
              <a:t>)</a:t>
            </a:r>
            <a:r>
              <a:rPr lang="zh-TW" altLang="en-US" sz="1800" dirty="0" smtClean="0">
                <a:solidFill>
                  <a:srgbClr val="FF0000"/>
                </a:solidFill>
                <a:latin typeface="微軟正黑體" panose="020B0604030504040204" pitchFamily="34" charset="-120"/>
                <a:ea typeface="微軟正黑體" panose="020B0604030504040204" pitchFamily="34" charset="-120"/>
              </a:rPr>
              <a:t>，並用括弧註記本案實際模組名稱</a:t>
            </a:r>
            <a:r>
              <a:rPr lang="en-US" altLang="zh-TW" sz="1800" dirty="0" smtClean="0">
                <a:solidFill>
                  <a:srgbClr val="FF0000"/>
                </a:solidFill>
                <a:latin typeface="微軟正黑體" panose="020B0604030504040204" pitchFamily="34" charset="-120"/>
                <a:ea typeface="微軟正黑體" panose="020B0604030504040204" pitchFamily="34" charset="-120"/>
              </a:rPr>
              <a:t>)</a:t>
            </a:r>
            <a:endParaRPr lang="en-US" altLang="zh-TW" sz="1800" dirty="0">
              <a:solidFill>
                <a:srgbClr val="FF0000"/>
              </a:solidFill>
              <a:latin typeface="微軟正黑體" panose="020B0604030504040204" pitchFamily="34" charset="-120"/>
              <a:ea typeface="微軟正黑體" panose="020B0604030504040204" pitchFamily="34" charset="-120"/>
            </a:endParaRPr>
          </a:p>
          <a:p>
            <a:endParaRPr lang="en-US" altLang="zh-TW" sz="1800" dirty="0" smtClean="0">
              <a:latin typeface="微軟正黑體" panose="020B0604030504040204" pitchFamily="34" charset="-120"/>
              <a:ea typeface="微軟正黑體" panose="020B0604030504040204" pitchFamily="34" charset="-120"/>
            </a:endParaRPr>
          </a:p>
        </p:txBody>
      </p:sp>
      <p:sp>
        <p:nvSpPr>
          <p:cNvPr id="8" name="Rectangle 2"/>
          <p:cNvSpPr>
            <a:spLocks noGrp="1" noChangeArrowheads="1"/>
          </p:cNvSpPr>
          <p:nvPr>
            <p:ph type="title"/>
          </p:nvPr>
        </p:nvSpPr>
        <p:spPr bwMode="auto">
          <a:xfrm>
            <a:off x="1117923" y="44624"/>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zh-TW" altLang="en-US" dirty="0" smtClean="0">
                <a:latin typeface="微軟正黑體" panose="020B0604030504040204" pitchFamily="34" charset="-120"/>
                <a:ea typeface="微軟正黑體" panose="020B0604030504040204" pitchFamily="34" charset="-120"/>
              </a:rPr>
              <a:t>壹、</a:t>
            </a:r>
            <a:r>
              <a:rPr lang="zh-TW" altLang="zh-TW" dirty="0" smtClean="0">
                <a:latin typeface="微軟正黑體" panose="020B0604030504040204" pitchFamily="34" charset="-120"/>
                <a:ea typeface="微軟正黑體" panose="020B0604030504040204" pitchFamily="34" charset="-120"/>
              </a:rPr>
              <a:t>計畫內容</a:t>
            </a:r>
            <a:endParaRPr lang="zh-TW" altLang="en-US" dirty="0" smtClean="0">
              <a:latin typeface="微軟正黑體" panose="020B0604030504040204" pitchFamily="34" charset="-120"/>
              <a:ea typeface="微軟正黑體" panose="020B0604030504040204" pitchFamily="34" charset="-120"/>
            </a:endParaRPr>
          </a:p>
        </p:txBody>
      </p:sp>
      <p:sp>
        <p:nvSpPr>
          <p:cNvPr id="7" name="Rectangle 2"/>
          <p:cNvSpPr txBox="1">
            <a:spLocks noChangeArrowheads="1"/>
          </p:cNvSpPr>
          <p:nvPr/>
        </p:nvSpPr>
        <p:spPr bwMode="auto">
          <a:xfrm>
            <a:off x="251520" y="879117"/>
            <a:ext cx="8775912" cy="5232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0" lvl="1" algn="l">
              <a:spcBef>
                <a:spcPts val="0"/>
              </a:spcBef>
            </a:pPr>
            <a:r>
              <a:rPr lang="en-US" altLang="zh-TW" sz="2400" b="1" dirty="0"/>
              <a:t> </a:t>
            </a:r>
            <a:r>
              <a:rPr lang="zh-TW" altLang="en-US" sz="2400" b="1" dirty="0" smtClean="0"/>
              <a:t>二</a:t>
            </a:r>
            <a:r>
              <a:rPr lang="zh-TW" altLang="zh-TW" sz="2400" b="1" dirty="0" smtClean="0"/>
              <a:t>、</a:t>
            </a:r>
            <a:r>
              <a:rPr lang="zh-TW" altLang="en-US" sz="2400" b="1" dirty="0" smtClean="0"/>
              <a:t>解決方案</a:t>
            </a:r>
            <a:r>
              <a:rPr lang="en-US" altLang="zh-TW" sz="2800" b="1" dirty="0" smtClean="0">
                <a:solidFill>
                  <a:srgbClr val="FF0000"/>
                </a:solidFill>
              </a:rPr>
              <a:t>-</a:t>
            </a:r>
            <a:r>
              <a:rPr lang="en-US" altLang="zh-TW" sz="2000" b="1" dirty="0" smtClean="0">
                <a:solidFill>
                  <a:srgbClr val="FF0000"/>
                </a:solidFill>
              </a:rPr>
              <a:t>(</a:t>
            </a:r>
            <a:r>
              <a:rPr lang="en-US" altLang="zh-TW" sz="2000" b="1" dirty="0">
                <a:solidFill>
                  <a:srgbClr val="FF0000"/>
                </a:solidFill>
              </a:rPr>
              <a:t>SMU Phase II)</a:t>
            </a:r>
          </a:p>
        </p:txBody>
      </p:sp>
    </p:spTree>
    <p:extLst>
      <p:ext uri="{BB962C8B-B14F-4D97-AF65-F5344CB8AC3E}">
        <p14:creationId xmlns:p14="http://schemas.microsoft.com/office/powerpoint/2010/main" val="30844503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0"/>
          </p:nvPr>
        </p:nvSpPr>
        <p:spPr/>
        <p:txBody>
          <a:bodyPr/>
          <a:lstStyle/>
          <a:p>
            <a:pPr>
              <a:defRPr/>
            </a:pPr>
            <a:fld id="{121B2091-FFCE-254C-A002-1BA047FB4293}" type="slidenum">
              <a:rPr lang="en-US" altLang="zh-TW" smtClean="0"/>
              <a:pPr>
                <a:defRPr/>
              </a:pPr>
              <a:t>31</a:t>
            </a:fld>
            <a:endParaRPr lang="en-US" altLang="zh-TW"/>
          </a:p>
        </p:txBody>
      </p:sp>
      <p:graphicFrame>
        <p:nvGraphicFramePr>
          <p:cNvPr id="6" name="表格 5"/>
          <p:cNvGraphicFramePr>
            <a:graphicFrameLocks noGrp="1"/>
          </p:cNvGraphicFramePr>
          <p:nvPr>
            <p:extLst>
              <p:ext uri="{D42A27DB-BD31-4B8C-83A1-F6EECF244321}">
                <p14:modId xmlns:p14="http://schemas.microsoft.com/office/powerpoint/2010/main" val="21944048"/>
              </p:ext>
            </p:extLst>
          </p:nvPr>
        </p:nvGraphicFramePr>
        <p:xfrm>
          <a:off x="254146" y="1628800"/>
          <a:ext cx="8496948" cy="1483360"/>
        </p:xfrm>
        <a:graphic>
          <a:graphicData uri="http://schemas.openxmlformats.org/drawingml/2006/table">
            <a:tbl>
              <a:tblPr firstRow="1" bandRow="1">
                <a:tableStyleId>{5C22544A-7EE6-4342-B048-85BDC9FD1C3A}</a:tableStyleId>
              </a:tblPr>
              <a:tblGrid>
                <a:gridCol w="648072">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720080">
                  <a:extLst>
                    <a:ext uri="{9D8B030D-6E8A-4147-A177-3AD203B41FA5}">
                      <a16:colId xmlns:a16="http://schemas.microsoft.com/office/drawing/2014/main" val="20002"/>
                    </a:ext>
                  </a:extLst>
                </a:gridCol>
                <a:gridCol w="1509542">
                  <a:extLst>
                    <a:ext uri="{9D8B030D-6E8A-4147-A177-3AD203B41FA5}">
                      <a16:colId xmlns:a16="http://schemas.microsoft.com/office/drawing/2014/main" val="20003"/>
                    </a:ext>
                  </a:extLst>
                </a:gridCol>
                <a:gridCol w="792088">
                  <a:extLst>
                    <a:ext uri="{9D8B030D-6E8A-4147-A177-3AD203B41FA5}">
                      <a16:colId xmlns:a16="http://schemas.microsoft.com/office/drawing/2014/main" val="20004"/>
                    </a:ext>
                  </a:extLst>
                </a:gridCol>
                <a:gridCol w="938730">
                  <a:extLst>
                    <a:ext uri="{9D8B030D-6E8A-4147-A177-3AD203B41FA5}">
                      <a16:colId xmlns:a16="http://schemas.microsoft.com/office/drawing/2014/main" val="20005"/>
                    </a:ext>
                  </a:extLst>
                </a:gridCol>
                <a:gridCol w="936104">
                  <a:extLst>
                    <a:ext uri="{9D8B030D-6E8A-4147-A177-3AD203B41FA5}">
                      <a16:colId xmlns:a16="http://schemas.microsoft.com/office/drawing/2014/main" val="20006"/>
                    </a:ext>
                  </a:extLst>
                </a:gridCol>
                <a:gridCol w="1008112">
                  <a:extLst>
                    <a:ext uri="{9D8B030D-6E8A-4147-A177-3AD203B41FA5}">
                      <a16:colId xmlns:a16="http://schemas.microsoft.com/office/drawing/2014/main" val="20007"/>
                    </a:ext>
                  </a:extLst>
                </a:gridCol>
                <a:gridCol w="864100">
                  <a:extLst>
                    <a:ext uri="{9D8B030D-6E8A-4147-A177-3AD203B41FA5}">
                      <a16:colId xmlns:a16="http://schemas.microsoft.com/office/drawing/2014/main" val="20008"/>
                    </a:ext>
                  </a:extLst>
                </a:gridCol>
              </a:tblGrid>
              <a:tr h="370840">
                <a:tc rowSpan="4">
                  <a:txBody>
                    <a:bodyPr/>
                    <a:lstStyle/>
                    <a:p>
                      <a:pPr algn="ctr"/>
                      <a:r>
                        <a:rPr lang="zh-TW" altLang="en-US" sz="1600" dirty="0" smtClean="0">
                          <a:solidFill>
                            <a:sysClr val="windowText" lastClr="000000"/>
                          </a:solidFill>
                          <a:latin typeface="微軟正黑體" panose="020B0604030504040204" pitchFamily="34" charset="-120"/>
                          <a:ea typeface="微軟正黑體" panose="020B0604030504040204" pitchFamily="34" charset="-120"/>
                        </a:rPr>
                        <a:t>原機聯網與</a:t>
                      </a:r>
                      <a:endParaRPr lang="en-US" altLang="zh-TW" sz="1600" dirty="0" smtClean="0">
                        <a:solidFill>
                          <a:sysClr val="windowText" lastClr="000000"/>
                        </a:solidFill>
                        <a:latin typeface="微軟正黑體" panose="020B0604030504040204" pitchFamily="34" charset="-120"/>
                        <a:ea typeface="微軟正黑體" panose="020B0604030504040204" pitchFamily="34" charset="-120"/>
                      </a:endParaRPr>
                    </a:p>
                    <a:p>
                      <a:pPr algn="ctr"/>
                      <a:r>
                        <a:rPr lang="zh-TW" altLang="en-US" sz="1600" dirty="0" smtClean="0">
                          <a:solidFill>
                            <a:sysClr val="windowText" lastClr="000000"/>
                          </a:solidFill>
                          <a:latin typeface="微軟正黑體" panose="020B0604030504040204" pitchFamily="34" charset="-120"/>
                          <a:ea typeface="微軟正黑體" panose="020B0604030504040204" pitchFamily="34" charset="-120"/>
                        </a:rPr>
                        <a:t>可視化</a:t>
                      </a:r>
                      <a:endParaRPr lang="zh-TW" altLang="en-US" sz="1600" dirty="0">
                        <a:solidFill>
                          <a:sysClr val="windowText" lastClr="000000"/>
                        </a:solidFill>
                        <a:latin typeface="微軟正黑體" panose="020B0604030504040204" pitchFamily="34" charset="-120"/>
                        <a:ea typeface="微軟正黑體" panose="020B0604030504040204" pitchFamily="34" charset="-12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smtClean="0">
                          <a:solidFill>
                            <a:sysClr val="windowText" lastClr="000000"/>
                          </a:solidFill>
                          <a:latin typeface="微軟正黑體" panose="020B0604030504040204" pitchFamily="34" charset="-120"/>
                          <a:ea typeface="微軟正黑體" panose="020B0604030504040204" pitchFamily="34" charset="-120"/>
                        </a:rPr>
                        <a:t>聯網數</a:t>
                      </a:r>
                      <a:r>
                        <a:rPr lang="en-US" altLang="zh-TW" sz="1200" dirty="0" smtClean="0">
                          <a:solidFill>
                            <a:sysClr val="windowText" lastClr="000000"/>
                          </a:solidFill>
                          <a:latin typeface="微軟正黑體" panose="020B0604030504040204" pitchFamily="34" charset="-120"/>
                          <a:ea typeface="微軟正黑體" panose="020B0604030504040204" pitchFamily="34" charset="-120"/>
                        </a:rPr>
                        <a:t>(</a:t>
                      </a:r>
                      <a:r>
                        <a:rPr lang="zh-TW" altLang="en-US" sz="1200" dirty="0" smtClean="0">
                          <a:solidFill>
                            <a:sysClr val="windowText" lastClr="000000"/>
                          </a:solidFill>
                          <a:latin typeface="微軟正黑體" panose="020B0604030504040204" pitchFamily="34" charset="-120"/>
                          <a:ea typeface="微軟正黑體" panose="020B0604030504040204" pitchFamily="34" charset="-120"/>
                        </a:rPr>
                        <a:t>台</a:t>
                      </a:r>
                      <a:r>
                        <a:rPr lang="en-US" altLang="zh-TW" sz="1200" dirty="0" smtClean="0">
                          <a:solidFill>
                            <a:sysClr val="windowText" lastClr="000000"/>
                          </a:solidFill>
                          <a:latin typeface="微軟正黑體" panose="020B0604030504040204" pitchFamily="34" charset="-120"/>
                          <a:ea typeface="微軟正黑體" panose="020B0604030504040204" pitchFamily="34" charset="-120"/>
                        </a:rPr>
                        <a:t>)</a:t>
                      </a:r>
                      <a:endParaRPr lang="zh-TW" altLang="en-US" sz="1200" dirty="0">
                        <a:solidFill>
                          <a:sysClr val="windowText" lastClr="000000"/>
                        </a:solidFill>
                        <a:latin typeface="微軟正黑體" panose="020B0604030504040204" pitchFamily="34" charset="-120"/>
                        <a:ea typeface="微軟正黑體" panose="020B0604030504040204" pitchFamily="34" charset="-120"/>
                      </a:endParaRP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US" altLang="zh-TW" dirty="0" smtClean="0">
                          <a:solidFill>
                            <a:schemeClr val="bg1">
                              <a:lumMod val="50000"/>
                            </a:schemeClr>
                          </a:solidFill>
                          <a:latin typeface="微軟正黑體" panose="020B0604030504040204" pitchFamily="34" charset="-120"/>
                          <a:ea typeface="微軟正黑體" panose="020B0604030504040204" pitchFamily="34" charset="-120"/>
                        </a:rPr>
                        <a:t>9</a:t>
                      </a:r>
                      <a:endParaRPr lang="zh-TW" altLang="en-US" dirty="0">
                        <a:solidFill>
                          <a:schemeClr val="bg1">
                            <a:lumMod val="50000"/>
                          </a:schemeClr>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zh-TW" altLang="en-US" sz="1600" dirty="0" smtClean="0">
                          <a:solidFill>
                            <a:sysClr val="windowText" lastClr="000000"/>
                          </a:solidFill>
                          <a:latin typeface="微軟正黑體" panose="020B0604030504040204" pitchFamily="34" charset="-120"/>
                          <a:ea typeface="微軟正黑體" panose="020B0604030504040204" pitchFamily="34" charset="-120"/>
                        </a:rPr>
                        <a:t>設備</a:t>
                      </a:r>
                      <a:r>
                        <a:rPr lang="en-US" altLang="zh-TW" sz="1600" dirty="0" smtClean="0">
                          <a:solidFill>
                            <a:sysClr val="windowText" lastClr="000000"/>
                          </a:solidFill>
                          <a:latin typeface="微軟正黑體" panose="020B0604030504040204" pitchFamily="34" charset="-120"/>
                          <a:ea typeface="微軟正黑體" panose="020B0604030504040204" pitchFamily="34" charset="-120"/>
                        </a:rPr>
                        <a:t>/</a:t>
                      </a:r>
                      <a:r>
                        <a:rPr lang="zh-TW" altLang="en-US" sz="1600" dirty="0" smtClean="0">
                          <a:solidFill>
                            <a:sysClr val="windowText" lastClr="000000"/>
                          </a:solidFill>
                          <a:latin typeface="微軟正黑體" panose="020B0604030504040204" pitchFamily="34" charset="-120"/>
                          <a:ea typeface="微軟正黑體" panose="020B0604030504040204" pitchFamily="34" charset="-120"/>
                        </a:rPr>
                        <a:t>系統種類</a:t>
                      </a:r>
                      <a:endParaRPr lang="zh-TW" altLang="en-US" sz="1600" dirty="0">
                        <a:solidFill>
                          <a:sysClr val="windowText" lastClr="000000"/>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lang="zh-TW" altLang="en-US" sz="1600" dirty="0" smtClean="0">
                          <a:solidFill>
                            <a:schemeClr val="bg1">
                              <a:lumMod val="50000"/>
                            </a:schemeClr>
                          </a:solidFill>
                          <a:latin typeface="微軟正黑體" panose="020B0604030504040204" pitchFamily="34" charset="-120"/>
                          <a:ea typeface="微軟正黑體" panose="020B0604030504040204" pitchFamily="34" charset="-120"/>
                        </a:rPr>
                        <a:t>車床</a:t>
                      </a:r>
                      <a:r>
                        <a:rPr lang="en-US" altLang="zh-TW" sz="1600" dirty="0" smtClean="0">
                          <a:solidFill>
                            <a:schemeClr val="bg1">
                              <a:lumMod val="50000"/>
                            </a:schemeClr>
                          </a:solidFill>
                          <a:latin typeface="微軟正黑體" panose="020B0604030504040204" pitchFamily="34" charset="-120"/>
                          <a:ea typeface="微軟正黑體" panose="020B0604030504040204" pitchFamily="34" charset="-120"/>
                        </a:rPr>
                        <a:t>5</a:t>
                      </a:r>
                      <a:endParaRPr lang="zh-TW" altLang="en-US" sz="1600" dirty="0">
                        <a:solidFill>
                          <a:schemeClr val="bg1">
                            <a:lumMod val="50000"/>
                          </a:schemeClr>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smtClean="0">
                          <a:solidFill>
                            <a:schemeClr val="bg1">
                              <a:lumMod val="50000"/>
                            </a:schemeClr>
                          </a:solidFill>
                          <a:latin typeface="微軟正黑體" panose="020B0604030504040204" pitchFamily="34" charset="-120"/>
                          <a:ea typeface="微軟正黑體" panose="020B0604030504040204" pitchFamily="34" charset="-120"/>
                        </a:rPr>
                        <a:t>磨床</a:t>
                      </a:r>
                      <a:r>
                        <a:rPr lang="en-US" altLang="zh-TW" sz="1600" dirty="0" smtClean="0">
                          <a:solidFill>
                            <a:schemeClr val="bg1">
                              <a:lumMod val="50000"/>
                            </a:schemeClr>
                          </a:solidFill>
                          <a:latin typeface="微軟正黑體" panose="020B0604030504040204" pitchFamily="34" charset="-120"/>
                          <a:ea typeface="微軟正黑體" panose="020B0604030504040204" pitchFamily="34" charset="-120"/>
                        </a:rPr>
                        <a:t>4</a:t>
                      </a:r>
                      <a:endParaRPr lang="zh-TW" altLang="en-US" sz="1600" dirty="0">
                        <a:solidFill>
                          <a:schemeClr val="bg1">
                            <a:lumMod val="50000"/>
                          </a:schemeClr>
                        </a:solidFill>
                        <a:latin typeface="微軟正黑體" panose="020B0604030504040204" pitchFamily="34" charset="-120"/>
                        <a:ea typeface="微軟正黑體" panose="020B0604030504040204" pitchFamily="34" charset="-12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zh-TW" altLang="en-US" sz="1600" dirty="0">
                        <a:solidFill>
                          <a:schemeClr val="bg1">
                            <a:lumMod val="50000"/>
                          </a:schemeClr>
                        </a:solidFill>
                        <a:latin typeface="微軟正黑體" panose="020B0604030504040204" pitchFamily="34" charset="-120"/>
                        <a:ea typeface="微軟正黑體" panose="020B0604030504040204" pitchFamily="34" charset="-12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zh-TW" altLang="en-US" dirty="0"/>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zh-TW" altLang="en-US" sz="1600" dirty="0">
                        <a:solidFill>
                          <a:sysClr val="windowText" lastClr="000000"/>
                        </a:solidFill>
                        <a:latin typeface="微軟正黑體" panose="020B0604030504040204" pitchFamily="34" charset="-120"/>
                        <a:ea typeface="微軟正黑體" panose="020B0604030504040204" pitchFamily="34" charset="-120"/>
                      </a:endParaRPr>
                    </a:p>
                  </a:txBody>
                  <a:tcPr anchor="ctr">
                    <a:lnL w="952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vMerge="1">
                  <a:txBody>
                    <a:bodyPr/>
                    <a:lstStyle/>
                    <a:p>
                      <a:endParaRPr lang="zh-TW" altLang="en-US"/>
                    </a:p>
                  </a:txBody>
                  <a:tcPr/>
                </a:tc>
                <a:tc gridSpan="3">
                  <a:txBody>
                    <a:bodyPr/>
                    <a:lstStyle/>
                    <a:p>
                      <a:r>
                        <a:rPr lang="en-US" altLang="zh-TW" sz="1200" dirty="0" smtClean="0">
                          <a:solidFill>
                            <a:sysClr val="windowText" lastClr="000000"/>
                          </a:solidFill>
                          <a:latin typeface="微軟正黑體" panose="020B0604030504040204" pitchFamily="34" charset="-120"/>
                          <a:ea typeface="微軟正黑體" panose="020B0604030504040204" pitchFamily="34" charset="-120"/>
                        </a:rPr>
                        <a:t>8.</a:t>
                      </a:r>
                      <a:r>
                        <a:rPr lang="zh-TW" altLang="en-US" sz="1200" dirty="0" smtClean="0">
                          <a:solidFill>
                            <a:sysClr val="windowText" lastClr="000000"/>
                          </a:solidFill>
                          <a:latin typeface="微軟正黑體" panose="020B0604030504040204" pitchFamily="34" charset="-120"/>
                          <a:ea typeface="微軟正黑體" panose="020B0604030504040204" pitchFamily="34" charset="-120"/>
                        </a:rPr>
                        <a:t>國際通訊協定</a:t>
                      </a:r>
                      <a:endParaRPr lang="zh-TW" altLang="en-US" sz="1200" dirty="0">
                        <a:solidFill>
                          <a:sysClr val="windowText" lastClr="000000"/>
                        </a:solidFill>
                        <a:latin typeface="微軟正黑體" panose="020B0604030504040204" pitchFamily="34" charset="-120"/>
                        <a:ea typeface="微軟正黑體" panose="020B0604030504040204" pitchFamily="34" charset="-120"/>
                      </a:endParaRP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endParaRPr lang="zh-TW" altLang="en-US"/>
                    </a:p>
                  </a:txBody>
                  <a:tcPr/>
                </a:tc>
                <a:tc hMerge="1">
                  <a:txBody>
                    <a:bodyPr/>
                    <a:lstStyle/>
                    <a:p>
                      <a:endParaRPr lang="zh-TW" altLang="en-US"/>
                    </a:p>
                  </a:txBody>
                  <a:tcPr/>
                </a:tc>
                <a:tc>
                  <a:txBody>
                    <a:bodyPr/>
                    <a:lstStyle/>
                    <a:p>
                      <a:pPr marL="0" algn="ctr" defTabSz="914400" rtl="0" eaLnBrk="1" latinLnBrk="0" hangingPunct="1"/>
                      <a:r>
                        <a:rPr lang="en-US" altLang="zh-TW" sz="1400" b="1" kern="1200" dirty="0" smtClean="0">
                          <a:solidFill>
                            <a:schemeClr val="bg1">
                              <a:lumMod val="65000"/>
                            </a:schemeClr>
                          </a:solidFill>
                          <a:latin typeface="微軟正黑體" panose="020B0604030504040204" pitchFamily="34" charset="-120"/>
                          <a:ea typeface="微軟正黑體" panose="020B0604030504040204" pitchFamily="34" charset="-120"/>
                          <a:cs typeface="+mn-cs"/>
                        </a:rPr>
                        <a:t>V</a:t>
                      </a:r>
                      <a:endParaRPr lang="zh-TW" altLang="en-US" sz="1400" b="1" kern="1200" dirty="0">
                        <a:solidFill>
                          <a:schemeClr val="bg1">
                            <a:lumMod val="65000"/>
                          </a:schemeClr>
                        </a:solidFill>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gridSpan="3">
                  <a:txBody>
                    <a:bodyPr/>
                    <a:lstStyle/>
                    <a:p>
                      <a:r>
                        <a:rPr lang="zh-TW" altLang="en-US" sz="1200" dirty="0" smtClean="0">
                          <a:solidFill>
                            <a:sysClr val="windowText" lastClr="000000"/>
                          </a:solidFill>
                          <a:latin typeface="微軟正黑體" panose="020B0604030504040204" pitchFamily="34" charset="-120"/>
                          <a:ea typeface="微軟正黑體" panose="020B0604030504040204" pitchFamily="34" charset="-120"/>
                        </a:rPr>
                        <a:t>第三方資安</a:t>
                      </a:r>
                      <a:endParaRPr lang="zh-TW" altLang="en-US" sz="1200" dirty="0">
                        <a:solidFill>
                          <a:sysClr val="windowText" lastClr="000000"/>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endParaRPr lang="zh-TW" altLang="en-US"/>
                    </a:p>
                  </a:txBody>
                  <a:tcPr/>
                </a:tc>
                <a:tc hMerge="1">
                  <a:txBody>
                    <a:bodyPr/>
                    <a:lstStyle/>
                    <a:p>
                      <a:endParaRPr lang="zh-TW" altLang="en-US"/>
                    </a:p>
                  </a:txBody>
                  <a:tcPr/>
                </a:tc>
                <a:tc>
                  <a:txBody>
                    <a:bodyPr/>
                    <a:lstStyle/>
                    <a:p>
                      <a:pPr algn="ctr"/>
                      <a:endParaRPr lang="zh-TW" altLang="en-US" sz="1400" dirty="0">
                        <a:solidFill>
                          <a:schemeClr val="bg1">
                            <a:lumMod val="65000"/>
                          </a:schemeClr>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vMerge="1">
                  <a:txBody>
                    <a:bodyPr/>
                    <a:lstStyle/>
                    <a:p>
                      <a:endParaRPr lang="zh-TW" altLang="en-US"/>
                    </a:p>
                  </a:txBody>
                  <a:tcPr/>
                </a:tc>
                <a:tc>
                  <a:txBody>
                    <a:bodyPr/>
                    <a:lstStyle/>
                    <a:p>
                      <a:r>
                        <a:rPr lang="en-US" altLang="zh-TW" sz="1200" dirty="0" smtClean="0">
                          <a:solidFill>
                            <a:sysClr val="windowText" lastClr="000000"/>
                          </a:solidFill>
                          <a:latin typeface="微軟正黑體" panose="020B0604030504040204" pitchFamily="34" charset="-120"/>
                          <a:ea typeface="微軟正黑體" panose="020B0604030504040204" pitchFamily="34" charset="-120"/>
                        </a:rPr>
                        <a:t>1.</a:t>
                      </a:r>
                      <a:r>
                        <a:rPr lang="zh-TW" altLang="en-US" sz="1200" dirty="0" smtClean="0">
                          <a:solidFill>
                            <a:sysClr val="windowText" lastClr="000000"/>
                          </a:solidFill>
                          <a:latin typeface="微軟正黑體" panose="020B0604030504040204" pitchFamily="34" charset="-120"/>
                          <a:ea typeface="微軟正黑體" panose="020B0604030504040204" pitchFamily="34" charset="-120"/>
                        </a:rPr>
                        <a:t>聯網</a:t>
                      </a:r>
                      <a:endParaRPr lang="zh-TW" altLang="en-US" sz="1200" dirty="0">
                        <a:solidFill>
                          <a:sysClr val="windowText" lastClr="000000"/>
                        </a:solidFill>
                        <a:latin typeface="微軟正黑體" panose="020B0604030504040204" pitchFamily="34" charset="-120"/>
                        <a:ea typeface="微軟正黑體" panose="020B0604030504040204" pitchFamily="34" charset="-120"/>
                      </a:endParaRP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US" altLang="zh-TW" sz="1400" b="1" dirty="0" smtClean="0">
                          <a:solidFill>
                            <a:srgbClr val="FF0000"/>
                          </a:solidFill>
                          <a:latin typeface="微軟正黑體" panose="020B0604030504040204" pitchFamily="34" charset="-120"/>
                          <a:ea typeface="微軟正黑體" panose="020B0604030504040204" pitchFamily="34" charset="-120"/>
                        </a:rPr>
                        <a:t>V</a:t>
                      </a:r>
                      <a:endParaRPr lang="zh-TW" altLang="en-US" sz="1400" b="1" dirty="0">
                        <a:solidFill>
                          <a:srgbClr val="FF0000"/>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r>
                        <a:rPr lang="en-US" altLang="zh-TW" sz="1200" dirty="0" smtClean="0">
                          <a:solidFill>
                            <a:sysClr val="windowText" lastClr="000000"/>
                          </a:solidFill>
                          <a:latin typeface="微軟正黑體" panose="020B0604030504040204" pitchFamily="34" charset="-120"/>
                          <a:ea typeface="微軟正黑體" panose="020B0604030504040204" pitchFamily="34" charset="-120"/>
                        </a:rPr>
                        <a:t>2.</a:t>
                      </a:r>
                      <a:r>
                        <a:rPr lang="zh-TW" altLang="en-US" sz="1200" dirty="0" smtClean="0">
                          <a:solidFill>
                            <a:sysClr val="windowText" lastClr="000000"/>
                          </a:solidFill>
                          <a:latin typeface="微軟正黑體" panose="020B0604030504040204" pitchFamily="34" charset="-120"/>
                          <a:ea typeface="微軟正黑體" panose="020B0604030504040204" pitchFamily="34" charset="-120"/>
                        </a:rPr>
                        <a:t>資料擷取</a:t>
                      </a:r>
                      <a:endParaRPr lang="zh-TW" altLang="en-US" sz="1200" dirty="0">
                        <a:solidFill>
                          <a:sysClr val="windowText" lastClr="000000"/>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algn="ctr" defTabSz="914400" rtl="0" eaLnBrk="1" latinLnBrk="0" hangingPunct="1"/>
                      <a:r>
                        <a:rPr lang="en-US" altLang="zh-TW" sz="1400" b="1" kern="1200" dirty="0" smtClean="0">
                          <a:solidFill>
                            <a:srgbClr val="FF0000"/>
                          </a:solidFill>
                          <a:latin typeface="微軟正黑體" panose="020B0604030504040204" pitchFamily="34" charset="-120"/>
                          <a:ea typeface="微軟正黑體" panose="020B0604030504040204" pitchFamily="34" charset="-120"/>
                          <a:cs typeface="+mn-cs"/>
                        </a:rPr>
                        <a:t>V</a:t>
                      </a:r>
                      <a:endParaRPr lang="zh-TW" altLang="en-US" sz="1400" b="1" kern="1200" dirty="0">
                        <a:solidFill>
                          <a:srgbClr val="FF0000"/>
                        </a:solidFill>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r>
                        <a:rPr lang="en-US" altLang="zh-TW" sz="1200" dirty="0" smtClean="0">
                          <a:solidFill>
                            <a:sysClr val="windowText" lastClr="000000"/>
                          </a:solidFill>
                          <a:latin typeface="微軟正黑體" panose="020B0604030504040204" pitchFamily="34" charset="-120"/>
                          <a:ea typeface="微軟正黑體" panose="020B0604030504040204" pitchFamily="34" charset="-120"/>
                        </a:rPr>
                        <a:t>3.</a:t>
                      </a:r>
                      <a:r>
                        <a:rPr lang="zh-TW" altLang="en-US" sz="1200" dirty="0" smtClean="0">
                          <a:solidFill>
                            <a:sysClr val="windowText" lastClr="000000"/>
                          </a:solidFill>
                          <a:latin typeface="微軟正黑體" panose="020B0604030504040204" pitchFamily="34" charset="-120"/>
                          <a:ea typeface="微軟正黑體" panose="020B0604030504040204" pitchFamily="34" charset="-120"/>
                        </a:rPr>
                        <a:t>稼動率</a:t>
                      </a:r>
                      <a:endParaRPr lang="zh-TW" altLang="en-US" sz="1200" dirty="0">
                        <a:solidFill>
                          <a:sysClr val="windowText" lastClr="000000"/>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algn="ctr" defTabSz="914400" rtl="0" eaLnBrk="1" latinLnBrk="0" hangingPunct="1"/>
                      <a:r>
                        <a:rPr lang="en-US" altLang="zh-TW" sz="1400" b="1" kern="1200" dirty="0" smtClean="0">
                          <a:solidFill>
                            <a:srgbClr val="FF0000"/>
                          </a:solidFill>
                          <a:latin typeface="微軟正黑體" panose="020B0604030504040204" pitchFamily="34" charset="-120"/>
                          <a:ea typeface="微軟正黑體" panose="020B0604030504040204" pitchFamily="34" charset="-120"/>
                          <a:cs typeface="+mn-cs"/>
                        </a:rPr>
                        <a:t>V</a:t>
                      </a:r>
                      <a:endParaRPr lang="zh-TW" altLang="en-US" sz="1400" b="1" kern="1200" dirty="0">
                        <a:solidFill>
                          <a:srgbClr val="FF0000"/>
                        </a:solidFill>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r>
                        <a:rPr lang="en-US" altLang="zh-TW" sz="1200" dirty="0" smtClean="0">
                          <a:solidFill>
                            <a:sysClr val="windowText" lastClr="000000"/>
                          </a:solidFill>
                          <a:latin typeface="微軟正黑體" panose="020B0604030504040204" pitchFamily="34" charset="-120"/>
                          <a:ea typeface="微軟正黑體" panose="020B0604030504040204" pitchFamily="34" charset="-120"/>
                        </a:rPr>
                        <a:t>4.</a:t>
                      </a:r>
                      <a:r>
                        <a:rPr lang="zh-TW" altLang="en-US" sz="1200" dirty="0" smtClean="0">
                          <a:solidFill>
                            <a:sysClr val="windowText" lastClr="000000"/>
                          </a:solidFill>
                          <a:latin typeface="微軟正黑體" panose="020B0604030504040204" pitchFamily="34" charset="-120"/>
                          <a:ea typeface="微軟正黑體" panose="020B0604030504040204" pitchFamily="34" charset="-120"/>
                        </a:rPr>
                        <a:t>產量</a:t>
                      </a:r>
                      <a:endParaRPr lang="zh-TW" altLang="en-US" sz="1200" dirty="0">
                        <a:solidFill>
                          <a:sysClr val="windowText" lastClr="000000"/>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algn="ctr" defTabSz="914400" rtl="0" eaLnBrk="1" latinLnBrk="0" hangingPunct="1"/>
                      <a:endParaRPr lang="zh-TW" altLang="en-US" sz="1400" b="1" kern="1200" dirty="0">
                        <a:solidFill>
                          <a:schemeClr val="bg1">
                            <a:lumMod val="65000"/>
                          </a:schemeClr>
                        </a:solidFill>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70840">
                <a:tc vMerge="1">
                  <a:txBody>
                    <a:bodyPr/>
                    <a:lstStyle/>
                    <a:p>
                      <a:endParaRPr lang="zh-TW" alt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200" dirty="0" smtClean="0">
                          <a:solidFill>
                            <a:sysClr val="windowText" lastClr="000000"/>
                          </a:solidFill>
                          <a:latin typeface="微軟正黑體" panose="020B0604030504040204" pitchFamily="34" charset="-120"/>
                          <a:ea typeface="微軟正黑體" panose="020B0604030504040204" pitchFamily="34" charset="-120"/>
                        </a:rPr>
                        <a:t>5.</a:t>
                      </a:r>
                      <a:r>
                        <a:rPr lang="zh-TW" altLang="en-US" sz="1200" dirty="0" smtClean="0">
                          <a:solidFill>
                            <a:sysClr val="windowText" lastClr="000000"/>
                          </a:solidFill>
                          <a:latin typeface="微軟正黑體" panose="020B0604030504040204" pitchFamily="34" charset="-120"/>
                          <a:ea typeface="微軟正黑體" panose="020B0604030504040204" pitchFamily="34" charset="-120"/>
                        </a:rPr>
                        <a:t>歷程記錄</a:t>
                      </a:r>
                      <a:endParaRPr lang="zh-TW" altLang="en-US" sz="1200" dirty="0">
                        <a:solidFill>
                          <a:sysClr val="windowText" lastClr="000000"/>
                        </a:solidFill>
                        <a:latin typeface="微軟正黑體" panose="020B0604030504040204" pitchFamily="34" charset="-120"/>
                        <a:ea typeface="微軟正黑體" panose="020B0604030504040204" pitchFamily="34" charset="-120"/>
                      </a:endParaRP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zh-TW" altLang="en-US" b="1" dirty="0">
                        <a:solidFill>
                          <a:schemeClr val="bg1">
                            <a:lumMod val="6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en-US" altLang="zh-TW" sz="1200" dirty="0" smtClean="0">
                          <a:solidFill>
                            <a:sysClr val="windowText" lastClr="000000"/>
                          </a:solidFill>
                          <a:latin typeface="微軟正黑體" panose="020B0604030504040204" pitchFamily="34" charset="-120"/>
                          <a:ea typeface="微軟正黑體" panose="020B0604030504040204" pitchFamily="34" charset="-120"/>
                        </a:rPr>
                        <a:t>6.</a:t>
                      </a:r>
                      <a:r>
                        <a:rPr lang="zh-TW" altLang="en-US" sz="1200" dirty="0" smtClean="0">
                          <a:solidFill>
                            <a:sysClr val="windowText" lastClr="000000"/>
                          </a:solidFill>
                          <a:latin typeface="微軟正黑體" panose="020B0604030504040204" pitchFamily="34" charset="-120"/>
                          <a:ea typeface="微軟正黑體" panose="020B0604030504040204" pitchFamily="34" charset="-120"/>
                        </a:rPr>
                        <a:t>故障通報</a:t>
                      </a:r>
                      <a:endParaRPr lang="zh-TW" altLang="en-US" sz="1200" dirty="0">
                        <a:solidFill>
                          <a:sysClr val="windowText" lastClr="000000"/>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algn="ctr" defTabSz="914400" rtl="0" eaLnBrk="1" latinLnBrk="0" hangingPunct="1"/>
                      <a:endParaRPr lang="zh-TW" altLang="en-US" sz="1400" b="1" kern="1200" dirty="0">
                        <a:solidFill>
                          <a:schemeClr val="bg1">
                            <a:lumMod val="65000"/>
                          </a:schemeClr>
                        </a:solidFill>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en-US" altLang="zh-TW" sz="1200" dirty="0" smtClean="0">
                          <a:solidFill>
                            <a:sysClr val="windowText" lastClr="000000"/>
                          </a:solidFill>
                          <a:latin typeface="微軟正黑體" panose="020B0604030504040204" pitchFamily="34" charset="-120"/>
                          <a:ea typeface="微軟正黑體" panose="020B0604030504040204" pitchFamily="34" charset="-120"/>
                        </a:rPr>
                        <a:t>7.</a:t>
                      </a:r>
                      <a:r>
                        <a:rPr lang="zh-TW" altLang="en-US" sz="1200" dirty="0" smtClean="0">
                          <a:solidFill>
                            <a:sysClr val="windowText" lastClr="000000"/>
                          </a:solidFill>
                          <a:latin typeface="微軟正黑體" panose="020B0604030504040204" pitchFamily="34" charset="-120"/>
                          <a:ea typeface="微軟正黑體" panose="020B0604030504040204" pitchFamily="34" charset="-120"/>
                        </a:rPr>
                        <a:t>完工預估</a:t>
                      </a:r>
                      <a:endParaRPr lang="zh-TW" altLang="en-US" sz="1200" dirty="0">
                        <a:solidFill>
                          <a:sysClr val="windowText" lastClr="000000"/>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algn="ctr" defTabSz="914400" rtl="0" eaLnBrk="1" latinLnBrk="0" hangingPunct="1"/>
                      <a:endParaRPr lang="zh-TW" altLang="en-US" sz="1400" b="1" kern="1200" dirty="0">
                        <a:solidFill>
                          <a:schemeClr val="bg1">
                            <a:lumMod val="65000"/>
                          </a:schemeClr>
                        </a:solidFill>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zh-TW" altLang="en-US" sz="1200" dirty="0" smtClean="0">
                          <a:solidFill>
                            <a:sysClr val="windowText" lastClr="000000"/>
                          </a:solidFill>
                          <a:latin typeface="微軟正黑體" panose="020B0604030504040204" pitchFamily="34" charset="-120"/>
                          <a:ea typeface="微軟正黑體" panose="020B0604030504040204" pitchFamily="34" charset="-120"/>
                        </a:rPr>
                        <a:t>其他</a:t>
                      </a:r>
                      <a:endParaRPr lang="zh-TW" altLang="en-US" sz="1200" dirty="0">
                        <a:solidFill>
                          <a:sysClr val="windowText" lastClr="000000"/>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algn="ctr" defTabSz="914400" rtl="0" eaLnBrk="1" latinLnBrk="0" hangingPunct="1"/>
                      <a:endParaRPr lang="zh-TW" altLang="en-US" sz="1400" b="1" kern="1200" dirty="0">
                        <a:solidFill>
                          <a:schemeClr val="bg1">
                            <a:lumMod val="65000"/>
                          </a:schemeClr>
                        </a:solidFill>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graphicFrame>
        <p:nvGraphicFramePr>
          <p:cNvPr id="7" name="表格 6"/>
          <p:cNvGraphicFramePr>
            <a:graphicFrameLocks noGrp="1"/>
          </p:cNvGraphicFramePr>
          <p:nvPr>
            <p:extLst>
              <p:ext uri="{D42A27DB-BD31-4B8C-83A1-F6EECF244321}">
                <p14:modId xmlns:p14="http://schemas.microsoft.com/office/powerpoint/2010/main" val="787822807"/>
              </p:ext>
            </p:extLst>
          </p:nvPr>
        </p:nvGraphicFramePr>
        <p:xfrm>
          <a:off x="254146" y="3385800"/>
          <a:ext cx="8496948" cy="1483360"/>
        </p:xfrm>
        <a:graphic>
          <a:graphicData uri="http://schemas.openxmlformats.org/drawingml/2006/table">
            <a:tbl>
              <a:tblPr firstRow="1" bandRow="1">
                <a:tableStyleId>{5C22544A-7EE6-4342-B048-85BDC9FD1C3A}</a:tableStyleId>
              </a:tblPr>
              <a:tblGrid>
                <a:gridCol w="648072">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720080">
                  <a:extLst>
                    <a:ext uri="{9D8B030D-6E8A-4147-A177-3AD203B41FA5}">
                      <a16:colId xmlns:a16="http://schemas.microsoft.com/office/drawing/2014/main" val="20002"/>
                    </a:ext>
                  </a:extLst>
                </a:gridCol>
                <a:gridCol w="1509542">
                  <a:extLst>
                    <a:ext uri="{9D8B030D-6E8A-4147-A177-3AD203B41FA5}">
                      <a16:colId xmlns:a16="http://schemas.microsoft.com/office/drawing/2014/main" val="20003"/>
                    </a:ext>
                  </a:extLst>
                </a:gridCol>
                <a:gridCol w="792088">
                  <a:extLst>
                    <a:ext uri="{9D8B030D-6E8A-4147-A177-3AD203B41FA5}">
                      <a16:colId xmlns:a16="http://schemas.microsoft.com/office/drawing/2014/main" val="20004"/>
                    </a:ext>
                  </a:extLst>
                </a:gridCol>
                <a:gridCol w="938730">
                  <a:extLst>
                    <a:ext uri="{9D8B030D-6E8A-4147-A177-3AD203B41FA5}">
                      <a16:colId xmlns:a16="http://schemas.microsoft.com/office/drawing/2014/main" val="20005"/>
                    </a:ext>
                  </a:extLst>
                </a:gridCol>
                <a:gridCol w="936104">
                  <a:extLst>
                    <a:ext uri="{9D8B030D-6E8A-4147-A177-3AD203B41FA5}">
                      <a16:colId xmlns:a16="http://schemas.microsoft.com/office/drawing/2014/main" val="20006"/>
                    </a:ext>
                  </a:extLst>
                </a:gridCol>
                <a:gridCol w="1008112">
                  <a:extLst>
                    <a:ext uri="{9D8B030D-6E8A-4147-A177-3AD203B41FA5}">
                      <a16:colId xmlns:a16="http://schemas.microsoft.com/office/drawing/2014/main" val="20007"/>
                    </a:ext>
                  </a:extLst>
                </a:gridCol>
                <a:gridCol w="864100">
                  <a:extLst>
                    <a:ext uri="{9D8B030D-6E8A-4147-A177-3AD203B41FA5}">
                      <a16:colId xmlns:a16="http://schemas.microsoft.com/office/drawing/2014/main" val="20008"/>
                    </a:ext>
                  </a:extLst>
                </a:gridCol>
              </a:tblGrid>
              <a:tr h="370840">
                <a:tc rowSpan="4">
                  <a:txBody>
                    <a:bodyPr/>
                    <a:lstStyle/>
                    <a:p>
                      <a:pPr algn="ctr"/>
                      <a:r>
                        <a:rPr lang="zh-TW" altLang="en-US" sz="1600" dirty="0" smtClean="0">
                          <a:solidFill>
                            <a:sysClr val="windowText" lastClr="000000"/>
                          </a:solidFill>
                          <a:latin typeface="微軟正黑體" panose="020B0604030504040204" pitchFamily="34" charset="-120"/>
                          <a:ea typeface="微軟正黑體" panose="020B0604030504040204" pitchFamily="34" charset="-120"/>
                        </a:rPr>
                        <a:t>本案擴增後機聯網累計</a:t>
                      </a:r>
                      <a:endParaRPr lang="zh-TW" altLang="en-US" sz="1600" dirty="0">
                        <a:solidFill>
                          <a:sysClr val="windowText" lastClr="000000"/>
                        </a:solidFill>
                        <a:latin typeface="微軟正黑體" panose="020B0604030504040204" pitchFamily="34" charset="-120"/>
                        <a:ea typeface="微軟正黑體" panose="020B0604030504040204" pitchFamily="34" charset="-12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smtClean="0">
                          <a:solidFill>
                            <a:sysClr val="windowText" lastClr="000000"/>
                          </a:solidFill>
                          <a:latin typeface="微軟正黑體" panose="020B0604030504040204" pitchFamily="34" charset="-120"/>
                          <a:ea typeface="微軟正黑體" panose="020B0604030504040204" pitchFamily="34" charset="-120"/>
                        </a:rPr>
                        <a:t>聯網數</a:t>
                      </a:r>
                      <a:r>
                        <a:rPr lang="en-US" altLang="zh-TW" sz="1200" dirty="0" smtClean="0">
                          <a:solidFill>
                            <a:sysClr val="windowText" lastClr="000000"/>
                          </a:solidFill>
                          <a:latin typeface="微軟正黑體" panose="020B0604030504040204" pitchFamily="34" charset="-120"/>
                          <a:ea typeface="微軟正黑體" panose="020B0604030504040204" pitchFamily="34" charset="-120"/>
                        </a:rPr>
                        <a:t>(</a:t>
                      </a:r>
                      <a:r>
                        <a:rPr lang="zh-TW" altLang="en-US" sz="1200" dirty="0" smtClean="0">
                          <a:solidFill>
                            <a:sysClr val="windowText" lastClr="000000"/>
                          </a:solidFill>
                          <a:latin typeface="微軟正黑體" panose="020B0604030504040204" pitchFamily="34" charset="-120"/>
                          <a:ea typeface="微軟正黑體" panose="020B0604030504040204" pitchFamily="34" charset="-120"/>
                        </a:rPr>
                        <a:t>台</a:t>
                      </a:r>
                      <a:r>
                        <a:rPr lang="en-US" altLang="zh-TW" sz="1200" dirty="0" smtClean="0">
                          <a:solidFill>
                            <a:sysClr val="windowText" lastClr="000000"/>
                          </a:solidFill>
                          <a:latin typeface="微軟正黑體" panose="020B0604030504040204" pitchFamily="34" charset="-120"/>
                          <a:ea typeface="微軟正黑體" panose="020B0604030504040204" pitchFamily="34" charset="-120"/>
                        </a:rPr>
                        <a:t>)</a:t>
                      </a:r>
                      <a:endParaRPr lang="zh-TW" altLang="en-US" sz="1200" dirty="0">
                        <a:solidFill>
                          <a:sysClr val="windowText" lastClr="000000"/>
                        </a:solidFill>
                        <a:latin typeface="微軟正黑體" panose="020B0604030504040204" pitchFamily="34" charset="-120"/>
                        <a:ea typeface="微軟正黑體" panose="020B0604030504040204" pitchFamily="34" charset="-120"/>
                      </a:endParaRP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US" altLang="zh-TW" dirty="0" smtClean="0">
                          <a:solidFill>
                            <a:schemeClr val="bg1">
                              <a:lumMod val="50000"/>
                            </a:schemeClr>
                          </a:solidFill>
                          <a:latin typeface="微軟正黑體" panose="020B0604030504040204" pitchFamily="34" charset="-120"/>
                          <a:ea typeface="微軟正黑體" panose="020B0604030504040204" pitchFamily="34" charset="-120"/>
                        </a:rPr>
                        <a:t>3</a:t>
                      </a:r>
                      <a:endParaRPr lang="zh-TW" altLang="en-US" dirty="0">
                        <a:solidFill>
                          <a:schemeClr val="bg1">
                            <a:lumMod val="50000"/>
                          </a:schemeClr>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zh-TW" altLang="en-US" sz="1600" dirty="0" smtClean="0">
                          <a:solidFill>
                            <a:sysClr val="windowText" lastClr="000000"/>
                          </a:solidFill>
                          <a:latin typeface="微軟正黑體" panose="020B0604030504040204" pitchFamily="34" charset="-120"/>
                          <a:ea typeface="微軟正黑體" panose="020B0604030504040204" pitchFamily="34" charset="-120"/>
                        </a:rPr>
                        <a:t>設備</a:t>
                      </a:r>
                      <a:r>
                        <a:rPr lang="en-US" altLang="zh-TW" sz="1600" dirty="0" smtClean="0">
                          <a:solidFill>
                            <a:sysClr val="windowText" lastClr="000000"/>
                          </a:solidFill>
                          <a:latin typeface="微軟正黑體" panose="020B0604030504040204" pitchFamily="34" charset="-120"/>
                          <a:ea typeface="微軟正黑體" panose="020B0604030504040204" pitchFamily="34" charset="-120"/>
                        </a:rPr>
                        <a:t>/</a:t>
                      </a:r>
                      <a:r>
                        <a:rPr lang="zh-TW" altLang="en-US" sz="1600" dirty="0" smtClean="0">
                          <a:solidFill>
                            <a:sysClr val="windowText" lastClr="000000"/>
                          </a:solidFill>
                          <a:latin typeface="微軟正黑體" panose="020B0604030504040204" pitchFamily="34" charset="-120"/>
                          <a:ea typeface="微軟正黑體" panose="020B0604030504040204" pitchFamily="34" charset="-120"/>
                        </a:rPr>
                        <a:t>系統種類</a:t>
                      </a:r>
                      <a:endParaRPr lang="zh-TW" altLang="en-US" sz="1600" dirty="0">
                        <a:solidFill>
                          <a:sysClr val="windowText" lastClr="000000"/>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smtClean="0">
                          <a:solidFill>
                            <a:schemeClr val="bg1">
                              <a:lumMod val="50000"/>
                            </a:schemeClr>
                          </a:solidFill>
                          <a:latin typeface="微軟正黑體" panose="020B0604030504040204" pitchFamily="34" charset="-120"/>
                          <a:ea typeface="微軟正黑體" panose="020B0604030504040204" pitchFamily="34" charset="-120"/>
                        </a:rPr>
                        <a:t>車床</a:t>
                      </a:r>
                      <a:r>
                        <a:rPr lang="en-US" altLang="zh-TW" sz="1600" dirty="0" smtClean="0">
                          <a:solidFill>
                            <a:schemeClr val="bg1">
                              <a:lumMod val="50000"/>
                            </a:schemeClr>
                          </a:solidFill>
                          <a:latin typeface="微軟正黑體" panose="020B0604030504040204" pitchFamily="34" charset="-120"/>
                          <a:ea typeface="微軟正黑體" panose="020B0604030504040204" pitchFamily="34" charset="-120"/>
                        </a:rPr>
                        <a:t>2</a:t>
                      </a:r>
                      <a:endParaRPr lang="zh-TW" altLang="en-US" sz="1600" dirty="0" smtClean="0">
                        <a:solidFill>
                          <a:schemeClr val="bg1">
                            <a:lumMod val="50000"/>
                          </a:schemeClr>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zh-TW" altLang="en-US" sz="1600" dirty="0" smtClean="0">
                          <a:solidFill>
                            <a:schemeClr val="bg1">
                              <a:lumMod val="50000"/>
                            </a:schemeClr>
                          </a:solidFill>
                          <a:latin typeface="微軟正黑體" panose="020B0604030504040204" pitchFamily="34" charset="-120"/>
                          <a:ea typeface="微軟正黑體" panose="020B0604030504040204" pitchFamily="34" charset="-120"/>
                        </a:rPr>
                        <a:t>倉庫</a:t>
                      </a:r>
                      <a:r>
                        <a:rPr lang="en-US" altLang="zh-TW" sz="1600" dirty="0" smtClean="0">
                          <a:solidFill>
                            <a:schemeClr val="bg1">
                              <a:lumMod val="50000"/>
                            </a:schemeClr>
                          </a:solidFill>
                          <a:latin typeface="微軟正黑體" panose="020B0604030504040204" pitchFamily="34" charset="-120"/>
                          <a:ea typeface="微軟正黑體" panose="020B0604030504040204" pitchFamily="34" charset="-120"/>
                        </a:rPr>
                        <a:t>1</a:t>
                      </a:r>
                      <a:endParaRPr lang="zh-TW" altLang="en-US" sz="1600" dirty="0">
                        <a:solidFill>
                          <a:schemeClr val="bg1">
                            <a:lumMod val="50000"/>
                          </a:schemeClr>
                        </a:solidFill>
                        <a:latin typeface="微軟正黑體" panose="020B0604030504040204" pitchFamily="34" charset="-120"/>
                        <a:ea typeface="微軟正黑體" panose="020B0604030504040204" pitchFamily="34" charset="-12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en-US" altLang="zh-TW" sz="1600" dirty="0" smtClean="0">
                          <a:solidFill>
                            <a:schemeClr val="bg1">
                              <a:lumMod val="50000"/>
                            </a:schemeClr>
                          </a:solidFill>
                          <a:latin typeface="微軟正黑體" panose="020B0604030504040204" pitchFamily="34" charset="-120"/>
                          <a:ea typeface="微軟正黑體" panose="020B0604030504040204" pitchFamily="34" charset="-120"/>
                        </a:rPr>
                        <a:t>ERP</a:t>
                      </a:r>
                      <a:endParaRPr lang="zh-TW" altLang="en-US" sz="1600" dirty="0">
                        <a:solidFill>
                          <a:schemeClr val="bg1">
                            <a:lumMod val="50000"/>
                          </a:schemeClr>
                        </a:solidFill>
                        <a:latin typeface="微軟正黑體" panose="020B0604030504040204" pitchFamily="34" charset="-120"/>
                        <a:ea typeface="微軟正黑體" panose="020B0604030504040204" pitchFamily="34" charset="-12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zh-TW" altLang="en-US" dirty="0"/>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zh-TW" altLang="en-US" sz="1600" dirty="0">
                        <a:solidFill>
                          <a:sysClr val="windowText" lastClr="000000"/>
                        </a:solidFill>
                        <a:latin typeface="微軟正黑體" panose="020B0604030504040204" pitchFamily="34" charset="-120"/>
                        <a:ea typeface="微軟正黑體" panose="020B0604030504040204" pitchFamily="34" charset="-120"/>
                      </a:endParaRPr>
                    </a:p>
                  </a:txBody>
                  <a:tcPr anchor="ctr">
                    <a:lnL w="31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vMerge="1">
                  <a:txBody>
                    <a:bodyPr/>
                    <a:lstStyle/>
                    <a:p>
                      <a:endParaRPr lang="zh-TW" altLang="en-US"/>
                    </a:p>
                  </a:txBody>
                  <a:tcPr/>
                </a:tc>
                <a:tc gridSpan="3">
                  <a:txBody>
                    <a:bodyPr/>
                    <a:lstStyle/>
                    <a:p>
                      <a:r>
                        <a:rPr lang="en-US" altLang="zh-TW" sz="1200" dirty="0" smtClean="0">
                          <a:solidFill>
                            <a:sysClr val="windowText" lastClr="000000"/>
                          </a:solidFill>
                          <a:latin typeface="微軟正黑體" panose="020B0604030504040204" pitchFamily="34" charset="-120"/>
                          <a:ea typeface="微軟正黑體" panose="020B0604030504040204" pitchFamily="34" charset="-120"/>
                        </a:rPr>
                        <a:t>8.</a:t>
                      </a:r>
                      <a:r>
                        <a:rPr lang="zh-TW" altLang="en-US" sz="1200" dirty="0" smtClean="0">
                          <a:solidFill>
                            <a:sysClr val="windowText" lastClr="000000"/>
                          </a:solidFill>
                          <a:latin typeface="微軟正黑體" panose="020B0604030504040204" pitchFamily="34" charset="-120"/>
                          <a:ea typeface="微軟正黑體" panose="020B0604030504040204" pitchFamily="34" charset="-120"/>
                        </a:rPr>
                        <a:t>國際通訊協定</a:t>
                      </a:r>
                      <a:endParaRPr lang="zh-TW" altLang="en-US" sz="1200" dirty="0">
                        <a:solidFill>
                          <a:sysClr val="windowText" lastClr="000000"/>
                        </a:solidFill>
                        <a:latin typeface="微軟正黑體" panose="020B0604030504040204" pitchFamily="34" charset="-120"/>
                        <a:ea typeface="微軟正黑體" panose="020B0604030504040204" pitchFamily="34" charset="-120"/>
                      </a:endParaRPr>
                    </a:p>
                  </a:txBody>
                  <a:tcPr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endParaRPr lang="zh-TW" altLang="en-US"/>
                    </a:p>
                  </a:txBody>
                  <a:tcPr/>
                </a:tc>
                <a:tc hMerge="1">
                  <a:txBody>
                    <a:bodyPr/>
                    <a:lstStyle/>
                    <a:p>
                      <a:endParaRPr lang="zh-TW" altLang="en-US"/>
                    </a:p>
                  </a:txBody>
                  <a:tcPr/>
                </a:tc>
                <a:tc>
                  <a:txBody>
                    <a:bodyPr/>
                    <a:lstStyle/>
                    <a:p>
                      <a:pPr marL="0" algn="ctr" defTabSz="914400" rtl="0" eaLnBrk="1" latinLnBrk="0" hangingPunct="1"/>
                      <a:r>
                        <a:rPr lang="en-US" altLang="zh-TW" sz="1400" b="1" kern="1200" dirty="0" smtClean="0">
                          <a:solidFill>
                            <a:schemeClr val="bg1">
                              <a:lumMod val="65000"/>
                            </a:schemeClr>
                          </a:solidFill>
                          <a:latin typeface="微軟正黑體" panose="020B0604030504040204" pitchFamily="34" charset="-120"/>
                          <a:ea typeface="微軟正黑體" panose="020B0604030504040204" pitchFamily="34" charset="-120"/>
                          <a:cs typeface="+mn-cs"/>
                        </a:rPr>
                        <a:t>V</a:t>
                      </a:r>
                      <a:endParaRPr lang="zh-TW" altLang="en-US" sz="1400" b="1" kern="1200" dirty="0">
                        <a:solidFill>
                          <a:schemeClr val="bg1">
                            <a:lumMod val="65000"/>
                          </a:schemeClr>
                        </a:solidFill>
                        <a:latin typeface="微軟正黑體" panose="020B0604030504040204" pitchFamily="34" charset="-120"/>
                        <a:ea typeface="微軟正黑體" panose="020B0604030504040204" pitchFamily="34" charset="-120"/>
                        <a:cs typeface="+mn-cs"/>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3">
                  <a:txBody>
                    <a:bodyPr/>
                    <a:lstStyle/>
                    <a:p>
                      <a:r>
                        <a:rPr lang="zh-TW" altLang="en-US" sz="1200" dirty="0" smtClean="0">
                          <a:solidFill>
                            <a:sysClr val="windowText" lastClr="000000"/>
                          </a:solidFill>
                          <a:latin typeface="微軟正黑體" panose="020B0604030504040204" pitchFamily="34" charset="-120"/>
                          <a:ea typeface="微軟正黑體" panose="020B0604030504040204" pitchFamily="34" charset="-120"/>
                        </a:rPr>
                        <a:t>第三方資安</a:t>
                      </a:r>
                      <a:endParaRPr lang="zh-TW" altLang="en-US" sz="1200" dirty="0">
                        <a:solidFill>
                          <a:sysClr val="windowText" lastClr="000000"/>
                        </a:solidFill>
                        <a:latin typeface="微軟正黑體" panose="020B0604030504040204" pitchFamily="34" charset="-120"/>
                        <a:ea typeface="微軟正黑體" panose="020B0604030504040204" pitchFamily="34" charset="-12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endParaRPr lang="zh-TW" altLang="en-US"/>
                    </a:p>
                  </a:txBody>
                  <a:tcPr/>
                </a:tc>
                <a:tc hMerge="1">
                  <a:txBody>
                    <a:bodyPr/>
                    <a:lstStyle/>
                    <a:p>
                      <a:endParaRPr lang="zh-TW" altLang="en-US"/>
                    </a:p>
                  </a:txBody>
                  <a:tcPr/>
                </a:tc>
                <a:tc>
                  <a:txBody>
                    <a:bodyPr/>
                    <a:lstStyle/>
                    <a:p>
                      <a:pPr marL="0" algn="ctr" defTabSz="914400" rtl="0" eaLnBrk="1" latinLnBrk="0" hangingPunct="1"/>
                      <a:r>
                        <a:rPr lang="en-US" altLang="zh-TW" sz="1400" b="1" kern="1200" dirty="0" smtClean="0">
                          <a:solidFill>
                            <a:srgbClr val="FF0000"/>
                          </a:solidFill>
                          <a:latin typeface="微軟正黑體" panose="020B0604030504040204" pitchFamily="34" charset="-120"/>
                          <a:ea typeface="微軟正黑體" panose="020B0604030504040204" pitchFamily="34" charset="-120"/>
                          <a:cs typeface="+mn-cs"/>
                        </a:rPr>
                        <a:t>V</a:t>
                      </a:r>
                      <a:endParaRPr lang="zh-TW" altLang="en-US" sz="1400" b="1" kern="1200" dirty="0">
                        <a:solidFill>
                          <a:srgbClr val="FF0000"/>
                        </a:solidFill>
                        <a:latin typeface="微軟正黑體" panose="020B0604030504040204" pitchFamily="34" charset="-120"/>
                        <a:ea typeface="微軟正黑體" panose="020B0604030504040204" pitchFamily="34" charset="-120"/>
                        <a:cs typeface="+mn-cs"/>
                      </a:endParaRPr>
                    </a:p>
                  </a:txBody>
                  <a:tcPr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vMerge="1">
                  <a:txBody>
                    <a:bodyPr/>
                    <a:lstStyle/>
                    <a:p>
                      <a:endParaRPr lang="zh-TW" altLang="en-US"/>
                    </a:p>
                  </a:txBody>
                  <a:tcPr/>
                </a:tc>
                <a:tc>
                  <a:txBody>
                    <a:bodyPr/>
                    <a:lstStyle/>
                    <a:p>
                      <a:pPr algn="l"/>
                      <a:r>
                        <a:rPr lang="en-US" altLang="zh-TW" sz="1200" dirty="0" smtClean="0">
                          <a:solidFill>
                            <a:sysClr val="windowText" lastClr="000000"/>
                          </a:solidFill>
                          <a:latin typeface="微軟正黑體" panose="020B0604030504040204" pitchFamily="34" charset="-120"/>
                          <a:ea typeface="微軟正黑體" panose="020B0604030504040204" pitchFamily="34" charset="-120"/>
                        </a:rPr>
                        <a:t>1.</a:t>
                      </a:r>
                      <a:r>
                        <a:rPr lang="zh-TW" altLang="en-US" sz="1200" dirty="0" smtClean="0">
                          <a:solidFill>
                            <a:sysClr val="windowText" lastClr="000000"/>
                          </a:solidFill>
                          <a:latin typeface="微軟正黑體" panose="020B0604030504040204" pitchFamily="34" charset="-120"/>
                          <a:ea typeface="微軟正黑體" panose="020B0604030504040204" pitchFamily="34" charset="-120"/>
                        </a:rPr>
                        <a:t>聯網</a:t>
                      </a:r>
                      <a:endParaRPr lang="zh-TW" altLang="en-US" sz="1200" dirty="0">
                        <a:solidFill>
                          <a:sysClr val="windowText" lastClr="000000"/>
                        </a:solidFill>
                        <a:latin typeface="微軟正黑體" panose="020B0604030504040204" pitchFamily="34" charset="-120"/>
                        <a:ea typeface="微軟正黑體" panose="020B0604030504040204" pitchFamily="34" charset="-120"/>
                      </a:endParaRPr>
                    </a:p>
                  </a:txBody>
                  <a:tcPr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algn="ctr" defTabSz="914400" rtl="0" eaLnBrk="1" latinLnBrk="0" hangingPunct="1"/>
                      <a:r>
                        <a:rPr lang="en-US" altLang="zh-TW" sz="1400" b="1" kern="1200" dirty="0" smtClean="0">
                          <a:solidFill>
                            <a:srgbClr val="FF0000"/>
                          </a:solidFill>
                          <a:latin typeface="微軟正黑體" panose="020B0604030504040204" pitchFamily="34" charset="-120"/>
                          <a:ea typeface="微軟正黑體" panose="020B0604030504040204" pitchFamily="34" charset="-120"/>
                          <a:cs typeface="+mn-cs"/>
                        </a:rPr>
                        <a:t>V</a:t>
                      </a:r>
                      <a:endParaRPr lang="zh-TW" altLang="en-US" sz="1400" b="1" kern="1200" dirty="0">
                        <a:solidFill>
                          <a:srgbClr val="FF0000"/>
                        </a:solidFill>
                        <a:latin typeface="微軟正黑體" panose="020B0604030504040204" pitchFamily="34" charset="-120"/>
                        <a:ea typeface="微軟正黑體" panose="020B0604030504040204" pitchFamily="34" charset="-120"/>
                        <a:cs typeface="+mn-cs"/>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r>
                        <a:rPr lang="en-US" altLang="zh-TW" sz="1200" dirty="0" smtClean="0">
                          <a:solidFill>
                            <a:sysClr val="windowText" lastClr="000000"/>
                          </a:solidFill>
                          <a:latin typeface="微軟正黑體" panose="020B0604030504040204" pitchFamily="34" charset="-120"/>
                          <a:ea typeface="微軟正黑體" panose="020B0604030504040204" pitchFamily="34" charset="-120"/>
                        </a:rPr>
                        <a:t>2.</a:t>
                      </a:r>
                      <a:r>
                        <a:rPr lang="zh-TW" altLang="en-US" sz="1200" dirty="0" smtClean="0">
                          <a:solidFill>
                            <a:sysClr val="windowText" lastClr="000000"/>
                          </a:solidFill>
                          <a:latin typeface="微軟正黑體" panose="020B0604030504040204" pitchFamily="34" charset="-120"/>
                          <a:ea typeface="微軟正黑體" panose="020B0604030504040204" pitchFamily="34" charset="-120"/>
                        </a:rPr>
                        <a:t>資料擷取</a:t>
                      </a:r>
                      <a:endParaRPr lang="zh-TW" altLang="en-US" sz="1200" dirty="0">
                        <a:solidFill>
                          <a:sysClr val="windowText" lastClr="000000"/>
                        </a:solidFill>
                        <a:latin typeface="微軟正黑體" panose="020B0604030504040204" pitchFamily="34" charset="-120"/>
                        <a:ea typeface="微軟正黑體" panose="020B0604030504040204" pitchFamily="34" charset="-12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algn="ctr" defTabSz="914400" rtl="0" eaLnBrk="1" latinLnBrk="0" hangingPunct="1"/>
                      <a:r>
                        <a:rPr lang="en-US" altLang="zh-TW" sz="1400" b="1" kern="1200" dirty="0" smtClean="0">
                          <a:solidFill>
                            <a:srgbClr val="FF0000"/>
                          </a:solidFill>
                          <a:latin typeface="微軟正黑體" panose="020B0604030504040204" pitchFamily="34" charset="-120"/>
                          <a:ea typeface="微軟正黑體" panose="020B0604030504040204" pitchFamily="34" charset="-120"/>
                          <a:cs typeface="+mn-cs"/>
                        </a:rPr>
                        <a:t>V</a:t>
                      </a:r>
                      <a:endParaRPr lang="zh-TW" altLang="en-US" sz="1400" b="1" kern="1200" dirty="0">
                        <a:solidFill>
                          <a:srgbClr val="FF0000"/>
                        </a:solidFill>
                        <a:latin typeface="微軟正黑體" panose="020B0604030504040204" pitchFamily="34" charset="-120"/>
                        <a:ea typeface="微軟正黑體" panose="020B0604030504040204" pitchFamily="34" charset="-120"/>
                        <a:cs typeface="+mn-cs"/>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r>
                        <a:rPr lang="en-US" altLang="zh-TW" sz="1200" dirty="0" smtClean="0">
                          <a:solidFill>
                            <a:sysClr val="windowText" lastClr="000000"/>
                          </a:solidFill>
                          <a:latin typeface="微軟正黑體" panose="020B0604030504040204" pitchFamily="34" charset="-120"/>
                          <a:ea typeface="微軟正黑體" panose="020B0604030504040204" pitchFamily="34" charset="-120"/>
                        </a:rPr>
                        <a:t>3.</a:t>
                      </a:r>
                      <a:r>
                        <a:rPr lang="zh-TW" altLang="en-US" sz="1200" dirty="0" smtClean="0">
                          <a:solidFill>
                            <a:sysClr val="windowText" lastClr="000000"/>
                          </a:solidFill>
                          <a:latin typeface="微軟正黑體" panose="020B0604030504040204" pitchFamily="34" charset="-120"/>
                          <a:ea typeface="微軟正黑體" panose="020B0604030504040204" pitchFamily="34" charset="-120"/>
                        </a:rPr>
                        <a:t>稼動率</a:t>
                      </a:r>
                      <a:endParaRPr lang="zh-TW" altLang="en-US" sz="1200" dirty="0">
                        <a:solidFill>
                          <a:sysClr val="windowText" lastClr="000000"/>
                        </a:solidFill>
                        <a:latin typeface="微軟正黑體" panose="020B0604030504040204" pitchFamily="34" charset="-120"/>
                        <a:ea typeface="微軟正黑體" panose="020B0604030504040204" pitchFamily="34" charset="-12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algn="ctr" defTabSz="914400" rtl="0" eaLnBrk="1" latinLnBrk="0" hangingPunct="1"/>
                      <a:r>
                        <a:rPr lang="en-US" altLang="zh-TW" sz="1400" b="1" kern="1200" dirty="0" smtClean="0">
                          <a:solidFill>
                            <a:srgbClr val="FF0000"/>
                          </a:solidFill>
                          <a:latin typeface="微軟正黑體" panose="020B0604030504040204" pitchFamily="34" charset="-120"/>
                          <a:ea typeface="微軟正黑體" panose="020B0604030504040204" pitchFamily="34" charset="-120"/>
                          <a:cs typeface="+mn-cs"/>
                        </a:rPr>
                        <a:t>V</a:t>
                      </a:r>
                      <a:endParaRPr lang="zh-TW" altLang="en-US" sz="1400" b="1" kern="1200" dirty="0">
                        <a:solidFill>
                          <a:srgbClr val="FF0000"/>
                        </a:solidFill>
                        <a:latin typeface="微軟正黑體" panose="020B0604030504040204" pitchFamily="34" charset="-120"/>
                        <a:ea typeface="微軟正黑體" panose="020B0604030504040204" pitchFamily="34" charset="-120"/>
                        <a:cs typeface="+mn-cs"/>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r>
                        <a:rPr lang="en-US" altLang="zh-TW" sz="1200" dirty="0" smtClean="0">
                          <a:solidFill>
                            <a:sysClr val="windowText" lastClr="000000"/>
                          </a:solidFill>
                          <a:latin typeface="微軟正黑體" panose="020B0604030504040204" pitchFamily="34" charset="-120"/>
                          <a:ea typeface="微軟正黑體" panose="020B0604030504040204" pitchFamily="34" charset="-120"/>
                        </a:rPr>
                        <a:t>4.</a:t>
                      </a:r>
                      <a:r>
                        <a:rPr lang="zh-TW" altLang="en-US" sz="1200" dirty="0" smtClean="0">
                          <a:solidFill>
                            <a:sysClr val="windowText" lastClr="000000"/>
                          </a:solidFill>
                          <a:latin typeface="微軟正黑體" panose="020B0604030504040204" pitchFamily="34" charset="-120"/>
                          <a:ea typeface="微軟正黑體" panose="020B0604030504040204" pitchFamily="34" charset="-120"/>
                        </a:rPr>
                        <a:t>產量</a:t>
                      </a:r>
                      <a:endParaRPr lang="zh-TW" altLang="en-US" sz="1200" dirty="0">
                        <a:solidFill>
                          <a:sysClr val="windowText" lastClr="000000"/>
                        </a:solidFill>
                        <a:latin typeface="微軟正黑體" panose="020B0604030504040204" pitchFamily="34" charset="-120"/>
                        <a:ea typeface="微軟正黑體" panose="020B0604030504040204" pitchFamily="34" charset="-12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algn="ctr" defTabSz="914400" rtl="0" eaLnBrk="1" latinLnBrk="0" hangingPunct="1"/>
                      <a:r>
                        <a:rPr lang="en-US" altLang="zh-TW" sz="1400" b="1" kern="1200" dirty="0" smtClean="0">
                          <a:solidFill>
                            <a:schemeClr val="bg1">
                              <a:lumMod val="65000"/>
                            </a:schemeClr>
                          </a:solidFill>
                          <a:latin typeface="微軟正黑體" panose="020B0604030504040204" pitchFamily="34" charset="-120"/>
                          <a:ea typeface="微軟正黑體" panose="020B0604030504040204" pitchFamily="34" charset="-120"/>
                          <a:cs typeface="+mn-cs"/>
                        </a:rPr>
                        <a:t>V</a:t>
                      </a:r>
                      <a:endParaRPr lang="zh-TW" altLang="en-US" sz="1400" b="1" kern="1200" dirty="0">
                        <a:solidFill>
                          <a:schemeClr val="bg1">
                            <a:lumMod val="65000"/>
                          </a:schemeClr>
                        </a:solidFill>
                        <a:latin typeface="微軟正黑體" panose="020B0604030504040204" pitchFamily="34" charset="-120"/>
                        <a:ea typeface="微軟正黑體" panose="020B0604030504040204" pitchFamily="34" charset="-120"/>
                        <a:cs typeface="+mn-cs"/>
                      </a:endParaRPr>
                    </a:p>
                  </a:txBody>
                  <a:tcPr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70840">
                <a:tc vMerge="1">
                  <a:txBody>
                    <a:bodyPr/>
                    <a:lstStyle/>
                    <a:p>
                      <a:endParaRPr lang="zh-TW" alt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altLang="zh-TW" sz="1200" dirty="0" smtClean="0">
                          <a:solidFill>
                            <a:sysClr val="windowText" lastClr="000000"/>
                          </a:solidFill>
                          <a:latin typeface="微軟正黑體" panose="020B0604030504040204" pitchFamily="34" charset="-120"/>
                          <a:ea typeface="微軟正黑體" panose="020B0604030504040204" pitchFamily="34" charset="-120"/>
                        </a:rPr>
                        <a:t>5.</a:t>
                      </a:r>
                      <a:r>
                        <a:rPr lang="zh-TW" altLang="en-US" sz="1200" dirty="0" smtClean="0">
                          <a:solidFill>
                            <a:sysClr val="windowText" lastClr="000000"/>
                          </a:solidFill>
                          <a:latin typeface="微軟正黑體" panose="020B0604030504040204" pitchFamily="34" charset="-120"/>
                          <a:ea typeface="微軟正黑體" panose="020B0604030504040204" pitchFamily="34" charset="-120"/>
                        </a:rPr>
                        <a:t>歷程記錄</a:t>
                      </a:r>
                      <a:endParaRPr lang="zh-TW" altLang="en-US" sz="1200" dirty="0">
                        <a:solidFill>
                          <a:sysClr val="windowText" lastClr="000000"/>
                        </a:solidFill>
                        <a:latin typeface="微軟正黑體" panose="020B0604030504040204" pitchFamily="34" charset="-120"/>
                        <a:ea typeface="微軟正黑體" panose="020B0604030504040204" pitchFamily="34" charset="-120"/>
                      </a:endParaRPr>
                    </a:p>
                  </a:txBody>
                  <a:tcPr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algn="ctr" defTabSz="914400" rtl="0" eaLnBrk="1" latinLnBrk="0" hangingPunct="1"/>
                      <a:r>
                        <a:rPr lang="en-US" altLang="zh-TW" sz="1400" b="1" kern="1200" dirty="0" smtClean="0">
                          <a:solidFill>
                            <a:schemeClr val="bg1">
                              <a:lumMod val="65000"/>
                            </a:schemeClr>
                          </a:solidFill>
                          <a:latin typeface="微軟正黑體" panose="020B0604030504040204" pitchFamily="34" charset="-120"/>
                          <a:ea typeface="微軟正黑體" panose="020B0604030504040204" pitchFamily="34" charset="-120"/>
                          <a:cs typeface="+mn-cs"/>
                        </a:rPr>
                        <a:t>V</a:t>
                      </a:r>
                      <a:endParaRPr lang="zh-TW" altLang="en-US" sz="1400" b="1" kern="1200" dirty="0">
                        <a:solidFill>
                          <a:schemeClr val="bg1">
                            <a:lumMod val="65000"/>
                          </a:schemeClr>
                        </a:solidFill>
                        <a:latin typeface="微軟正黑體" panose="020B0604030504040204" pitchFamily="34" charset="-120"/>
                        <a:ea typeface="微軟正黑體" panose="020B0604030504040204" pitchFamily="34" charset="-120"/>
                        <a:cs typeface="+mn-cs"/>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l"/>
                      <a:r>
                        <a:rPr lang="en-US" altLang="zh-TW" sz="1200" dirty="0" smtClean="0">
                          <a:solidFill>
                            <a:sysClr val="windowText" lastClr="000000"/>
                          </a:solidFill>
                          <a:latin typeface="微軟正黑體" panose="020B0604030504040204" pitchFamily="34" charset="-120"/>
                          <a:ea typeface="微軟正黑體" panose="020B0604030504040204" pitchFamily="34" charset="-120"/>
                        </a:rPr>
                        <a:t>6.</a:t>
                      </a:r>
                      <a:r>
                        <a:rPr lang="zh-TW" altLang="en-US" sz="1200" dirty="0" smtClean="0">
                          <a:solidFill>
                            <a:sysClr val="windowText" lastClr="000000"/>
                          </a:solidFill>
                          <a:latin typeface="微軟正黑體" panose="020B0604030504040204" pitchFamily="34" charset="-120"/>
                          <a:ea typeface="微軟正黑體" panose="020B0604030504040204" pitchFamily="34" charset="-120"/>
                        </a:rPr>
                        <a:t>故障通報</a:t>
                      </a:r>
                      <a:endParaRPr lang="zh-TW" altLang="en-US" sz="1200" dirty="0">
                        <a:solidFill>
                          <a:sysClr val="windowText" lastClr="000000"/>
                        </a:solidFill>
                        <a:latin typeface="微軟正黑體" panose="020B0604030504040204" pitchFamily="34" charset="-120"/>
                        <a:ea typeface="微軟正黑體" panose="020B0604030504040204" pitchFamily="34" charset="-12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algn="ctr" defTabSz="914400" rtl="0" eaLnBrk="1" latinLnBrk="0" hangingPunct="1"/>
                      <a:r>
                        <a:rPr lang="en-US" altLang="zh-TW" sz="1400" b="1" kern="1200" dirty="0" smtClean="0">
                          <a:solidFill>
                            <a:schemeClr val="bg1">
                              <a:lumMod val="65000"/>
                            </a:schemeClr>
                          </a:solidFill>
                          <a:latin typeface="微軟正黑體" panose="020B0604030504040204" pitchFamily="34" charset="-120"/>
                          <a:ea typeface="微軟正黑體" panose="020B0604030504040204" pitchFamily="34" charset="-120"/>
                          <a:cs typeface="+mn-cs"/>
                        </a:rPr>
                        <a:t>V</a:t>
                      </a:r>
                      <a:endParaRPr lang="zh-TW" altLang="en-US" sz="1400" b="1" kern="1200" dirty="0">
                        <a:solidFill>
                          <a:schemeClr val="bg1">
                            <a:lumMod val="65000"/>
                          </a:schemeClr>
                        </a:solidFill>
                        <a:latin typeface="微軟正黑體" panose="020B0604030504040204" pitchFamily="34" charset="-120"/>
                        <a:ea typeface="微軟正黑體" panose="020B0604030504040204" pitchFamily="34" charset="-120"/>
                        <a:cs typeface="+mn-cs"/>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l"/>
                      <a:r>
                        <a:rPr lang="en-US" altLang="zh-TW" sz="1200" dirty="0" smtClean="0">
                          <a:solidFill>
                            <a:sysClr val="windowText" lastClr="000000"/>
                          </a:solidFill>
                          <a:latin typeface="微軟正黑體" panose="020B0604030504040204" pitchFamily="34" charset="-120"/>
                          <a:ea typeface="微軟正黑體" panose="020B0604030504040204" pitchFamily="34" charset="-120"/>
                        </a:rPr>
                        <a:t>7.</a:t>
                      </a:r>
                      <a:r>
                        <a:rPr lang="zh-TW" altLang="en-US" sz="1200" dirty="0" smtClean="0">
                          <a:solidFill>
                            <a:sysClr val="windowText" lastClr="000000"/>
                          </a:solidFill>
                          <a:latin typeface="微軟正黑體" panose="020B0604030504040204" pitchFamily="34" charset="-120"/>
                          <a:ea typeface="微軟正黑體" panose="020B0604030504040204" pitchFamily="34" charset="-120"/>
                        </a:rPr>
                        <a:t>完工預估</a:t>
                      </a:r>
                      <a:endParaRPr lang="zh-TW" altLang="en-US" sz="1200" dirty="0">
                        <a:solidFill>
                          <a:sysClr val="windowText" lastClr="000000"/>
                        </a:solidFill>
                        <a:latin typeface="微軟正黑體" panose="020B0604030504040204" pitchFamily="34" charset="-120"/>
                        <a:ea typeface="微軟正黑體" panose="020B0604030504040204" pitchFamily="34" charset="-12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algn="ctr" defTabSz="914400" rtl="0" eaLnBrk="1" latinLnBrk="0" hangingPunct="1"/>
                      <a:endParaRPr lang="zh-TW" altLang="en-US" sz="1400" b="1" kern="1200" dirty="0">
                        <a:solidFill>
                          <a:schemeClr val="bg1">
                            <a:lumMod val="65000"/>
                          </a:schemeClr>
                        </a:solidFill>
                        <a:latin typeface="微軟正黑體" panose="020B0604030504040204" pitchFamily="34" charset="-120"/>
                        <a:ea typeface="微軟正黑體" panose="020B0604030504040204" pitchFamily="34" charset="-120"/>
                        <a:cs typeface="+mn-cs"/>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l"/>
                      <a:r>
                        <a:rPr lang="zh-TW" altLang="en-US" sz="1200" dirty="0" smtClean="0">
                          <a:solidFill>
                            <a:sysClr val="windowText" lastClr="000000"/>
                          </a:solidFill>
                          <a:latin typeface="微軟正黑體" panose="020B0604030504040204" pitchFamily="34" charset="-120"/>
                          <a:ea typeface="微軟正黑體" panose="020B0604030504040204" pitchFamily="34" charset="-120"/>
                        </a:rPr>
                        <a:t>其他</a:t>
                      </a:r>
                      <a:endParaRPr lang="zh-TW" altLang="en-US" sz="1200" dirty="0">
                        <a:solidFill>
                          <a:sysClr val="windowText" lastClr="000000"/>
                        </a:solidFill>
                        <a:latin typeface="微軟正黑體" panose="020B0604030504040204" pitchFamily="34" charset="-120"/>
                        <a:ea typeface="微軟正黑體" panose="020B0604030504040204" pitchFamily="34" charset="-12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algn="ctr" defTabSz="914400" rtl="0" eaLnBrk="1" latinLnBrk="0" hangingPunct="1"/>
                      <a:endParaRPr lang="zh-TW" altLang="en-US" sz="1400" b="1" kern="1200" dirty="0">
                        <a:solidFill>
                          <a:schemeClr val="bg1">
                            <a:lumMod val="65000"/>
                          </a:schemeClr>
                        </a:solidFill>
                        <a:latin typeface="微軟正黑體" panose="020B0604030504040204" pitchFamily="34" charset="-120"/>
                        <a:ea typeface="微軟正黑體" panose="020B0604030504040204" pitchFamily="34" charset="-120"/>
                        <a:cs typeface="+mn-cs"/>
                      </a:endParaRPr>
                    </a:p>
                  </a:txBody>
                  <a:tcPr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graphicFrame>
        <p:nvGraphicFramePr>
          <p:cNvPr id="8" name="表格 7"/>
          <p:cNvGraphicFramePr>
            <a:graphicFrameLocks noGrp="1"/>
          </p:cNvGraphicFramePr>
          <p:nvPr>
            <p:extLst>
              <p:ext uri="{D42A27DB-BD31-4B8C-83A1-F6EECF244321}">
                <p14:modId xmlns:p14="http://schemas.microsoft.com/office/powerpoint/2010/main" val="2764224673"/>
              </p:ext>
            </p:extLst>
          </p:nvPr>
        </p:nvGraphicFramePr>
        <p:xfrm>
          <a:off x="254146" y="5051276"/>
          <a:ext cx="8424936" cy="1737360"/>
        </p:xfrm>
        <a:graphic>
          <a:graphicData uri="http://schemas.openxmlformats.org/drawingml/2006/table">
            <a:tbl>
              <a:tblPr firstRow="1" bandRow="1">
                <a:tableStyleId>{5C22544A-7EE6-4342-B048-85BDC9FD1C3A}</a:tableStyleId>
              </a:tblPr>
              <a:tblGrid>
                <a:gridCol w="648072">
                  <a:extLst>
                    <a:ext uri="{9D8B030D-6E8A-4147-A177-3AD203B41FA5}">
                      <a16:colId xmlns:a16="http://schemas.microsoft.com/office/drawing/2014/main" val="20000"/>
                    </a:ext>
                  </a:extLst>
                </a:gridCol>
                <a:gridCol w="1581550">
                  <a:extLst>
                    <a:ext uri="{9D8B030D-6E8A-4147-A177-3AD203B41FA5}">
                      <a16:colId xmlns:a16="http://schemas.microsoft.com/office/drawing/2014/main" val="20001"/>
                    </a:ext>
                  </a:extLst>
                </a:gridCol>
                <a:gridCol w="2304694">
                  <a:extLst>
                    <a:ext uri="{9D8B030D-6E8A-4147-A177-3AD203B41FA5}">
                      <a16:colId xmlns:a16="http://schemas.microsoft.com/office/drawing/2014/main" val="20002"/>
                    </a:ext>
                  </a:extLst>
                </a:gridCol>
                <a:gridCol w="792526">
                  <a:extLst>
                    <a:ext uri="{9D8B030D-6E8A-4147-A177-3AD203B41FA5}">
                      <a16:colId xmlns:a16="http://schemas.microsoft.com/office/drawing/2014/main" val="20003"/>
                    </a:ext>
                  </a:extLst>
                </a:gridCol>
                <a:gridCol w="792526">
                  <a:extLst>
                    <a:ext uri="{9D8B030D-6E8A-4147-A177-3AD203B41FA5}">
                      <a16:colId xmlns:a16="http://schemas.microsoft.com/office/drawing/2014/main" val="20004"/>
                    </a:ext>
                  </a:extLst>
                </a:gridCol>
                <a:gridCol w="792526">
                  <a:extLst>
                    <a:ext uri="{9D8B030D-6E8A-4147-A177-3AD203B41FA5}">
                      <a16:colId xmlns:a16="http://schemas.microsoft.com/office/drawing/2014/main" val="20005"/>
                    </a:ext>
                  </a:extLst>
                </a:gridCol>
                <a:gridCol w="792526">
                  <a:extLst>
                    <a:ext uri="{9D8B030D-6E8A-4147-A177-3AD203B41FA5}">
                      <a16:colId xmlns:a16="http://schemas.microsoft.com/office/drawing/2014/main" val="20006"/>
                    </a:ext>
                  </a:extLst>
                </a:gridCol>
                <a:gridCol w="720516">
                  <a:extLst>
                    <a:ext uri="{9D8B030D-6E8A-4147-A177-3AD203B41FA5}">
                      <a16:colId xmlns:a16="http://schemas.microsoft.com/office/drawing/2014/main" val="20007"/>
                    </a:ext>
                  </a:extLst>
                </a:gridCol>
              </a:tblGrid>
              <a:tr h="144016">
                <a:tc rowSpan="4">
                  <a:txBody>
                    <a:bodyPr/>
                    <a:lstStyle/>
                    <a:p>
                      <a:pPr algn="ctr"/>
                      <a:r>
                        <a:rPr lang="zh-TW" altLang="en-US" sz="1600" dirty="0" smtClean="0">
                          <a:solidFill>
                            <a:sysClr val="windowText" lastClr="000000"/>
                          </a:solidFill>
                          <a:latin typeface="微軟正黑體" panose="020B0604030504040204" pitchFamily="34" charset="-120"/>
                          <a:ea typeface="微軟正黑體" panose="020B0604030504040204" pitchFamily="34" charset="-120"/>
                        </a:rPr>
                        <a:t>本案導入功能模組</a:t>
                      </a:r>
                      <a:endParaRPr lang="zh-TW" altLang="en-US" sz="1600" dirty="0">
                        <a:solidFill>
                          <a:sysClr val="windowText" lastClr="000000"/>
                        </a:solidFill>
                        <a:latin typeface="微軟正黑體" panose="020B0604030504040204" pitchFamily="34" charset="-120"/>
                        <a:ea typeface="微軟正黑體" panose="020B0604030504040204" pitchFamily="34" charset="-12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400" dirty="0" smtClean="0">
                          <a:solidFill>
                            <a:sysClr val="windowText" lastClr="000000"/>
                          </a:solidFill>
                          <a:latin typeface="微軟正黑體" panose="020B0604030504040204" pitchFamily="34" charset="-120"/>
                          <a:ea typeface="微軟正黑體" panose="020B0604030504040204" pitchFamily="34" charset="-120"/>
                        </a:rPr>
                        <a:t>系統名稱</a:t>
                      </a:r>
                      <a:endParaRPr lang="zh-TW" altLang="en-US" sz="1400" dirty="0">
                        <a:solidFill>
                          <a:sysClr val="windowText" lastClr="000000"/>
                        </a:solidFill>
                        <a:latin typeface="微軟正黑體" panose="020B0604030504040204" pitchFamily="34" charset="-120"/>
                        <a:ea typeface="微軟正黑體" panose="020B0604030504040204" pitchFamily="34" charset="-120"/>
                      </a:endParaRPr>
                    </a:p>
                  </a:txBody>
                  <a:tcP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zh-TW" altLang="en-US" sz="1400" dirty="0" smtClean="0">
                          <a:solidFill>
                            <a:schemeClr val="tx1"/>
                          </a:solidFill>
                          <a:latin typeface="微軟正黑體" panose="020B0604030504040204" pitchFamily="34" charset="-120"/>
                          <a:ea typeface="微軟正黑體" panose="020B0604030504040204" pitchFamily="34" charset="-120"/>
                        </a:rPr>
                        <a:t>模組名稱</a:t>
                      </a:r>
                      <a:endParaRPr lang="zh-TW" altLang="en-US" sz="1400" dirty="0">
                        <a:solidFill>
                          <a:schemeClr val="tx1"/>
                        </a:solidFill>
                        <a:latin typeface="微軟正黑體" panose="020B0604030504040204" pitchFamily="34" charset="-120"/>
                        <a:ea typeface="微軟正黑體" panose="020B0604030504040204" pitchFamily="34" charset="-120"/>
                      </a:endParaRPr>
                    </a:p>
                  </a:txBody>
                  <a:tcP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400" dirty="0" smtClean="0">
                          <a:solidFill>
                            <a:schemeClr val="tx1"/>
                          </a:solidFill>
                          <a:latin typeface="微軟正黑體" panose="020B0604030504040204" pitchFamily="34" charset="-120"/>
                          <a:ea typeface="微軟正黑體" panose="020B0604030504040204" pitchFamily="34" charset="-120"/>
                        </a:rPr>
                        <a:t>聯網化</a:t>
                      </a:r>
                    </a:p>
                  </a:txBody>
                  <a:tcPr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400" dirty="0" smtClean="0">
                          <a:solidFill>
                            <a:schemeClr val="tx1"/>
                          </a:solidFill>
                          <a:latin typeface="微軟正黑體" panose="020B0604030504040204" pitchFamily="34" charset="-120"/>
                          <a:ea typeface="微軟正黑體" panose="020B0604030504040204" pitchFamily="34" charset="-120"/>
                        </a:rPr>
                        <a:t>可視化</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zh-TW" altLang="en-US" sz="1400" dirty="0" smtClean="0">
                          <a:solidFill>
                            <a:schemeClr val="tx1"/>
                          </a:solidFill>
                          <a:latin typeface="微軟正黑體" panose="020B0604030504040204" pitchFamily="34" charset="-120"/>
                          <a:ea typeface="微軟正黑體" panose="020B0604030504040204" pitchFamily="34" charset="-120"/>
                        </a:rPr>
                        <a:t>透明化</a:t>
                      </a:r>
                      <a:endParaRPr lang="zh-TW" altLang="en-US" sz="1400" dirty="0">
                        <a:solidFill>
                          <a:schemeClr val="tx1"/>
                        </a:solidFill>
                        <a:latin typeface="微軟正黑體" panose="020B0604030504040204" pitchFamily="34" charset="-120"/>
                        <a:ea typeface="微軟正黑體" panose="020B0604030504040204" pitchFamily="34" charset="-12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zh-TW" altLang="en-US" sz="1400" dirty="0" smtClean="0">
                          <a:solidFill>
                            <a:schemeClr val="tx1"/>
                          </a:solidFill>
                          <a:latin typeface="微軟正黑體" panose="020B0604030504040204" pitchFamily="34" charset="-120"/>
                          <a:ea typeface="微軟正黑體" panose="020B0604030504040204" pitchFamily="34" charset="-120"/>
                        </a:rPr>
                        <a:t>可預測</a:t>
                      </a:r>
                      <a:endParaRPr lang="zh-TW" altLang="en-US" sz="1400" dirty="0">
                        <a:solidFill>
                          <a:schemeClr val="tx1"/>
                        </a:solidFill>
                        <a:latin typeface="微軟正黑體" panose="020B0604030504040204" pitchFamily="34" charset="-120"/>
                        <a:ea typeface="微軟正黑體" panose="020B0604030504040204" pitchFamily="34" charset="-12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zh-TW" altLang="en-US" sz="1400" dirty="0" smtClean="0">
                          <a:solidFill>
                            <a:schemeClr val="tx1"/>
                          </a:solidFill>
                          <a:latin typeface="微軟正黑體" panose="020B0604030504040204" pitchFamily="34" charset="-120"/>
                          <a:ea typeface="微軟正黑體" panose="020B0604030504040204" pitchFamily="34" charset="-120"/>
                        </a:rPr>
                        <a:t>自適化</a:t>
                      </a:r>
                      <a:endParaRPr lang="zh-TW" altLang="en-US" sz="1400" dirty="0">
                        <a:solidFill>
                          <a:schemeClr val="tx1"/>
                        </a:solidFill>
                        <a:latin typeface="微軟正黑體" panose="020B0604030504040204" pitchFamily="34" charset="-120"/>
                        <a:ea typeface="微軟正黑體" panose="020B0604030504040204" pitchFamily="34" charset="-120"/>
                      </a:endParaRPr>
                    </a:p>
                  </a:txBody>
                  <a:tcPr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88465">
                <a:tc vMerge="1">
                  <a:txBody>
                    <a:bodyPr/>
                    <a:lstStyle/>
                    <a:p>
                      <a:endParaRPr lang="zh-TW" altLang="en-US"/>
                    </a:p>
                  </a:txBody>
                  <a:tcPr/>
                </a:tc>
                <a:tc rowSpan="3">
                  <a:txBody>
                    <a:bodyPr/>
                    <a:lstStyle/>
                    <a:p>
                      <a:r>
                        <a:rPr lang="en-US" altLang="zh-TW" sz="1400" dirty="0" smtClean="0">
                          <a:solidFill>
                            <a:sysClr val="windowText" lastClr="000000"/>
                          </a:solidFill>
                          <a:latin typeface="微軟正黑體" panose="020B0604030504040204" pitchFamily="34" charset="-120"/>
                          <a:ea typeface="微軟正黑體" panose="020B0604030504040204" pitchFamily="34" charset="-120"/>
                        </a:rPr>
                        <a:t>OOOO</a:t>
                      </a:r>
                      <a:r>
                        <a:rPr lang="zh-TW" altLang="en-US" sz="1400" dirty="0" smtClean="0">
                          <a:solidFill>
                            <a:sysClr val="windowText" lastClr="000000"/>
                          </a:solidFill>
                          <a:latin typeface="微軟正黑體" panose="020B0604030504040204" pitchFamily="34" charset="-120"/>
                          <a:ea typeface="微軟正黑體" panose="020B0604030504040204" pitchFamily="34" charset="-120"/>
                        </a:rPr>
                        <a:t>系統</a:t>
                      </a:r>
                      <a:endParaRPr lang="zh-TW" altLang="en-US" sz="1400" dirty="0">
                        <a:solidFill>
                          <a:sysClr val="windowText" lastClr="000000"/>
                        </a:solidFill>
                        <a:latin typeface="微軟正黑體" panose="020B0604030504040204" pitchFamily="34" charset="-120"/>
                        <a:ea typeface="微軟正黑體" panose="020B0604030504040204" pitchFamily="34" charset="-120"/>
                      </a:endParaRPr>
                    </a:p>
                  </a:txBody>
                  <a:tcP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US" altLang="zh-TW" sz="1400" dirty="0" smtClean="0">
                          <a:solidFill>
                            <a:sysClr val="windowText" lastClr="000000"/>
                          </a:solidFill>
                          <a:latin typeface="微軟正黑體" panose="020B0604030504040204" pitchFamily="34" charset="-120"/>
                          <a:ea typeface="微軟正黑體" panose="020B0604030504040204" pitchFamily="34" charset="-120"/>
                        </a:rPr>
                        <a:t>A</a:t>
                      </a:r>
                      <a:r>
                        <a:rPr lang="zh-TW" altLang="en-US" sz="1400" dirty="0" smtClean="0">
                          <a:solidFill>
                            <a:sysClr val="windowText" lastClr="000000"/>
                          </a:solidFill>
                          <a:latin typeface="微軟正黑體" panose="020B0604030504040204" pitchFamily="34" charset="-120"/>
                          <a:ea typeface="微軟正黑體" panose="020B0604030504040204" pitchFamily="34" charset="-120"/>
                        </a:rPr>
                        <a:t>模組</a:t>
                      </a:r>
                      <a:endParaRPr lang="zh-TW" altLang="en-US" sz="1400" dirty="0">
                        <a:solidFill>
                          <a:sysClr val="windowText" lastClr="000000"/>
                        </a:solidFill>
                        <a:latin typeface="微軟正黑體" panose="020B0604030504040204" pitchFamily="34" charset="-120"/>
                        <a:ea typeface="微軟正黑體" panose="020B0604030504040204" pitchFamily="34" charset="-120"/>
                      </a:endParaRPr>
                    </a:p>
                  </a:txBody>
                  <a:tcP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altLang="zh-TW" sz="1400" b="1" kern="1200" dirty="0" smtClean="0">
                          <a:solidFill>
                            <a:schemeClr val="bg1">
                              <a:lumMod val="65000"/>
                            </a:schemeClr>
                          </a:solidFill>
                          <a:latin typeface="微軟正黑體" panose="020B0604030504040204" pitchFamily="34" charset="-120"/>
                          <a:ea typeface="微軟正黑體" panose="020B0604030504040204" pitchFamily="34" charset="-120"/>
                          <a:cs typeface="+mn-cs"/>
                        </a:rPr>
                        <a:t>V</a:t>
                      </a:r>
                      <a:endParaRPr lang="zh-TW" altLang="en-US" sz="1400" b="1" kern="1200" dirty="0">
                        <a:solidFill>
                          <a:schemeClr val="bg1">
                            <a:lumMod val="65000"/>
                          </a:schemeClr>
                        </a:solidFill>
                        <a:latin typeface="微軟正黑體" panose="020B0604030504040204" pitchFamily="34" charset="-120"/>
                        <a:ea typeface="微軟正黑體" panose="020B0604030504040204" pitchFamily="34" charset="-120"/>
                        <a:cs typeface="+mn-cs"/>
                      </a:endParaRPr>
                    </a:p>
                  </a:txBody>
                  <a:tcPr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zh-TW" altLang="en-US" sz="1400" b="1" kern="1200" dirty="0">
                        <a:solidFill>
                          <a:schemeClr val="bg1">
                            <a:lumMod val="65000"/>
                          </a:schemeClr>
                        </a:solidFill>
                        <a:latin typeface="微軟正黑體" panose="020B0604030504040204" pitchFamily="34" charset="-120"/>
                        <a:ea typeface="微軟正黑體" panose="020B0604030504040204" pitchFamily="34" charset="-120"/>
                        <a:cs typeface="+mn-cs"/>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zh-TW" altLang="en-US" sz="1400" b="1" kern="1200" dirty="0">
                        <a:solidFill>
                          <a:schemeClr val="bg1">
                            <a:lumMod val="65000"/>
                          </a:schemeClr>
                        </a:solidFill>
                        <a:latin typeface="微軟正黑體" panose="020B0604030504040204" pitchFamily="34" charset="-120"/>
                        <a:ea typeface="微軟正黑體" panose="020B0604030504040204" pitchFamily="34" charset="-120"/>
                        <a:cs typeface="+mn-cs"/>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zh-TW" altLang="en-US" sz="1400" dirty="0">
                        <a:solidFill>
                          <a:schemeClr val="bg1">
                            <a:lumMod val="65000"/>
                          </a:schemeClr>
                        </a:solidFill>
                        <a:latin typeface="微軟正黑體" panose="020B0604030504040204" pitchFamily="34" charset="-120"/>
                        <a:ea typeface="微軟正黑體" panose="020B0604030504040204" pitchFamily="34" charset="-12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zh-TW" altLang="en-US" sz="1400" dirty="0">
                        <a:solidFill>
                          <a:schemeClr val="bg1">
                            <a:lumMod val="65000"/>
                          </a:schemeClr>
                        </a:solidFill>
                        <a:latin typeface="微軟正黑體" panose="020B0604030504040204" pitchFamily="34" charset="-120"/>
                        <a:ea typeface="微軟正黑體" panose="020B0604030504040204" pitchFamily="34" charset="-120"/>
                      </a:endParaRPr>
                    </a:p>
                  </a:txBody>
                  <a:tcPr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88465">
                <a:tc vMerge="1">
                  <a:txBody>
                    <a:bodyPr/>
                    <a:lstStyle/>
                    <a:p>
                      <a:endParaRPr lang="zh-TW" altLang="en-US"/>
                    </a:p>
                  </a:txBody>
                  <a:tcPr/>
                </a:tc>
                <a:tc vMerge="1">
                  <a:txBody>
                    <a:bodyPr/>
                    <a:lstStyle/>
                    <a:p>
                      <a:pPr algn="l"/>
                      <a:endParaRPr lang="zh-TW" altLang="en-US" sz="1400" dirty="0">
                        <a:solidFill>
                          <a:sysClr val="windowText" lastClr="000000"/>
                        </a:solidFill>
                        <a:latin typeface="微軟正黑體" panose="020B0604030504040204" pitchFamily="34" charset="-120"/>
                        <a:ea typeface="微軟正黑體" panose="020B0604030504040204" pitchFamily="34" charset="-12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r>
                        <a:rPr lang="en-US" altLang="zh-TW" sz="1400" dirty="0" smtClean="0">
                          <a:solidFill>
                            <a:sysClr val="windowText" lastClr="000000"/>
                          </a:solidFill>
                          <a:latin typeface="微軟正黑體" panose="020B0604030504040204" pitchFamily="34" charset="-120"/>
                          <a:ea typeface="微軟正黑體" panose="020B0604030504040204" pitchFamily="34" charset="-120"/>
                        </a:rPr>
                        <a:t>…</a:t>
                      </a:r>
                      <a:endParaRPr lang="zh-TW" altLang="en-US" sz="1400" dirty="0">
                        <a:solidFill>
                          <a:sysClr val="windowText" lastClr="000000"/>
                        </a:solidFill>
                        <a:latin typeface="微軟正黑體" panose="020B0604030504040204" pitchFamily="34" charset="-120"/>
                        <a:ea typeface="微軟正黑體" panose="020B0604030504040204" pitchFamily="34" charset="-120"/>
                      </a:endParaRPr>
                    </a:p>
                  </a:txBody>
                  <a:tcP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zh-TW" altLang="en-US" sz="1400" b="1" kern="1200" dirty="0">
                        <a:solidFill>
                          <a:schemeClr val="bg1">
                            <a:lumMod val="65000"/>
                          </a:schemeClr>
                        </a:solidFill>
                        <a:latin typeface="微軟正黑體" panose="020B0604030504040204" pitchFamily="34" charset="-120"/>
                        <a:ea typeface="微軟正黑體" panose="020B0604030504040204" pitchFamily="34" charset="-120"/>
                        <a:cs typeface="+mn-cs"/>
                      </a:endParaRPr>
                    </a:p>
                  </a:txBody>
                  <a:tcPr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1400" b="1" kern="1200" dirty="0" smtClean="0">
                        <a:solidFill>
                          <a:schemeClr val="bg1">
                            <a:lumMod val="65000"/>
                          </a:schemeClr>
                        </a:solidFill>
                        <a:latin typeface="微軟正黑體" panose="020B0604030504040204" pitchFamily="34" charset="-120"/>
                        <a:ea typeface="微軟正黑體" panose="020B0604030504040204" pitchFamily="34" charset="-120"/>
                        <a:cs typeface="+mn-cs"/>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1400" b="1" kern="1200" dirty="0" smtClean="0">
                        <a:solidFill>
                          <a:schemeClr val="bg1">
                            <a:lumMod val="65000"/>
                          </a:schemeClr>
                        </a:solidFill>
                        <a:latin typeface="微軟正黑體" panose="020B0604030504040204" pitchFamily="34" charset="-120"/>
                        <a:ea typeface="微軟正黑體" panose="020B0604030504040204" pitchFamily="34" charset="-120"/>
                        <a:cs typeface="+mn-cs"/>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zh-TW" altLang="en-US" sz="1400" dirty="0">
                        <a:solidFill>
                          <a:schemeClr val="bg1">
                            <a:lumMod val="65000"/>
                          </a:schemeClr>
                        </a:solidFill>
                        <a:latin typeface="微軟正黑體" panose="020B0604030504040204" pitchFamily="34" charset="-120"/>
                        <a:ea typeface="微軟正黑體" panose="020B0604030504040204" pitchFamily="34" charset="-12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zh-TW" altLang="en-US" sz="1400" dirty="0">
                        <a:solidFill>
                          <a:schemeClr val="bg1">
                            <a:lumMod val="65000"/>
                          </a:schemeClr>
                        </a:solidFill>
                        <a:latin typeface="微軟正黑體" panose="020B0604030504040204" pitchFamily="34" charset="-120"/>
                        <a:ea typeface="微軟正黑體" panose="020B0604030504040204" pitchFamily="34" charset="-120"/>
                      </a:endParaRPr>
                    </a:p>
                  </a:txBody>
                  <a:tcPr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0">
                <a:tc vMerge="1">
                  <a:txBody>
                    <a:bodyPr/>
                    <a:lstStyle/>
                    <a:p>
                      <a:endParaRPr lang="zh-TW" alt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l"/>
                      <a:endParaRPr lang="zh-TW" altLang="en-US" sz="1400" dirty="0">
                        <a:solidFill>
                          <a:sysClr val="windowText" lastClr="000000"/>
                        </a:solidFill>
                        <a:latin typeface="微軟正黑體" panose="020B0604030504040204" pitchFamily="34" charset="-120"/>
                        <a:ea typeface="微軟正黑體" panose="020B0604030504040204" pitchFamily="34" charset="-12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r>
                        <a:rPr lang="en-US" altLang="zh-TW" sz="1400" dirty="0" smtClean="0">
                          <a:latin typeface="微軟正黑體" panose="020B0604030504040204" pitchFamily="34" charset="-120"/>
                          <a:ea typeface="微軟正黑體" panose="020B0604030504040204" pitchFamily="34" charset="-120"/>
                        </a:rPr>
                        <a:t>D</a:t>
                      </a:r>
                      <a:r>
                        <a:rPr lang="zh-TW" altLang="en-US" sz="1400" dirty="0" smtClean="0">
                          <a:latin typeface="微軟正黑體" panose="020B0604030504040204" pitchFamily="34" charset="-120"/>
                          <a:ea typeface="微軟正黑體" panose="020B0604030504040204" pitchFamily="34" charset="-120"/>
                        </a:rPr>
                        <a:t>模組</a:t>
                      </a:r>
                      <a:endParaRPr lang="zh-TW" altLang="en-US" sz="1400" dirty="0">
                        <a:latin typeface="微軟正黑體" panose="020B0604030504040204" pitchFamily="34" charset="-120"/>
                        <a:ea typeface="微軟正黑體" panose="020B0604030504040204" pitchFamily="34" charset="-120"/>
                      </a:endParaRPr>
                    </a:p>
                  </a:txBody>
                  <a:tcP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altLang="zh-TW" sz="1400" b="1" kern="1200" dirty="0" smtClean="0">
                          <a:solidFill>
                            <a:schemeClr val="bg1">
                              <a:lumMod val="65000"/>
                            </a:schemeClr>
                          </a:solidFill>
                          <a:latin typeface="微軟正黑體" panose="020B0604030504040204" pitchFamily="34" charset="-120"/>
                          <a:ea typeface="微軟正黑體" panose="020B0604030504040204" pitchFamily="34" charset="-120"/>
                          <a:cs typeface="+mn-cs"/>
                        </a:rPr>
                        <a:t>V</a:t>
                      </a:r>
                      <a:endParaRPr lang="zh-TW" altLang="en-US" sz="1400" b="1" kern="1200" dirty="0">
                        <a:solidFill>
                          <a:schemeClr val="bg1">
                            <a:lumMod val="65000"/>
                          </a:schemeClr>
                        </a:solidFill>
                        <a:latin typeface="微軟正黑體" panose="020B0604030504040204" pitchFamily="34" charset="-120"/>
                        <a:ea typeface="微軟正黑體" panose="020B0604030504040204" pitchFamily="34" charset="-120"/>
                        <a:cs typeface="+mn-cs"/>
                      </a:endParaRPr>
                    </a:p>
                  </a:txBody>
                  <a:tcPr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altLang="zh-TW" sz="1400" b="1" kern="1200" dirty="0" smtClean="0">
                          <a:solidFill>
                            <a:schemeClr val="bg1">
                              <a:lumMod val="65000"/>
                            </a:schemeClr>
                          </a:solidFill>
                          <a:latin typeface="微軟正黑體" panose="020B0604030504040204" pitchFamily="34" charset="-120"/>
                          <a:ea typeface="微軟正黑體" panose="020B0604030504040204" pitchFamily="34" charset="-120"/>
                          <a:cs typeface="+mn-cs"/>
                        </a:rPr>
                        <a:t>V</a:t>
                      </a:r>
                      <a:endParaRPr lang="zh-TW" altLang="en-US" sz="1400" b="1" kern="1200" dirty="0">
                        <a:solidFill>
                          <a:schemeClr val="bg1">
                            <a:lumMod val="65000"/>
                          </a:schemeClr>
                        </a:solidFill>
                        <a:latin typeface="微軟正黑體" panose="020B0604030504040204" pitchFamily="34" charset="-120"/>
                        <a:ea typeface="微軟正黑體" panose="020B0604030504040204" pitchFamily="34" charset="-120"/>
                        <a:cs typeface="+mn-cs"/>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altLang="zh-TW" sz="1400" b="1" kern="1200" dirty="0" smtClean="0">
                          <a:solidFill>
                            <a:schemeClr val="bg1">
                              <a:lumMod val="65000"/>
                            </a:schemeClr>
                          </a:solidFill>
                          <a:latin typeface="微軟正黑體" panose="020B0604030504040204" pitchFamily="34" charset="-120"/>
                          <a:ea typeface="微軟正黑體" panose="020B0604030504040204" pitchFamily="34" charset="-120"/>
                          <a:cs typeface="+mn-cs"/>
                        </a:rPr>
                        <a:t>V</a:t>
                      </a:r>
                      <a:endParaRPr lang="zh-TW" altLang="en-US" sz="1400" b="1" kern="1200" dirty="0">
                        <a:solidFill>
                          <a:schemeClr val="bg1">
                            <a:lumMod val="65000"/>
                          </a:schemeClr>
                        </a:solidFill>
                        <a:latin typeface="微軟正黑體" panose="020B0604030504040204" pitchFamily="34" charset="-120"/>
                        <a:ea typeface="微軟正黑體" panose="020B0604030504040204" pitchFamily="34" charset="-120"/>
                        <a:cs typeface="+mn-cs"/>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zh-TW" altLang="en-US" sz="1400" dirty="0">
                        <a:solidFill>
                          <a:schemeClr val="bg1">
                            <a:lumMod val="65000"/>
                          </a:schemeClr>
                        </a:solidFill>
                        <a:latin typeface="微軟正黑體" panose="020B0604030504040204" pitchFamily="34" charset="-120"/>
                        <a:ea typeface="微軟正黑體" panose="020B0604030504040204" pitchFamily="34" charset="-12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zh-TW" altLang="en-US" sz="1400" dirty="0">
                        <a:solidFill>
                          <a:schemeClr val="bg1">
                            <a:lumMod val="65000"/>
                          </a:schemeClr>
                        </a:solidFill>
                        <a:latin typeface="微軟正黑體" panose="020B0604030504040204" pitchFamily="34" charset="-120"/>
                        <a:ea typeface="微軟正黑體" panose="020B0604030504040204" pitchFamily="34" charset="-120"/>
                      </a:endParaRPr>
                    </a:p>
                  </a:txBody>
                  <a:tcPr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0">
                <a:tc>
                  <a:txBody>
                    <a:bodyPr/>
                    <a:lstStyle/>
                    <a:p>
                      <a:pPr algn="ctr"/>
                      <a:r>
                        <a:rPr lang="zh-TW" altLang="en-US" sz="1600" dirty="0" smtClean="0">
                          <a:solidFill>
                            <a:sysClr val="windowText" lastClr="000000"/>
                          </a:solidFill>
                          <a:latin typeface="微軟正黑體" panose="020B0604030504040204" pitchFamily="34" charset="-120"/>
                          <a:ea typeface="微軟正黑體" panose="020B0604030504040204" pitchFamily="34" charset="-120"/>
                        </a:rPr>
                        <a:t>資料</a:t>
                      </a:r>
                      <a:endParaRPr lang="zh-TW" altLang="en-US" sz="1600" dirty="0">
                        <a:solidFill>
                          <a:sysClr val="windowText" lastClr="000000"/>
                        </a:solidFill>
                        <a:latin typeface="微軟正黑體" panose="020B0604030504040204" pitchFamily="34" charset="-120"/>
                        <a:ea typeface="微軟正黑體" panose="020B0604030504040204" pitchFamily="34" charset="-12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40000"/>
                        <a:lumOff val="60000"/>
                      </a:schemeClr>
                    </a:solidFill>
                  </a:tcPr>
                </a:tc>
                <a:tc gridSpan="2">
                  <a:txBody>
                    <a:bodyPr/>
                    <a:lstStyle/>
                    <a:p>
                      <a:r>
                        <a:rPr lang="zh-TW" altLang="en-US" sz="1400" dirty="0" smtClean="0">
                          <a:solidFill>
                            <a:sysClr val="windowText" lastClr="000000"/>
                          </a:solidFill>
                          <a:latin typeface="微軟正黑體" panose="020B0604030504040204" pitchFamily="34" charset="-120"/>
                          <a:ea typeface="微軟正黑體" panose="020B0604030504040204" pitchFamily="34" charset="-120"/>
                        </a:rPr>
                        <a:t>屬本案系統可達成</a:t>
                      </a:r>
                      <a:r>
                        <a:rPr lang="en-US" altLang="zh-TW" sz="1400" dirty="0" smtClean="0">
                          <a:solidFill>
                            <a:sysClr val="windowText" lastClr="000000"/>
                          </a:solidFill>
                          <a:latin typeface="微軟正黑體" panose="020B0604030504040204" pitchFamily="34" charset="-120"/>
                          <a:ea typeface="微軟正黑體" panose="020B0604030504040204" pitchFamily="34" charset="-120"/>
                        </a:rPr>
                        <a:t>(</a:t>
                      </a:r>
                      <a:r>
                        <a:rPr lang="zh-TW" altLang="en-US" sz="1400" dirty="0" smtClean="0">
                          <a:solidFill>
                            <a:sysClr val="windowText" lastClr="000000"/>
                          </a:solidFill>
                          <a:latin typeface="微軟正黑體" panose="020B0604030504040204" pitchFamily="34" charset="-120"/>
                          <a:ea typeface="微軟正黑體" panose="020B0604030504040204" pitchFamily="34" charset="-120"/>
                        </a:rPr>
                        <a:t>取得資料</a:t>
                      </a:r>
                      <a:r>
                        <a:rPr lang="en-US" altLang="zh-TW" sz="1400" dirty="0" smtClean="0">
                          <a:solidFill>
                            <a:sysClr val="windowText" lastClr="000000"/>
                          </a:solidFill>
                          <a:latin typeface="微軟正黑體" panose="020B0604030504040204" pitchFamily="34" charset="-120"/>
                          <a:ea typeface="微軟正黑體" panose="020B0604030504040204" pitchFamily="34" charset="-120"/>
                        </a:rPr>
                        <a:t>o</a:t>
                      </a:r>
                      <a:r>
                        <a:rPr lang="zh-TW" altLang="en-US" sz="1400" dirty="0" smtClean="0">
                          <a:solidFill>
                            <a:sysClr val="windowText" lastClr="000000"/>
                          </a:solidFill>
                          <a:latin typeface="微軟正黑體" panose="020B0604030504040204" pitchFamily="34" charset="-120"/>
                          <a:ea typeface="微軟正黑體" panose="020B0604030504040204" pitchFamily="34" charset="-120"/>
                        </a:rPr>
                        <a:t>項，可視化</a:t>
                      </a:r>
                      <a:r>
                        <a:rPr lang="en-US" altLang="zh-TW" sz="1400" dirty="0" smtClean="0">
                          <a:solidFill>
                            <a:sysClr val="windowText" lastClr="000000"/>
                          </a:solidFill>
                          <a:latin typeface="微軟正黑體" panose="020B0604030504040204" pitchFamily="34" charset="-120"/>
                          <a:ea typeface="微軟正黑體" panose="020B0604030504040204" pitchFamily="34" charset="-120"/>
                        </a:rPr>
                        <a:t>w</a:t>
                      </a:r>
                      <a:r>
                        <a:rPr lang="zh-TW" altLang="en-US" sz="1400" dirty="0" smtClean="0">
                          <a:solidFill>
                            <a:sysClr val="windowText" lastClr="000000"/>
                          </a:solidFill>
                          <a:latin typeface="微軟正黑體" panose="020B0604030504040204" pitchFamily="34" charset="-120"/>
                          <a:ea typeface="微軟正黑體" panose="020B0604030504040204" pitchFamily="34" charset="-120"/>
                        </a:rPr>
                        <a:t>項，資料分析</a:t>
                      </a:r>
                      <a:r>
                        <a:rPr lang="en-US" altLang="zh-TW" sz="1400" dirty="0" smtClean="0">
                          <a:solidFill>
                            <a:sysClr val="windowText" lastClr="000000"/>
                          </a:solidFill>
                          <a:latin typeface="微軟正黑體" panose="020B0604030504040204" pitchFamily="34" charset="-120"/>
                          <a:ea typeface="微軟正黑體" panose="020B0604030504040204" pitchFamily="34" charset="-120"/>
                        </a:rPr>
                        <a:t>x</a:t>
                      </a:r>
                      <a:r>
                        <a:rPr lang="zh-TW" altLang="en-US" sz="1400" dirty="0" smtClean="0">
                          <a:solidFill>
                            <a:sysClr val="windowText" lastClr="000000"/>
                          </a:solidFill>
                          <a:latin typeface="微軟正黑體" panose="020B0604030504040204" pitchFamily="34" charset="-120"/>
                          <a:ea typeface="微軟正黑體" panose="020B0604030504040204" pitchFamily="34" charset="-120"/>
                        </a:rPr>
                        <a:t>項，結果預測</a:t>
                      </a:r>
                      <a:r>
                        <a:rPr lang="en-US" altLang="zh-TW" sz="1400" dirty="0" smtClean="0">
                          <a:solidFill>
                            <a:sysClr val="windowText" lastClr="000000"/>
                          </a:solidFill>
                          <a:latin typeface="微軟正黑體" panose="020B0604030504040204" pitchFamily="34" charset="-120"/>
                          <a:ea typeface="微軟正黑體" panose="020B0604030504040204" pitchFamily="34" charset="-120"/>
                        </a:rPr>
                        <a:t>y+</a:t>
                      </a:r>
                      <a:r>
                        <a:rPr lang="zh-TW" altLang="en-US" sz="1400" dirty="0" smtClean="0">
                          <a:solidFill>
                            <a:sysClr val="windowText" lastClr="000000"/>
                          </a:solidFill>
                          <a:latin typeface="微軟正黑體" panose="020B0604030504040204" pitchFamily="34" charset="-120"/>
                          <a:ea typeface="微軟正黑體" panose="020B0604030504040204" pitchFamily="34" charset="-120"/>
                        </a:rPr>
                        <a:t>項與自適化運行</a:t>
                      </a:r>
                      <a:r>
                        <a:rPr lang="en-US" altLang="zh-TW" sz="1400" dirty="0" smtClean="0">
                          <a:solidFill>
                            <a:sysClr val="windowText" lastClr="000000"/>
                          </a:solidFill>
                          <a:latin typeface="微軟正黑體" panose="020B0604030504040204" pitchFamily="34" charset="-120"/>
                          <a:ea typeface="微軟正黑體" panose="020B0604030504040204" pitchFamily="34" charset="-120"/>
                        </a:rPr>
                        <a:t>z</a:t>
                      </a:r>
                      <a:r>
                        <a:rPr lang="zh-TW" altLang="en-US" sz="1400" dirty="0" smtClean="0">
                          <a:solidFill>
                            <a:sysClr val="windowText" lastClr="000000"/>
                          </a:solidFill>
                          <a:latin typeface="微軟正黑體" panose="020B0604030504040204" pitchFamily="34" charset="-120"/>
                          <a:ea typeface="微軟正黑體" panose="020B0604030504040204" pitchFamily="34" charset="-120"/>
                        </a:rPr>
                        <a:t>項。</a:t>
                      </a:r>
                      <a:endParaRPr lang="zh-TW" altLang="en-US" sz="1400" dirty="0">
                        <a:solidFill>
                          <a:sysClr val="windowText" lastClr="000000"/>
                        </a:solidFill>
                        <a:latin typeface="微軟正黑體" panose="020B0604030504040204" pitchFamily="34" charset="-120"/>
                        <a:ea typeface="微軟正黑體" panose="020B0604030504040204" pitchFamily="34" charset="-12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hMerge="1">
                  <a:txBody>
                    <a:bodyPr/>
                    <a:lstStyle/>
                    <a:p>
                      <a:pPr algn="l"/>
                      <a:endParaRPr lang="zh-TW" altLang="en-US" sz="1400" dirty="0">
                        <a:latin typeface="微軟正黑體" panose="020B0604030504040204" pitchFamily="34" charset="-120"/>
                        <a:ea typeface="微軟正黑體" panose="020B0604030504040204" pitchFamily="34" charset="-120"/>
                      </a:endParaRPr>
                    </a:p>
                  </a:txBody>
                  <a:tcP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altLang="zh-TW" sz="1400" b="1" kern="1200" dirty="0" smtClean="0">
                          <a:solidFill>
                            <a:schemeClr val="bg1">
                              <a:lumMod val="65000"/>
                            </a:schemeClr>
                          </a:solidFill>
                          <a:latin typeface="微軟正黑體" panose="020B0604030504040204" pitchFamily="34" charset="-120"/>
                          <a:ea typeface="微軟正黑體" panose="020B0604030504040204" pitchFamily="34" charset="-120"/>
                          <a:cs typeface="+mn-cs"/>
                        </a:rPr>
                        <a:t>o</a:t>
                      </a:r>
                      <a:endParaRPr lang="zh-TW" altLang="en-US" sz="1400" b="1" kern="1200" dirty="0">
                        <a:solidFill>
                          <a:schemeClr val="bg1">
                            <a:lumMod val="65000"/>
                          </a:schemeClr>
                        </a:solidFill>
                        <a:latin typeface="微軟正黑體" panose="020B0604030504040204" pitchFamily="34" charset="-120"/>
                        <a:ea typeface="微軟正黑體" panose="020B0604030504040204" pitchFamily="34" charset="-120"/>
                        <a:cs typeface="+mn-cs"/>
                      </a:endParaRPr>
                    </a:p>
                  </a:txBody>
                  <a:tcPr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altLang="zh-TW" sz="1400" b="1" kern="1200" dirty="0" smtClean="0">
                          <a:solidFill>
                            <a:schemeClr val="bg1">
                              <a:lumMod val="65000"/>
                            </a:schemeClr>
                          </a:solidFill>
                          <a:latin typeface="微軟正黑體" panose="020B0604030504040204" pitchFamily="34" charset="-120"/>
                          <a:ea typeface="微軟正黑體" panose="020B0604030504040204" pitchFamily="34" charset="-120"/>
                          <a:cs typeface="+mn-cs"/>
                        </a:rPr>
                        <a:t>w</a:t>
                      </a:r>
                      <a:endParaRPr lang="zh-TW" altLang="en-US" sz="1400" b="1" kern="1200" dirty="0">
                        <a:solidFill>
                          <a:schemeClr val="bg1">
                            <a:lumMod val="65000"/>
                          </a:schemeClr>
                        </a:solidFill>
                        <a:latin typeface="微軟正黑體" panose="020B0604030504040204" pitchFamily="34" charset="-120"/>
                        <a:ea typeface="微軟正黑體" panose="020B0604030504040204" pitchFamily="34" charset="-120"/>
                        <a:cs typeface="+mn-cs"/>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altLang="zh-TW" sz="1400" b="1" kern="1200" dirty="0" smtClean="0">
                          <a:solidFill>
                            <a:schemeClr val="bg1">
                              <a:lumMod val="65000"/>
                            </a:schemeClr>
                          </a:solidFill>
                          <a:latin typeface="微軟正黑體" panose="020B0604030504040204" pitchFamily="34" charset="-120"/>
                          <a:ea typeface="微軟正黑體" panose="020B0604030504040204" pitchFamily="34" charset="-120"/>
                          <a:cs typeface="+mn-cs"/>
                        </a:rPr>
                        <a:t>x</a:t>
                      </a:r>
                      <a:endParaRPr lang="zh-TW" altLang="en-US" sz="1400" b="1" kern="1200" dirty="0">
                        <a:solidFill>
                          <a:schemeClr val="bg1">
                            <a:lumMod val="65000"/>
                          </a:schemeClr>
                        </a:solidFill>
                        <a:latin typeface="微軟正黑體" panose="020B0604030504040204" pitchFamily="34" charset="-120"/>
                        <a:ea typeface="微軟正黑體" panose="020B0604030504040204" pitchFamily="34" charset="-120"/>
                        <a:cs typeface="+mn-cs"/>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en-US" altLang="zh-TW" sz="1400" dirty="0" smtClean="0">
                          <a:solidFill>
                            <a:schemeClr val="bg1">
                              <a:lumMod val="65000"/>
                            </a:schemeClr>
                          </a:solidFill>
                          <a:latin typeface="微軟正黑體" panose="020B0604030504040204" pitchFamily="34" charset="-120"/>
                          <a:ea typeface="微軟正黑體" panose="020B0604030504040204" pitchFamily="34" charset="-120"/>
                        </a:rPr>
                        <a:t>y+</a:t>
                      </a:r>
                      <a:endParaRPr lang="zh-TW" altLang="en-US" sz="1400" dirty="0">
                        <a:solidFill>
                          <a:schemeClr val="bg1">
                            <a:lumMod val="65000"/>
                          </a:schemeClr>
                        </a:solidFill>
                        <a:latin typeface="微軟正黑體" panose="020B0604030504040204" pitchFamily="34" charset="-120"/>
                        <a:ea typeface="微軟正黑體" panose="020B0604030504040204" pitchFamily="34" charset="-12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en-US" altLang="zh-TW" sz="1400" dirty="0" smtClean="0">
                          <a:solidFill>
                            <a:schemeClr val="bg1">
                              <a:lumMod val="65000"/>
                            </a:schemeClr>
                          </a:solidFill>
                          <a:latin typeface="微軟正黑體" panose="020B0604030504040204" pitchFamily="34" charset="-120"/>
                          <a:ea typeface="微軟正黑體" panose="020B0604030504040204" pitchFamily="34" charset="-120"/>
                        </a:rPr>
                        <a:t>z</a:t>
                      </a:r>
                      <a:endParaRPr lang="zh-TW" altLang="en-US" sz="1400" dirty="0">
                        <a:solidFill>
                          <a:schemeClr val="bg1">
                            <a:lumMod val="65000"/>
                          </a:schemeClr>
                        </a:solidFill>
                        <a:latin typeface="微軟正黑體" panose="020B0604030504040204" pitchFamily="34" charset="-120"/>
                        <a:ea typeface="微軟正黑體" panose="020B0604030504040204" pitchFamily="34" charset="-120"/>
                      </a:endParaRPr>
                    </a:p>
                  </a:txBody>
                  <a:tcPr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9" name="文字方塊 8"/>
          <p:cNvSpPr txBox="1"/>
          <p:nvPr/>
        </p:nvSpPr>
        <p:spPr>
          <a:xfrm>
            <a:off x="254146" y="1268760"/>
            <a:ext cx="8496946" cy="369332"/>
          </a:xfrm>
          <a:prstGeom prst="rect">
            <a:avLst/>
          </a:prstGeom>
          <a:noFill/>
        </p:spPr>
        <p:txBody>
          <a:bodyPr wrap="square" rtlCol="0">
            <a:spAutoFit/>
          </a:bodyPr>
          <a:lstStyle/>
          <a:p>
            <a:pPr marL="285750" indent="-285750">
              <a:buFont typeface="Wingdings" panose="05000000000000000000" pitchFamily="2" charset="2"/>
              <a:buChar char="l"/>
            </a:pPr>
            <a:r>
              <a:rPr lang="zh-TW" altLang="en-US" sz="1800" b="1" dirty="0" smtClean="0">
                <a:latin typeface="微軟正黑體" panose="020B0604030504040204" pitchFamily="34" charset="-120"/>
                <a:ea typeface="微軟正黑體" panose="020B0604030504040204" pitchFamily="34" charset="-120"/>
              </a:rPr>
              <a:t>輔導前系統一覽表</a:t>
            </a:r>
            <a:endParaRPr lang="zh-TW" altLang="en-US" sz="1800" b="1" dirty="0">
              <a:latin typeface="微軟正黑體" panose="020B0604030504040204" pitchFamily="34" charset="-120"/>
              <a:ea typeface="微軟正黑體" panose="020B0604030504040204" pitchFamily="34" charset="-120"/>
            </a:endParaRPr>
          </a:p>
        </p:txBody>
      </p:sp>
      <p:sp>
        <p:nvSpPr>
          <p:cNvPr id="10" name="文字方塊 9"/>
          <p:cNvSpPr txBox="1"/>
          <p:nvPr/>
        </p:nvSpPr>
        <p:spPr>
          <a:xfrm>
            <a:off x="254146" y="3059668"/>
            <a:ext cx="8496946" cy="369332"/>
          </a:xfrm>
          <a:prstGeom prst="rect">
            <a:avLst/>
          </a:prstGeom>
          <a:noFill/>
        </p:spPr>
        <p:txBody>
          <a:bodyPr wrap="square" rtlCol="0">
            <a:spAutoFit/>
          </a:bodyPr>
          <a:lstStyle/>
          <a:p>
            <a:pPr marL="285750" indent="-285750">
              <a:buFont typeface="Wingdings" panose="05000000000000000000" pitchFamily="2" charset="2"/>
              <a:buChar char="l"/>
            </a:pPr>
            <a:r>
              <a:rPr lang="zh-TW" altLang="en-US" sz="1800" b="1" dirty="0" smtClean="0">
                <a:latin typeface="微軟正黑體" panose="020B0604030504040204" pitchFamily="34" charset="-120"/>
                <a:ea typeface="微軟正黑體" panose="020B0604030504040204" pitchFamily="34" charset="-120"/>
              </a:rPr>
              <a:t>輔導後</a:t>
            </a:r>
            <a:r>
              <a:rPr lang="zh-TW" altLang="en-US" b="1" dirty="0" smtClean="0">
                <a:latin typeface="微軟正黑體" panose="020B0604030504040204" pitchFamily="34" charset="-120"/>
                <a:ea typeface="微軟正黑體" panose="020B0604030504040204" pitchFamily="34" charset="-120"/>
              </a:rPr>
              <a:t>規劃之</a:t>
            </a:r>
            <a:r>
              <a:rPr lang="zh-TW" altLang="en-US" sz="1800" b="1" dirty="0" smtClean="0">
                <a:latin typeface="微軟正黑體" panose="020B0604030504040204" pitchFamily="34" charset="-120"/>
                <a:ea typeface="微軟正黑體" panose="020B0604030504040204" pitchFamily="34" charset="-120"/>
              </a:rPr>
              <a:t>系統差異一覽表</a:t>
            </a:r>
            <a:endParaRPr lang="zh-TW" altLang="en-US" sz="1800" b="1" dirty="0">
              <a:latin typeface="微軟正黑體" panose="020B0604030504040204" pitchFamily="34" charset="-120"/>
              <a:ea typeface="微軟正黑體" panose="020B0604030504040204" pitchFamily="34" charset="-120"/>
            </a:endParaRPr>
          </a:p>
        </p:txBody>
      </p:sp>
      <p:sp>
        <p:nvSpPr>
          <p:cNvPr id="2" name="直線圖說文字 1 (加上強調線) 1"/>
          <p:cNvSpPr/>
          <p:nvPr/>
        </p:nvSpPr>
        <p:spPr bwMode="auto">
          <a:xfrm>
            <a:off x="9540552" y="4149080"/>
            <a:ext cx="2448272" cy="2639556"/>
          </a:xfrm>
          <a:prstGeom prst="accentCallout1">
            <a:avLst>
              <a:gd name="adj1" fmla="val 18750"/>
              <a:gd name="adj2" fmla="val -8333"/>
              <a:gd name="adj3" fmla="val 33330"/>
              <a:gd name="adj4" fmla="val -100984"/>
            </a:avLst>
          </a:prstGeom>
          <a:solidFill>
            <a:srgbClr val="FFFF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zh-TW" altLang="en-US"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請與一頁摘要表一致。</a:t>
            </a:r>
            <a:r>
              <a:rPr lang="en-US" altLang="zh-TW" sz="1800" dirty="0">
                <a:latin typeface="微軟正黑體" panose="020B0604030504040204" pitchFamily="34" charset="-120"/>
                <a:ea typeface="微軟正黑體" panose="020B0604030504040204" pitchFamily="34" charset="-120"/>
              </a:rPr>
              <a:t/>
            </a:r>
            <a:br>
              <a:rPr lang="en-US" altLang="zh-TW" sz="1800" dirty="0">
                <a:latin typeface="微軟正黑體" panose="020B0604030504040204" pitchFamily="34" charset="-120"/>
                <a:ea typeface="微軟正黑體" panose="020B0604030504040204" pitchFamily="34" charset="-120"/>
              </a:rPr>
            </a:br>
            <a:r>
              <a:rPr lang="zh-TW" altLang="en-US" sz="1800" dirty="0" smtClean="0">
                <a:latin typeface="微軟正黑體" panose="020B0604030504040204" pitchFamily="34" charset="-120"/>
                <a:ea typeface="微軟正黑體" panose="020B0604030504040204" pitchFamily="34" charset="-120"/>
              </a:rPr>
              <a:t>另若與原提案計畫書</a:t>
            </a:r>
            <a:endParaRPr lang="en-US" altLang="zh-TW" sz="1800" dirty="0" smtClean="0">
              <a:latin typeface="微軟正黑體" panose="020B0604030504040204" pitchFamily="34" charset="-120"/>
              <a:ea typeface="微軟正黑體" panose="020B0604030504040204" pitchFamily="34" charset="-120"/>
            </a:endParaRPr>
          </a:p>
          <a:p>
            <a:pPr marL="0" marR="0" indent="0" algn="l" defTabSz="914400" rtl="0" eaLnBrk="1" fontAlgn="base" latinLnBrk="0" hangingPunct="1">
              <a:lnSpc>
                <a:spcPct val="100000"/>
              </a:lnSpc>
              <a:spcBef>
                <a:spcPct val="0"/>
              </a:spcBef>
              <a:spcAft>
                <a:spcPct val="0"/>
              </a:spcAft>
              <a:buClrTx/>
              <a:buSzTx/>
              <a:buFontTx/>
              <a:buNone/>
              <a:tabLst/>
            </a:pPr>
            <a:r>
              <a:rPr lang="zh-TW" altLang="en-US" sz="1800" dirty="0" smtClean="0">
                <a:latin typeface="微軟正黑體" panose="020B0604030504040204" pitchFamily="34" charset="-120"/>
                <a:ea typeface="微軟正黑體" panose="020B0604030504040204" pitchFamily="34" charset="-120"/>
              </a:rPr>
              <a:t>有差異應於差異說明</a:t>
            </a:r>
            <a:endParaRPr lang="en-US" altLang="zh-TW" sz="1800" dirty="0" smtClean="0">
              <a:latin typeface="微軟正黑體" panose="020B0604030504040204" pitchFamily="34" charset="-120"/>
              <a:ea typeface="微軟正黑體" panose="020B0604030504040204" pitchFamily="34" charset="-120"/>
            </a:endParaRPr>
          </a:p>
          <a:p>
            <a:pPr marL="0" marR="0" indent="0" algn="l" defTabSz="914400" rtl="0" eaLnBrk="1" fontAlgn="base" latinLnBrk="0" hangingPunct="1">
              <a:lnSpc>
                <a:spcPct val="100000"/>
              </a:lnSpc>
              <a:spcBef>
                <a:spcPct val="0"/>
              </a:spcBef>
              <a:spcAft>
                <a:spcPct val="0"/>
              </a:spcAft>
              <a:buClrTx/>
              <a:buSzTx/>
              <a:buFontTx/>
              <a:buNone/>
              <a:tabLst/>
            </a:pPr>
            <a:r>
              <a:rPr lang="zh-TW" altLang="en-US" sz="1800" dirty="0" smtClean="0">
                <a:latin typeface="微軟正黑體" panose="020B0604030504040204" pitchFamily="34" charset="-120"/>
                <a:ea typeface="微軟正黑體" panose="020B0604030504040204" pitchFamily="34" charset="-120"/>
              </a:rPr>
              <a:t>中補充合適原因且</a:t>
            </a:r>
            <a:endParaRPr lang="en-US" altLang="zh-TW" sz="1800" dirty="0" smtClean="0">
              <a:latin typeface="微軟正黑體" panose="020B0604030504040204" pitchFamily="34" charset="-120"/>
              <a:ea typeface="微軟正黑體" panose="020B0604030504040204" pitchFamily="34" charset="-120"/>
            </a:endParaRPr>
          </a:p>
          <a:p>
            <a:pPr marL="0" marR="0" indent="0" algn="l" defTabSz="914400" rtl="0" eaLnBrk="1" fontAlgn="base" latinLnBrk="0" hangingPunct="1">
              <a:lnSpc>
                <a:spcPct val="100000"/>
              </a:lnSpc>
              <a:spcBef>
                <a:spcPct val="0"/>
              </a:spcBef>
              <a:spcAft>
                <a:spcPct val="0"/>
              </a:spcAft>
              <a:buClrTx/>
              <a:buSzTx/>
              <a:buFontTx/>
              <a:buNone/>
              <a:tabLst/>
            </a:pPr>
            <a:r>
              <a:rPr lang="zh-TW" altLang="en-US" sz="1800" dirty="0" smtClean="0">
                <a:latin typeface="微軟正黑體" panose="020B0604030504040204" pitchFamily="34" charset="-120"/>
                <a:ea typeface="微軟正黑體" panose="020B0604030504040204" pitchFamily="34" charset="-120"/>
              </a:rPr>
              <a:t>受輔導業者須認同調整</a:t>
            </a:r>
            <a:endParaRPr lang="en-US" altLang="zh-TW" sz="1800" dirty="0" smtClean="0">
              <a:latin typeface="微軟正黑體" panose="020B0604030504040204" pitchFamily="34" charset="-120"/>
              <a:ea typeface="微軟正黑體" panose="020B0604030504040204" pitchFamily="34" charset="-120"/>
            </a:endParaRPr>
          </a:p>
          <a:p>
            <a:pPr marL="0" marR="0" indent="0" algn="l" defTabSz="914400" rtl="0" eaLnBrk="1" fontAlgn="base" latinLnBrk="0" hangingPunct="1">
              <a:lnSpc>
                <a:spcPct val="100000"/>
              </a:lnSpc>
              <a:spcBef>
                <a:spcPct val="0"/>
              </a:spcBef>
              <a:spcAft>
                <a:spcPct val="0"/>
              </a:spcAft>
              <a:buClrTx/>
              <a:buSzTx/>
              <a:buFontTx/>
              <a:buNone/>
              <a:tabLst/>
            </a:pPr>
            <a:r>
              <a:rPr lang="zh-TW" altLang="en-US" sz="1800" dirty="0" smtClean="0">
                <a:latin typeface="微軟正黑體" panose="020B0604030504040204" pitchFamily="34" charset="-120"/>
                <a:ea typeface="微軟正黑體" panose="020B0604030504040204" pitchFamily="34" charset="-120"/>
              </a:rPr>
              <a:t>內容。</a:t>
            </a:r>
            <a:endParaRPr lang="en-US" altLang="zh-TW" sz="1800" dirty="0" smtClean="0">
              <a:latin typeface="微軟正黑體" panose="020B0604030504040204" pitchFamily="34" charset="-120"/>
              <a:ea typeface="微軟正黑體" panose="020B0604030504040204" pitchFamily="34" charset="-120"/>
            </a:endParaRPr>
          </a:p>
          <a:p>
            <a:pPr marL="0" marR="0" indent="0" algn="l" defTabSz="914400" rtl="0" eaLnBrk="1" fontAlgn="base" latinLnBrk="0" hangingPunct="1">
              <a:lnSpc>
                <a:spcPct val="100000"/>
              </a:lnSpc>
              <a:spcBef>
                <a:spcPct val="0"/>
              </a:spcBef>
              <a:spcAft>
                <a:spcPct val="0"/>
              </a:spcAft>
              <a:buClrTx/>
              <a:buSzTx/>
              <a:buFontTx/>
              <a:buNone/>
              <a:tabLst/>
            </a:pPr>
            <a:r>
              <a:rPr kumimoji="1" lang="zh-TW" altLang="en-US"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期末報告後若委員有</a:t>
            </a:r>
            <a:endParaRPr kumimoji="1" lang="en-US" altLang="zh-TW"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endParaRPr>
          </a:p>
          <a:p>
            <a:pPr marL="0" marR="0" indent="0" algn="l" defTabSz="914400" rtl="0" eaLnBrk="1" fontAlgn="base" latinLnBrk="0" hangingPunct="1">
              <a:lnSpc>
                <a:spcPct val="100000"/>
              </a:lnSpc>
              <a:spcBef>
                <a:spcPct val="0"/>
              </a:spcBef>
              <a:spcAft>
                <a:spcPct val="0"/>
              </a:spcAft>
              <a:buClrTx/>
              <a:buSzTx/>
              <a:buFontTx/>
              <a:buNone/>
              <a:tabLst/>
            </a:pPr>
            <a:r>
              <a:rPr kumimoji="1" lang="zh-TW" altLang="en-US"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疑義</a:t>
            </a:r>
            <a:r>
              <a:rPr kumimoji="1" lang="zh-TW" altLang="en-US" sz="1800" b="1" i="0" u="none" strike="noStrike" cap="none" normalizeH="0" baseline="0" dirty="0" smtClean="0">
                <a:ln>
                  <a:noFill/>
                </a:ln>
                <a:solidFill>
                  <a:srgbClr val="FF0000"/>
                </a:solidFill>
                <a:effectLst/>
                <a:latin typeface="微軟正黑體" panose="020B0604030504040204" pitchFamily="34" charset="-120"/>
                <a:ea typeface="微軟正黑體" panose="020B0604030504040204" pitchFamily="34" charset="-120"/>
              </a:rPr>
              <a:t>應補充說明</a:t>
            </a:r>
            <a:r>
              <a:rPr kumimoji="1" lang="zh-TW" altLang="en-US"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或</a:t>
            </a:r>
            <a:endParaRPr kumimoji="1" lang="en-US" altLang="zh-TW"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endParaRPr>
          </a:p>
          <a:p>
            <a:pPr marL="0" marR="0" indent="0" algn="l" defTabSz="914400" rtl="0" eaLnBrk="1" fontAlgn="base" latinLnBrk="0" hangingPunct="1">
              <a:lnSpc>
                <a:spcPct val="100000"/>
              </a:lnSpc>
              <a:spcBef>
                <a:spcPct val="0"/>
              </a:spcBef>
              <a:spcAft>
                <a:spcPct val="0"/>
              </a:spcAft>
              <a:buClrTx/>
              <a:buSzTx/>
              <a:buFontTx/>
              <a:buNone/>
              <a:tabLst/>
            </a:pPr>
            <a:r>
              <a:rPr kumimoji="1" lang="zh-TW" altLang="en-US" sz="1800" b="1" i="0" u="none" strike="noStrike" cap="none" normalizeH="0" baseline="0" dirty="0" smtClean="0">
                <a:ln>
                  <a:noFill/>
                </a:ln>
                <a:solidFill>
                  <a:srgbClr val="FF0000"/>
                </a:solidFill>
                <a:effectLst/>
                <a:latin typeface="微軟正黑體" panose="020B0604030504040204" pitchFamily="34" charset="-120"/>
                <a:ea typeface="微軟正黑體" panose="020B0604030504040204" pitchFamily="34" charset="-120"/>
              </a:rPr>
              <a:t>調整智慧化程度</a:t>
            </a:r>
            <a:r>
              <a:rPr kumimoji="1" lang="zh-TW" altLang="en-US"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a:t>
            </a:r>
          </a:p>
        </p:txBody>
      </p:sp>
      <p:sp>
        <p:nvSpPr>
          <p:cNvPr id="11" name="Rectangle 2"/>
          <p:cNvSpPr>
            <a:spLocks noGrp="1" noChangeArrowheads="1"/>
          </p:cNvSpPr>
          <p:nvPr>
            <p:ph type="title"/>
          </p:nvPr>
        </p:nvSpPr>
        <p:spPr bwMode="auto">
          <a:xfrm>
            <a:off x="1117923" y="44624"/>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zh-TW" altLang="en-US" dirty="0" smtClean="0">
                <a:latin typeface="微軟正黑體" panose="020B0604030504040204" pitchFamily="34" charset="-120"/>
                <a:ea typeface="微軟正黑體" panose="020B0604030504040204" pitchFamily="34" charset="-120"/>
              </a:rPr>
              <a:t>壹、</a:t>
            </a:r>
            <a:r>
              <a:rPr lang="zh-TW" altLang="zh-TW" dirty="0" smtClean="0">
                <a:latin typeface="微軟正黑體" panose="020B0604030504040204" pitchFamily="34" charset="-120"/>
                <a:ea typeface="微軟正黑體" panose="020B0604030504040204" pitchFamily="34" charset="-120"/>
              </a:rPr>
              <a:t>計畫內容</a:t>
            </a:r>
            <a:endParaRPr lang="zh-TW" altLang="en-US" dirty="0" smtClean="0">
              <a:latin typeface="微軟正黑體" panose="020B0604030504040204" pitchFamily="34" charset="-120"/>
              <a:ea typeface="微軟正黑體" panose="020B0604030504040204" pitchFamily="34" charset="-120"/>
            </a:endParaRPr>
          </a:p>
        </p:txBody>
      </p:sp>
      <p:sp>
        <p:nvSpPr>
          <p:cNvPr id="12" name="Rectangle 2"/>
          <p:cNvSpPr txBox="1">
            <a:spLocks noChangeArrowheads="1"/>
          </p:cNvSpPr>
          <p:nvPr/>
        </p:nvSpPr>
        <p:spPr bwMode="auto">
          <a:xfrm>
            <a:off x="251520" y="879117"/>
            <a:ext cx="8775912" cy="5232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0" lvl="1" algn="l">
              <a:spcBef>
                <a:spcPts val="0"/>
              </a:spcBef>
            </a:pPr>
            <a:r>
              <a:rPr lang="en-US" altLang="zh-TW" sz="2400" b="1" dirty="0"/>
              <a:t> </a:t>
            </a:r>
            <a:r>
              <a:rPr lang="zh-TW" altLang="en-US" sz="2400" b="1" dirty="0" smtClean="0"/>
              <a:t>二</a:t>
            </a:r>
            <a:r>
              <a:rPr lang="zh-TW" altLang="zh-TW" sz="2400" b="1" dirty="0" smtClean="0"/>
              <a:t>、</a:t>
            </a:r>
            <a:r>
              <a:rPr lang="zh-TW" altLang="en-US" sz="2400" b="1" dirty="0" smtClean="0"/>
              <a:t>解決方案</a:t>
            </a:r>
            <a:r>
              <a:rPr lang="en-US" altLang="zh-TW" sz="2800" b="1" dirty="0" smtClean="0">
                <a:solidFill>
                  <a:srgbClr val="FF0000"/>
                </a:solidFill>
              </a:rPr>
              <a:t>-</a:t>
            </a:r>
            <a:r>
              <a:rPr lang="en-US" altLang="zh-TW" sz="2000" b="1" dirty="0" smtClean="0">
                <a:solidFill>
                  <a:srgbClr val="FF0000"/>
                </a:solidFill>
              </a:rPr>
              <a:t>(</a:t>
            </a:r>
            <a:r>
              <a:rPr lang="en-US" altLang="zh-TW" sz="2000" b="1" dirty="0">
                <a:solidFill>
                  <a:srgbClr val="FF0000"/>
                </a:solidFill>
              </a:rPr>
              <a:t>SMU Phase II)</a:t>
            </a:r>
          </a:p>
        </p:txBody>
      </p:sp>
    </p:spTree>
    <p:extLst>
      <p:ext uri="{BB962C8B-B14F-4D97-AF65-F5344CB8AC3E}">
        <p14:creationId xmlns:p14="http://schemas.microsoft.com/office/powerpoint/2010/main" val="18743078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3293E9E-AFF9-4034-8BF6-5754B3EA07C7}" type="slidenum">
              <a:rPr lang="zh-TW" altLang="en-US" smtClean="0"/>
              <a:pPr/>
              <a:t>32</a:t>
            </a:fld>
            <a:endParaRPr lang="zh-TW" altLang="en-US"/>
          </a:p>
        </p:txBody>
      </p:sp>
      <p:sp>
        <p:nvSpPr>
          <p:cNvPr id="5" name="Rectangle 2"/>
          <p:cNvSpPr>
            <a:spLocks noGrp="1" noChangeArrowheads="1"/>
          </p:cNvSpPr>
          <p:nvPr>
            <p:ph type="title"/>
          </p:nvPr>
        </p:nvSpPr>
        <p:spPr bwMode="auto">
          <a:xfrm>
            <a:off x="1114103" y="0"/>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zh-TW" altLang="en-US" dirty="0" smtClean="0">
                <a:latin typeface="微軟正黑體" panose="020B0604030504040204" pitchFamily="34" charset="-120"/>
                <a:ea typeface="微軟正黑體" panose="020B0604030504040204" pitchFamily="34" charset="-120"/>
              </a:rPr>
              <a:t>壹、</a:t>
            </a:r>
            <a:r>
              <a:rPr lang="zh-TW" altLang="zh-TW" dirty="0" smtClean="0">
                <a:latin typeface="微軟正黑體" panose="020B0604030504040204" pitchFamily="34" charset="-120"/>
                <a:ea typeface="微軟正黑體" panose="020B0604030504040204" pitchFamily="34" charset="-120"/>
              </a:rPr>
              <a:t>計畫內容</a:t>
            </a:r>
            <a:endParaRPr lang="zh-TW" altLang="en-US" dirty="0" smtClean="0">
              <a:latin typeface="微軟正黑體" panose="020B0604030504040204" pitchFamily="34" charset="-120"/>
              <a:ea typeface="微軟正黑體" panose="020B0604030504040204" pitchFamily="34" charset="-120"/>
            </a:endParaRPr>
          </a:p>
        </p:txBody>
      </p:sp>
      <p:sp>
        <p:nvSpPr>
          <p:cNvPr id="6" name="矩形 6"/>
          <p:cNvSpPr>
            <a:spLocks noChangeArrowheads="1"/>
          </p:cNvSpPr>
          <p:nvPr/>
        </p:nvSpPr>
        <p:spPr bwMode="auto">
          <a:xfrm>
            <a:off x="323528" y="919484"/>
            <a:ext cx="6911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zh-TW" altLang="en-US" b="1" dirty="0">
                <a:latin typeface="微軟正黑體" panose="020B0604030504040204" pitchFamily="34" charset="-120"/>
                <a:ea typeface="微軟正黑體" panose="020B0604030504040204" pitchFamily="34" charset="-120"/>
                <a:cs typeface="Times New Roman" panose="02020603050405020304" pitchFamily="18" charset="0"/>
              </a:rPr>
              <a:t>三、</a:t>
            </a:r>
            <a:r>
              <a:rPr lang="zh-TW" altLang="zh-TW" b="1" dirty="0">
                <a:latin typeface="微軟正黑體" panose="020B0604030504040204" pitchFamily="34" charset="-120"/>
                <a:ea typeface="微軟正黑體" panose="020B0604030504040204" pitchFamily="34" charset="-120"/>
                <a:cs typeface="Times New Roman" panose="02020603050405020304" pitchFamily="18" charset="0"/>
              </a:rPr>
              <a:t>本計畫</a:t>
            </a:r>
            <a:r>
              <a:rPr lang="zh-TW" altLang="zh-TW"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查核工作項目及執行進度說明</a:t>
            </a:r>
            <a:endParaRPr lang="zh-TW" altLang="en-US"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graphicFrame>
        <p:nvGraphicFramePr>
          <p:cNvPr id="7" name="表格 6"/>
          <p:cNvGraphicFramePr>
            <a:graphicFrameLocks noGrp="1"/>
          </p:cNvGraphicFramePr>
          <p:nvPr>
            <p:extLst>
              <p:ext uri="{D42A27DB-BD31-4B8C-83A1-F6EECF244321}">
                <p14:modId xmlns:p14="http://schemas.microsoft.com/office/powerpoint/2010/main" val="1547908126"/>
              </p:ext>
            </p:extLst>
          </p:nvPr>
        </p:nvGraphicFramePr>
        <p:xfrm>
          <a:off x="395536" y="1484785"/>
          <a:ext cx="8264922" cy="4394231"/>
        </p:xfrm>
        <a:graphic>
          <a:graphicData uri="http://schemas.openxmlformats.org/drawingml/2006/table">
            <a:tbl>
              <a:tblPr firstRow="1" firstCol="1" bandRow="1">
                <a:tableStyleId>{5C22544A-7EE6-4342-B048-85BDC9FD1C3A}</a:tableStyleId>
              </a:tblPr>
              <a:tblGrid>
                <a:gridCol w="288032">
                  <a:extLst>
                    <a:ext uri="{9D8B030D-6E8A-4147-A177-3AD203B41FA5}">
                      <a16:colId xmlns:a16="http://schemas.microsoft.com/office/drawing/2014/main" val="20000"/>
                    </a:ext>
                  </a:extLst>
                </a:gridCol>
                <a:gridCol w="929966">
                  <a:extLst>
                    <a:ext uri="{9D8B030D-6E8A-4147-A177-3AD203B41FA5}">
                      <a16:colId xmlns:a16="http://schemas.microsoft.com/office/drawing/2014/main" val="20001"/>
                    </a:ext>
                  </a:extLst>
                </a:gridCol>
                <a:gridCol w="1679504">
                  <a:extLst>
                    <a:ext uri="{9D8B030D-6E8A-4147-A177-3AD203B41FA5}">
                      <a16:colId xmlns:a16="http://schemas.microsoft.com/office/drawing/2014/main" val="20002"/>
                    </a:ext>
                  </a:extLst>
                </a:gridCol>
                <a:gridCol w="1679504">
                  <a:extLst>
                    <a:ext uri="{9D8B030D-6E8A-4147-A177-3AD203B41FA5}">
                      <a16:colId xmlns:a16="http://schemas.microsoft.com/office/drawing/2014/main" val="20003"/>
                    </a:ext>
                  </a:extLst>
                </a:gridCol>
                <a:gridCol w="2767810">
                  <a:extLst>
                    <a:ext uri="{9D8B030D-6E8A-4147-A177-3AD203B41FA5}">
                      <a16:colId xmlns:a16="http://schemas.microsoft.com/office/drawing/2014/main" val="20004"/>
                    </a:ext>
                  </a:extLst>
                </a:gridCol>
                <a:gridCol w="920106">
                  <a:extLst>
                    <a:ext uri="{9D8B030D-6E8A-4147-A177-3AD203B41FA5}">
                      <a16:colId xmlns:a16="http://schemas.microsoft.com/office/drawing/2014/main" val="20005"/>
                    </a:ext>
                  </a:extLst>
                </a:gridCol>
              </a:tblGrid>
              <a:tr h="405099">
                <a:tc>
                  <a:txBody>
                    <a:bodyPr/>
                    <a:lstStyle/>
                    <a:p>
                      <a:pPr algn="ctr" fontAlgn="b">
                        <a:lnSpc>
                          <a:spcPct val="100000"/>
                        </a:lnSpc>
                        <a:spcAft>
                          <a:spcPts val="0"/>
                        </a:spcAft>
                      </a:pPr>
                      <a:r>
                        <a:rPr lang="zh-TW" sz="1200" kern="100" dirty="0">
                          <a:solidFill>
                            <a:schemeClr val="tx1"/>
                          </a:solidFill>
                          <a:effectLst/>
                          <a:latin typeface="微軟正黑體" panose="020B0604030504040204" pitchFamily="34" charset="-120"/>
                          <a:ea typeface="微軟正黑體" panose="020B0604030504040204" pitchFamily="34" charset="-120"/>
                        </a:rPr>
                        <a:t>項次</a:t>
                      </a:r>
                      <a:endParaRPr lang="zh-TW" sz="12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ct val="100000"/>
                        </a:lnSpc>
                        <a:spcAft>
                          <a:spcPts val="0"/>
                        </a:spcAft>
                      </a:pPr>
                      <a:r>
                        <a:rPr lang="zh-TW" sz="1200" kern="100" dirty="0">
                          <a:solidFill>
                            <a:schemeClr val="tx1"/>
                          </a:solidFill>
                          <a:effectLst/>
                          <a:latin typeface="微軟正黑體" panose="020B0604030504040204" pitchFamily="34" charset="-120"/>
                          <a:ea typeface="微軟正黑體" panose="020B0604030504040204" pitchFamily="34" charset="-120"/>
                        </a:rPr>
                        <a:t>完成日期</a:t>
                      </a:r>
                    </a:p>
                    <a:p>
                      <a:pPr algn="ctr" fontAlgn="b">
                        <a:lnSpc>
                          <a:spcPct val="100000"/>
                        </a:lnSpc>
                        <a:spcAft>
                          <a:spcPts val="0"/>
                        </a:spcAft>
                      </a:pPr>
                      <a:r>
                        <a:rPr lang="en-US" sz="1200" kern="100" dirty="0">
                          <a:solidFill>
                            <a:schemeClr val="tx1"/>
                          </a:solidFill>
                          <a:effectLst/>
                          <a:latin typeface="微軟正黑體" panose="020B0604030504040204" pitchFamily="34" charset="-120"/>
                          <a:ea typeface="微軟正黑體" panose="020B0604030504040204" pitchFamily="34" charset="-120"/>
                        </a:rPr>
                        <a:t>(</a:t>
                      </a:r>
                      <a:r>
                        <a:rPr lang="zh-TW" sz="1200" kern="100" dirty="0">
                          <a:solidFill>
                            <a:schemeClr val="tx1"/>
                          </a:solidFill>
                          <a:effectLst/>
                          <a:latin typeface="微軟正黑體" panose="020B0604030504040204" pitchFamily="34" charset="-120"/>
                          <a:ea typeface="微軟正黑體" panose="020B0604030504040204" pitchFamily="34" charset="-120"/>
                        </a:rPr>
                        <a:t>月</a:t>
                      </a:r>
                      <a:r>
                        <a:rPr lang="en-US" sz="1200" kern="100" dirty="0">
                          <a:solidFill>
                            <a:schemeClr val="tx1"/>
                          </a:solidFill>
                          <a:effectLst/>
                          <a:latin typeface="微軟正黑體" panose="020B0604030504040204" pitchFamily="34" charset="-120"/>
                          <a:ea typeface="微軟正黑體" panose="020B0604030504040204" pitchFamily="34" charset="-120"/>
                        </a:rPr>
                        <a:t>/</a:t>
                      </a:r>
                      <a:r>
                        <a:rPr lang="zh-TW" sz="1200" kern="100" dirty="0">
                          <a:solidFill>
                            <a:schemeClr val="tx1"/>
                          </a:solidFill>
                          <a:effectLst/>
                          <a:latin typeface="微軟正黑體" panose="020B0604030504040204" pitchFamily="34" charset="-120"/>
                          <a:ea typeface="微軟正黑體" panose="020B0604030504040204" pitchFamily="34" charset="-120"/>
                        </a:rPr>
                        <a:t>日</a:t>
                      </a:r>
                      <a:r>
                        <a:rPr lang="en-US" sz="1200" kern="100" dirty="0">
                          <a:solidFill>
                            <a:schemeClr val="tx1"/>
                          </a:solidFill>
                          <a:effectLst/>
                          <a:latin typeface="微軟正黑體" panose="020B0604030504040204" pitchFamily="34" charset="-120"/>
                          <a:ea typeface="微軟正黑體" panose="020B0604030504040204" pitchFamily="34" charset="-120"/>
                        </a:rPr>
                        <a:t>)</a:t>
                      </a:r>
                      <a:endParaRPr lang="zh-TW" sz="12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ct val="100000"/>
                        </a:lnSpc>
                        <a:spcAft>
                          <a:spcPts val="0"/>
                        </a:spcAft>
                      </a:pPr>
                      <a:r>
                        <a:rPr lang="zh-TW" sz="1200" kern="100" dirty="0">
                          <a:solidFill>
                            <a:schemeClr val="tx1"/>
                          </a:solidFill>
                          <a:effectLst/>
                          <a:latin typeface="微軟正黑體" panose="020B0604030504040204" pitchFamily="34" charset="-120"/>
                          <a:ea typeface="微軟正黑體" panose="020B0604030504040204" pitchFamily="34" charset="-120"/>
                        </a:rPr>
                        <a:t>工作項目</a:t>
                      </a:r>
                      <a:endParaRPr lang="zh-TW" sz="12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ct val="100000"/>
                        </a:lnSpc>
                        <a:spcAft>
                          <a:spcPts val="0"/>
                        </a:spcAft>
                      </a:pPr>
                      <a:r>
                        <a:rPr lang="zh-TW" sz="1200" kern="100" dirty="0">
                          <a:solidFill>
                            <a:schemeClr val="tx1"/>
                          </a:solidFill>
                          <a:effectLst/>
                          <a:latin typeface="微軟正黑體" panose="020B0604030504040204" pitchFamily="34" charset="-120"/>
                          <a:ea typeface="微軟正黑體" panose="020B0604030504040204" pitchFamily="34" charset="-120"/>
                        </a:rPr>
                        <a:t>執行進度說明</a:t>
                      </a:r>
                      <a:endParaRPr lang="zh-TW" sz="12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zh-TW" sz="1200" kern="100" dirty="0">
                          <a:solidFill>
                            <a:schemeClr val="tx1"/>
                          </a:solidFill>
                          <a:effectLst/>
                          <a:latin typeface="微軟正黑體" panose="020B0604030504040204" pitchFamily="34" charset="-120"/>
                          <a:ea typeface="微軟正黑體" panose="020B0604030504040204" pitchFamily="34" charset="-120"/>
                        </a:rPr>
                        <a:t>佐證資料</a:t>
                      </a:r>
                      <a:endParaRPr lang="zh-TW" sz="12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zh-TW" sz="1200" kern="100" dirty="0">
                          <a:solidFill>
                            <a:schemeClr val="tx1"/>
                          </a:solidFill>
                          <a:effectLst/>
                          <a:latin typeface="微軟正黑體" panose="020B0604030504040204" pitchFamily="34" charset="-120"/>
                          <a:ea typeface="微軟正黑體" panose="020B0604030504040204" pitchFamily="34" charset="-120"/>
                        </a:rPr>
                        <a:t>累計</a:t>
                      </a:r>
                    </a:p>
                    <a:p>
                      <a:pPr algn="ctr">
                        <a:lnSpc>
                          <a:spcPct val="100000"/>
                        </a:lnSpc>
                        <a:spcAft>
                          <a:spcPts val="0"/>
                        </a:spcAft>
                      </a:pPr>
                      <a:r>
                        <a:rPr lang="zh-TW" sz="1200" kern="100" dirty="0">
                          <a:solidFill>
                            <a:schemeClr val="tx1"/>
                          </a:solidFill>
                          <a:effectLst/>
                          <a:latin typeface="微軟正黑體" panose="020B0604030504040204" pitchFamily="34" charset="-120"/>
                          <a:ea typeface="微軟正黑體" panose="020B0604030504040204" pitchFamily="34" charset="-120"/>
                        </a:rPr>
                        <a:t>執行</a:t>
                      </a:r>
                      <a:r>
                        <a:rPr lang="zh-TW" sz="1200" kern="100" dirty="0" smtClean="0">
                          <a:solidFill>
                            <a:schemeClr val="tx1"/>
                          </a:solidFill>
                          <a:effectLst/>
                          <a:latin typeface="微軟正黑體" panose="020B0604030504040204" pitchFamily="34" charset="-120"/>
                          <a:ea typeface="微軟正黑體" panose="020B0604030504040204" pitchFamily="34" charset="-120"/>
                        </a:rPr>
                        <a:t>進度</a:t>
                      </a:r>
                      <a:r>
                        <a:rPr lang="en-US" sz="1200" kern="100" dirty="0" smtClean="0">
                          <a:solidFill>
                            <a:schemeClr val="tx1"/>
                          </a:solidFill>
                          <a:effectLst/>
                          <a:latin typeface="微軟正黑體" panose="020B0604030504040204" pitchFamily="34" charset="-120"/>
                          <a:ea typeface="微軟正黑體" panose="020B0604030504040204" pitchFamily="34" charset="-120"/>
                        </a:rPr>
                        <a:t>%</a:t>
                      </a:r>
                      <a:endParaRPr lang="zh-TW" sz="12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810197">
                <a:tc>
                  <a:txBody>
                    <a:bodyPr/>
                    <a:lstStyle/>
                    <a:p>
                      <a:pPr algn="ctr" fontAlgn="b">
                        <a:lnSpc>
                          <a:spcPct val="100000"/>
                        </a:lnSpc>
                        <a:spcAft>
                          <a:spcPts val="0"/>
                        </a:spcAft>
                      </a:pPr>
                      <a:r>
                        <a:rPr lang="en-US" sz="1300" kern="100" dirty="0">
                          <a:solidFill>
                            <a:schemeClr val="tx1"/>
                          </a:solidFill>
                          <a:effectLst/>
                          <a:latin typeface="微軟正黑體" panose="020B0604030504040204" pitchFamily="34" charset="-120"/>
                          <a:ea typeface="微軟正黑體" panose="020B0604030504040204" pitchFamily="34" charset="-120"/>
                        </a:rPr>
                        <a:t>1</a:t>
                      </a:r>
                      <a:endParaRPr lang="zh-TW" sz="13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ct val="100000"/>
                        </a:lnSpc>
                        <a:spcAft>
                          <a:spcPts val="0"/>
                        </a:spcAft>
                      </a:pPr>
                      <a:r>
                        <a:rPr lang="en-US" sz="1300" kern="100" dirty="0">
                          <a:solidFill>
                            <a:schemeClr val="tx1"/>
                          </a:solidFill>
                          <a:effectLst/>
                          <a:latin typeface="微軟正黑體" panose="020B0604030504040204" pitchFamily="34" charset="-120"/>
                          <a:ea typeface="微軟正黑體" panose="020B0604030504040204" pitchFamily="34" charset="-120"/>
                        </a:rPr>
                        <a:t> </a:t>
                      </a:r>
                      <a:endParaRPr lang="zh-TW" sz="13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lnSpc>
                          <a:spcPct val="100000"/>
                        </a:lnSpc>
                        <a:spcAft>
                          <a:spcPts val="0"/>
                        </a:spcAft>
                      </a:pPr>
                      <a:r>
                        <a:rPr lang="zh-TW" altLang="en-US" sz="1300" b="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系統架構規劃</a:t>
                      </a:r>
                      <a:endParaRPr lang="zh-TW" sz="13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lnSpc>
                          <a:spcPct val="100000"/>
                        </a:lnSpc>
                        <a:spcAft>
                          <a:spcPts val="0"/>
                        </a:spcAft>
                      </a:pPr>
                      <a:r>
                        <a:rPr lang="zh-TW" altLang="en-US" sz="1300" b="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完成聯網系統架構規劃</a:t>
                      </a:r>
                      <a:endParaRPr lang="zh-TW" sz="13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lnSpc>
                          <a:spcPct val="100000"/>
                        </a:lnSpc>
                        <a:spcAft>
                          <a:spcPts val="0"/>
                        </a:spcAft>
                      </a:pPr>
                      <a:r>
                        <a:rPr lang="zh-TW" altLang="en-US" sz="1300" b="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如：</a:t>
                      </a:r>
                      <a:r>
                        <a:rPr lang="zh-TW" sz="1300" b="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實際</a:t>
                      </a:r>
                      <a:r>
                        <a:rPr lang="zh-TW" sz="13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聯網架構</a:t>
                      </a:r>
                      <a:r>
                        <a:rPr lang="zh-TW" sz="1300" b="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圖</a:t>
                      </a:r>
                      <a:r>
                        <a:rPr lang="en-US" altLang="zh-TW" sz="1300" b="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1300" b="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含繪製設備位置</a:t>
                      </a:r>
                      <a:r>
                        <a:rPr lang="en-US" altLang="zh-TW" sz="1300" b="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Layout</a:t>
                      </a:r>
                      <a:r>
                        <a:rPr lang="zh-TW" altLang="zh-TW" sz="1300" b="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、聯網架構圖、聯網中介裝置、聯網設備暨控制器列表</a:t>
                      </a:r>
                      <a:r>
                        <a:rPr lang="en-US" altLang="zh-TW" sz="1300" b="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3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300" b="1" kern="100" dirty="0">
                          <a:solidFill>
                            <a:srgbClr val="000000"/>
                          </a:solidFill>
                          <a:latin typeface="微軟正黑體" pitchFamily="34" charset="-120"/>
                          <a:ea typeface="微軟正黑體" pitchFamily="34" charset="-120"/>
                          <a:cs typeface="Times New Roman"/>
                        </a:rPr>
                        <a:t>10%</a:t>
                      </a:r>
                      <a:endParaRPr lang="zh-TW" sz="1300" kern="100" dirty="0">
                        <a:latin typeface="微軟正黑體" pitchFamily="34" charset="-120"/>
                        <a:ea typeface="微軟正黑體" pitchFamily="34" charset="-120"/>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503272">
                <a:tc>
                  <a:txBody>
                    <a:bodyPr/>
                    <a:lstStyle/>
                    <a:p>
                      <a:pPr algn="ctr" fontAlgn="b">
                        <a:lnSpc>
                          <a:spcPct val="100000"/>
                        </a:lnSpc>
                        <a:spcAft>
                          <a:spcPts val="0"/>
                        </a:spcAft>
                      </a:pPr>
                      <a:r>
                        <a:rPr lang="en-US" altLang="zh-TW" sz="130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2</a:t>
                      </a:r>
                      <a:endParaRPr lang="zh-TW" sz="13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ct val="100000"/>
                        </a:lnSpc>
                        <a:spcAft>
                          <a:spcPts val="0"/>
                        </a:spcAft>
                      </a:pPr>
                      <a:endParaRPr lang="zh-TW" sz="13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lnSpc>
                          <a:spcPct val="100000"/>
                        </a:lnSpc>
                        <a:spcAft>
                          <a:spcPts val="0"/>
                        </a:spcAft>
                      </a:pPr>
                      <a:r>
                        <a:rPr lang="zh-TW" altLang="en-US" sz="1300" b="0"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提供資訊安全檢測報告</a:t>
                      </a:r>
                      <a:r>
                        <a:rPr lang="en-US" altLang="zh-TW" sz="1300" b="0"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300" b="0"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初測</a:t>
                      </a:r>
                      <a:r>
                        <a:rPr lang="en-US" altLang="zh-TW" sz="1300" b="0"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300" b="0"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必要</a:t>
                      </a:r>
                      <a:r>
                        <a:rPr lang="en-US" altLang="zh-TW" sz="1300" b="0"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en-US" sz="1300" b="0"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lnSpc>
                          <a:spcPct val="100000"/>
                        </a:lnSpc>
                        <a:spcAft>
                          <a:spcPts val="0"/>
                        </a:spcAft>
                      </a:pPr>
                      <a:r>
                        <a:rPr lang="zh-TW" altLang="en-US" sz="1300" b="0"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提供第三方資訊安全檢測初測報告</a:t>
                      </a: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lnSpc>
                          <a:spcPct val="100000"/>
                        </a:lnSpc>
                        <a:spcAft>
                          <a:spcPts val="0"/>
                        </a:spcAft>
                      </a:pPr>
                      <a:r>
                        <a:rPr lang="zh-TW" altLang="en-US" sz="1300" b="0"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資安檢測報告</a:t>
                      </a: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300" b="1" kern="100" dirty="0">
                          <a:solidFill>
                            <a:srgbClr val="FF0000"/>
                          </a:solidFill>
                          <a:latin typeface="微軟正黑體" pitchFamily="34" charset="-120"/>
                          <a:ea typeface="微軟正黑體" pitchFamily="34" charset="-120"/>
                          <a:cs typeface="Times New Roman"/>
                        </a:rPr>
                        <a:t>30%</a:t>
                      </a:r>
                      <a:endParaRPr lang="zh-TW" sz="1300" kern="100" dirty="0">
                        <a:solidFill>
                          <a:srgbClr val="FF0000"/>
                        </a:solidFill>
                        <a:latin typeface="微軟正黑體" pitchFamily="34" charset="-120"/>
                        <a:ea typeface="微軟正黑體" pitchFamily="34" charset="-120"/>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503272">
                <a:tc>
                  <a:txBody>
                    <a:bodyPr/>
                    <a:lstStyle/>
                    <a:p>
                      <a:pPr algn="ctr" fontAlgn="b">
                        <a:lnSpc>
                          <a:spcPct val="100000"/>
                        </a:lnSpc>
                        <a:spcAft>
                          <a:spcPts val="0"/>
                        </a:spcAft>
                      </a:pPr>
                      <a:r>
                        <a:rPr lang="en-US" altLang="zh-TW" sz="1300" kern="100" dirty="0" smtClean="0">
                          <a:solidFill>
                            <a:schemeClr val="tx1"/>
                          </a:solidFill>
                          <a:effectLst/>
                          <a:latin typeface="微軟正黑體" panose="020B0604030504040204" pitchFamily="34" charset="-120"/>
                          <a:ea typeface="微軟正黑體" panose="020B0604030504040204" pitchFamily="34" charset="-120"/>
                          <a:cs typeface="+mn-cs"/>
                        </a:rPr>
                        <a:t>3</a:t>
                      </a:r>
                      <a:endParaRPr lang="zh-TW" sz="13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ct val="100000"/>
                        </a:lnSpc>
                        <a:spcAft>
                          <a:spcPts val="0"/>
                        </a:spcAft>
                      </a:pPr>
                      <a:r>
                        <a:rPr lang="en-US" sz="1300" kern="100" dirty="0">
                          <a:solidFill>
                            <a:schemeClr val="tx1"/>
                          </a:solidFill>
                          <a:effectLst/>
                          <a:latin typeface="微軟正黑體" panose="020B0604030504040204" pitchFamily="34" charset="-120"/>
                          <a:ea typeface="微軟正黑體" panose="020B0604030504040204" pitchFamily="34" charset="-120"/>
                        </a:rPr>
                        <a:t> </a:t>
                      </a:r>
                      <a:endParaRPr lang="zh-TW" sz="13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lnSpc>
                          <a:spcPct val="100000"/>
                        </a:lnSpc>
                        <a:spcAft>
                          <a:spcPts val="0"/>
                        </a:spcAft>
                      </a:pPr>
                      <a:endParaRPr lang="zh-TW" altLang="en-US" sz="13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zh-TW" altLang="en-US" sz="13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lnSpc>
                          <a:spcPct val="100000"/>
                        </a:lnSpc>
                        <a:spcAft>
                          <a:spcPts val="0"/>
                        </a:spcAft>
                      </a:pPr>
                      <a:endParaRPr lang="zh-TW" altLang="en-US" sz="13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endParaRPr lang="zh-TW" sz="1300" kern="100" dirty="0">
                        <a:latin typeface="微軟正黑體" pitchFamily="34" charset="-120"/>
                        <a:ea typeface="微軟正黑體" pitchFamily="34" charset="-120"/>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70447">
                <a:tc>
                  <a:txBody>
                    <a:bodyPr/>
                    <a:lstStyle/>
                    <a:p>
                      <a:pPr algn="ctr" fontAlgn="b">
                        <a:lnSpc>
                          <a:spcPct val="100000"/>
                        </a:lnSpc>
                        <a:spcAft>
                          <a:spcPts val="0"/>
                        </a:spcAft>
                      </a:pPr>
                      <a:r>
                        <a:rPr lang="en-US" altLang="zh-TW" sz="1300" kern="100" dirty="0" smtClean="0">
                          <a:solidFill>
                            <a:schemeClr val="tx1"/>
                          </a:solidFill>
                          <a:effectLst/>
                          <a:latin typeface="微軟正黑體" panose="020B0604030504040204" pitchFamily="34" charset="-120"/>
                          <a:ea typeface="微軟正黑體" panose="020B0604030504040204" pitchFamily="34" charset="-120"/>
                          <a:cs typeface="+mn-cs"/>
                        </a:rPr>
                        <a:t>4</a:t>
                      </a:r>
                      <a:endParaRPr lang="zh-TW" sz="13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ct val="100000"/>
                        </a:lnSpc>
                        <a:spcAft>
                          <a:spcPts val="0"/>
                        </a:spcAft>
                      </a:pPr>
                      <a:endParaRPr lang="zh-TW" sz="13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lnSpc>
                          <a:spcPct val="100000"/>
                        </a:lnSpc>
                        <a:spcAft>
                          <a:spcPts val="0"/>
                        </a:spcAft>
                      </a:pPr>
                      <a:endParaRPr lang="zh-TW" altLang="en-US" sz="13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zh-TW" altLang="en-US" sz="13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lnSpc>
                          <a:spcPct val="100000"/>
                        </a:lnSpc>
                        <a:spcAft>
                          <a:spcPts val="0"/>
                        </a:spcAft>
                      </a:pPr>
                      <a:endParaRPr lang="zh-TW" altLang="en-US" sz="13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endParaRPr lang="zh-TW" sz="1300" kern="100" dirty="0">
                        <a:latin typeface="微軟正黑體" pitchFamily="34" charset="-120"/>
                        <a:ea typeface="微軟正黑體" pitchFamily="34" charset="-120"/>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88032">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altLang="zh-TW" sz="130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5</a:t>
                      </a:r>
                      <a:endParaRPr lang="zh-TW" altLang="zh-TW" sz="130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ct val="100000"/>
                        </a:lnSpc>
                        <a:spcAft>
                          <a:spcPts val="0"/>
                        </a:spcAft>
                      </a:pPr>
                      <a:endParaRPr lang="zh-TW" sz="13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lnSpc>
                          <a:spcPct val="100000"/>
                        </a:lnSpc>
                        <a:spcAft>
                          <a:spcPts val="0"/>
                        </a:spcAft>
                      </a:pPr>
                      <a:r>
                        <a:rPr lang="zh-TW" altLang="en-US" sz="1300" b="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教育訓練</a:t>
                      </a:r>
                      <a:endParaRPr lang="zh-TW" altLang="en-US" sz="13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zh-TW" altLang="en-US" sz="1300" b="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完成教育訓練</a:t>
                      </a:r>
                      <a:endParaRPr lang="zh-TW" altLang="zh-TW" sz="1300" b="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lnSpc>
                          <a:spcPct val="100000"/>
                        </a:lnSpc>
                        <a:spcAft>
                          <a:spcPts val="0"/>
                        </a:spcAft>
                      </a:pPr>
                      <a:r>
                        <a:rPr lang="zh-TW" altLang="en-US" sz="1300" b="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如：簽到表、上課照片</a:t>
                      </a:r>
                      <a:endParaRPr lang="zh-TW" altLang="en-US" sz="13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lnSpc>
                          <a:spcPts val="2600"/>
                        </a:lnSpc>
                        <a:spcAft>
                          <a:spcPts val="0"/>
                        </a:spcAft>
                      </a:pPr>
                      <a:r>
                        <a:rPr lang="en-US" sz="1300" b="1" kern="100" dirty="0" smtClean="0">
                          <a:solidFill>
                            <a:srgbClr val="000000"/>
                          </a:solidFill>
                          <a:latin typeface="微軟正黑體" pitchFamily="34" charset="-120"/>
                          <a:ea typeface="微軟正黑體" pitchFamily="34" charset="-120"/>
                          <a:cs typeface="Times New Roman"/>
                        </a:rPr>
                        <a:t>95%</a:t>
                      </a:r>
                      <a:endParaRPr lang="zh-TW" sz="1300" b="1" kern="100" dirty="0">
                        <a:solidFill>
                          <a:srgbClr val="000000"/>
                        </a:solidFill>
                        <a:latin typeface="微軟正黑體" pitchFamily="34" charset="-120"/>
                        <a:ea typeface="微軟正黑體" pitchFamily="34" charset="-120"/>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19908">
                <a:tc>
                  <a:txBody>
                    <a:bodyPr/>
                    <a:lstStyle/>
                    <a:p>
                      <a:pPr algn="ctr" fontAlgn="b">
                        <a:lnSpc>
                          <a:spcPct val="100000"/>
                        </a:lnSpc>
                        <a:spcAft>
                          <a:spcPts val="0"/>
                        </a:spcAft>
                      </a:pPr>
                      <a:r>
                        <a:rPr lang="en-US" altLang="zh-TW" sz="1300"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6</a:t>
                      </a:r>
                      <a:endParaRPr lang="zh-TW" sz="1300"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ct val="100000"/>
                        </a:lnSpc>
                        <a:spcAft>
                          <a:spcPts val="0"/>
                        </a:spcAft>
                      </a:pPr>
                      <a:endParaRPr lang="zh-TW" sz="1300"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TW" altLang="en-US" sz="1300" dirty="0" smtClean="0"/>
                        <a:t>預期效益測試驗證</a:t>
                      </a:r>
                      <a:endParaRPr lang="zh-TW" altLang="en-US" sz="1300" dirty="0"/>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TW" altLang="en-US" sz="1300" dirty="0"/>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TW" altLang="en-US" sz="1300" dirty="0"/>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TW" altLang="en-US" sz="1300"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544188">
                <a:tc>
                  <a:txBody>
                    <a:bodyPr/>
                    <a:lstStyle/>
                    <a:p>
                      <a:pPr algn="ctr" fontAlgn="b">
                        <a:lnSpc>
                          <a:spcPct val="100000"/>
                        </a:lnSpc>
                        <a:spcAft>
                          <a:spcPts val="0"/>
                        </a:spcAft>
                      </a:pPr>
                      <a:r>
                        <a:rPr lang="en-US" altLang="zh-TW" sz="1300"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7</a:t>
                      </a:r>
                      <a:endParaRPr lang="zh-TW" sz="1300"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ct val="100000"/>
                        </a:lnSpc>
                        <a:spcAft>
                          <a:spcPts val="0"/>
                        </a:spcAft>
                      </a:pPr>
                      <a:endParaRPr lang="zh-TW" sz="1300"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300" b="0"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提供資訊安全檢測報告</a:t>
                      </a:r>
                      <a:r>
                        <a:rPr lang="en-US" altLang="zh-TW" sz="1300" b="0"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300" b="0"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複測</a:t>
                      </a:r>
                      <a:r>
                        <a:rPr lang="en-US" altLang="zh-TW" sz="1300" b="0"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300" b="0"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必要</a:t>
                      </a:r>
                      <a:r>
                        <a:rPr lang="en-US" altLang="zh-TW" sz="1300" b="0"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en-US" sz="1300" b="0"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300" b="0"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提供第三方資訊安全檢測</a:t>
                      </a:r>
                      <a:r>
                        <a:rPr lang="zh-TW" altLang="en-US" sz="13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複測</a:t>
                      </a:r>
                      <a:r>
                        <a:rPr lang="zh-TW" altLang="en-US" sz="1300" b="0"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報告</a:t>
                      </a:r>
                      <a:endParaRPr lang="zh-TW" altLang="en-US" sz="1300" b="0"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300" b="0"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檢測報告</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3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3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高風險須為</a:t>
                      </a:r>
                      <a:r>
                        <a:rPr lang="en-US" altLang="zh-TW" sz="13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0)</a:t>
                      </a:r>
                      <a:endParaRPr lang="zh-TW" altLang="en-US" sz="13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TW" altLang="en-US" sz="1300"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607648">
                <a:tc>
                  <a:txBody>
                    <a:bodyPr/>
                    <a:lstStyle/>
                    <a:p>
                      <a:pPr marL="0" algn="ctr" defTabSz="914400" rtl="0" eaLnBrk="1" fontAlgn="b" latinLnBrk="0" hangingPunct="1">
                        <a:lnSpc>
                          <a:spcPct val="100000"/>
                        </a:lnSpc>
                        <a:spcAft>
                          <a:spcPts val="0"/>
                        </a:spcAft>
                      </a:pPr>
                      <a:r>
                        <a:rPr lang="en-US" altLang="zh-TW" sz="1300" b="1"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8</a:t>
                      </a:r>
                      <a:endParaRPr lang="zh-TW" altLang="en-US" sz="1300" b="1"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ct val="100000"/>
                        </a:lnSpc>
                        <a:spcAft>
                          <a:spcPts val="0"/>
                        </a:spcAft>
                      </a:pPr>
                      <a:r>
                        <a:rPr lang="en-US" sz="1300" kern="100" dirty="0">
                          <a:solidFill>
                            <a:srgbClr val="FF0000"/>
                          </a:solidFill>
                          <a:effectLst/>
                          <a:latin typeface="微軟正黑體" panose="020B0604030504040204" pitchFamily="34" charset="-120"/>
                          <a:ea typeface="微軟正黑體" panose="020B0604030504040204" pitchFamily="34" charset="-120"/>
                        </a:rPr>
                        <a:t> </a:t>
                      </a:r>
                      <a:endParaRPr lang="zh-TW" sz="1300"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lnSpc>
                          <a:spcPct val="100000"/>
                        </a:lnSpc>
                        <a:spcAft>
                          <a:spcPts val="0"/>
                        </a:spcAft>
                      </a:pPr>
                      <a:r>
                        <a:rPr lang="zh-TW" altLang="en-US" sz="13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執行成果報告</a:t>
                      </a: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lnSpc>
                          <a:spcPct val="100000"/>
                        </a:lnSpc>
                        <a:spcAft>
                          <a:spcPts val="0"/>
                        </a:spcAft>
                      </a:pPr>
                      <a:r>
                        <a:rPr lang="zh-TW" altLang="en-US" sz="13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完成執行成果報告</a:t>
                      </a: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lnSpc>
                          <a:spcPct val="100000"/>
                        </a:lnSpc>
                        <a:spcAft>
                          <a:spcPts val="0"/>
                        </a:spcAft>
                      </a:pPr>
                      <a:r>
                        <a:rPr lang="zh-TW" altLang="en-US" sz="13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執行成果報告</a:t>
                      </a:r>
                    </a:p>
                    <a:p>
                      <a:pPr marL="0" algn="l" defTabSz="914400" rtl="0" eaLnBrk="1" fontAlgn="b" latinLnBrk="0" hangingPunct="1">
                        <a:lnSpc>
                          <a:spcPct val="100000"/>
                        </a:lnSpc>
                        <a:spcAft>
                          <a:spcPts val="0"/>
                        </a:spcAft>
                      </a:pPr>
                      <a:r>
                        <a:rPr lang="en-US" altLang="en-US" sz="13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3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含本計畫相關執行工作之佐證資料</a:t>
                      </a:r>
                      <a:r>
                        <a:rPr lang="en-US" altLang="en-US" sz="13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en-US" sz="13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lnSpc>
                          <a:spcPts val="2600"/>
                        </a:lnSpc>
                        <a:spcAft>
                          <a:spcPts val="0"/>
                        </a:spcAft>
                      </a:pPr>
                      <a:r>
                        <a:rPr lang="en-US" sz="1300" b="1" kern="100" dirty="0">
                          <a:solidFill>
                            <a:srgbClr val="000000"/>
                          </a:solidFill>
                          <a:latin typeface="微軟正黑體" pitchFamily="34" charset="-120"/>
                          <a:ea typeface="微軟正黑體" pitchFamily="34" charset="-120"/>
                          <a:cs typeface="Times New Roman"/>
                        </a:rPr>
                        <a:t> </a:t>
                      </a:r>
                      <a:r>
                        <a:rPr lang="en-US" sz="1300" b="1" kern="100" dirty="0" smtClean="0">
                          <a:solidFill>
                            <a:srgbClr val="000000"/>
                          </a:solidFill>
                          <a:latin typeface="微軟正黑體" pitchFamily="34" charset="-120"/>
                          <a:ea typeface="微軟正黑體" pitchFamily="34" charset="-120"/>
                          <a:cs typeface="Times New Roman"/>
                        </a:rPr>
                        <a:t>100%</a:t>
                      </a:r>
                      <a:endParaRPr lang="zh-TW" sz="1300" b="1" kern="100" dirty="0">
                        <a:solidFill>
                          <a:srgbClr val="000000"/>
                        </a:solidFill>
                        <a:latin typeface="微軟正黑體" pitchFamily="34" charset="-120"/>
                        <a:ea typeface="微軟正黑體" pitchFamily="34" charset="-120"/>
                        <a:cs typeface="Times New Roman"/>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8557840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投影片編號版面配置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D89D4992-2C1A-4688-922E-9162A398FFF7}" type="slidenum">
              <a:rPr kumimoji="0" lang="en-US" altLang="zh-TW" sz="1800">
                <a:latin typeface="Constantia" panose="02030602050306030303" pitchFamily="18" charset="0"/>
                <a:ea typeface="標楷體" panose="03000509000000000000" pitchFamily="65" charset="-120"/>
              </a:rPr>
              <a:pPr/>
              <a:t>33</a:t>
            </a:fld>
            <a:endParaRPr kumimoji="0" lang="en-US" altLang="zh-TW" sz="1800">
              <a:latin typeface="Constantia" panose="02030602050306030303" pitchFamily="18" charset="0"/>
              <a:ea typeface="標楷體" panose="03000509000000000000" pitchFamily="65" charset="-120"/>
            </a:endParaRPr>
          </a:p>
        </p:txBody>
      </p:sp>
      <p:sp>
        <p:nvSpPr>
          <p:cNvPr id="26627" name="Rectangle 2"/>
          <p:cNvSpPr>
            <a:spLocks noGrp="1" noChangeArrowheads="1"/>
          </p:cNvSpPr>
          <p:nvPr>
            <p:ph type="title"/>
          </p:nvPr>
        </p:nvSpPr>
        <p:spPr bwMode="auto">
          <a:xfrm>
            <a:off x="1115616" y="0"/>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zh-TW" altLang="en-US" dirty="0" smtClean="0">
                <a:latin typeface="微軟正黑體" panose="020B0604030504040204" pitchFamily="34" charset="-120"/>
                <a:ea typeface="微軟正黑體" panose="020B0604030504040204" pitchFamily="34" charset="-120"/>
              </a:rPr>
              <a:t>壹、</a:t>
            </a:r>
            <a:r>
              <a:rPr lang="zh-TW" altLang="zh-TW" dirty="0" smtClean="0">
                <a:latin typeface="微軟正黑體" panose="020B0604030504040204" pitchFamily="34" charset="-120"/>
                <a:ea typeface="微軟正黑體" panose="020B0604030504040204" pitchFamily="34" charset="-120"/>
              </a:rPr>
              <a:t>計畫內容</a:t>
            </a:r>
            <a:endParaRPr lang="zh-TW" altLang="en-US" dirty="0" smtClean="0">
              <a:latin typeface="微軟正黑體" panose="020B0604030504040204" pitchFamily="34" charset="-120"/>
              <a:ea typeface="微軟正黑體" panose="020B0604030504040204" pitchFamily="34" charset="-120"/>
            </a:endParaRPr>
          </a:p>
        </p:txBody>
      </p:sp>
      <p:sp>
        <p:nvSpPr>
          <p:cNvPr id="6" name="矩形 5"/>
          <p:cNvSpPr/>
          <p:nvPr/>
        </p:nvSpPr>
        <p:spPr>
          <a:xfrm>
            <a:off x="107504" y="908720"/>
            <a:ext cx="7019925" cy="461665"/>
          </a:xfrm>
          <a:prstGeom prst="rect">
            <a:avLst/>
          </a:prstGeom>
        </p:spPr>
        <p:txBody>
          <a:bodyPr>
            <a:spAutoFit/>
          </a:bodyPr>
          <a:lstStyle/>
          <a:p>
            <a:pPr lvl="1">
              <a:defRPr/>
            </a:pPr>
            <a:r>
              <a:rPr lang="zh-TW" altLang="en-US" sz="2400" dirty="0">
                <a:latin typeface="微軟正黑體" panose="020B0604030504040204" pitchFamily="34" charset="-120"/>
                <a:ea typeface="微軟正黑體" panose="020B0604030504040204" pitchFamily="34" charset="-120"/>
              </a:rPr>
              <a:t>四</a:t>
            </a:r>
            <a:r>
              <a:rPr lang="zh-TW" altLang="zh-TW" sz="2400"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人力與</a:t>
            </a:r>
            <a:r>
              <a:rPr lang="zh-TW" altLang="zh-TW" sz="2400" b="1" dirty="0" smtClean="0">
                <a:latin typeface="微軟正黑體" panose="020B0604030504040204" pitchFamily="34" charset="-120"/>
                <a:ea typeface="微軟正黑體" panose="020B0604030504040204" pitchFamily="34" charset="-120"/>
              </a:rPr>
              <a:t>經費</a:t>
            </a:r>
            <a:r>
              <a:rPr lang="zh-TW" altLang="zh-TW" sz="2400" b="1" dirty="0">
                <a:latin typeface="微軟正黑體" panose="020B0604030504040204" pitchFamily="34" charset="-120"/>
                <a:ea typeface="微軟正黑體" panose="020B0604030504040204" pitchFamily="34" charset="-120"/>
              </a:rPr>
              <a:t>說明</a:t>
            </a:r>
            <a:r>
              <a:rPr lang="en-US" altLang="zh-TW" sz="2400" b="1" dirty="0" smtClean="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本</a:t>
            </a:r>
            <a:r>
              <a:rPr lang="zh-TW" altLang="zh-TW" sz="2400" dirty="0" smtClean="0">
                <a:latin typeface="微軟正黑體" panose="020B0604030504040204" pitchFamily="34" charset="-120"/>
                <a:ea typeface="微軟正黑體" panose="020B0604030504040204" pitchFamily="34" charset="-120"/>
              </a:rPr>
              <a:t>計畫</a:t>
            </a:r>
            <a:r>
              <a:rPr lang="zh-TW" altLang="zh-TW" sz="2400" dirty="0">
                <a:latin typeface="微軟正黑體" panose="020B0604030504040204" pitchFamily="34" charset="-120"/>
                <a:ea typeface="微軟正黑體" panose="020B0604030504040204" pitchFamily="34" charset="-120"/>
              </a:rPr>
              <a:t>人力</a:t>
            </a:r>
            <a:r>
              <a:rPr lang="zh-TW" altLang="zh-TW" sz="2400" dirty="0" smtClean="0">
                <a:latin typeface="微軟正黑體" panose="020B0604030504040204" pitchFamily="34" charset="-120"/>
                <a:ea typeface="微軟正黑體" panose="020B0604030504040204" pitchFamily="34" charset="-120"/>
              </a:rPr>
              <a:t>需求</a:t>
            </a:r>
            <a:endParaRPr lang="en-US" altLang="zh-TW" sz="2400" kern="0" dirty="0">
              <a:solidFill>
                <a:srgbClr val="FF0000"/>
              </a:solidFill>
              <a:latin typeface="+mj-ea"/>
              <a:ea typeface="+mj-ea"/>
            </a:endParaRPr>
          </a:p>
        </p:txBody>
      </p:sp>
      <p:graphicFrame>
        <p:nvGraphicFramePr>
          <p:cNvPr id="2" name="表格 1"/>
          <p:cNvGraphicFramePr>
            <a:graphicFrameLocks noGrp="1"/>
          </p:cNvGraphicFramePr>
          <p:nvPr/>
        </p:nvGraphicFramePr>
        <p:xfrm>
          <a:off x="250825" y="1484313"/>
          <a:ext cx="8642350" cy="3962400"/>
        </p:xfrm>
        <a:graphic>
          <a:graphicData uri="http://schemas.openxmlformats.org/drawingml/2006/table">
            <a:tbl>
              <a:tblPr>
                <a:tableStyleId>{5C22544A-7EE6-4342-B048-85BDC9FD1C3A}</a:tableStyleId>
              </a:tblPr>
              <a:tblGrid>
                <a:gridCol w="826523">
                  <a:extLst>
                    <a:ext uri="{9D8B030D-6E8A-4147-A177-3AD203B41FA5}">
                      <a16:colId xmlns:a16="http://schemas.microsoft.com/office/drawing/2014/main" val="20000"/>
                    </a:ext>
                  </a:extLst>
                </a:gridCol>
                <a:gridCol w="934501">
                  <a:extLst>
                    <a:ext uri="{9D8B030D-6E8A-4147-A177-3AD203B41FA5}">
                      <a16:colId xmlns:a16="http://schemas.microsoft.com/office/drawing/2014/main" val="20001"/>
                    </a:ext>
                  </a:extLst>
                </a:gridCol>
                <a:gridCol w="2751043">
                  <a:extLst>
                    <a:ext uri="{9D8B030D-6E8A-4147-A177-3AD203B41FA5}">
                      <a16:colId xmlns:a16="http://schemas.microsoft.com/office/drawing/2014/main" val="20002"/>
                    </a:ext>
                  </a:extLst>
                </a:gridCol>
                <a:gridCol w="1156432">
                  <a:extLst>
                    <a:ext uri="{9D8B030D-6E8A-4147-A177-3AD203B41FA5}">
                      <a16:colId xmlns:a16="http://schemas.microsoft.com/office/drawing/2014/main" val="20003"/>
                    </a:ext>
                  </a:extLst>
                </a:gridCol>
                <a:gridCol w="1480452">
                  <a:extLst>
                    <a:ext uri="{9D8B030D-6E8A-4147-A177-3AD203B41FA5}">
                      <a16:colId xmlns:a16="http://schemas.microsoft.com/office/drawing/2014/main" val="20004"/>
                    </a:ext>
                  </a:extLst>
                </a:gridCol>
                <a:gridCol w="643853">
                  <a:extLst>
                    <a:ext uri="{9D8B030D-6E8A-4147-A177-3AD203B41FA5}">
                      <a16:colId xmlns:a16="http://schemas.microsoft.com/office/drawing/2014/main" val="20005"/>
                    </a:ext>
                  </a:extLst>
                </a:gridCol>
                <a:gridCol w="849546">
                  <a:extLst>
                    <a:ext uri="{9D8B030D-6E8A-4147-A177-3AD203B41FA5}">
                      <a16:colId xmlns:a16="http://schemas.microsoft.com/office/drawing/2014/main" val="20006"/>
                    </a:ext>
                  </a:extLst>
                </a:gridCol>
              </a:tblGrid>
              <a:tr h="660384">
                <a:tc>
                  <a:txBody>
                    <a:bodyPr/>
                    <a:lstStyle/>
                    <a:p>
                      <a:pPr algn="ctr">
                        <a:lnSpc>
                          <a:spcPts val="2600"/>
                        </a:lnSpc>
                        <a:spcAft>
                          <a:spcPts val="0"/>
                        </a:spcAft>
                      </a:pPr>
                      <a:r>
                        <a:rPr lang="zh-TW" sz="1400" kern="100" dirty="0">
                          <a:effectLst/>
                          <a:latin typeface="微軟正黑體" panose="020B0604030504040204" pitchFamily="34" charset="-120"/>
                          <a:ea typeface="微軟正黑體" panose="020B0604030504040204" pitchFamily="34" charset="-120"/>
                        </a:rPr>
                        <a:t>姓名</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zh-TW" sz="1400" kern="100" dirty="0">
                          <a:effectLst/>
                          <a:latin typeface="微軟正黑體" panose="020B0604030504040204" pitchFamily="34" charset="-120"/>
                          <a:ea typeface="微軟正黑體" panose="020B0604030504040204" pitchFamily="34" charset="-120"/>
                        </a:rPr>
                        <a:t>最高學歷</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zh-TW" sz="1400" kern="100" dirty="0">
                          <a:effectLst/>
                          <a:latin typeface="微軟正黑體" panose="020B0604030504040204" pitchFamily="34" charset="-120"/>
                          <a:ea typeface="微軟正黑體" panose="020B0604030504040204" pitchFamily="34" charset="-120"/>
                        </a:rPr>
                        <a:t>經歷</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zh-TW" sz="1400" kern="100">
                          <a:effectLst/>
                          <a:latin typeface="微軟正黑體" panose="020B0604030504040204" pitchFamily="34" charset="-120"/>
                          <a:ea typeface="微軟正黑體" panose="020B0604030504040204" pitchFamily="34" charset="-120"/>
                        </a:rPr>
                        <a:t>職級</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zh-TW" sz="1400" kern="100" dirty="0">
                          <a:effectLst/>
                          <a:latin typeface="微軟正黑體" panose="020B0604030504040204" pitchFamily="34" charset="-120"/>
                          <a:ea typeface="微軟正黑體" panose="020B0604030504040204" pitchFamily="34" charset="-120"/>
                        </a:rPr>
                        <a:t>本</a:t>
                      </a:r>
                      <a:r>
                        <a:rPr lang="zh-TW" sz="1400" kern="100" dirty="0" smtClean="0">
                          <a:effectLst/>
                          <a:latin typeface="微軟正黑體" panose="020B0604030504040204" pitchFamily="34" charset="-120"/>
                          <a:ea typeface="微軟正黑體" panose="020B0604030504040204" pitchFamily="34" charset="-120"/>
                        </a:rPr>
                        <a:t>計畫</a:t>
                      </a:r>
                      <a:r>
                        <a:rPr lang="zh-TW" altLang="en-US" sz="1400" kern="100" dirty="0" smtClean="0">
                          <a:effectLst/>
                          <a:latin typeface="微軟正黑體" panose="020B0604030504040204" pitchFamily="34" charset="-120"/>
                          <a:ea typeface="微軟正黑體" panose="020B0604030504040204" pitchFamily="34" charset="-120"/>
                        </a:rPr>
                        <a:t>執行</a:t>
                      </a:r>
                      <a:endParaRPr lang="zh-TW" sz="1400" kern="100" dirty="0">
                        <a:effectLst/>
                        <a:latin typeface="微軟正黑體" panose="020B0604030504040204" pitchFamily="34" charset="-120"/>
                        <a:ea typeface="微軟正黑體" panose="020B0604030504040204" pitchFamily="34" charset="-120"/>
                      </a:endParaRPr>
                    </a:p>
                    <a:p>
                      <a:pPr algn="ctr">
                        <a:lnSpc>
                          <a:spcPts val="2600"/>
                        </a:lnSpc>
                        <a:spcAft>
                          <a:spcPts val="0"/>
                        </a:spcAft>
                      </a:pPr>
                      <a:r>
                        <a:rPr lang="zh-TW" sz="1400" kern="100" dirty="0">
                          <a:effectLst/>
                          <a:latin typeface="微軟正黑體" panose="020B0604030504040204" pitchFamily="34" charset="-120"/>
                          <a:ea typeface="微軟正黑體" panose="020B0604030504040204" pitchFamily="34" charset="-120"/>
                        </a:rPr>
                        <a:t>工作</a:t>
                      </a:r>
                      <a:r>
                        <a:rPr lang="zh-TW" sz="1400" kern="100" dirty="0" smtClean="0">
                          <a:effectLst/>
                          <a:latin typeface="微軟正黑體" panose="020B0604030504040204" pitchFamily="34" charset="-120"/>
                          <a:ea typeface="微軟正黑體" panose="020B0604030504040204" pitchFamily="34" charset="-120"/>
                        </a:rPr>
                        <a:t>內容</a:t>
                      </a:r>
                      <a:r>
                        <a:rPr lang="en-US" altLang="zh-TW" sz="1400" kern="100" dirty="0" smtClean="0">
                          <a:effectLst/>
                          <a:latin typeface="微軟正黑體" panose="020B0604030504040204" pitchFamily="34" charset="-120"/>
                          <a:ea typeface="微軟正黑體" panose="020B0604030504040204" pitchFamily="34" charset="-120"/>
                        </a:rPr>
                        <a:t>(</a:t>
                      </a:r>
                      <a:r>
                        <a:rPr lang="zh-TW" altLang="en-US" sz="1400" kern="100" dirty="0" smtClean="0">
                          <a:effectLst/>
                          <a:latin typeface="微軟正黑體" panose="020B0604030504040204" pitchFamily="34" charset="-120"/>
                          <a:ea typeface="微軟正黑體" panose="020B0604030504040204" pitchFamily="34" charset="-120"/>
                        </a:rPr>
                        <a:t>項目</a:t>
                      </a:r>
                      <a:r>
                        <a:rPr lang="en-US" altLang="zh-TW" sz="1400" kern="100" dirty="0" smtClean="0">
                          <a:effectLst/>
                          <a:latin typeface="微軟正黑體" panose="020B0604030504040204" pitchFamily="34" charset="-120"/>
                          <a:ea typeface="微軟正黑體" panose="020B0604030504040204" pitchFamily="34" charset="-120"/>
                        </a:rPr>
                        <a:t>)</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lnSpc>
                          <a:spcPts val="2600"/>
                        </a:lnSpc>
                        <a:spcAft>
                          <a:spcPts val="0"/>
                        </a:spcAft>
                      </a:pPr>
                      <a:r>
                        <a:rPr lang="zh-TW" altLang="en-US" sz="14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投入人月數</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lnSpc>
                          <a:spcPts val="2600"/>
                        </a:lnSpc>
                        <a:spcAft>
                          <a:spcPts val="0"/>
                        </a:spcAft>
                      </a:pP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30192">
                <a:tc gridSpan="7">
                  <a:txBody>
                    <a:bodyPr/>
                    <a:lstStyle/>
                    <a:p>
                      <a:pPr algn="just">
                        <a:lnSpc>
                          <a:spcPts val="2600"/>
                        </a:lnSpc>
                        <a:spcAft>
                          <a:spcPts val="0"/>
                        </a:spcAft>
                      </a:pPr>
                      <a:r>
                        <a:rPr lang="zh-TW" sz="1400" kern="100" dirty="0">
                          <a:effectLst/>
                          <a:latin typeface="微軟正黑體" panose="020B0604030504040204" pitchFamily="34" charset="-120"/>
                          <a:ea typeface="微軟正黑體" panose="020B0604030504040204" pitchFamily="34" charset="-120"/>
                        </a:rPr>
                        <a:t>一、輔導單位</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just">
                        <a:lnSpc>
                          <a:spcPts val="2600"/>
                        </a:lnSpc>
                        <a:spcAft>
                          <a:spcPts val="0"/>
                        </a:spcAft>
                      </a:pP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1" marR="177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1"/>
                  </a:ext>
                </a:extLst>
              </a:tr>
              <a:tr h="660384">
                <a:tc>
                  <a:txBody>
                    <a:bodyPr/>
                    <a:lstStyle/>
                    <a:p>
                      <a:pPr algn="ctr">
                        <a:lnSpc>
                          <a:spcPts val="2600"/>
                        </a:lnSpc>
                        <a:spcAft>
                          <a:spcPts val="0"/>
                        </a:spcAft>
                      </a:pPr>
                      <a:r>
                        <a:rPr lang="zh-TW" sz="1400" kern="100" dirty="0">
                          <a:solidFill>
                            <a:schemeClr val="bg1">
                              <a:lumMod val="75000"/>
                            </a:schemeClr>
                          </a:solidFill>
                          <a:effectLst/>
                          <a:latin typeface="微軟正黑體" panose="020B0604030504040204" pitchFamily="34" charset="-120"/>
                          <a:ea typeface="微軟正黑體" panose="020B0604030504040204" pitchFamily="34" charset="-120"/>
                        </a:rPr>
                        <a:t>○○○</a:t>
                      </a:r>
                      <a:endParaRPr lang="zh-TW" sz="1400" kern="100" dirty="0">
                        <a:solidFill>
                          <a:schemeClr val="bg1">
                            <a:lumMod val="7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zh-TW" sz="1400" kern="100" dirty="0">
                          <a:solidFill>
                            <a:schemeClr val="bg1">
                              <a:lumMod val="75000"/>
                            </a:schemeClr>
                          </a:solidFill>
                          <a:effectLst/>
                          <a:latin typeface="微軟正黑體" panose="020B0604030504040204" pitchFamily="34" charset="-120"/>
                          <a:ea typeface="微軟正黑體" panose="020B0604030504040204" pitchFamily="34" charset="-120"/>
                        </a:rPr>
                        <a:t>碩士</a:t>
                      </a:r>
                      <a:endParaRPr lang="zh-TW" sz="1400" kern="100" dirty="0">
                        <a:solidFill>
                          <a:schemeClr val="bg1">
                            <a:lumMod val="7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2600"/>
                        </a:lnSpc>
                        <a:spcAft>
                          <a:spcPts val="0"/>
                        </a:spcAft>
                      </a:pPr>
                      <a:r>
                        <a:rPr lang="zh-TW" altLang="en-US" sz="1400" kern="100" dirty="0" smtClean="0">
                          <a:solidFill>
                            <a:schemeClr val="tx1"/>
                          </a:solidFill>
                          <a:effectLst/>
                          <a:latin typeface="微軟正黑體" panose="020B0604030504040204" pitchFamily="34" charset="-120"/>
                          <a:ea typeface="微軟正黑體" panose="020B0604030504040204" pitchFamily="34" charset="-120"/>
                        </a:rPr>
                        <a:t>總</a:t>
                      </a:r>
                      <a:r>
                        <a:rPr lang="zh-TW" sz="1400" kern="100" dirty="0" smtClean="0">
                          <a:solidFill>
                            <a:schemeClr val="tx1"/>
                          </a:solidFill>
                          <a:effectLst/>
                          <a:latin typeface="微軟正黑體" panose="020B0604030504040204" pitchFamily="34" charset="-120"/>
                          <a:ea typeface="微軟正黑體" panose="020B0604030504040204" pitchFamily="34" charset="-120"/>
                        </a:rPr>
                        <a:t>年資</a:t>
                      </a:r>
                      <a:endParaRPr lang="zh-TW" sz="1400" kern="100" dirty="0">
                        <a:solidFill>
                          <a:schemeClr val="tx1"/>
                        </a:solidFill>
                        <a:effectLst/>
                        <a:latin typeface="微軟正黑體" panose="020B0604030504040204" pitchFamily="34" charset="-120"/>
                        <a:ea typeface="微軟正黑體" panose="020B0604030504040204" pitchFamily="34" charset="-120"/>
                      </a:endParaRPr>
                    </a:p>
                    <a:p>
                      <a:pPr algn="just">
                        <a:lnSpc>
                          <a:spcPts val="2600"/>
                        </a:lnSpc>
                        <a:spcAft>
                          <a:spcPts val="0"/>
                        </a:spcAft>
                      </a:pPr>
                      <a:r>
                        <a:rPr lang="zh-TW" sz="1400" kern="100" dirty="0">
                          <a:effectLst/>
                          <a:latin typeface="微軟正黑體" panose="020B0604030504040204" pitchFamily="34" charset="-120"/>
                          <a:ea typeface="微軟正黑體" panose="020B0604030504040204" pitchFamily="34" charset="-120"/>
                        </a:rPr>
                        <a:t>專長</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zh-TW" sz="1400" kern="100" dirty="0">
                          <a:solidFill>
                            <a:schemeClr val="bg1">
                              <a:lumMod val="75000"/>
                            </a:schemeClr>
                          </a:solidFill>
                          <a:effectLst/>
                          <a:latin typeface="微軟正黑體" panose="020B0604030504040204" pitchFamily="34" charset="-120"/>
                          <a:ea typeface="微軟正黑體" panose="020B0604030504040204" pitchFamily="34" charset="-120"/>
                        </a:rPr>
                        <a:t>副研究員</a:t>
                      </a:r>
                      <a:endParaRPr lang="zh-TW" sz="1400" kern="100" dirty="0">
                        <a:solidFill>
                          <a:schemeClr val="bg1">
                            <a:lumMod val="7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400" kern="100" dirty="0">
                          <a:solidFill>
                            <a:schemeClr val="bg1">
                              <a:lumMod val="75000"/>
                            </a:schemeClr>
                          </a:solidFill>
                          <a:effectLst/>
                          <a:latin typeface="微軟正黑體" panose="020B0604030504040204" pitchFamily="34" charset="-120"/>
                          <a:ea typeface="微軟正黑體" panose="020B0604030504040204" pitchFamily="34" charset="-120"/>
                        </a:rPr>
                        <a:t> </a:t>
                      </a:r>
                      <a:r>
                        <a:rPr lang="en-US" sz="1400" kern="100" dirty="0" smtClean="0">
                          <a:solidFill>
                            <a:schemeClr val="bg1">
                              <a:lumMod val="75000"/>
                            </a:schemeClr>
                          </a:solidFill>
                          <a:effectLst/>
                          <a:latin typeface="微軟正黑體" panose="020B0604030504040204" pitchFamily="34" charset="-120"/>
                          <a:ea typeface="微軟正黑體" panose="020B0604030504040204" pitchFamily="34" charset="-120"/>
                        </a:rPr>
                        <a:t>1</a:t>
                      </a:r>
                      <a:r>
                        <a:rPr lang="zh-TW" altLang="en-US" sz="1400" kern="100" dirty="0" smtClean="0">
                          <a:solidFill>
                            <a:schemeClr val="bg1">
                              <a:lumMod val="75000"/>
                            </a:schemeClr>
                          </a:solidFill>
                          <a:effectLst/>
                          <a:latin typeface="微軟正黑體" panose="020B0604030504040204" pitchFamily="34" charset="-120"/>
                          <a:ea typeface="微軟正黑體" panose="020B0604030504040204" pitchFamily="34" charset="-120"/>
                        </a:rPr>
                        <a:t>、</a:t>
                      </a:r>
                      <a:r>
                        <a:rPr lang="en-US" altLang="zh-TW" sz="1400" kern="100" dirty="0" smtClean="0">
                          <a:solidFill>
                            <a:schemeClr val="bg1">
                              <a:lumMod val="7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5~8</a:t>
                      </a:r>
                      <a:endParaRPr lang="zh-TW" sz="1400" kern="100" dirty="0">
                        <a:solidFill>
                          <a:schemeClr val="bg1">
                            <a:lumMod val="7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ctr" defTabSz="914400" rtl="0" eaLnBrk="1" fontAlgn="auto" latinLnBrk="0" hangingPunct="1">
                        <a:lnSpc>
                          <a:spcPts val="2600"/>
                        </a:lnSpc>
                        <a:spcBef>
                          <a:spcPts val="0"/>
                        </a:spcBef>
                        <a:spcAft>
                          <a:spcPts val="0"/>
                        </a:spcAft>
                        <a:buClrTx/>
                        <a:buSzTx/>
                        <a:buFontTx/>
                        <a:buNone/>
                        <a:tabLst/>
                        <a:defRPr/>
                      </a:pPr>
                      <a:r>
                        <a:rPr lang="en-US" altLang="zh-TW" sz="1400" kern="100" dirty="0" smtClean="0">
                          <a:solidFill>
                            <a:schemeClr val="bg1">
                              <a:lumMod val="7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1</a:t>
                      </a: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ts val="2600"/>
                        </a:lnSpc>
                        <a:spcBef>
                          <a:spcPts val="0"/>
                        </a:spcBef>
                        <a:spcAft>
                          <a:spcPts val="0"/>
                        </a:spcAft>
                        <a:buClrTx/>
                        <a:buSzTx/>
                        <a:buFontTx/>
                        <a:buNone/>
                        <a:tabLst/>
                        <a:defRPr/>
                      </a:pP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30192">
                <a:tc>
                  <a:txBody>
                    <a:bodyPr/>
                    <a:lstStyle/>
                    <a:p>
                      <a:pPr algn="ctr">
                        <a:lnSpc>
                          <a:spcPts val="2600"/>
                        </a:lnSpc>
                        <a:spcAft>
                          <a:spcPts val="0"/>
                        </a:spcAft>
                      </a:pPr>
                      <a:r>
                        <a:rPr lang="en-US" sz="1400" kern="100">
                          <a:effectLst/>
                          <a:latin typeface="微軟正黑體" panose="020B0604030504040204" pitchFamily="34" charset="-120"/>
                          <a:ea typeface="微軟正黑體" panose="020B0604030504040204" pitchFamily="34" charset="-120"/>
                        </a:rPr>
                        <a:t> </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400" kern="100">
                          <a:effectLst/>
                          <a:latin typeface="微軟正黑體" panose="020B0604030504040204" pitchFamily="34" charset="-120"/>
                          <a:ea typeface="微軟正黑體" panose="020B0604030504040204" pitchFamily="34" charset="-120"/>
                        </a:rPr>
                        <a:t> </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2600"/>
                        </a:lnSpc>
                        <a:spcAft>
                          <a:spcPts val="0"/>
                        </a:spcAft>
                      </a:pPr>
                      <a:r>
                        <a:rPr lang="en-US" sz="1400" kern="100">
                          <a:effectLst/>
                          <a:latin typeface="微軟正黑體" panose="020B0604030504040204" pitchFamily="34" charset="-120"/>
                          <a:ea typeface="微軟正黑體" panose="020B0604030504040204" pitchFamily="34" charset="-120"/>
                        </a:rPr>
                        <a:t> </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400" kern="100" dirty="0">
                          <a:effectLst/>
                          <a:latin typeface="微軟正黑體" panose="020B0604030504040204" pitchFamily="34" charset="-120"/>
                          <a:ea typeface="微軟正黑體" panose="020B0604030504040204" pitchFamily="34" charset="-120"/>
                        </a:rPr>
                        <a:t> </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400" kern="100">
                          <a:effectLst/>
                          <a:latin typeface="微軟正黑體" panose="020B0604030504040204" pitchFamily="34" charset="-120"/>
                          <a:ea typeface="微軟正黑體" panose="020B0604030504040204" pitchFamily="34" charset="-120"/>
                        </a:rPr>
                        <a:t> </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lnSpc>
                          <a:spcPts val="2600"/>
                        </a:lnSpc>
                        <a:spcAft>
                          <a:spcPts val="0"/>
                        </a:spcAft>
                      </a:pPr>
                      <a:r>
                        <a:rPr lang="en-US" sz="1400" kern="100" dirty="0">
                          <a:effectLst/>
                          <a:latin typeface="微軟正黑體" panose="020B0604030504040204" pitchFamily="34" charset="-120"/>
                          <a:ea typeface="微軟正黑體" panose="020B0604030504040204" pitchFamily="34" charset="-120"/>
                        </a:rPr>
                        <a:t> </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sz="1800" dirty="0"/>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30192">
                <a:tc>
                  <a:txBody>
                    <a:bodyPr/>
                    <a:lstStyle/>
                    <a:p>
                      <a:pPr algn="ctr">
                        <a:lnSpc>
                          <a:spcPts val="2600"/>
                        </a:lnSpc>
                        <a:spcAft>
                          <a:spcPts val="0"/>
                        </a:spcAft>
                      </a:pPr>
                      <a:r>
                        <a:rPr lang="en-US" sz="1400" kern="100">
                          <a:effectLst/>
                          <a:latin typeface="微軟正黑體" panose="020B0604030504040204" pitchFamily="34" charset="-120"/>
                          <a:ea typeface="微軟正黑體" panose="020B0604030504040204" pitchFamily="34" charset="-120"/>
                        </a:rPr>
                        <a:t> </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400" kern="100">
                          <a:effectLst/>
                          <a:latin typeface="微軟正黑體" panose="020B0604030504040204" pitchFamily="34" charset="-120"/>
                          <a:ea typeface="微軟正黑體" panose="020B0604030504040204" pitchFamily="34" charset="-120"/>
                        </a:rPr>
                        <a:t> </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2600"/>
                        </a:lnSpc>
                        <a:spcAft>
                          <a:spcPts val="0"/>
                        </a:spcAft>
                      </a:pPr>
                      <a:r>
                        <a:rPr lang="en-US" sz="1400" kern="100">
                          <a:effectLst/>
                          <a:latin typeface="微軟正黑體" panose="020B0604030504040204" pitchFamily="34" charset="-120"/>
                          <a:ea typeface="微軟正黑體" panose="020B0604030504040204" pitchFamily="34" charset="-120"/>
                        </a:rPr>
                        <a:t> </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400" kern="100">
                          <a:effectLst/>
                          <a:latin typeface="微軟正黑體" panose="020B0604030504040204" pitchFamily="34" charset="-120"/>
                          <a:ea typeface="微軟正黑體" panose="020B0604030504040204" pitchFamily="34" charset="-120"/>
                        </a:rPr>
                        <a:t> </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400" kern="100" dirty="0">
                          <a:effectLst/>
                          <a:latin typeface="微軟正黑體" panose="020B0604030504040204" pitchFamily="34" charset="-120"/>
                          <a:ea typeface="微軟正黑體" panose="020B0604030504040204" pitchFamily="34" charset="-120"/>
                        </a:rPr>
                        <a:t> </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lnSpc>
                          <a:spcPts val="2600"/>
                        </a:lnSpc>
                        <a:spcAft>
                          <a:spcPts val="0"/>
                        </a:spcAft>
                      </a:pPr>
                      <a:r>
                        <a:rPr lang="en-US" sz="1400" kern="100" dirty="0">
                          <a:effectLst/>
                          <a:latin typeface="微軟正黑體" panose="020B0604030504040204" pitchFamily="34" charset="-120"/>
                          <a:ea typeface="微軟正黑體" panose="020B0604030504040204" pitchFamily="34" charset="-120"/>
                        </a:rPr>
                        <a:t> </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sz="1800" dirty="0"/>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30192">
                <a:tc>
                  <a:txBody>
                    <a:bodyPr/>
                    <a:lstStyle/>
                    <a:p>
                      <a:pPr algn="ctr">
                        <a:lnSpc>
                          <a:spcPts val="2600"/>
                        </a:lnSpc>
                        <a:spcAft>
                          <a:spcPts val="0"/>
                        </a:spcAft>
                      </a:pPr>
                      <a:r>
                        <a:rPr lang="en-US" sz="1400" kern="100">
                          <a:effectLst/>
                          <a:latin typeface="微軟正黑體" panose="020B0604030504040204" pitchFamily="34" charset="-120"/>
                          <a:ea typeface="微軟正黑體" panose="020B0604030504040204" pitchFamily="34" charset="-120"/>
                        </a:rPr>
                        <a:t> </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400" kern="100">
                          <a:effectLst/>
                          <a:latin typeface="微軟正黑體" panose="020B0604030504040204" pitchFamily="34" charset="-120"/>
                          <a:ea typeface="微軟正黑體" panose="020B0604030504040204" pitchFamily="34" charset="-120"/>
                        </a:rPr>
                        <a:t> </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2600"/>
                        </a:lnSpc>
                        <a:spcAft>
                          <a:spcPts val="0"/>
                        </a:spcAft>
                      </a:pPr>
                      <a:r>
                        <a:rPr lang="en-US" sz="1400" kern="100">
                          <a:effectLst/>
                          <a:latin typeface="微軟正黑體" panose="020B0604030504040204" pitchFamily="34" charset="-120"/>
                          <a:ea typeface="微軟正黑體" panose="020B0604030504040204" pitchFamily="34" charset="-120"/>
                        </a:rPr>
                        <a:t> </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400" kern="100">
                          <a:effectLst/>
                          <a:latin typeface="微軟正黑體" panose="020B0604030504040204" pitchFamily="34" charset="-120"/>
                          <a:ea typeface="微軟正黑體" panose="020B0604030504040204" pitchFamily="34" charset="-120"/>
                        </a:rPr>
                        <a:t> </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400" kern="100" dirty="0">
                          <a:effectLst/>
                          <a:latin typeface="微軟正黑體" panose="020B0604030504040204" pitchFamily="34" charset="-120"/>
                          <a:ea typeface="微軟正黑體" panose="020B0604030504040204" pitchFamily="34" charset="-120"/>
                        </a:rPr>
                        <a:t> </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lnSpc>
                          <a:spcPts val="2600"/>
                        </a:lnSpc>
                        <a:spcAft>
                          <a:spcPts val="0"/>
                        </a:spcAft>
                      </a:pPr>
                      <a:r>
                        <a:rPr lang="en-US" sz="1400" kern="100" dirty="0">
                          <a:effectLst/>
                          <a:latin typeface="微軟正黑體" panose="020B0604030504040204" pitchFamily="34" charset="-120"/>
                          <a:ea typeface="微軟正黑體" panose="020B0604030504040204" pitchFamily="34" charset="-120"/>
                        </a:rPr>
                        <a:t> </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sz="1800" dirty="0"/>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30192">
                <a:tc>
                  <a:txBody>
                    <a:bodyPr/>
                    <a:lstStyle/>
                    <a:p>
                      <a:pPr algn="ctr">
                        <a:lnSpc>
                          <a:spcPts val="2600"/>
                        </a:lnSpc>
                        <a:spcAft>
                          <a:spcPts val="0"/>
                        </a:spcAft>
                      </a:pPr>
                      <a:r>
                        <a:rPr lang="en-US" sz="1400" kern="100">
                          <a:effectLst/>
                          <a:latin typeface="微軟正黑體" panose="020B0604030504040204" pitchFamily="34" charset="-120"/>
                          <a:ea typeface="微軟正黑體" panose="020B0604030504040204" pitchFamily="34" charset="-120"/>
                        </a:rPr>
                        <a:t> </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400" kern="100">
                          <a:effectLst/>
                          <a:latin typeface="微軟正黑體" panose="020B0604030504040204" pitchFamily="34" charset="-120"/>
                          <a:ea typeface="微軟正黑體" panose="020B0604030504040204" pitchFamily="34" charset="-120"/>
                        </a:rPr>
                        <a:t> </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2600"/>
                        </a:lnSpc>
                        <a:spcAft>
                          <a:spcPts val="0"/>
                        </a:spcAft>
                      </a:pPr>
                      <a:r>
                        <a:rPr lang="en-US" sz="1400" kern="100">
                          <a:effectLst/>
                          <a:latin typeface="微軟正黑體" panose="020B0604030504040204" pitchFamily="34" charset="-120"/>
                          <a:ea typeface="微軟正黑體" panose="020B0604030504040204" pitchFamily="34" charset="-120"/>
                        </a:rPr>
                        <a:t> </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400" kern="100">
                          <a:effectLst/>
                          <a:latin typeface="微軟正黑體" panose="020B0604030504040204" pitchFamily="34" charset="-120"/>
                          <a:ea typeface="微軟正黑體" panose="020B0604030504040204" pitchFamily="34" charset="-120"/>
                        </a:rPr>
                        <a:t> </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400" kern="100" dirty="0">
                          <a:effectLst/>
                          <a:latin typeface="微軟正黑體" panose="020B0604030504040204" pitchFamily="34" charset="-120"/>
                          <a:ea typeface="微軟正黑體" panose="020B0604030504040204" pitchFamily="34" charset="-120"/>
                        </a:rPr>
                        <a:t> </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lnSpc>
                          <a:spcPts val="2600"/>
                        </a:lnSpc>
                        <a:spcAft>
                          <a:spcPts val="0"/>
                        </a:spcAft>
                      </a:pPr>
                      <a:r>
                        <a:rPr lang="en-US" sz="1400" kern="100" dirty="0">
                          <a:effectLst/>
                          <a:latin typeface="微軟正黑體" panose="020B0604030504040204" pitchFamily="34" charset="-120"/>
                          <a:ea typeface="微軟正黑體" panose="020B0604030504040204" pitchFamily="34" charset="-120"/>
                        </a:rPr>
                        <a:t> </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sz="1800" dirty="0"/>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412832">
                <a:tc>
                  <a:txBody>
                    <a:bodyPr/>
                    <a:lstStyle/>
                    <a:p>
                      <a:pPr algn="ctr">
                        <a:lnSpc>
                          <a:spcPts val="2600"/>
                        </a:lnSpc>
                        <a:spcAft>
                          <a:spcPts val="0"/>
                        </a:spcAft>
                      </a:pPr>
                      <a:r>
                        <a:rPr lang="en-US" sz="1400" kern="100" dirty="0">
                          <a:effectLst/>
                          <a:latin typeface="微軟正黑體" panose="020B0604030504040204" pitchFamily="34" charset="-120"/>
                          <a:ea typeface="微軟正黑體" panose="020B0604030504040204" pitchFamily="34" charset="-120"/>
                        </a:rPr>
                        <a:t> </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400" kern="100">
                          <a:effectLst/>
                          <a:latin typeface="微軟正黑體" panose="020B0604030504040204" pitchFamily="34" charset="-120"/>
                          <a:ea typeface="微軟正黑體" panose="020B0604030504040204" pitchFamily="34" charset="-120"/>
                        </a:rPr>
                        <a:t> </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just" defTabSz="914400" rtl="0" eaLnBrk="1" fontAlgn="auto" latinLnBrk="0" hangingPunct="1">
                        <a:lnSpc>
                          <a:spcPts val="2600"/>
                        </a:lnSpc>
                        <a:spcBef>
                          <a:spcPts val="0"/>
                        </a:spcBef>
                        <a:spcAft>
                          <a:spcPts val="0"/>
                        </a:spcAft>
                        <a:buClrTx/>
                        <a:buSzTx/>
                        <a:buFontTx/>
                        <a:buNone/>
                        <a:tabLst/>
                        <a:defRPr/>
                      </a:pPr>
                      <a:r>
                        <a:rPr lang="en-US" sz="1400" kern="100" dirty="0">
                          <a:effectLst/>
                          <a:latin typeface="微軟正黑體" panose="020B0604030504040204" pitchFamily="34" charset="-120"/>
                          <a:ea typeface="微軟正黑體" panose="020B0604030504040204" pitchFamily="34" charset="-120"/>
                        </a:rPr>
                        <a:t> </a:t>
                      </a:r>
                      <a:r>
                        <a:rPr lang="en-US" altLang="zh-TW" sz="1400" kern="100" dirty="0" smtClean="0">
                          <a:effectLst/>
                          <a:latin typeface="微軟正黑體" panose="020B0604030504040204" pitchFamily="34" charset="-120"/>
                          <a:ea typeface="微軟正黑體" panose="020B0604030504040204" pitchFamily="34" charset="-120"/>
                        </a:rPr>
                        <a:t>(</a:t>
                      </a:r>
                      <a:r>
                        <a:rPr lang="zh-TW" altLang="zh-TW" sz="1400" kern="100" dirty="0" smtClean="0">
                          <a:effectLst/>
                          <a:latin typeface="微軟正黑體" panose="020B0604030504040204" pitchFamily="34" charset="-120"/>
                          <a:ea typeface="微軟正黑體" panose="020B0604030504040204" pitchFamily="34" charset="-120"/>
                        </a:rPr>
                        <a:t>表格不足請自行增列</a:t>
                      </a:r>
                      <a:r>
                        <a:rPr lang="en-US" altLang="zh-TW" sz="1400" kern="100" dirty="0" smtClean="0">
                          <a:effectLst/>
                          <a:latin typeface="微軟正黑體" panose="020B0604030504040204" pitchFamily="34" charset="-120"/>
                          <a:ea typeface="微軟正黑體" panose="020B0604030504040204" pitchFamily="34" charset="-120"/>
                        </a:rPr>
                        <a:t>)</a:t>
                      </a:r>
                      <a:endParaRPr lang="zh-TW" altLang="zh-TW" sz="14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just">
                        <a:lnSpc>
                          <a:spcPts val="2600"/>
                        </a:lnSpc>
                        <a:spcAft>
                          <a:spcPts val="0"/>
                        </a:spcAft>
                      </a:pP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400" kern="100">
                          <a:effectLst/>
                          <a:latin typeface="微軟正黑體" panose="020B0604030504040204" pitchFamily="34" charset="-120"/>
                          <a:ea typeface="微軟正黑體" panose="020B0604030504040204" pitchFamily="34" charset="-120"/>
                        </a:rPr>
                        <a:t> </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400" kern="100">
                          <a:effectLst/>
                          <a:latin typeface="微軟正黑體" panose="020B0604030504040204" pitchFamily="34" charset="-120"/>
                          <a:ea typeface="微軟正黑體" panose="020B0604030504040204" pitchFamily="34" charset="-120"/>
                        </a:rPr>
                        <a:t> </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lnSpc>
                          <a:spcPts val="2600"/>
                        </a:lnSpc>
                        <a:spcAft>
                          <a:spcPts val="0"/>
                        </a:spcAft>
                      </a:pPr>
                      <a:r>
                        <a:rPr lang="en-US" sz="1400" kern="100" dirty="0">
                          <a:effectLst/>
                          <a:latin typeface="微軟正黑體" panose="020B0604030504040204" pitchFamily="34" charset="-120"/>
                          <a:ea typeface="微軟正黑體" panose="020B0604030504040204" pitchFamily="34" charset="-120"/>
                        </a:rPr>
                        <a:t> </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sz="1800" dirty="0"/>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330192">
                <a:tc gridSpan="6">
                  <a:txBody>
                    <a:bodyPr/>
                    <a:lstStyle/>
                    <a:p>
                      <a:pPr algn="l">
                        <a:lnSpc>
                          <a:spcPts val="2600"/>
                        </a:lnSpc>
                        <a:spcAft>
                          <a:spcPts val="0"/>
                        </a:spcAft>
                      </a:pPr>
                      <a:r>
                        <a:rPr lang="en-US" sz="1400" kern="100" dirty="0">
                          <a:effectLst/>
                          <a:latin typeface="微軟正黑體" panose="020B0604030504040204" pitchFamily="34" charset="-120"/>
                          <a:ea typeface="微軟正黑體" panose="020B0604030504040204" pitchFamily="34" charset="-120"/>
                        </a:rPr>
                        <a:t> </a:t>
                      </a:r>
                      <a:r>
                        <a:rPr lang="zh-TW" altLang="en-US" sz="1400" kern="100" dirty="0" smtClean="0">
                          <a:effectLst/>
                          <a:latin typeface="微軟正黑體" panose="020B0604030504040204" pitchFamily="34" charset="-120"/>
                          <a:ea typeface="微軟正黑體" panose="020B0604030504040204" pitchFamily="34" charset="-120"/>
                        </a:rPr>
                        <a:t>人月</a:t>
                      </a:r>
                      <a:r>
                        <a:rPr lang="zh-TW" altLang="en-US" sz="14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合計</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lnSpc>
                          <a:spcPts val="2600"/>
                        </a:lnSpc>
                        <a:spcAft>
                          <a:spcPts val="0"/>
                        </a:spcAft>
                      </a:pP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1" marR="177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lnSpc>
                          <a:spcPts val="2600"/>
                        </a:lnSpc>
                        <a:spcAft>
                          <a:spcPts val="0"/>
                        </a:spcAft>
                      </a:pP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1" marR="177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lnSpc>
                          <a:spcPts val="2600"/>
                        </a:lnSpc>
                        <a:spcAft>
                          <a:spcPts val="0"/>
                        </a:spcAft>
                      </a:pP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1" marR="177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lnSpc>
                          <a:spcPts val="2600"/>
                        </a:lnSpc>
                        <a:spcAft>
                          <a:spcPts val="0"/>
                        </a:spcAft>
                      </a:pP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lnSpc>
                          <a:spcPts val="2600"/>
                        </a:lnSpc>
                        <a:spcAft>
                          <a:spcPts val="0"/>
                        </a:spcAft>
                      </a:pP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TW" altLang="en-US" sz="1800" dirty="0" smtClean="0"/>
                        <a:t> </a:t>
                      </a:r>
                      <a:r>
                        <a:rPr lang="zh-TW" altLang="en-US" sz="1800" dirty="0" smtClean="0">
                          <a:solidFill>
                            <a:schemeClr val="tx1"/>
                          </a:solidFill>
                        </a:rPr>
                        <a:t> </a:t>
                      </a:r>
                      <a:r>
                        <a:rPr lang="en-US" altLang="zh-TW" sz="1400" dirty="0" smtClean="0">
                          <a:solidFill>
                            <a:schemeClr val="bg1">
                              <a:lumMod val="75000"/>
                            </a:schemeClr>
                          </a:solidFill>
                          <a:latin typeface="微軟正黑體" panose="020B0604030504040204" pitchFamily="34" charset="-120"/>
                          <a:ea typeface="微軟正黑體" panose="020B0604030504040204" pitchFamily="34" charset="-120"/>
                        </a:rPr>
                        <a:t>1</a:t>
                      </a:r>
                      <a:r>
                        <a:rPr lang="zh-TW" altLang="en-US" sz="1400" dirty="0" smtClean="0">
                          <a:solidFill>
                            <a:schemeClr val="tx1"/>
                          </a:solidFill>
                          <a:latin typeface="微軟正黑體" panose="020B0604030504040204" pitchFamily="34" charset="-120"/>
                          <a:ea typeface="微軟正黑體" panose="020B0604030504040204" pitchFamily="34" charset="-120"/>
                        </a:rPr>
                        <a:t>人</a:t>
                      </a:r>
                      <a:r>
                        <a:rPr lang="zh-TW" altLang="en-US" sz="1400" dirty="0" smtClean="0">
                          <a:latin typeface="微軟正黑體" panose="020B0604030504040204" pitchFamily="34" charset="-120"/>
                          <a:ea typeface="微軟正黑體" panose="020B0604030504040204" pitchFamily="34" charset="-120"/>
                        </a:rPr>
                        <a:t>月</a:t>
                      </a:r>
                      <a:endParaRPr lang="zh-TW" altLang="en-US" sz="1400" dirty="0">
                        <a:latin typeface="微軟正黑體" panose="020B0604030504040204" pitchFamily="34" charset="-120"/>
                        <a:ea typeface="微軟正黑體" panose="020B0604030504040204" pitchFamily="34" charset="-12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41103745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投影片編號版面配置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B4E2F5AC-72A7-49B7-9628-946C37619419}" type="slidenum">
              <a:rPr kumimoji="0" lang="en-US" altLang="zh-TW" sz="1800">
                <a:latin typeface="Constantia" panose="02030602050306030303" pitchFamily="18" charset="0"/>
                <a:ea typeface="標楷體" panose="03000509000000000000" pitchFamily="65" charset="-120"/>
              </a:rPr>
              <a:pPr/>
              <a:t>34</a:t>
            </a:fld>
            <a:endParaRPr kumimoji="0" lang="en-US" altLang="zh-TW" sz="1800">
              <a:latin typeface="Constantia" panose="02030602050306030303" pitchFamily="18" charset="0"/>
              <a:ea typeface="標楷體" panose="03000509000000000000" pitchFamily="65" charset="-120"/>
            </a:endParaRPr>
          </a:p>
        </p:txBody>
      </p:sp>
      <p:sp>
        <p:nvSpPr>
          <p:cNvPr id="27651" name="Rectangle 2"/>
          <p:cNvSpPr>
            <a:spLocks noGrp="1" noChangeArrowheads="1"/>
          </p:cNvSpPr>
          <p:nvPr>
            <p:ph type="title"/>
          </p:nvPr>
        </p:nvSpPr>
        <p:spPr bwMode="auto">
          <a:xfrm>
            <a:off x="-325264" y="0"/>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en-US" dirty="0" smtClean="0">
                <a:latin typeface="微軟正黑體" panose="020B0604030504040204" pitchFamily="34" charset="-120"/>
                <a:ea typeface="微軟正黑體" panose="020B0604030504040204" pitchFamily="34" charset="-120"/>
              </a:rPr>
              <a:t>壹、</a:t>
            </a:r>
            <a:r>
              <a:rPr lang="zh-TW" altLang="zh-TW" dirty="0" smtClean="0">
                <a:latin typeface="微軟正黑體" panose="020B0604030504040204" pitchFamily="34" charset="-120"/>
                <a:ea typeface="微軟正黑體" panose="020B0604030504040204" pitchFamily="34" charset="-120"/>
              </a:rPr>
              <a:t>計畫內容</a:t>
            </a:r>
            <a:endParaRPr lang="zh-TW" altLang="en-US" dirty="0" smtClean="0">
              <a:latin typeface="微軟正黑體" panose="020B0604030504040204" pitchFamily="34" charset="-120"/>
              <a:ea typeface="微軟正黑體" panose="020B0604030504040204" pitchFamily="34" charset="-120"/>
            </a:endParaRPr>
          </a:p>
        </p:txBody>
      </p:sp>
      <p:sp>
        <p:nvSpPr>
          <p:cNvPr id="27652" name="矩形 5"/>
          <p:cNvSpPr>
            <a:spLocks noChangeArrowheads="1"/>
          </p:cNvSpPr>
          <p:nvPr/>
        </p:nvSpPr>
        <p:spPr bwMode="auto">
          <a:xfrm>
            <a:off x="-18256" y="939330"/>
            <a:ext cx="37036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hangingPunct="1"/>
            <a:r>
              <a:rPr lang="zh-TW" altLang="en-US" dirty="0">
                <a:latin typeface="微軟正黑體" panose="020B0604030504040204" pitchFamily="34" charset="-120"/>
                <a:ea typeface="微軟正黑體" panose="020B0604030504040204" pitchFamily="34" charset="-120"/>
              </a:rPr>
              <a:t>四</a:t>
            </a:r>
            <a:r>
              <a:rPr lang="zh-TW" altLang="zh-TW" dirty="0">
                <a:latin typeface="微軟正黑體" panose="020B0604030504040204" pitchFamily="34" charset="-120"/>
                <a:ea typeface="微軟正黑體" panose="020B0604030504040204" pitchFamily="34" charset="-120"/>
              </a:rPr>
              <a:t>、</a:t>
            </a:r>
            <a:r>
              <a:rPr lang="zh-TW" altLang="zh-TW" b="1" dirty="0">
                <a:latin typeface="微軟正黑體" panose="020B0604030504040204" pitchFamily="34" charset="-120"/>
                <a:ea typeface="微軟正黑體" panose="020B0604030504040204" pitchFamily="34" charset="-120"/>
              </a:rPr>
              <a:t>經費說明</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經費預算</a:t>
            </a:r>
            <a:r>
              <a:rPr lang="zh-TW" altLang="en-US" b="1" dirty="0" smtClean="0">
                <a:latin typeface="微軟正黑體" panose="020B0604030504040204" pitchFamily="34" charset="-120"/>
                <a:ea typeface="微軟正黑體" panose="020B0604030504040204" pitchFamily="34" charset="-120"/>
              </a:rPr>
              <a:t>表</a:t>
            </a:r>
            <a:endParaRPr lang="en-US" altLang="zh-TW" dirty="0">
              <a:latin typeface="標楷體" panose="03000509000000000000" pitchFamily="65" charset="-120"/>
              <a:ea typeface="標楷體" panose="03000509000000000000" pitchFamily="65" charset="-120"/>
            </a:endParaRPr>
          </a:p>
        </p:txBody>
      </p:sp>
      <p:graphicFrame>
        <p:nvGraphicFramePr>
          <p:cNvPr id="8" name="表格 7"/>
          <p:cNvGraphicFramePr>
            <a:graphicFrameLocks noGrp="1"/>
          </p:cNvGraphicFramePr>
          <p:nvPr>
            <p:extLst>
              <p:ext uri="{D42A27DB-BD31-4B8C-83A1-F6EECF244321}">
                <p14:modId xmlns:p14="http://schemas.microsoft.com/office/powerpoint/2010/main" val="630851467"/>
              </p:ext>
            </p:extLst>
          </p:nvPr>
        </p:nvGraphicFramePr>
        <p:xfrm>
          <a:off x="323850" y="2420938"/>
          <a:ext cx="8351836" cy="3200400"/>
        </p:xfrm>
        <a:graphic>
          <a:graphicData uri="http://schemas.openxmlformats.org/drawingml/2006/table">
            <a:tbl>
              <a:tblPr>
                <a:tableStyleId>{5940675A-B579-460E-94D1-54222C63F5DA}</a:tableStyleId>
              </a:tblPr>
              <a:tblGrid>
                <a:gridCol w="1702104">
                  <a:extLst>
                    <a:ext uri="{9D8B030D-6E8A-4147-A177-3AD203B41FA5}">
                      <a16:colId xmlns:a16="http://schemas.microsoft.com/office/drawing/2014/main" val="20000"/>
                    </a:ext>
                  </a:extLst>
                </a:gridCol>
                <a:gridCol w="1571816">
                  <a:extLst>
                    <a:ext uri="{9D8B030D-6E8A-4147-A177-3AD203B41FA5}">
                      <a16:colId xmlns:a16="http://schemas.microsoft.com/office/drawing/2014/main" val="20001"/>
                    </a:ext>
                  </a:extLst>
                </a:gridCol>
                <a:gridCol w="1571816">
                  <a:extLst>
                    <a:ext uri="{9D8B030D-6E8A-4147-A177-3AD203B41FA5}">
                      <a16:colId xmlns:a16="http://schemas.microsoft.com/office/drawing/2014/main" val="20002"/>
                    </a:ext>
                  </a:extLst>
                </a:gridCol>
                <a:gridCol w="1571816">
                  <a:extLst>
                    <a:ext uri="{9D8B030D-6E8A-4147-A177-3AD203B41FA5}">
                      <a16:colId xmlns:a16="http://schemas.microsoft.com/office/drawing/2014/main" val="20003"/>
                    </a:ext>
                  </a:extLst>
                </a:gridCol>
                <a:gridCol w="1182619">
                  <a:extLst>
                    <a:ext uri="{9D8B030D-6E8A-4147-A177-3AD203B41FA5}">
                      <a16:colId xmlns:a16="http://schemas.microsoft.com/office/drawing/2014/main" val="20004"/>
                    </a:ext>
                  </a:extLst>
                </a:gridCol>
                <a:gridCol w="751665">
                  <a:extLst>
                    <a:ext uri="{9D8B030D-6E8A-4147-A177-3AD203B41FA5}">
                      <a16:colId xmlns:a16="http://schemas.microsoft.com/office/drawing/2014/main" val="20005"/>
                    </a:ext>
                  </a:extLst>
                </a:gridCol>
              </a:tblGrid>
              <a:tr h="209550">
                <a:tc rowSpan="3">
                  <a:txBody>
                    <a:bodyPr/>
                    <a:lstStyle/>
                    <a:p>
                      <a:pPr algn="r">
                        <a:spcAft>
                          <a:spcPts val="0"/>
                        </a:spcAft>
                      </a:pPr>
                      <a:r>
                        <a:rPr lang="zh-TW" sz="1400" kern="100" dirty="0">
                          <a:effectLst/>
                          <a:latin typeface="微軟正黑體" panose="020B0604030504040204" pitchFamily="34" charset="-120"/>
                          <a:ea typeface="微軟正黑體" panose="020B0604030504040204" pitchFamily="34" charset="-120"/>
                        </a:rPr>
                        <a:t>項目</a:t>
                      </a:r>
                    </a:p>
                    <a:p>
                      <a:pPr algn="ctr">
                        <a:spcAft>
                          <a:spcPts val="0"/>
                        </a:spcAft>
                      </a:pPr>
                      <a:r>
                        <a:rPr lang="en-US" sz="1400" kern="100" dirty="0">
                          <a:effectLst/>
                          <a:latin typeface="微軟正黑體" panose="020B0604030504040204" pitchFamily="34" charset="-120"/>
                          <a:ea typeface="微軟正黑體" panose="020B0604030504040204" pitchFamily="34" charset="-120"/>
                        </a:rPr>
                        <a:t> </a:t>
                      </a:r>
                      <a:endParaRPr lang="zh-TW" sz="1400" kern="100" dirty="0">
                        <a:effectLst/>
                        <a:latin typeface="微軟正黑體" panose="020B0604030504040204" pitchFamily="34" charset="-120"/>
                        <a:ea typeface="微軟正黑體" panose="020B0604030504040204" pitchFamily="34" charset="-120"/>
                      </a:endParaRPr>
                    </a:p>
                    <a:p>
                      <a:pPr algn="just">
                        <a:spcAft>
                          <a:spcPts val="0"/>
                        </a:spcAft>
                      </a:pPr>
                      <a:r>
                        <a:rPr lang="zh-TW" sz="1400" kern="100" dirty="0">
                          <a:effectLst/>
                          <a:latin typeface="微軟正黑體" panose="020B0604030504040204" pitchFamily="34" charset="-120"/>
                          <a:ea typeface="微軟正黑體" panose="020B0604030504040204" pitchFamily="34" charset="-120"/>
                        </a:rPr>
                        <a:t>會計科目</a:t>
                      </a:r>
                    </a:p>
                  </a:txBody>
                  <a:tcPr marL="0" marR="0" marT="0" marB="0" anchor="ctr"/>
                </a:tc>
                <a:tc gridSpan="4">
                  <a:txBody>
                    <a:bodyPr/>
                    <a:lstStyle/>
                    <a:p>
                      <a:pPr algn="ctr">
                        <a:spcAft>
                          <a:spcPts val="0"/>
                        </a:spcAft>
                      </a:pPr>
                      <a:r>
                        <a:rPr lang="zh-TW" sz="1400" kern="100" dirty="0">
                          <a:effectLst/>
                          <a:latin typeface="微軟正黑體" panose="020B0604030504040204" pitchFamily="34" charset="-120"/>
                          <a:ea typeface="微軟正黑體" panose="020B0604030504040204" pitchFamily="34" charset="-120"/>
                        </a:rPr>
                        <a:t>預</a:t>
                      </a:r>
                      <a:r>
                        <a:rPr lang="en-US" sz="1400" kern="100" dirty="0">
                          <a:effectLst/>
                          <a:latin typeface="微軟正黑體" panose="020B0604030504040204" pitchFamily="34" charset="-120"/>
                          <a:ea typeface="微軟正黑體" panose="020B0604030504040204" pitchFamily="34" charset="-120"/>
                        </a:rPr>
                        <a:t>        </a:t>
                      </a:r>
                      <a:r>
                        <a:rPr lang="zh-TW" sz="1400" kern="100" dirty="0">
                          <a:effectLst/>
                          <a:latin typeface="微軟正黑體" panose="020B0604030504040204" pitchFamily="34" charset="-120"/>
                          <a:ea typeface="微軟正黑體" panose="020B0604030504040204" pitchFamily="34" charset="-120"/>
                        </a:rPr>
                        <a:t>算</a:t>
                      </a:r>
                      <a:r>
                        <a:rPr lang="en-US" sz="1400" kern="100" dirty="0">
                          <a:effectLst/>
                          <a:latin typeface="微軟正黑體" panose="020B0604030504040204" pitchFamily="34" charset="-120"/>
                          <a:ea typeface="微軟正黑體" panose="020B0604030504040204" pitchFamily="34" charset="-120"/>
                        </a:rPr>
                        <a:t>          </a:t>
                      </a:r>
                      <a:r>
                        <a:rPr lang="zh-TW" sz="1400" kern="100" dirty="0">
                          <a:effectLst/>
                          <a:latin typeface="微軟正黑體" panose="020B0604030504040204" pitchFamily="34" charset="-120"/>
                          <a:ea typeface="微軟正黑體" panose="020B0604030504040204" pitchFamily="34" charset="-120"/>
                        </a:rPr>
                        <a:t>數</a:t>
                      </a:r>
                    </a:p>
                  </a:txBody>
                  <a:tcPr marL="0" marR="0" marT="0" marB="0" anchor="b"/>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3">
                  <a:txBody>
                    <a:bodyPr/>
                    <a:lstStyle/>
                    <a:p>
                      <a:pPr algn="ctr">
                        <a:spcAft>
                          <a:spcPts val="0"/>
                        </a:spcAft>
                      </a:pPr>
                      <a:r>
                        <a:rPr lang="zh-TW" sz="1400" kern="100">
                          <a:effectLst/>
                          <a:latin typeface="微軟正黑體" panose="020B0604030504040204" pitchFamily="34" charset="-120"/>
                          <a:ea typeface="微軟正黑體" panose="020B0604030504040204" pitchFamily="34" charset="-120"/>
                        </a:rPr>
                        <a:t>備</a:t>
                      </a:r>
                      <a:r>
                        <a:rPr lang="en-US" sz="1400" kern="100">
                          <a:effectLst/>
                          <a:latin typeface="微軟正黑體" panose="020B0604030504040204" pitchFamily="34" charset="-120"/>
                          <a:ea typeface="微軟正黑體" panose="020B0604030504040204" pitchFamily="34" charset="-120"/>
                        </a:rPr>
                        <a:t>    </a:t>
                      </a:r>
                      <a:r>
                        <a:rPr lang="zh-TW" sz="1400" kern="100">
                          <a:effectLst/>
                          <a:latin typeface="微軟正黑體" panose="020B0604030504040204" pitchFamily="34" charset="-120"/>
                          <a:ea typeface="微軟正黑體" panose="020B0604030504040204" pitchFamily="34" charset="-120"/>
                        </a:rPr>
                        <a:t>註</a:t>
                      </a:r>
                    </a:p>
                  </a:txBody>
                  <a:tcPr marL="0" marR="0" marT="0" marB="0" anchor="ctr"/>
                </a:tc>
                <a:extLst>
                  <a:ext uri="{0D108BD9-81ED-4DB2-BD59-A6C34878D82A}">
                    <a16:rowId xmlns:a16="http://schemas.microsoft.com/office/drawing/2014/main" val="10000"/>
                  </a:ext>
                </a:extLst>
              </a:tr>
              <a:tr h="209550">
                <a:tc vMerge="1">
                  <a:txBody>
                    <a:bodyPr/>
                    <a:lstStyle/>
                    <a:p>
                      <a:endParaRPr lang="zh-TW" altLang="en-US"/>
                    </a:p>
                  </a:txBody>
                  <a:tcPr/>
                </a:tc>
                <a:tc rowSpan="2">
                  <a:txBody>
                    <a:bodyPr/>
                    <a:lstStyle/>
                    <a:p>
                      <a:pPr algn="ctr">
                        <a:spcAft>
                          <a:spcPts val="0"/>
                        </a:spcAft>
                      </a:pPr>
                      <a:r>
                        <a:rPr lang="zh-TW" altLang="en-US" sz="1400" kern="100" dirty="0" smtClean="0">
                          <a:effectLst/>
                          <a:latin typeface="微軟正黑體" panose="020B0604030504040204" pitchFamily="34" charset="-120"/>
                          <a:ea typeface="微軟正黑體" panose="020B0604030504040204" pitchFamily="34" charset="-120"/>
                        </a:rPr>
                        <a:t>政府</a:t>
                      </a:r>
                      <a:endParaRPr lang="en-US" altLang="zh-TW" sz="1400" kern="100" dirty="0" smtClean="0">
                        <a:effectLst/>
                        <a:latin typeface="微軟正黑體" panose="020B0604030504040204" pitchFamily="34" charset="-120"/>
                        <a:ea typeface="微軟正黑體" panose="020B0604030504040204" pitchFamily="34" charset="-120"/>
                      </a:endParaRPr>
                    </a:p>
                    <a:p>
                      <a:pPr algn="ctr">
                        <a:spcAft>
                          <a:spcPts val="0"/>
                        </a:spcAft>
                      </a:pPr>
                      <a:r>
                        <a:rPr lang="zh-TW" altLang="en-US" sz="1400" kern="100" dirty="0" smtClean="0">
                          <a:effectLst/>
                          <a:latin typeface="微軟正黑體" panose="020B0604030504040204" pitchFamily="34" charset="-120"/>
                          <a:ea typeface="微軟正黑體" panose="020B0604030504040204" pitchFamily="34" charset="-120"/>
                        </a:rPr>
                        <a:t>輔導</a:t>
                      </a:r>
                      <a:r>
                        <a:rPr lang="zh-TW" sz="1400" kern="100" dirty="0" smtClean="0">
                          <a:effectLst/>
                          <a:latin typeface="微軟正黑體" panose="020B0604030504040204" pitchFamily="34" charset="-120"/>
                          <a:ea typeface="微軟正黑體" panose="020B0604030504040204" pitchFamily="34" charset="-120"/>
                        </a:rPr>
                        <a:t>經費</a:t>
                      </a:r>
                      <a:endParaRPr lang="zh-TW" sz="1400" kern="100" dirty="0">
                        <a:effectLst/>
                        <a:latin typeface="微軟正黑體" panose="020B0604030504040204" pitchFamily="34" charset="-120"/>
                        <a:ea typeface="微軟正黑體" panose="020B0604030504040204" pitchFamily="34" charset="-120"/>
                      </a:endParaRPr>
                    </a:p>
                  </a:txBody>
                  <a:tcPr marL="0" marR="0" marT="0" marB="0" anchor="b">
                    <a:noFill/>
                  </a:tcPr>
                </a:tc>
                <a:tc rowSpan="2">
                  <a:txBody>
                    <a:bodyPr/>
                    <a:lstStyle/>
                    <a:p>
                      <a:pPr algn="ctr">
                        <a:spcAft>
                          <a:spcPts val="0"/>
                        </a:spcAft>
                      </a:pPr>
                      <a:r>
                        <a:rPr lang="zh-TW" sz="1400" kern="100" dirty="0">
                          <a:effectLst/>
                          <a:latin typeface="微軟正黑體" panose="020B0604030504040204" pitchFamily="34" charset="-120"/>
                          <a:ea typeface="微軟正黑體" panose="020B0604030504040204" pitchFamily="34" charset="-120"/>
                        </a:rPr>
                        <a:t>廠　商</a:t>
                      </a:r>
                    </a:p>
                    <a:p>
                      <a:pPr algn="ctr">
                        <a:spcAft>
                          <a:spcPts val="0"/>
                        </a:spcAft>
                      </a:pPr>
                      <a:r>
                        <a:rPr lang="zh-TW" sz="1400" kern="100" dirty="0">
                          <a:effectLst/>
                          <a:latin typeface="微軟正黑體" panose="020B0604030504040204" pitchFamily="34" charset="-120"/>
                          <a:ea typeface="微軟正黑體" panose="020B0604030504040204" pitchFamily="34" charset="-120"/>
                        </a:rPr>
                        <a:t>自籌款</a:t>
                      </a:r>
                    </a:p>
                  </a:txBody>
                  <a:tcPr marL="0" marR="0" marT="0" marB="0" anchor="b">
                    <a:noFill/>
                  </a:tcPr>
                </a:tc>
                <a:tc gridSpan="2">
                  <a:txBody>
                    <a:bodyPr/>
                    <a:lstStyle/>
                    <a:p>
                      <a:pPr algn="ctr">
                        <a:spcAft>
                          <a:spcPts val="0"/>
                        </a:spcAft>
                      </a:pPr>
                      <a:r>
                        <a:rPr lang="zh-TW" sz="1400" kern="100" dirty="0">
                          <a:effectLst/>
                          <a:latin typeface="微軟正黑體" panose="020B0604030504040204" pitchFamily="34" charset="-120"/>
                          <a:ea typeface="微軟正黑體" panose="020B0604030504040204" pitchFamily="34" charset="-120"/>
                        </a:rPr>
                        <a:t>合</a:t>
                      </a:r>
                      <a:r>
                        <a:rPr lang="en-US" sz="1400" kern="100" dirty="0">
                          <a:effectLst/>
                          <a:latin typeface="微軟正黑體" panose="020B0604030504040204" pitchFamily="34" charset="-120"/>
                          <a:ea typeface="微軟正黑體" panose="020B0604030504040204" pitchFamily="34" charset="-120"/>
                        </a:rPr>
                        <a:t>    </a:t>
                      </a:r>
                      <a:r>
                        <a:rPr lang="zh-TW" sz="1400" kern="100" dirty="0">
                          <a:effectLst/>
                          <a:latin typeface="微軟正黑體" panose="020B0604030504040204" pitchFamily="34" charset="-120"/>
                          <a:ea typeface="微軟正黑體" panose="020B0604030504040204" pitchFamily="34" charset="-120"/>
                        </a:rPr>
                        <a:t>計</a:t>
                      </a:r>
                    </a:p>
                  </a:txBody>
                  <a:tcPr marL="0" marR="0" marT="0" marB="0" anchor="ctr">
                    <a:noFill/>
                  </a:tcPr>
                </a:tc>
                <a:tc h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1"/>
                  </a:ext>
                </a:extLst>
              </a:tr>
              <a:tr h="209550">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1400" kern="100" dirty="0">
                          <a:effectLst/>
                          <a:latin typeface="微軟正黑體" panose="020B0604030504040204" pitchFamily="34" charset="-120"/>
                          <a:ea typeface="微軟正黑體" panose="020B0604030504040204" pitchFamily="34" charset="-120"/>
                        </a:rPr>
                        <a:t>金額</a:t>
                      </a:r>
                    </a:p>
                  </a:txBody>
                  <a:tcPr marL="0" marR="0" marT="0" marB="0" anchor="b">
                    <a:noFill/>
                  </a:tcPr>
                </a:tc>
                <a:tc>
                  <a:txBody>
                    <a:bodyPr/>
                    <a:lstStyle/>
                    <a:p>
                      <a:pPr algn="ctr">
                        <a:spcAft>
                          <a:spcPts val="0"/>
                        </a:spcAft>
                      </a:pPr>
                      <a:r>
                        <a:rPr lang="zh-TW" sz="1400" kern="100">
                          <a:effectLst/>
                          <a:latin typeface="微軟正黑體" panose="020B0604030504040204" pitchFamily="34" charset="-120"/>
                          <a:ea typeface="微軟正黑體" panose="020B0604030504040204" pitchFamily="34" charset="-120"/>
                        </a:rPr>
                        <a:t>佔總經費％</a:t>
                      </a:r>
                    </a:p>
                  </a:txBody>
                  <a:tcPr marL="0" marR="0" marT="0" marB="0" anchor="b">
                    <a:noFill/>
                  </a:tcPr>
                </a:tc>
                <a:tc vMerge="1">
                  <a:txBody>
                    <a:bodyPr/>
                    <a:lstStyle/>
                    <a:p>
                      <a:endParaRPr lang="zh-TW" altLang="en-US"/>
                    </a:p>
                  </a:txBody>
                  <a:tcPr/>
                </a:tc>
                <a:extLst>
                  <a:ext uri="{0D108BD9-81ED-4DB2-BD59-A6C34878D82A}">
                    <a16:rowId xmlns:a16="http://schemas.microsoft.com/office/drawing/2014/main" val="10002"/>
                  </a:ext>
                </a:extLst>
              </a:tr>
              <a:tr h="209550">
                <a:tc>
                  <a:txBody>
                    <a:bodyPr/>
                    <a:lstStyle/>
                    <a:p>
                      <a:pPr algn="just">
                        <a:spcAft>
                          <a:spcPts val="0"/>
                        </a:spcAft>
                      </a:pPr>
                      <a:r>
                        <a:rPr lang="zh-TW" sz="1400" kern="100" dirty="0">
                          <a:effectLst/>
                          <a:latin typeface="微軟正黑體" panose="020B0604030504040204" pitchFamily="34" charset="-120"/>
                          <a:ea typeface="微軟正黑體" panose="020B0604030504040204" pitchFamily="34" charset="-120"/>
                        </a:rPr>
                        <a:t>一、直接薪資</a:t>
                      </a:r>
                    </a:p>
                  </a:txBody>
                  <a:tcPr marL="0" marR="0" marT="0" marB="0" anchor="b"/>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rowSpan="12">
                  <a:txBody>
                    <a:bodyPr/>
                    <a:lstStyle/>
                    <a:p>
                      <a:pPr>
                        <a:spcAft>
                          <a:spcPts val="0"/>
                        </a:spcAft>
                      </a:pPr>
                      <a:r>
                        <a:rPr lang="en-US" sz="1400" kern="100">
                          <a:effectLst/>
                          <a:latin typeface="微軟正黑體" panose="020B0604030504040204" pitchFamily="34" charset="-120"/>
                          <a:ea typeface="微軟正黑體" panose="020B0604030504040204" pitchFamily="34" charset="-120"/>
                        </a:rPr>
                        <a:t> </a:t>
                      </a:r>
                      <a:endParaRPr lang="zh-TW" sz="1400" kern="100">
                        <a:effectLst/>
                        <a:latin typeface="微軟正黑體" panose="020B0604030504040204" pitchFamily="34" charset="-120"/>
                        <a:ea typeface="微軟正黑體" panose="020B0604030504040204" pitchFamily="34" charset="-120"/>
                      </a:endParaRPr>
                    </a:p>
                  </a:txBody>
                  <a:tcPr marL="0" marR="0" marT="0" marB="0"/>
                </a:tc>
                <a:extLst>
                  <a:ext uri="{0D108BD9-81ED-4DB2-BD59-A6C34878D82A}">
                    <a16:rowId xmlns:a16="http://schemas.microsoft.com/office/drawing/2014/main" val="10003"/>
                  </a:ext>
                </a:extLst>
              </a:tr>
              <a:tr h="209550">
                <a:tc>
                  <a:txBody>
                    <a:bodyPr/>
                    <a:lstStyle/>
                    <a:p>
                      <a:pPr algn="just">
                        <a:spcAft>
                          <a:spcPts val="0"/>
                        </a:spcAft>
                      </a:pPr>
                      <a:r>
                        <a:rPr lang="zh-TW" sz="1400" kern="100" dirty="0">
                          <a:effectLst/>
                          <a:latin typeface="微軟正黑體" panose="020B0604030504040204" pitchFamily="34" charset="-120"/>
                          <a:ea typeface="微軟正黑體" panose="020B0604030504040204" pitchFamily="34" charset="-120"/>
                        </a:rPr>
                        <a:t>二、管理費用</a:t>
                      </a:r>
                    </a:p>
                  </a:txBody>
                  <a:tcPr marL="0" marR="0" marT="0" marB="0" anchor="b"/>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vMerge="1">
                  <a:txBody>
                    <a:bodyPr/>
                    <a:lstStyle/>
                    <a:p>
                      <a:endParaRPr lang="zh-TW" altLang="en-US"/>
                    </a:p>
                  </a:txBody>
                  <a:tcPr/>
                </a:tc>
                <a:extLst>
                  <a:ext uri="{0D108BD9-81ED-4DB2-BD59-A6C34878D82A}">
                    <a16:rowId xmlns:a16="http://schemas.microsoft.com/office/drawing/2014/main" val="10004"/>
                  </a:ext>
                </a:extLst>
              </a:tr>
              <a:tr h="209550">
                <a:tc>
                  <a:txBody>
                    <a:bodyPr/>
                    <a:lstStyle/>
                    <a:p>
                      <a:pPr algn="just">
                        <a:spcAft>
                          <a:spcPts val="0"/>
                        </a:spcAft>
                      </a:pPr>
                      <a:r>
                        <a:rPr lang="zh-TW" sz="1400" kern="100" dirty="0">
                          <a:effectLst/>
                          <a:latin typeface="微軟正黑體" panose="020B0604030504040204" pitchFamily="34" charset="-120"/>
                          <a:ea typeface="微軟正黑體" panose="020B0604030504040204" pitchFamily="34" charset="-120"/>
                        </a:rPr>
                        <a:t>三、其他直接費用</a:t>
                      </a:r>
                    </a:p>
                  </a:txBody>
                  <a:tcPr marL="0" marR="0" marT="0" marB="0" anchor="b"/>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vMerge="1">
                  <a:txBody>
                    <a:bodyPr/>
                    <a:lstStyle/>
                    <a:p>
                      <a:endParaRPr lang="zh-TW" altLang="en-US"/>
                    </a:p>
                  </a:txBody>
                  <a:tcPr/>
                </a:tc>
                <a:extLst>
                  <a:ext uri="{0D108BD9-81ED-4DB2-BD59-A6C34878D82A}">
                    <a16:rowId xmlns:a16="http://schemas.microsoft.com/office/drawing/2014/main" val="10005"/>
                  </a:ext>
                </a:extLst>
              </a:tr>
              <a:tr h="209550">
                <a:tc>
                  <a:txBody>
                    <a:bodyPr/>
                    <a:lstStyle/>
                    <a:p>
                      <a:pPr algn="r">
                        <a:spcAft>
                          <a:spcPts val="0"/>
                        </a:spcAft>
                      </a:pPr>
                      <a:r>
                        <a:rPr lang="en-US" sz="1400" kern="100" dirty="0">
                          <a:effectLst/>
                          <a:latin typeface="微軟正黑體" panose="020B0604030504040204" pitchFamily="34" charset="-120"/>
                          <a:ea typeface="微軟正黑體" panose="020B0604030504040204" pitchFamily="34" charset="-120"/>
                        </a:rPr>
                        <a:t>1.</a:t>
                      </a:r>
                      <a:r>
                        <a:rPr lang="zh-TW" sz="1400" kern="100" dirty="0">
                          <a:effectLst/>
                          <a:latin typeface="微軟正黑體" panose="020B0604030504040204" pitchFamily="34" charset="-120"/>
                          <a:ea typeface="微軟正黑體" panose="020B0604030504040204" pitchFamily="34" charset="-120"/>
                        </a:rPr>
                        <a:t>人事費</a:t>
                      </a:r>
                    </a:p>
                  </a:txBody>
                  <a:tcPr marL="0" marR="0" marT="0" marB="0" anchor="b"/>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vMerge="1">
                  <a:txBody>
                    <a:bodyPr/>
                    <a:lstStyle/>
                    <a:p>
                      <a:endParaRPr lang="zh-TW" altLang="en-US"/>
                    </a:p>
                  </a:txBody>
                  <a:tcPr/>
                </a:tc>
                <a:extLst>
                  <a:ext uri="{0D108BD9-81ED-4DB2-BD59-A6C34878D82A}">
                    <a16:rowId xmlns:a16="http://schemas.microsoft.com/office/drawing/2014/main" val="10006"/>
                  </a:ext>
                </a:extLst>
              </a:tr>
              <a:tr h="209550">
                <a:tc>
                  <a:txBody>
                    <a:bodyPr/>
                    <a:lstStyle/>
                    <a:p>
                      <a:pPr algn="r">
                        <a:spcAft>
                          <a:spcPts val="0"/>
                        </a:spcAft>
                      </a:pPr>
                      <a:r>
                        <a:rPr lang="en-US" sz="1400" kern="100" dirty="0">
                          <a:effectLst/>
                          <a:latin typeface="微軟正黑體" panose="020B0604030504040204" pitchFamily="34" charset="-120"/>
                          <a:ea typeface="微軟正黑體" panose="020B0604030504040204" pitchFamily="34" charset="-120"/>
                        </a:rPr>
                        <a:t>2.</a:t>
                      </a:r>
                      <a:r>
                        <a:rPr lang="zh-TW" sz="1400" kern="100" dirty="0">
                          <a:effectLst/>
                          <a:latin typeface="微軟正黑體" panose="020B0604030504040204" pitchFamily="34" charset="-120"/>
                          <a:ea typeface="微軟正黑體" panose="020B0604030504040204" pitchFamily="34" charset="-120"/>
                        </a:rPr>
                        <a:t>旅運費</a:t>
                      </a:r>
                    </a:p>
                  </a:txBody>
                  <a:tcPr marL="0" marR="0" marT="0" marB="0" anchor="b"/>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vMerge="1">
                  <a:txBody>
                    <a:bodyPr/>
                    <a:lstStyle/>
                    <a:p>
                      <a:endParaRPr lang="zh-TW" altLang="en-US"/>
                    </a:p>
                  </a:txBody>
                  <a:tcPr/>
                </a:tc>
                <a:extLst>
                  <a:ext uri="{0D108BD9-81ED-4DB2-BD59-A6C34878D82A}">
                    <a16:rowId xmlns:a16="http://schemas.microsoft.com/office/drawing/2014/main" val="10007"/>
                  </a:ext>
                </a:extLst>
              </a:tr>
              <a:tr h="209550">
                <a:tc>
                  <a:txBody>
                    <a:bodyPr/>
                    <a:lstStyle/>
                    <a:p>
                      <a:pPr algn="r">
                        <a:spcAft>
                          <a:spcPts val="0"/>
                        </a:spcAft>
                      </a:pPr>
                      <a:r>
                        <a:rPr lang="en-US" sz="1400" kern="100" dirty="0">
                          <a:effectLst/>
                          <a:latin typeface="微軟正黑體" panose="020B0604030504040204" pitchFamily="34" charset="-120"/>
                          <a:ea typeface="微軟正黑體" panose="020B0604030504040204" pitchFamily="34" charset="-120"/>
                        </a:rPr>
                        <a:t>3.</a:t>
                      </a:r>
                      <a:r>
                        <a:rPr lang="zh-TW" sz="1400" kern="100" dirty="0">
                          <a:effectLst/>
                          <a:latin typeface="微軟正黑體" panose="020B0604030504040204" pitchFamily="34" charset="-120"/>
                          <a:ea typeface="微軟正黑體" panose="020B0604030504040204" pitchFamily="34" charset="-120"/>
                        </a:rPr>
                        <a:t>材料費</a:t>
                      </a:r>
                    </a:p>
                  </a:txBody>
                  <a:tcPr marL="0" marR="0" marT="0" marB="0" anchor="b"/>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vMerge="1">
                  <a:txBody>
                    <a:bodyPr/>
                    <a:lstStyle/>
                    <a:p>
                      <a:endParaRPr lang="zh-TW" altLang="en-US"/>
                    </a:p>
                  </a:txBody>
                  <a:tcPr/>
                </a:tc>
                <a:extLst>
                  <a:ext uri="{0D108BD9-81ED-4DB2-BD59-A6C34878D82A}">
                    <a16:rowId xmlns:a16="http://schemas.microsoft.com/office/drawing/2014/main" val="10008"/>
                  </a:ext>
                </a:extLst>
              </a:tr>
              <a:tr h="209550">
                <a:tc>
                  <a:txBody>
                    <a:bodyPr/>
                    <a:lstStyle/>
                    <a:p>
                      <a:pPr algn="r">
                        <a:spcAft>
                          <a:spcPts val="0"/>
                        </a:spcAft>
                      </a:pPr>
                      <a:r>
                        <a:rPr lang="en-US" sz="1400" kern="100" dirty="0">
                          <a:effectLst/>
                          <a:latin typeface="微軟正黑體" panose="020B0604030504040204" pitchFamily="34" charset="-120"/>
                          <a:ea typeface="微軟正黑體" panose="020B0604030504040204" pitchFamily="34" charset="-120"/>
                        </a:rPr>
                        <a:t>4.</a:t>
                      </a:r>
                      <a:r>
                        <a:rPr lang="zh-TW" sz="1400" kern="100" dirty="0">
                          <a:effectLst/>
                          <a:latin typeface="微軟正黑體" panose="020B0604030504040204" pitchFamily="34" charset="-120"/>
                          <a:ea typeface="微軟正黑體" panose="020B0604030504040204" pitchFamily="34" charset="-120"/>
                        </a:rPr>
                        <a:t>維護費</a:t>
                      </a:r>
                    </a:p>
                  </a:txBody>
                  <a:tcPr marL="0" marR="0" marT="0" marB="0" anchor="b"/>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vMerge="1">
                  <a:txBody>
                    <a:bodyPr/>
                    <a:lstStyle/>
                    <a:p>
                      <a:endParaRPr lang="zh-TW" altLang="en-US"/>
                    </a:p>
                  </a:txBody>
                  <a:tcPr/>
                </a:tc>
                <a:extLst>
                  <a:ext uri="{0D108BD9-81ED-4DB2-BD59-A6C34878D82A}">
                    <a16:rowId xmlns:a16="http://schemas.microsoft.com/office/drawing/2014/main" val="10009"/>
                  </a:ext>
                </a:extLst>
              </a:tr>
              <a:tr h="209550">
                <a:tc>
                  <a:txBody>
                    <a:bodyPr/>
                    <a:lstStyle/>
                    <a:p>
                      <a:pPr algn="r">
                        <a:spcAft>
                          <a:spcPts val="0"/>
                        </a:spcAft>
                      </a:pPr>
                      <a:r>
                        <a:rPr lang="en-US" sz="1400" b="0" kern="100" dirty="0">
                          <a:solidFill>
                            <a:schemeClr val="tx1"/>
                          </a:solidFill>
                          <a:effectLst/>
                          <a:latin typeface="微軟正黑體" panose="020B0604030504040204" pitchFamily="34" charset="-120"/>
                          <a:ea typeface="微軟正黑體" panose="020B0604030504040204" pitchFamily="34" charset="-120"/>
                        </a:rPr>
                        <a:t>5.</a:t>
                      </a:r>
                      <a:r>
                        <a:rPr lang="zh-TW" sz="1400" b="0" kern="100" dirty="0">
                          <a:solidFill>
                            <a:schemeClr val="tx1"/>
                          </a:solidFill>
                          <a:effectLst/>
                          <a:latin typeface="微軟正黑體" panose="020B0604030504040204" pitchFamily="34" charset="-120"/>
                          <a:ea typeface="微軟正黑體" panose="020B0604030504040204" pitchFamily="34" charset="-120"/>
                        </a:rPr>
                        <a:t>業務費</a:t>
                      </a:r>
                    </a:p>
                  </a:txBody>
                  <a:tcPr marL="0" marR="0" marT="0" marB="0" anchor="b"/>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vMerge="1">
                  <a:txBody>
                    <a:bodyPr/>
                    <a:lstStyle/>
                    <a:p>
                      <a:endParaRPr lang="zh-TW" altLang="en-US"/>
                    </a:p>
                  </a:txBody>
                  <a:tcPr/>
                </a:tc>
                <a:extLst>
                  <a:ext uri="{0D108BD9-81ED-4DB2-BD59-A6C34878D82A}">
                    <a16:rowId xmlns:a16="http://schemas.microsoft.com/office/drawing/2014/main" val="10010"/>
                  </a:ext>
                </a:extLst>
              </a:tr>
              <a:tr h="209550">
                <a:tc>
                  <a:txBody>
                    <a:bodyPr/>
                    <a:lstStyle/>
                    <a:p>
                      <a:pPr algn="just">
                        <a:spcAft>
                          <a:spcPts val="0"/>
                        </a:spcAft>
                      </a:pPr>
                      <a:r>
                        <a:rPr lang="zh-TW" sz="1400" kern="100" dirty="0">
                          <a:effectLst/>
                          <a:latin typeface="微軟正黑體" panose="020B0604030504040204" pitchFamily="34" charset="-120"/>
                          <a:ea typeface="微軟正黑體" panose="020B0604030504040204" pitchFamily="34" charset="-120"/>
                        </a:rPr>
                        <a:t>四、公費</a:t>
                      </a:r>
                    </a:p>
                  </a:txBody>
                  <a:tcPr marL="0" marR="0" marT="0" marB="0" anchor="b"/>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vMerge="1">
                  <a:txBody>
                    <a:bodyPr/>
                    <a:lstStyle/>
                    <a:p>
                      <a:endParaRPr lang="zh-TW" altLang="en-US"/>
                    </a:p>
                  </a:txBody>
                  <a:tcPr/>
                </a:tc>
                <a:extLst>
                  <a:ext uri="{0D108BD9-81ED-4DB2-BD59-A6C34878D82A}">
                    <a16:rowId xmlns:a16="http://schemas.microsoft.com/office/drawing/2014/main" val="10011"/>
                  </a:ext>
                </a:extLst>
              </a:tr>
              <a:tr h="209550">
                <a:tc>
                  <a:txBody>
                    <a:bodyPr/>
                    <a:lstStyle/>
                    <a:p>
                      <a:pPr algn="just">
                        <a:spcAft>
                          <a:spcPts val="0"/>
                        </a:spcAft>
                      </a:pPr>
                      <a:r>
                        <a:rPr lang="zh-TW" sz="1400" kern="100" dirty="0">
                          <a:effectLst/>
                          <a:latin typeface="微軟正黑體" panose="020B0604030504040204" pitchFamily="34" charset="-120"/>
                          <a:ea typeface="微軟正黑體" panose="020B0604030504040204" pitchFamily="34" charset="-120"/>
                        </a:rPr>
                        <a:t>伍、營業稅</a:t>
                      </a:r>
                    </a:p>
                  </a:txBody>
                  <a:tcPr marL="0" marR="0" marT="0" marB="0" anchor="b"/>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vMerge="1">
                  <a:txBody>
                    <a:bodyPr/>
                    <a:lstStyle/>
                    <a:p>
                      <a:endParaRPr lang="zh-TW" altLang="en-US"/>
                    </a:p>
                  </a:txBody>
                  <a:tcPr/>
                </a:tc>
                <a:extLst>
                  <a:ext uri="{0D108BD9-81ED-4DB2-BD59-A6C34878D82A}">
                    <a16:rowId xmlns:a16="http://schemas.microsoft.com/office/drawing/2014/main" val="10012"/>
                  </a:ext>
                </a:extLst>
              </a:tr>
              <a:tr h="209550">
                <a:tc>
                  <a:txBody>
                    <a:bodyPr/>
                    <a:lstStyle/>
                    <a:p>
                      <a:pPr algn="ctr">
                        <a:spcAft>
                          <a:spcPts val="0"/>
                        </a:spcAft>
                      </a:pPr>
                      <a:r>
                        <a:rPr lang="zh-TW" sz="1400" kern="100" dirty="0">
                          <a:effectLst/>
                          <a:latin typeface="微軟正黑體" panose="020B0604030504040204" pitchFamily="34" charset="-120"/>
                          <a:ea typeface="微軟正黑體" panose="020B0604030504040204" pitchFamily="34" charset="-120"/>
                        </a:rPr>
                        <a:t>合計金額</a:t>
                      </a:r>
                    </a:p>
                  </a:txBody>
                  <a:tcPr marL="0" marR="0" marT="0" marB="0" anchor="ctr"/>
                </a:tc>
                <a:tc>
                  <a:txBody>
                    <a:bodyPr/>
                    <a:lstStyle/>
                    <a:p>
                      <a:pPr algn="r">
                        <a:spcAft>
                          <a:spcPts val="0"/>
                        </a:spcAft>
                      </a:pPr>
                      <a:endParaRPr lang="zh-TW" sz="1400"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vMerge="1">
                  <a:txBody>
                    <a:bodyPr/>
                    <a:lstStyle/>
                    <a:p>
                      <a:endParaRPr lang="zh-TW" altLang="en-US"/>
                    </a:p>
                  </a:txBody>
                  <a:tcPr/>
                </a:tc>
                <a:extLst>
                  <a:ext uri="{0D108BD9-81ED-4DB2-BD59-A6C34878D82A}">
                    <a16:rowId xmlns:a16="http://schemas.microsoft.com/office/drawing/2014/main" val="10013"/>
                  </a:ext>
                </a:extLst>
              </a:tr>
              <a:tr h="209550">
                <a:tc>
                  <a:txBody>
                    <a:bodyPr/>
                    <a:lstStyle/>
                    <a:p>
                      <a:pPr algn="ctr">
                        <a:spcAft>
                          <a:spcPts val="0"/>
                        </a:spcAft>
                      </a:pPr>
                      <a:r>
                        <a:rPr lang="zh-TW" sz="1400" kern="100" dirty="0">
                          <a:effectLst/>
                          <a:latin typeface="微軟正黑體" panose="020B0604030504040204" pitchFamily="34" charset="-120"/>
                          <a:ea typeface="微軟正黑體" panose="020B0604030504040204" pitchFamily="34" charset="-120"/>
                        </a:rPr>
                        <a:t>合計佔總經費％</a:t>
                      </a:r>
                    </a:p>
                  </a:txBody>
                  <a:tcPr marL="0" marR="0" marT="0" marB="0" anchor="b"/>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vMerge="1">
                  <a:txBody>
                    <a:bodyPr/>
                    <a:lstStyle/>
                    <a:p>
                      <a:endParaRPr lang="zh-TW" altLang="en-US"/>
                    </a:p>
                  </a:txBody>
                  <a:tcPr/>
                </a:tc>
                <a:extLst>
                  <a:ext uri="{0D108BD9-81ED-4DB2-BD59-A6C34878D82A}">
                    <a16:rowId xmlns:a16="http://schemas.microsoft.com/office/drawing/2014/main" val="10014"/>
                  </a:ext>
                </a:extLst>
              </a:tr>
            </a:tbl>
          </a:graphicData>
        </a:graphic>
      </p:graphicFrame>
      <p:sp>
        <p:nvSpPr>
          <p:cNvPr id="9" name="矩形 8"/>
          <p:cNvSpPr/>
          <p:nvPr/>
        </p:nvSpPr>
        <p:spPr>
          <a:xfrm>
            <a:off x="7580313" y="2133600"/>
            <a:ext cx="903287" cy="307975"/>
          </a:xfrm>
          <a:prstGeom prst="rect">
            <a:avLst/>
          </a:prstGeom>
        </p:spPr>
        <p:txBody>
          <a:bodyPr wrap="none">
            <a:spAutoFit/>
          </a:bodyPr>
          <a:lstStyle/>
          <a:p>
            <a:pPr>
              <a:defRPr/>
            </a:pPr>
            <a:r>
              <a:rPr lang="zh-TW" altLang="zh-TW" sz="1400" kern="100">
                <a:latin typeface="微軟正黑體" panose="020B0604030504040204" pitchFamily="34" charset="-120"/>
                <a:ea typeface="微軟正黑體" panose="020B0604030504040204" pitchFamily="34" charset="-120"/>
                <a:cs typeface="Times New Roman" panose="02020603050405020304" pitchFamily="18" charset="0"/>
              </a:rPr>
              <a:t>單位</a:t>
            </a:r>
            <a:r>
              <a:rPr lang="zh-TW" altLang="en-US" sz="1400" kern="10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1400" kern="100">
                <a:latin typeface="微軟正黑體" panose="020B0604030504040204" pitchFamily="34" charset="-120"/>
                <a:ea typeface="微軟正黑體" panose="020B0604030504040204" pitchFamily="34" charset="-120"/>
                <a:cs typeface="Times New Roman" panose="02020603050405020304" pitchFamily="18" charset="0"/>
              </a:rPr>
              <a:t>元</a:t>
            </a:r>
            <a:endParaRPr lang="zh-TW" altLang="en-US" dirty="0">
              <a:latin typeface="微軟正黑體" panose="020B0604030504040204" pitchFamily="34" charset="-120"/>
              <a:ea typeface="微軟正黑體" panose="020B0604030504040204" pitchFamily="34" charset="-120"/>
            </a:endParaRPr>
          </a:p>
        </p:txBody>
      </p:sp>
      <p:sp>
        <p:nvSpPr>
          <p:cNvPr id="2" name="矩形 1"/>
          <p:cNvSpPr/>
          <p:nvPr/>
        </p:nvSpPr>
        <p:spPr>
          <a:xfrm>
            <a:off x="53182" y="1256830"/>
            <a:ext cx="8964612" cy="958850"/>
          </a:xfrm>
          <a:prstGeom prst="rect">
            <a:avLst/>
          </a:prstGeom>
        </p:spPr>
        <p:txBody>
          <a:bodyPr>
            <a:spAutoFit/>
          </a:bodyPr>
          <a:lstStyle/>
          <a:p>
            <a:pPr marL="781050" indent="-601663" algn="just">
              <a:lnSpc>
                <a:spcPct val="150000"/>
              </a:lnSpc>
              <a:spcAft>
                <a:spcPts val="0"/>
              </a:spcAft>
              <a:defRPr/>
            </a:pPr>
            <a:r>
              <a:rPr lang="zh-TW" altLang="zh-TW" sz="2000" kern="100" dirty="0">
                <a:latin typeface="微軟正黑體" panose="020B0604030504040204" pitchFamily="34" charset="-120"/>
                <a:ea typeface="微軟正黑體" panose="020B0604030504040204" pitchFamily="34" charset="-120"/>
              </a:rPr>
              <a:t>計畫總經費</a:t>
            </a:r>
            <a:r>
              <a:rPr lang="zh-TW" altLang="en-US" sz="2000" kern="100" dirty="0">
                <a:latin typeface="微軟正黑體" panose="020B0604030504040204" pitchFamily="34" charset="-120"/>
                <a:ea typeface="微軟正黑體" panose="020B0604030504040204" pitchFamily="34" charset="-120"/>
              </a:rPr>
              <a:t>：</a:t>
            </a:r>
            <a:r>
              <a:rPr lang="en-US" altLang="zh-TW" sz="2000" u="sng" kern="100" dirty="0">
                <a:latin typeface="微軟正黑體" panose="020B0604030504040204" pitchFamily="34" charset="-120"/>
                <a:ea typeface="微軟正黑體" panose="020B0604030504040204" pitchFamily="34" charset="-120"/>
              </a:rPr>
              <a:t> </a:t>
            </a:r>
            <a:r>
              <a:rPr lang="zh-TW" altLang="en-US" sz="2000" u="sng" kern="100" dirty="0">
                <a:latin typeface="微軟正黑體" panose="020B0604030504040204" pitchFamily="34" charset="-120"/>
                <a:ea typeface="微軟正黑體" panose="020B0604030504040204" pitchFamily="34" charset="-120"/>
              </a:rPr>
              <a:t>            </a:t>
            </a:r>
            <a:r>
              <a:rPr lang="zh-TW" altLang="en-US" sz="2000" kern="100" dirty="0">
                <a:latin typeface="微軟正黑體" panose="020B0604030504040204" pitchFamily="34" charset="-120"/>
                <a:ea typeface="微軟正黑體" panose="020B0604030504040204" pitchFamily="34" charset="-120"/>
              </a:rPr>
              <a:t>元</a:t>
            </a:r>
            <a:endParaRPr lang="zh-TW" altLang="zh-TW" sz="2000" kern="100" dirty="0">
              <a:latin typeface="微軟正黑體" panose="020B0604030504040204" pitchFamily="34" charset="-120"/>
              <a:ea typeface="微軟正黑體" panose="020B0604030504040204" pitchFamily="34" charset="-120"/>
            </a:endParaRPr>
          </a:p>
          <a:p>
            <a:pPr marL="781050" indent="-601663" algn="just">
              <a:lnSpc>
                <a:spcPct val="150000"/>
              </a:lnSpc>
              <a:spcAft>
                <a:spcPts val="0"/>
              </a:spcAft>
              <a:defRPr/>
            </a:pPr>
            <a:r>
              <a:rPr lang="en-US" altLang="zh-TW" sz="2000" kern="100" dirty="0">
                <a:latin typeface="微軟正黑體" panose="020B0604030504040204" pitchFamily="34" charset="-120"/>
                <a:ea typeface="微軟正黑體" panose="020B0604030504040204" pitchFamily="34" charset="-120"/>
              </a:rPr>
              <a:t>(</a:t>
            </a:r>
            <a:r>
              <a:rPr lang="zh-TW" altLang="en-US" sz="2000" kern="100" dirty="0">
                <a:latin typeface="微軟正黑體" panose="020B0604030504040204" pitchFamily="34" charset="-120"/>
                <a:ea typeface="微軟正黑體" panose="020B0604030504040204" pitchFamily="34" charset="-120"/>
              </a:rPr>
              <a:t>政府輔導</a:t>
            </a:r>
            <a:r>
              <a:rPr lang="zh-TW" altLang="zh-TW" sz="2000" kern="100" dirty="0">
                <a:latin typeface="微軟正黑體" panose="020B0604030504040204" pitchFamily="34" charset="-120"/>
                <a:ea typeface="微軟正黑體" panose="020B0604030504040204" pitchFamily="34" charset="-120"/>
              </a:rPr>
              <a:t>經費</a:t>
            </a:r>
            <a:r>
              <a:rPr lang="zh-TW" altLang="en-US" sz="2000" kern="100" dirty="0">
                <a:latin typeface="微軟正黑體" panose="020B0604030504040204" pitchFamily="34" charset="-120"/>
                <a:ea typeface="微軟正黑體" panose="020B0604030504040204" pitchFamily="34" charset="-120"/>
              </a:rPr>
              <a:t>：</a:t>
            </a:r>
            <a:r>
              <a:rPr lang="en-US" altLang="zh-TW" sz="2000" u="sng" kern="100" dirty="0">
                <a:latin typeface="微軟正黑體" panose="020B0604030504040204" pitchFamily="34" charset="-120"/>
                <a:ea typeface="微軟正黑體" panose="020B0604030504040204" pitchFamily="34" charset="-120"/>
              </a:rPr>
              <a:t> </a:t>
            </a:r>
            <a:r>
              <a:rPr lang="zh-TW" altLang="en-US" sz="2000" u="sng" kern="100" dirty="0">
                <a:latin typeface="微軟正黑體" panose="020B0604030504040204" pitchFamily="34" charset="-120"/>
                <a:ea typeface="微軟正黑體" panose="020B0604030504040204" pitchFamily="34" charset="-120"/>
              </a:rPr>
              <a:t>          </a:t>
            </a:r>
            <a:r>
              <a:rPr lang="zh-TW" altLang="en-US" sz="2000" kern="100" dirty="0">
                <a:latin typeface="微軟正黑體" panose="020B0604030504040204" pitchFamily="34" charset="-120"/>
                <a:ea typeface="微軟正黑體" panose="020B0604030504040204" pitchFamily="34" charset="-120"/>
              </a:rPr>
              <a:t>元</a:t>
            </a:r>
            <a:r>
              <a:rPr lang="zh-TW" altLang="zh-TW" sz="2000" kern="100" dirty="0">
                <a:latin typeface="微軟正黑體" panose="020B0604030504040204" pitchFamily="34" charset="-120"/>
                <a:ea typeface="微軟正黑體" panose="020B0604030504040204" pitchFamily="34" charset="-120"/>
              </a:rPr>
              <a:t>，</a:t>
            </a:r>
            <a:r>
              <a:rPr lang="zh-TW" altLang="zh-TW" sz="2000" u="sng" kern="100" dirty="0">
                <a:latin typeface="微軟正黑體" panose="020B0604030504040204" pitchFamily="34" charset="-120"/>
                <a:ea typeface="微軟正黑體" panose="020B0604030504040204" pitchFamily="34" charset="-120"/>
              </a:rPr>
              <a:t> </a:t>
            </a:r>
            <a:r>
              <a:rPr lang="zh-TW" altLang="en-US" sz="2000" u="sng" kern="100" dirty="0">
                <a:latin typeface="微軟正黑體" panose="020B0604030504040204" pitchFamily="34" charset="-120"/>
                <a:ea typeface="微軟正黑體" panose="020B0604030504040204" pitchFamily="34" charset="-120"/>
              </a:rPr>
              <a:t>        </a:t>
            </a:r>
            <a:r>
              <a:rPr lang="en-US" altLang="zh-TW" sz="2000" u="sng" kern="100" dirty="0">
                <a:latin typeface="微軟正黑體" panose="020B0604030504040204" pitchFamily="34" charset="-120"/>
                <a:ea typeface="微軟正黑體" panose="020B0604030504040204" pitchFamily="34" charset="-120"/>
              </a:rPr>
              <a:t> </a:t>
            </a:r>
            <a:r>
              <a:rPr lang="en-US" altLang="zh-TW" sz="2000" kern="100" dirty="0">
                <a:latin typeface="微軟正黑體" panose="020B0604030504040204" pitchFamily="34" charset="-120"/>
                <a:ea typeface="微軟正黑體" panose="020B0604030504040204" pitchFamily="34" charset="-120"/>
              </a:rPr>
              <a:t>%</a:t>
            </a:r>
            <a:r>
              <a:rPr lang="zh-TW" altLang="zh-TW" sz="2000" kern="100" dirty="0">
                <a:latin typeface="微軟正黑體" panose="020B0604030504040204" pitchFamily="34" charset="-120"/>
                <a:ea typeface="微軟正黑體" panose="020B0604030504040204" pitchFamily="34" charset="-120"/>
              </a:rPr>
              <a:t>；廠商自籌款</a:t>
            </a:r>
            <a:r>
              <a:rPr lang="zh-TW" altLang="en-US" sz="2000" kern="100" dirty="0">
                <a:latin typeface="微軟正黑體" panose="020B0604030504040204" pitchFamily="34" charset="-120"/>
                <a:ea typeface="微軟正黑體" panose="020B0604030504040204" pitchFamily="34" charset="-120"/>
              </a:rPr>
              <a:t>：</a:t>
            </a:r>
            <a:r>
              <a:rPr lang="en-US" altLang="zh-TW" sz="2000" u="sng" kern="100" dirty="0">
                <a:latin typeface="微軟正黑體" panose="020B0604030504040204" pitchFamily="34" charset="-120"/>
                <a:ea typeface="微軟正黑體" panose="020B0604030504040204" pitchFamily="34" charset="-120"/>
              </a:rPr>
              <a:t>  </a:t>
            </a:r>
            <a:r>
              <a:rPr lang="zh-TW" altLang="en-US" sz="2000" u="sng" kern="100" dirty="0">
                <a:latin typeface="微軟正黑體" panose="020B0604030504040204" pitchFamily="34" charset="-120"/>
                <a:ea typeface="微軟正黑體" panose="020B0604030504040204" pitchFamily="34" charset="-120"/>
              </a:rPr>
              <a:t>       </a:t>
            </a:r>
            <a:r>
              <a:rPr lang="en-US" altLang="zh-TW" sz="2000" u="sng" kern="100" dirty="0">
                <a:latin typeface="微軟正黑體" panose="020B0604030504040204" pitchFamily="34" charset="-120"/>
                <a:ea typeface="微軟正黑體" panose="020B0604030504040204" pitchFamily="34" charset="-120"/>
              </a:rPr>
              <a:t> </a:t>
            </a:r>
            <a:r>
              <a:rPr lang="zh-TW" altLang="en-US" sz="2000" kern="100" dirty="0">
                <a:latin typeface="微軟正黑體" panose="020B0604030504040204" pitchFamily="34" charset="-120"/>
                <a:ea typeface="微軟正黑體" panose="020B0604030504040204" pitchFamily="34" charset="-120"/>
              </a:rPr>
              <a:t>元</a:t>
            </a:r>
            <a:r>
              <a:rPr lang="zh-TW" altLang="zh-TW" sz="2000" kern="100" dirty="0">
                <a:latin typeface="微軟正黑體" panose="020B0604030504040204" pitchFamily="34" charset="-120"/>
                <a:ea typeface="微軟正黑體" panose="020B0604030504040204" pitchFamily="34" charset="-120"/>
              </a:rPr>
              <a:t>，</a:t>
            </a:r>
            <a:r>
              <a:rPr lang="zh-TW" altLang="zh-TW" sz="2000" u="sng" kern="100" dirty="0">
                <a:latin typeface="微軟正黑體" panose="020B0604030504040204" pitchFamily="34" charset="-120"/>
                <a:ea typeface="微軟正黑體" panose="020B0604030504040204" pitchFamily="34" charset="-120"/>
              </a:rPr>
              <a:t> </a:t>
            </a:r>
            <a:r>
              <a:rPr lang="zh-TW" altLang="en-US" sz="2000" u="sng" kern="100" dirty="0">
                <a:latin typeface="微軟正黑體" panose="020B0604030504040204" pitchFamily="34" charset="-120"/>
                <a:ea typeface="微軟正黑體" panose="020B0604030504040204" pitchFamily="34" charset="-120"/>
              </a:rPr>
              <a:t>        </a:t>
            </a:r>
            <a:r>
              <a:rPr lang="en-US" altLang="zh-TW" sz="2000" u="sng" kern="100" dirty="0">
                <a:latin typeface="微軟正黑體" panose="020B0604030504040204" pitchFamily="34" charset="-120"/>
                <a:ea typeface="微軟正黑體" panose="020B0604030504040204" pitchFamily="34" charset="-120"/>
              </a:rPr>
              <a:t>  </a:t>
            </a:r>
            <a:r>
              <a:rPr lang="en-US" altLang="zh-TW" sz="2000" kern="100" dirty="0">
                <a:latin typeface="微軟正黑體" panose="020B0604030504040204" pitchFamily="34" charset="-120"/>
                <a:ea typeface="微軟正黑體" panose="020B0604030504040204" pitchFamily="34" charset="-120"/>
              </a:rPr>
              <a:t>%)</a:t>
            </a:r>
            <a:endParaRPr lang="zh-TW" altLang="zh-TW" sz="2000" kern="1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4515840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投影片編號版面配置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B4E2F5AC-72A7-49B7-9628-946C37619419}" type="slidenum">
              <a:rPr kumimoji="0" lang="en-US" altLang="zh-TW" sz="1800">
                <a:latin typeface="Constantia" panose="02030602050306030303" pitchFamily="18" charset="0"/>
                <a:ea typeface="標楷體" panose="03000509000000000000" pitchFamily="65" charset="-120"/>
              </a:rPr>
              <a:pPr/>
              <a:t>35</a:t>
            </a:fld>
            <a:endParaRPr kumimoji="0" lang="en-US" altLang="zh-TW" sz="1800">
              <a:latin typeface="Constantia" panose="02030602050306030303" pitchFamily="18" charset="0"/>
              <a:ea typeface="標楷體" panose="03000509000000000000" pitchFamily="65" charset="-120"/>
            </a:endParaRPr>
          </a:p>
        </p:txBody>
      </p:sp>
      <p:sp>
        <p:nvSpPr>
          <p:cNvPr id="27651" name="Rectangle 2"/>
          <p:cNvSpPr>
            <a:spLocks noGrp="1" noChangeArrowheads="1"/>
          </p:cNvSpPr>
          <p:nvPr>
            <p:ph type="title"/>
          </p:nvPr>
        </p:nvSpPr>
        <p:spPr bwMode="auto">
          <a:xfrm>
            <a:off x="-325264" y="0"/>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en-US" dirty="0" smtClean="0">
                <a:latin typeface="微軟正黑體" panose="020B0604030504040204" pitchFamily="34" charset="-120"/>
                <a:ea typeface="微軟正黑體" panose="020B0604030504040204" pitchFamily="34" charset="-120"/>
              </a:rPr>
              <a:t>壹、</a:t>
            </a:r>
            <a:r>
              <a:rPr lang="zh-TW" altLang="zh-TW" dirty="0" smtClean="0">
                <a:latin typeface="微軟正黑體" panose="020B0604030504040204" pitchFamily="34" charset="-120"/>
                <a:ea typeface="微軟正黑體" panose="020B0604030504040204" pitchFamily="34" charset="-120"/>
              </a:rPr>
              <a:t>計畫內容</a:t>
            </a:r>
            <a:endParaRPr lang="zh-TW" altLang="en-US" dirty="0" smtClean="0">
              <a:latin typeface="微軟正黑體" panose="020B0604030504040204" pitchFamily="34" charset="-120"/>
              <a:ea typeface="微軟正黑體" panose="020B0604030504040204" pitchFamily="34" charset="-120"/>
            </a:endParaRPr>
          </a:p>
        </p:txBody>
      </p:sp>
      <p:sp>
        <p:nvSpPr>
          <p:cNvPr id="27652" name="矩形 5"/>
          <p:cNvSpPr>
            <a:spLocks noChangeArrowheads="1"/>
          </p:cNvSpPr>
          <p:nvPr/>
        </p:nvSpPr>
        <p:spPr bwMode="auto">
          <a:xfrm>
            <a:off x="-18256" y="939330"/>
            <a:ext cx="37032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hangingPunct="1"/>
            <a:r>
              <a:rPr lang="zh-TW" altLang="en-US" dirty="0">
                <a:latin typeface="微軟正黑體" panose="020B0604030504040204" pitchFamily="34" charset="-120"/>
                <a:ea typeface="微軟正黑體" panose="020B0604030504040204" pitchFamily="34" charset="-120"/>
              </a:rPr>
              <a:t>四</a:t>
            </a:r>
            <a:r>
              <a:rPr lang="zh-TW" altLang="zh-TW" dirty="0">
                <a:latin typeface="微軟正黑體" panose="020B0604030504040204" pitchFamily="34" charset="-120"/>
                <a:ea typeface="微軟正黑體" panose="020B0604030504040204" pitchFamily="34" charset="-120"/>
              </a:rPr>
              <a:t>、</a:t>
            </a:r>
            <a:r>
              <a:rPr lang="zh-TW" altLang="zh-TW" b="1" dirty="0">
                <a:latin typeface="微軟正黑體" panose="020B0604030504040204" pitchFamily="34" charset="-120"/>
                <a:ea typeface="微軟正黑體" panose="020B0604030504040204" pitchFamily="34" charset="-120"/>
              </a:rPr>
              <a:t>經費說明</a:t>
            </a:r>
            <a:r>
              <a:rPr lang="en-US" altLang="zh-TW" b="1" dirty="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經費明細表</a:t>
            </a:r>
            <a:endParaRPr lang="en-US" altLang="zh-TW" dirty="0">
              <a:latin typeface="標楷體" panose="03000509000000000000" pitchFamily="65" charset="-120"/>
              <a:ea typeface="標楷體" panose="03000509000000000000" pitchFamily="65" charset="-120"/>
            </a:endParaRPr>
          </a:p>
        </p:txBody>
      </p:sp>
      <p:sp>
        <p:nvSpPr>
          <p:cNvPr id="10" name="矩形 9"/>
          <p:cNvSpPr/>
          <p:nvPr/>
        </p:nvSpPr>
        <p:spPr>
          <a:xfrm>
            <a:off x="53182" y="1256830"/>
            <a:ext cx="8964612" cy="553998"/>
          </a:xfrm>
          <a:prstGeom prst="rect">
            <a:avLst/>
          </a:prstGeom>
        </p:spPr>
        <p:txBody>
          <a:bodyPr>
            <a:spAutoFit/>
          </a:bodyPr>
          <a:lstStyle/>
          <a:p>
            <a:pPr marL="781050" indent="-601663" algn="just">
              <a:lnSpc>
                <a:spcPct val="150000"/>
              </a:lnSpc>
              <a:spcAft>
                <a:spcPts val="0"/>
              </a:spcAft>
              <a:defRPr/>
            </a:pPr>
            <a:r>
              <a:rPr lang="zh-TW" altLang="en-US" sz="2000" b="1" kern="100" dirty="0" smtClean="0">
                <a:latin typeface="微軟正黑體" panose="020B0604030504040204" pitchFamily="34" charset="-120"/>
                <a:ea typeface="微軟正黑體" panose="020B0604030504040204" pitchFamily="34" charset="-120"/>
              </a:rPr>
              <a:t>業務費</a:t>
            </a:r>
            <a:r>
              <a:rPr lang="zh-TW" altLang="en-US" sz="2000" kern="100" dirty="0" smtClean="0">
                <a:latin typeface="微軟正黑體" panose="020B0604030504040204" pitchFamily="34" charset="-120"/>
                <a:ea typeface="微軟正黑體" panose="020B0604030504040204" pitchFamily="34" charset="-120"/>
              </a:rPr>
              <a:t> </a:t>
            </a:r>
            <a:r>
              <a:rPr lang="en-US" altLang="zh-TW" sz="2000" kern="100" dirty="0" smtClean="0">
                <a:latin typeface="微軟正黑體" panose="020B0604030504040204" pitchFamily="34" charset="-120"/>
                <a:ea typeface="微軟正黑體" panose="020B0604030504040204" pitchFamily="34" charset="-120"/>
              </a:rPr>
              <a:t>(</a:t>
            </a:r>
            <a:r>
              <a:rPr lang="zh-TW" altLang="en-US" sz="2000" kern="100" dirty="0" smtClean="0">
                <a:latin typeface="微軟正黑體" panose="020B0604030504040204" pitchFamily="34" charset="-120"/>
                <a:ea typeface="微軟正黑體" panose="020B0604030504040204" pitchFamily="34" charset="-120"/>
              </a:rPr>
              <a:t>如代辦加工費及專業服務費</a:t>
            </a:r>
            <a:r>
              <a:rPr lang="en-US" altLang="zh-TW" sz="2000" kern="100" dirty="0" smtClean="0">
                <a:latin typeface="微軟正黑體" panose="020B0604030504040204" pitchFamily="34" charset="-120"/>
                <a:ea typeface="微軟正黑體" panose="020B0604030504040204" pitchFamily="34" charset="-120"/>
              </a:rPr>
              <a:t>)</a:t>
            </a:r>
            <a:r>
              <a:rPr lang="zh-TW" altLang="en-US" sz="2000" kern="100" dirty="0" smtClean="0">
                <a:latin typeface="微軟正黑體" panose="020B0604030504040204" pitchFamily="34" charset="-120"/>
                <a:ea typeface="微軟正黑體" panose="020B0604030504040204" pitchFamily="34" charset="-120"/>
              </a:rPr>
              <a:t>明細表</a:t>
            </a:r>
          </a:p>
        </p:txBody>
      </p:sp>
      <p:graphicFrame>
        <p:nvGraphicFramePr>
          <p:cNvPr id="11" name="表格 10"/>
          <p:cNvGraphicFramePr>
            <a:graphicFrameLocks noGrp="1"/>
          </p:cNvGraphicFramePr>
          <p:nvPr/>
        </p:nvGraphicFramePr>
        <p:xfrm>
          <a:off x="1763688" y="2348880"/>
          <a:ext cx="5678805" cy="2971800"/>
        </p:xfrm>
        <a:graphic>
          <a:graphicData uri="http://schemas.openxmlformats.org/drawingml/2006/table">
            <a:tbl>
              <a:tblPr/>
              <a:tblGrid>
                <a:gridCol w="1697355">
                  <a:extLst>
                    <a:ext uri="{9D8B030D-6E8A-4147-A177-3AD203B41FA5}">
                      <a16:colId xmlns:a16="http://schemas.microsoft.com/office/drawing/2014/main" val="20000"/>
                    </a:ext>
                  </a:extLst>
                </a:gridCol>
                <a:gridCol w="733425">
                  <a:extLst>
                    <a:ext uri="{9D8B030D-6E8A-4147-A177-3AD203B41FA5}">
                      <a16:colId xmlns:a16="http://schemas.microsoft.com/office/drawing/2014/main" val="20001"/>
                    </a:ext>
                  </a:extLst>
                </a:gridCol>
                <a:gridCol w="723900">
                  <a:extLst>
                    <a:ext uri="{9D8B030D-6E8A-4147-A177-3AD203B41FA5}">
                      <a16:colId xmlns:a16="http://schemas.microsoft.com/office/drawing/2014/main" val="20002"/>
                    </a:ext>
                  </a:extLst>
                </a:gridCol>
                <a:gridCol w="723900">
                  <a:extLst>
                    <a:ext uri="{9D8B030D-6E8A-4147-A177-3AD203B41FA5}">
                      <a16:colId xmlns:a16="http://schemas.microsoft.com/office/drawing/2014/main" val="20003"/>
                    </a:ext>
                  </a:extLst>
                </a:gridCol>
                <a:gridCol w="1800225">
                  <a:extLst>
                    <a:ext uri="{9D8B030D-6E8A-4147-A177-3AD203B41FA5}">
                      <a16:colId xmlns:a16="http://schemas.microsoft.com/office/drawing/2014/main" val="20004"/>
                    </a:ext>
                  </a:extLst>
                </a:gridCol>
              </a:tblGrid>
              <a:tr h="0">
                <a:tc>
                  <a:txBody>
                    <a:bodyPr/>
                    <a:lstStyle/>
                    <a:p>
                      <a:pPr algn="ctr">
                        <a:lnSpc>
                          <a:spcPts val="2600"/>
                        </a:lnSpc>
                        <a:spcAft>
                          <a:spcPts val="0"/>
                        </a:spcAft>
                      </a:pPr>
                      <a:r>
                        <a:rPr lang="zh-TW" sz="1200" kern="100" dirty="0">
                          <a:latin typeface="Times New Roman"/>
                          <a:ea typeface="標楷體"/>
                          <a:cs typeface="Times New Roman"/>
                        </a:rPr>
                        <a:t>品名</a:t>
                      </a:r>
                      <a:endParaRPr lang="zh-TW" sz="1400" kern="100" dirty="0">
                        <a:latin typeface="Times New Roman"/>
                        <a:ea typeface="標楷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ts val="2600"/>
                        </a:lnSpc>
                        <a:spcAft>
                          <a:spcPts val="0"/>
                        </a:spcAft>
                      </a:pPr>
                      <a:r>
                        <a:rPr lang="zh-TW" sz="1200" kern="100">
                          <a:latin typeface="Times New Roman"/>
                          <a:ea typeface="標楷體"/>
                          <a:cs typeface="Times New Roman"/>
                        </a:rPr>
                        <a:t>單位</a:t>
                      </a:r>
                      <a:endParaRPr lang="zh-TW" sz="1400" kern="100">
                        <a:latin typeface="Times New Roman"/>
                        <a:ea typeface="標楷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ts val="2600"/>
                        </a:lnSpc>
                        <a:spcAft>
                          <a:spcPts val="0"/>
                        </a:spcAft>
                      </a:pPr>
                      <a:r>
                        <a:rPr lang="zh-TW" sz="1200" kern="100">
                          <a:latin typeface="Times New Roman"/>
                          <a:ea typeface="標楷體"/>
                          <a:cs typeface="Times New Roman"/>
                        </a:rPr>
                        <a:t>單價</a:t>
                      </a:r>
                      <a:endParaRPr lang="zh-TW" sz="1400" kern="100">
                        <a:latin typeface="Times New Roman"/>
                        <a:ea typeface="標楷體"/>
                        <a:cs typeface="Times New Roman"/>
                      </a:endParaRPr>
                    </a:p>
                    <a:p>
                      <a:pPr algn="ctr">
                        <a:lnSpc>
                          <a:spcPts val="2600"/>
                        </a:lnSpc>
                        <a:spcAft>
                          <a:spcPts val="0"/>
                        </a:spcAft>
                      </a:pPr>
                      <a:r>
                        <a:rPr lang="en-US" sz="1200" kern="100">
                          <a:latin typeface="Times New Roman"/>
                          <a:ea typeface="標楷體"/>
                          <a:cs typeface="Times New Roman"/>
                        </a:rPr>
                        <a:t>(</a:t>
                      </a:r>
                      <a:r>
                        <a:rPr lang="zh-TW" sz="1200" kern="100">
                          <a:latin typeface="Times New Roman"/>
                          <a:ea typeface="標楷體"/>
                          <a:cs typeface="Times New Roman"/>
                        </a:rPr>
                        <a:t>元</a:t>
                      </a:r>
                      <a:r>
                        <a:rPr lang="en-US" sz="1200" kern="100">
                          <a:latin typeface="Times New Roman"/>
                          <a:ea typeface="標楷體"/>
                          <a:cs typeface="Times New Roman"/>
                        </a:rPr>
                        <a:t>)</a:t>
                      </a:r>
                      <a:endParaRPr lang="zh-TW" sz="1400" kern="100">
                        <a:latin typeface="Times New Roman"/>
                        <a:ea typeface="標楷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ts val="2600"/>
                        </a:lnSpc>
                        <a:spcAft>
                          <a:spcPts val="0"/>
                        </a:spcAft>
                      </a:pPr>
                      <a:r>
                        <a:rPr lang="zh-TW" sz="1200" kern="100">
                          <a:latin typeface="Times New Roman"/>
                          <a:ea typeface="標楷體"/>
                          <a:cs typeface="Times New Roman"/>
                        </a:rPr>
                        <a:t>數量</a:t>
                      </a:r>
                      <a:endParaRPr lang="zh-TW" sz="1400" kern="100">
                        <a:latin typeface="Times New Roman"/>
                        <a:ea typeface="標楷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ts val="2600"/>
                        </a:lnSpc>
                        <a:spcAft>
                          <a:spcPts val="0"/>
                        </a:spcAft>
                      </a:pPr>
                      <a:r>
                        <a:rPr lang="zh-TW" sz="1200" kern="100">
                          <a:latin typeface="Times New Roman"/>
                          <a:ea typeface="標楷體"/>
                          <a:cs typeface="Times New Roman"/>
                        </a:rPr>
                        <a:t>小計</a:t>
                      </a:r>
                      <a:endParaRPr lang="zh-TW" sz="1400" kern="100">
                        <a:latin typeface="Times New Roman"/>
                        <a:ea typeface="標楷體"/>
                        <a:cs typeface="Times New Roman"/>
                      </a:endParaRPr>
                    </a:p>
                    <a:p>
                      <a:pPr algn="ctr">
                        <a:lnSpc>
                          <a:spcPts val="2600"/>
                        </a:lnSpc>
                        <a:spcAft>
                          <a:spcPts val="0"/>
                        </a:spcAft>
                      </a:pPr>
                      <a:r>
                        <a:rPr lang="en-US" sz="1200" kern="100">
                          <a:latin typeface="Times New Roman"/>
                          <a:ea typeface="標楷體"/>
                          <a:cs typeface="Times New Roman"/>
                        </a:rPr>
                        <a:t>(</a:t>
                      </a:r>
                      <a:r>
                        <a:rPr lang="zh-TW" sz="1200" kern="100">
                          <a:latin typeface="Times New Roman"/>
                          <a:ea typeface="標楷體"/>
                          <a:cs typeface="Times New Roman"/>
                        </a:rPr>
                        <a:t>元</a:t>
                      </a:r>
                      <a:r>
                        <a:rPr lang="en-US" sz="1200" kern="100">
                          <a:latin typeface="Times New Roman"/>
                          <a:ea typeface="標楷體"/>
                          <a:cs typeface="Times New Roman"/>
                        </a:rPr>
                        <a:t>)</a:t>
                      </a:r>
                      <a:endParaRPr lang="zh-TW" sz="1400" kern="100">
                        <a:latin typeface="Times New Roman"/>
                        <a:ea typeface="標楷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extLst>
                  <a:ext uri="{0D108BD9-81ED-4DB2-BD59-A6C34878D82A}">
                    <a16:rowId xmlns:a16="http://schemas.microsoft.com/office/drawing/2014/main" val="10000"/>
                  </a:ext>
                </a:extLst>
              </a:tr>
              <a:tr h="215900">
                <a:tc>
                  <a:txBody>
                    <a:bodyPr/>
                    <a:lstStyle/>
                    <a:p>
                      <a:pPr algn="just">
                        <a:lnSpc>
                          <a:spcPts val="2600"/>
                        </a:lnSpc>
                        <a:spcAft>
                          <a:spcPts val="0"/>
                        </a:spcAft>
                      </a:pPr>
                      <a:endParaRPr lang="en-US" sz="1200" kern="100">
                        <a:latin typeface="標楷體"/>
                        <a:ea typeface="標楷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endParaRPr lang="en-US" sz="1200" kern="100">
                        <a:latin typeface="標楷體"/>
                        <a:ea typeface="標楷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2600"/>
                        </a:lnSpc>
                        <a:spcAft>
                          <a:spcPts val="0"/>
                        </a:spcAft>
                      </a:pPr>
                      <a:endParaRPr lang="en-US" sz="1200" kern="100">
                        <a:latin typeface="標楷體"/>
                        <a:ea typeface="標楷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2600"/>
                        </a:lnSpc>
                        <a:spcAft>
                          <a:spcPts val="0"/>
                        </a:spcAft>
                      </a:pPr>
                      <a:endParaRPr lang="en-US" sz="1200" kern="100">
                        <a:latin typeface="標楷體"/>
                        <a:ea typeface="標楷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2600"/>
                        </a:lnSpc>
                        <a:spcAft>
                          <a:spcPts val="0"/>
                        </a:spcAft>
                      </a:pPr>
                      <a:endParaRPr lang="en-US" sz="1200" kern="100">
                        <a:latin typeface="標楷體"/>
                        <a:ea typeface="標楷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15900">
                <a:tc>
                  <a:txBody>
                    <a:bodyPr/>
                    <a:lstStyle/>
                    <a:p>
                      <a:pPr algn="just">
                        <a:lnSpc>
                          <a:spcPts val="2600"/>
                        </a:lnSpc>
                        <a:spcAft>
                          <a:spcPts val="0"/>
                        </a:spcAft>
                      </a:pPr>
                      <a:endParaRPr lang="en-US" sz="1200" kern="0">
                        <a:latin typeface="標楷體"/>
                        <a:ea typeface="標楷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endParaRPr lang="en-US" sz="1200" kern="100">
                        <a:latin typeface="標楷體"/>
                        <a:ea typeface="標楷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2600"/>
                        </a:lnSpc>
                        <a:spcAft>
                          <a:spcPts val="0"/>
                        </a:spcAft>
                      </a:pPr>
                      <a:endParaRPr lang="en-US" sz="1200" kern="100">
                        <a:latin typeface="標楷體"/>
                        <a:ea typeface="標楷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2600"/>
                        </a:lnSpc>
                        <a:spcAft>
                          <a:spcPts val="0"/>
                        </a:spcAft>
                      </a:pPr>
                      <a:endParaRPr lang="en-US" sz="1200" kern="100">
                        <a:latin typeface="標楷體"/>
                        <a:ea typeface="標楷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2600"/>
                        </a:lnSpc>
                        <a:spcAft>
                          <a:spcPts val="0"/>
                        </a:spcAft>
                      </a:pPr>
                      <a:endParaRPr lang="en-US" sz="1200" kern="100">
                        <a:latin typeface="標楷體"/>
                        <a:ea typeface="標楷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15900">
                <a:tc>
                  <a:txBody>
                    <a:bodyPr/>
                    <a:lstStyle/>
                    <a:p>
                      <a:pPr algn="just">
                        <a:lnSpc>
                          <a:spcPts val="2600"/>
                        </a:lnSpc>
                        <a:spcAft>
                          <a:spcPts val="0"/>
                        </a:spcAft>
                      </a:pPr>
                      <a:endParaRPr lang="en-US" sz="1200" kern="100">
                        <a:latin typeface="標楷體"/>
                        <a:ea typeface="標楷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endParaRPr lang="en-US" sz="1200" kern="100">
                        <a:latin typeface="標楷體"/>
                        <a:ea typeface="標楷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2600"/>
                        </a:lnSpc>
                        <a:spcAft>
                          <a:spcPts val="0"/>
                        </a:spcAft>
                      </a:pPr>
                      <a:endParaRPr lang="en-US" sz="1200" kern="100">
                        <a:latin typeface="標楷體"/>
                        <a:ea typeface="標楷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2600"/>
                        </a:lnSpc>
                        <a:spcAft>
                          <a:spcPts val="0"/>
                        </a:spcAft>
                      </a:pPr>
                      <a:endParaRPr lang="en-US" sz="1200" kern="100">
                        <a:latin typeface="標楷體"/>
                        <a:ea typeface="標楷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2600"/>
                        </a:lnSpc>
                        <a:spcAft>
                          <a:spcPts val="0"/>
                        </a:spcAft>
                      </a:pPr>
                      <a:endParaRPr lang="en-US" sz="1200" kern="100">
                        <a:latin typeface="標楷體"/>
                        <a:ea typeface="標楷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15900">
                <a:tc>
                  <a:txBody>
                    <a:bodyPr/>
                    <a:lstStyle/>
                    <a:p>
                      <a:pPr algn="ctr">
                        <a:lnSpc>
                          <a:spcPts val="2600"/>
                        </a:lnSpc>
                        <a:spcAft>
                          <a:spcPts val="0"/>
                        </a:spcAft>
                      </a:pPr>
                      <a:endParaRPr lang="en-US" sz="1200" kern="100">
                        <a:latin typeface="標楷體"/>
                        <a:ea typeface="標楷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endParaRPr lang="en-US" sz="1200" kern="100" dirty="0">
                        <a:latin typeface="標楷體"/>
                        <a:ea typeface="標楷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endParaRPr lang="en-US" sz="1200" kern="100">
                        <a:latin typeface="標楷體"/>
                        <a:ea typeface="標楷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endParaRPr lang="en-US" sz="1200" kern="100">
                        <a:latin typeface="標楷體"/>
                        <a:ea typeface="標楷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endParaRPr lang="en-US" sz="1200" kern="100" dirty="0">
                        <a:latin typeface="標楷體"/>
                        <a:ea typeface="標楷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15900">
                <a:tc>
                  <a:txBody>
                    <a:bodyPr/>
                    <a:lstStyle/>
                    <a:p>
                      <a:pPr algn="ctr">
                        <a:lnSpc>
                          <a:spcPts val="2600"/>
                        </a:lnSpc>
                        <a:spcAft>
                          <a:spcPts val="0"/>
                        </a:spcAft>
                      </a:pPr>
                      <a:endParaRPr lang="en-US" sz="1200" kern="100">
                        <a:latin typeface="標楷體"/>
                        <a:ea typeface="標楷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endParaRPr lang="en-US" sz="1200" kern="100">
                        <a:latin typeface="標楷體"/>
                        <a:ea typeface="標楷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endParaRPr lang="en-US" sz="1200" kern="100">
                        <a:latin typeface="標楷體"/>
                        <a:ea typeface="標楷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endParaRPr lang="en-US" sz="1200" kern="100" dirty="0">
                        <a:latin typeface="標楷體"/>
                        <a:ea typeface="標楷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endParaRPr lang="en-US" sz="1200" kern="100">
                        <a:latin typeface="標楷體"/>
                        <a:ea typeface="標楷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15900">
                <a:tc>
                  <a:txBody>
                    <a:bodyPr/>
                    <a:lstStyle/>
                    <a:p>
                      <a:pPr algn="ctr">
                        <a:lnSpc>
                          <a:spcPts val="2600"/>
                        </a:lnSpc>
                        <a:spcAft>
                          <a:spcPts val="0"/>
                        </a:spcAft>
                      </a:pPr>
                      <a:endParaRPr lang="en-US" sz="1200" kern="100">
                        <a:latin typeface="標楷體"/>
                        <a:ea typeface="標楷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endParaRPr lang="en-US" sz="1200" kern="100">
                        <a:latin typeface="標楷體"/>
                        <a:ea typeface="標楷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endParaRPr lang="en-US" sz="1200" kern="100">
                        <a:latin typeface="標楷體"/>
                        <a:ea typeface="標楷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endParaRPr lang="en-US" sz="1200" kern="100">
                        <a:latin typeface="標楷體"/>
                        <a:ea typeface="標楷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endParaRPr lang="en-US" sz="1200" kern="100">
                        <a:latin typeface="標楷體"/>
                        <a:ea typeface="標楷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15900">
                <a:tc>
                  <a:txBody>
                    <a:bodyPr/>
                    <a:lstStyle/>
                    <a:p>
                      <a:pPr algn="ctr">
                        <a:lnSpc>
                          <a:spcPts val="2600"/>
                        </a:lnSpc>
                        <a:spcAft>
                          <a:spcPts val="0"/>
                        </a:spcAft>
                      </a:pPr>
                      <a:r>
                        <a:rPr lang="zh-TW" sz="1200" kern="100">
                          <a:latin typeface="Arial"/>
                          <a:ea typeface="標楷體"/>
                          <a:cs typeface="Times New Roman"/>
                        </a:rPr>
                        <a:t>合計</a:t>
                      </a:r>
                      <a:endParaRPr lang="zh-TW" sz="1400" kern="100">
                        <a:latin typeface="Times New Roman"/>
                        <a:ea typeface="標楷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r>
                        <a:rPr lang="en-US" sz="1200" kern="100">
                          <a:latin typeface="Arial"/>
                          <a:ea typeface="標楷體"/>
                          <a:cs typeface="新細明體"/>
                        </a:rPr>
                        <a:t>-</a:t>
                      </a:r>
                      <a:endParaRPr lang="zh-TW" sz="1400" kern="100">
                        <a:latin typeface="Times New Roman"/>
                        <a:ea typeface="標楷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r>
                        <a:rPr lang="en-US" sz="1200" kern="100">
                          <a:latin typeface="Arial"/>
                          <a:ea typeface="標楷體"/>
                          <a:cs typeface="新細明體"/>
                        </a:rPr>
                        <a:t>-</a:t>
                      </a:r>
                      <a:endParaRPr lang="zh-TW" sz="1400" kern="100">
                        <a:latin typeface="Times New Roman"/>
                        <a:ea typeface="標楷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endParaRPr lang="en-US" sz="1200" kern="100">
                        <a:latin typeface="Arial"/>
                        <a:ea typeface="標楷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endParaRPr lang="en-US" sz="1200" kern="100" dirty="0">
                        <a:latin typeface="Arial"/>
                        <a:ea typeface="標楷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12" name="矩形 11"/>
          <p:cNvSpPr/>
          <p:nvPr/>
        </p:nvSpPr>
        <p:spPr>
          <a:xfrm>
            <a:off x="2771800" y="1665675"/>
            <a:ext cx="4896544" cy="323165"/>
          </a:xfrm>
          <a:prstGeom prst="rect">
            <a:avLst/>
          </a:prstGeom>
        </p:spPr>
        <p:txBody>
          <a:bodyPr wrap="square">
            <a:spAutoFit/>
          </a:bodyPr>
          <a:lstStyle/>
          <a:p>
            <a:r>
              <a:rPr lang="zh-TW" altLang="en-US" sz="1500" dirty="0" smtClean="0">
                <a:solidFill>
                  <a:schemeClr val="bg1">
                    <a:lumMod val="75000"/>
                  </a:schemeClr>
                </a:solidFill>
              </a:rPr>
              <a:t>註</a:t>
            </a:r>
            <a:r>
              <a:rPr lang="en-US" altLang="zh-TW" sz="1500" dirty="0" smtClean="0">
                <a:solidFill>
                  <a:schemeClr val="bg1">
                    <a:lumMod val="75000"/>
                  </a:schemeClr>
                </a:solidFill>
              </a:rPr>
              <a:t>:(</a:t>
            </a:r>
            <a:r>
              <a:rPr lang="zh-TW" altLang="en-US" sz="1500" b="1" dirty="0" smtClean="0">
                <a:solidFill>
                  <a:schemeClr val="bg1">
                    <a:lumMod val="75000"/>
                  </a:schemeClr>
                </a:solidFill>
              </a:rPr>
              <a:t>單價</a:t>
            </a:r>
            <a:r>
              <a:rPr lang="zh-TW" altLang="zh-TW" sz="1500" b="1" dirty="0" smtClean="0">
                <a:solidFill>
                  <a:schemeClr val="bg1">
                    <a:lumMod val="75000"/>
                  </a:schemeClr>
                </a:solidFill>
              </a:rPr>
              <a:t>新臺幣一萬元以上</a:t>
            </a:r>
            <a:r>
              <a:rPr lang="en-US" altLang="zh-TW" sz="1500" b="1" dirty="0" smtClean="0">
                <a:solidFill>
                  <a:schemeClr val="bg1">
                    <a:lumMod val="75000"/>
                  </a:schemeClr>
                </a:solidFill>
              </a:rPr>
              <a:t>(</a:t>
            </a:r>
            <a:r>
              <a:rPr lang="zh-TW" altLang="zh-TW" sz="1500" b="1" dirty="0" smtClean="0">
                <a:solidFill>
                  <a:schemeClr val="bg1">
                    <a:lumMod val="75000"/>
                  </a:schemeClr>
                </a:solidFill>
              </a:rPr>
              <a:t>含</a:t>
            </a:r>
            <a:r>
              <a:rPr lang="en-US" altLang="zh-TW" sz="1500" b="1" dirty="0" smtClean="0">
                <a:solidFill>
                  <a:schemeClr val="bg1">
                    <a:lumMod val="75000"/>
                  </a:schemeClr>
                </a:solidFill>
              </a:rPr>
              <a:t>)</a:t>
            </a:r>
            <a:r>
              <a:rPr lang="zh-TW" altLang="zh-TW" sz="1500" b="1" dirty="0" smtClean="0">
                <a:solidFill>
                  <a:schemeClr val="bg1">
                    <a:lumMod val="75000"/>
                  </a:schemeClr>
                </a:solidFill>
              </a:rPr>
              <a:t>之材料費應改列為業務費</a:t>
            </a:r>
            <a:r>
              <a:rPr lang="en-US" altLang="zh-TW" sz="1500" dirty="0" smtClean="0">
                <a:solidFill>
                  <a:schemeClr val="bg1">
                    <a:lumMod val="75000"/>
                  </a:schemeClr>
                </a:solidFill>
              </a:rPr>
              <a:t>) </a:t>
            </a:r>
            <a:endParaRPr lang="zh-TW" altLang="en-US" sz="1500" dirty="0">
              <a:solidFill>
                <a:schemeClr val="bg1">
                  <a:lumMod val="75000"/>
                </a:schemeClr>
              </a:solidFill>
            </a:endParaRPr>
          </a:p>
        </p:txBody>
      </p:sp>
    </p:spTree>
    <p:extLst>
      <p:ext uri="{BB962C8B-B14F-4D97-AF65-F5344CB8AC3E}">
        <p14:creationId xmlns:p14="http://schemas.microsoft.com/office/powerpoint/2010/main" val="14515840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投影片編號版面配置區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4C3B3841-8585-4359-900A-B108426DABBE}" type="slidenum">
              <a:rPr kumimoji="0" lang="en-US" altLang="zh-TW" sz="1800">
                <a:latin typeface="Constantia" panose="02030602050306030303" pitchFamily="18" charset="0"/>
                <a:ea typeface="標楷體" panose="03000509000000000000" pitchFamily="65" charset="-120"/>
              </a:rPr>
              <a:pPr/>
              <a:t>36</a:t>
            </a:fld>
            <a:endParaRPr kumimoji="0" lang="en-US" altLang="zh-TW" sz="1800">
              <a:latin typeface="Constantia" panose="02030602050306030303" pitchFamily="18" charset="0"/>
              <a:ea typeface="標楷體" panose="03000509000000000000" pitchFamily="65" charset="-120"/>
            </a:endParaRPr>
          </a:p>
        </p:txBody>
      </p:sp>
      <p:sp>
        <p:nvSpPr>
          <p:cNvPr id="28675" name="Rectangle 2"/>
          <p:cNvSpPr>
            <a:spLocks noGrp="1" noChangeArrowheads="1"/>
          </p:cNvSpPr>
          <p:nvPr>
            <p:ph type="title"/>
          </p:nvPr>
        </p:nvSpPr>
        <p:spPr bwMode="auto">
          <a:xfrm>
            <a:off x="1115616" y="19050"/>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zh-TW" altLang="en-US" dirty="0" smtClean="0">
                <a:latin typeface="微軟正黑體" panose="020B0604030504040204" pitchFamily="34" charset="-120"/>
                <a:ea typeface="微軟正黑體" panose="020B0604030504040204" pitchFamily="34" charset="-120"/>
              </a:rPr>
              <a:t>貳、預期效益</a:t>
            </a:r>
          </a:p>
        </p:txBody>
      </p:sp>
      <p:sp>
        <p:nvSpPr>
          <p:cNvPr id="2" name="矩形 1"/>
          <p:cNvSpPr/>
          <p:nvPr/>
        </p:nvSpPr>
        <p:spPr>
          <a:xfrm>
            <a:off x="323528" y="1052736"/>
            <a:ext cx="1755775" cy="425450"/>
          </a:xfrm>
          <a:prstGeom prst="rect">
            <a:avLst/>
          </a:prstGeom>
        </p:spPr>
        <p:txBody>
          <a:bodyPr wrap="none">
            <a:spAutoFit/>
          </a:bodyPr>
          <a:lstStyle/>
          <a:p>
            <a:pPr marL="285750" lvl="1" indent="-285750" algn="just">
              <a:lnSpc>
                <a:spcPts val="2600"/>
              </a:lnSpc>
              <a:spcAft>
                <a:spcPts val="0"/>
              </a:spcAft>
              <a:buFont typeface="+mj-ea"/>
              <a:buAutoNum type="ea1ChtPlain"/>
              <a:defRPr/>
            </a:pPr>
            <a:r>
              <a:rPr lang="zh-TW" altLang="en-US" sz="2000" b="1" kern="1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2000" b="1" kern="100" dirty="0">
                <a:latin typeface="微軟正黑體" panose="020B0604030504040204" pitchFamily="34" charset="-120"/>
                <a:ea typeface="微軟正黑體" panose="020B0604030504040204" pitchFamily="34" charset="-120"/>
                <a:cs typeface="Times New Roman" panose="02020603050405020304" pitchFamily="18" charset="0"/>
              </a:rPr>
              <a:t>量化效益</a:t>
            </a:r>
          </a:p>
        </p:txBody>
      </p:sp>
      <p:sp>
        <p:nvSpPr>
          <p:cNvPr id="6" name="矩形 5"/>
          <p:cNvSpPr/>
          <p:nvPr/>
        </p:nvSpPr>
        <p:spPr>
          <a:xfrm>
            <a:off x="339403" y="3716561"/>
            <a:ext cx="1724025" cy="425450"/>
          </a:xfrm>
          <a:prstGeom prst="rect">
            <a:avLst/>
          </a:prstGeom>
        </p:spPr>
        <p:txBody>
          <a:bodyPr wrap="none">
            <a:spAutoFit/>
          </a:bodyPr>
          <a:lstStyle/>
          <a:p>
            <a:pPr marL="0" lvl="1" algn="just">
              <a:lnSpc>
                <a:spcPts val="2600"/>
              </a:lnSpc>
              <a:spcAft>
                <a:spcPts val="0"/>
              </a:spcAft>
              <a:defRPr/>
            </a:pPr>
            <a:r>
              <a:rPr lang="zh-TW" altLang="en-US" sz="2000" b="1" kern="100" dirty="0">
                <a:latin typeface="微軟正黑體" panose="020B0604030504040204" pitchFamily="34" charset="-120"/>
                <a:ea typeface="微軟正黑體" panose="020B0604030504040204" pitchFamily="34" charset="-120"/>
                <a:cs typeface="Times New Roman" panose="02020603050405020304" pitchFamily="18" charset="0"/>
              </a:rPr>
              <a:t>二、質化</a:t>
            </a:r>
            <a:r>
              <a:rPr lang="zh-TW" altLang="zh-TW" sz="2000" b="1" kern="100" dirty="0">
                <a:latin typeface="微軟正黑體" panose="020B0604030504040204" pitchFamily="34" charset="-120"/>
                <a:ea typeface="微軟正黑體" panose="020B0604030504040204" pitchFamily="34" charset="-120"/>
                <a:cs typeface="Times New Roman" panose="02020603050405020304" pitchFamily="18" charset="0"/>
              </a:rPr>
              <a:t>效益</a:t>
            </a:r>
          </a:p>
        </p:txBody>
      </p:sp>
      <p:sp>
        <p:nvSpPr>
          <p:cNvPr id="28678" name="文字方塊 2"/>
          <p:cNvSpPr txBox="1">
            <a:spLocks noChangeArrowheads="1"/>
          </p:cNvSpPr>
          <p:nvPr/>
        </p:nvSpPr>
        <p:spPr bwMode="auto">
          <a:xfrm>
            <a:off x="855340" y="1457549"/>
            <a:ext cx="6985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請填入計畫書所列量化效益，並說明</a:t>
            </a:r>
            <a:r>
              <a:rPr lang="zh-TW" altLang="en-US" sz="2000" dirty="0" smtClean="0">
                <a:latin typeface="微軟正黑體" panose="020B0604030504040204" pitchFamily="34" charset="-120"/>
                <a:ea typeface="微軟正黑體" panose="020B0604030504040204" pitchFamily="34" charset="-120"/>
              </a:rPr>
              <a:t>其估算</a:t>
            </a:r>
            <a:r>
              <a:rPr lang="zh-TW" altLang="en-US" sz="2000" dirty="0">
                <a:latin typeface="微軟正黑體" panose="020B0604030504040204" pitchFamily="34" charset="-120"/>
                <a:ea typeface="微軟正黑體" panose="020B0604030504040204" pitchFamily="34" charset="-120"/>
              </a:rPr>
              <a:t>方式</a:t>
            </a:r>
            <a:r>
              <a:rPr lang="en-US" altLang="zh-TW" sz="2000" dirty="0">
                <a:latin typeface="微軟正黑體" panose="020B0604030504040204" pitchFamily="34" charset="-120"/>
                <a:ea typeface="微軟正黑體" panose="020B0604030504040204" pitchFamily="34" charset="-120"/>
              </a:rPr>
              <a:t>)</a:t>
            </a:r>
            <a:endParaRPr lang="zh-TW" altLang="en-US" sz="2000" dirty="0">
              <a:latin typeface="微軟正黑體" panose="020B0604030504040204" pitchFamily="34" charset="-120"/>
              <a:ea typeface="微軟正黑體" panose="020B0604030504040204" pitchFamily="34" charset="-120"/>
            </a:endParaRPr>
          </a:p>
        </p:txBody>
      </p:sp>
      <p:sp>
        <p:nvSpPr>
          <p:cNvPr id="28679" name="文字方塊 2"/>
          <p:cNvSpPr txBox="1">
            <a:spLocks noChangeArrowheads="1"/>
          </p:cNvSpPr>
          <p:nvPr/>
        </p:nvSpPr>
        <p:spPr bwMode="auto">
          <a:xfrm>
            <a:off x="1007740" y="4142011"/>
            <a:ext cx="6985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2000">
                <a:latin typeface="微軟正黑體" panose="020B0604030504040204" pitchFamily="34" charset="-120"/>
                <a:ea typeface="微軟正黑體" panose="020B0604030504040204" pitchFamily="34" charset="-120"/>
              </a:rPr>
              <a:t>(</a:t>
            </a:r>
            <a:r>
              <a:rPr lang="zh-TW" altLang="en-US" sz="2000">
                <a:latin typeface="微軟正黑體" panose="020B0604030504040204" pitchFamily="34" charset="-120"/>
                <a:ea typeface="微軟正黑體" panose="020B0604030504040204" pitchFamily="34" charset="-120"/>
              </a:rPr>
              <a:t>請說明藉由本輔導案除量化效益外，可達成之其他效益</a:t>
            </a:r>
            <a:r>
              <a:rPr lang="en-US" altLang="zh-TW" sz="2000">
                <a:latin typeface="微軟正黑體" panose="020B0604030504040204" pitchFamily="34" charset="-120"/>
                <a:ea typeface="微軟正黑體" panose="020B0604030504040204" pitchFamily="34" charset="-120"/>
              </a:rPr>
              <a:t>)</a:t>
            </a:r>
            <a:endParaRPr lang="zh-TW" altLang="en-US" sz="200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46556317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0"/>
          </p:nvPr>
        </p:nvSpPr>
        <p:spPr/>
        <p:txBody>
          <a:bodyPr/>
          <a:lstStyle/>
          <a:p>
            <a:fld id="{5971744C-9344-4AB3-BF77-911763BD1A17}" type="slidenum">
              <a:rPr lang="en-US" altLang="zh-TW" smtClean="0"/>
              <a:pPr/>
              <a:t>37</a:t>
            </a:fld>
            <a:endParaRPr lang="en-US" altLang="zh-TW"/>
          </a:p>
        </p:txBody>
      </p:sp>
      <p:sp>
        <p:nvSpPr>
          <p:cNvPr id="5" name="矩形 4"/>
          <p:cNvSpPr/>
          <p:nvPr/>
        </p:nvSpPr>
        <p:spPr>
          <a:xfrm>
            <a:off x="128045" y="1052736"/>
            <a:ext cx="2146742" cy="401264"/>
          </a:xfrm>
          <a:prstGeom prst="rect">
            <a:avLst/>
          </a:prstGeom>
        </p:spPr>
        <p:txBody>
          <a:bodyPr wrap="none">
            <a:spAutoFit/>
          </a:bodyPr>
          <a:lstStyle/>
          <a:p>
            <a:pPr marL="0" lvl="1" algn="just">
              <a:lnSpc>
                <a:spcPts val="2600"/>
              </a:lnSpc>
              <a:spcAft>
                <a:spcPts val="0"/>
              </a:spcAft>
              <a:defRPr/>
            </a:pPr>
            <a:r>
              <a:rPr lang="zh-TW" altLang="en-US" sz="2000" b="1" kern="100" dirty="0" smtClean="0">
                <a:latin typeface="微軟正黑體" panose="020B0604030504040204" pitchFamily="34" charset="-120"/>
                <a:ea typeface="微軟正黑體" panose="020B0604030504040204" pitchFamily="34" charset="-120"/>
                <a:cs typeface="Times New Roman" panose="02020603050405020304" pitchFamily="18" charset="0"/>
              </a:rPr>
              <a:t>□流程</a:t>
            </a:r>
            <a:r>
              <a:rPr lang="zh-TW" altLang="en-US" sz="2000" b="1" kern="100" dirty="0">
                <a:latin typeface="微軟正黑體" panose="020B0604030504040204" pitchFamily="34" charset="-120"/>
                <a:ea typeface="微軟正黑體" panose="020B0604030504040204" pitchFamily="34" charset="-120"/>
                <a:cs typeface="Times New Roman" panose="02020603050405020304" pitchFamily="18" charset="0"/>
              </a:rPr>
              <a:t>數位化</a:t>
            </a:r>
            <a:r>
              <a:rPr lang="zh-TW" altLang="zh-TW" sz="2000" b="1" kern="100" dirty="0" smtClean="0">
                <a:latin typeface="微軟正黑體" panose="020B0604030504040204" pitchFamily="34" charset="-120"/>
                <a:ea typeface="微軟正黑體" panose="020B0604030504040204" pitchFamily="34" charset="-120"/>
                <a:cs typeface="Times New Roman" panose="02020603050405020304" pitchFamily="18" charset="0"/>
              </a:rPr>
              <a:t>效益</a:t>
            </a:r>
            <a:endParaRPr lang="zh-TW" altLang="zh-TW" sz="2000" b="1" kern="100" dirty="0">
              <a:latin typeface="微軟正黑體" panose="020B0604030504040204" pitchFamily="34" charset="-120"/>
              <a:ea typeface="微軟正黑體" panose="020B0604030504040204" pitchFamily="34" charset="-120"/>
              <a:cs typeface="Times New Roman" panose="02020603050405020304" pitchFamily="18" charset="0"/>
            </a:endParaRPr>
          </a:p>
        </p:txBody>
      </p:sp>
      <p:graphicFrame>
        <p:nvGraphicFramePr>
          <p:cNvPr id="8" name="表格 7"/>
          <p:cNvGraphicFramePr>
            <a:graphicFrameLocks noGrp="1"/>
          </p:cNvGraphicFramePr>
          <p:nvPr>
            <p:extLst>
              <p:ext uri="{D42A27DB-BD31-4B8C-83A1-F6EECF244321}">
                <p14:modId xmlns:p14="http://schemas.microsoft.com/office/powerpoint/2010/main" val="3281612271"/>
              </p:ext>
            </p:extLst>
          </p:nvPr>
        </p:nvGraphicFramePr>
        <p:xfrm>
          <a:off x="467544" y="1988840"/>
          <a:ext cx="7560840" cy="3262877"/>
        </p:xfrm>
        <a:graphic>
          <a:graphicData uri="http://schemas.openxmlformats.org/drawingml/2006/table">
            <a:tbl>
              <a:tblPr firstRow="1" firstCol="1" bandRow="1">
                <a:tableStyleId>{5C22544A-7EE6-4342-B048-85BDC9FD1C3A}</a:tableStyleId>
              </a:tblPr>
              <a:tblGrid>
                <a:gridCol w="595994">
                  <a:extLst>
                    <a:ext uri="{9D8B030D-6E8A-4147-A177-3AD203B41FA5}">
                      <a16:colId xmlns:a16="http://schemas.microsoft.com/office/drawing/2014/main" val="1000727812"/>
                    </a:ext>
                  </a:extLst>
                </a:gridCol>
                <a:gridCol w="1275501">
                  <a:extLst>
                    <a:ext uri="{9D8B030D-6E8A-4147-A177-3AD203B41FA5}">
                      <a16:colId xmlns:a16="http://schemas.microsoft.com/office/drawing/2014/main" val="369574019"/>
                    </a:ext>
                  </a:extLst>
                </a:gridCol>
                <a:gridCol w="673738">
                  <a:extLst>
                    <a:ext uri="{9D8B030D-6E8A-4147-A177-3AD203B41FA5}">
                      <a16:colId xmlns:a16="http://schemas.microsoft.com/office/drawing/2014/main" val="2224726227"/>
                    </a:ext>
                  </a:extLst>
                </a:gridCol>
                <a:gridCol w="2967716">
                  <a:extLst>
                    <a:ext uri="{9D8B030D-6E8A-4147-A177-3AD203B41FA5}">
                      <a16:colId xmlns:a16="http://schemas.microsoft.com/office/drawing/2014/main" val="2451197842"/>
                    </a:ext>
                  </a:extLst>
                </a:gridCol>
                <a:gridCol w="924213">
                  <a:extLst>
                    <a:ext uri="{9D8B030D-6E8A-4147-A177-3AD203B41FA5}">
                      <a16:colId xmlns:a16="http://schemas.microsoft.com/office/drawing/2014/main" val="1954795029"/>
                    </a:ext>
                  </a:extLst>
                </a:gridCol>
                <a:gridCol w="1123678">
                  <a:extLst>
                    <a:ext uri="{9D8B030D-6E8A-4147-A177-3AD203B41FA5}">
                      <a16:colId xmlns:a16="http://schemas.microsoft.com/office/drawing/2014/main" val="4143817719"/>
                    </a:ext>
                  </a:extLst>
                </a:gridCol>
              </a:tblGrid>
              <a:tr h="288032">
                <a:tc gridSpan="2">
                  <a:txBody>
                    <a:bodyPr/>
                    <a:lstStyle/>
                    <a:p>
                      <a:pPr marL="0" algn="ctr">
                        <a:lnSpc>
                          <a:spcPts val="1400"/>
                        </a:lnSpc>
                        <a:spcAft>
                          <a:spcPts val="0"/>
                        </a:spcAft>
                      </a:pPr>
                      <a:r>
                        <a:rPr lang="zh-TW" sz="1200" kern="100" dirty="0">
                          <a:solidFill>
                            <a:schemeClr val="tx1"/>
                          </a:solidFill>
                          <a:effectLst/>
                          <a:latin typeface="+mn-ea"/>
                          <a:ea typeface="+mn-ea"/>
                        </a:rPr>
                        <a:t>改善前作業流程</a:t>
                      </a:r>
                      <a:endParaRPr lang="zh-TW" sz="1400" kern="100" dirty="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gridSpan="2">
                  <a:txBody>
                    <a:bodyPr/>
                    <a:lstStyle/>
                    <a:p>
                      <a:pPr marL="0" algn="ctr">
                        <a:lnSpc>
                          <a:spcPts val="1400"/>
                        </a:lnSpc>
                        <a:spcAft>
                          <a:spcPts val="0"/>
                        </a:spcAft>
                      </a:pPr>
                      <a:r>
                        <a:rPr lang="zh-TW" sz="1200" kern="100" dirty="0">
                          <a:solidFill>
                            <a:schemeClr val="tx1"/>
                          </a:solidFill>
                          <a:effectLst/>
                          <a:latin typeface="+mn-ea"/>
                          <a:ea typeface="+mn-ea"/>
                        </a:rPr>
                        <a:t>本案導入作業流程數位化程度說明</a:t>
                      </a:r>
                      <a:endParaRPr lang="zh-TW" sz="1400" kern="100" dirty="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a:txBody>
                    <a:bodyPr/>
                    <a:lstStyle/>
                    <a:p>
                      <a:pPr marL="0" algn="ctr">
                        <a:lnSpc>
                          <a:spcPts val="1400"/>
                        </a:lnSpc>
                        <a:spcAft>
                          <a:spcPts val="0"/>
                        </a:spcAft>
                      </a:pPr>
                      <a:r>
                        <a:rPr lang="zh-TW" sz="1200" kern="100" dirty="0">
                          <a:solidFill>
                            <a:schemeClr val="tx1"/>
                          </a:solidFill>
                          <a:effectLst/>
                          <a:latin typeface="+mn-ea"/>
                          <a:ea typeface="+mn-ea"/>
                        </a:rPr>
                        <a:t>參數</a:t>
                      </a:r>
                      <a:r>
                        <a:rPr lang="zh-TW" sz="1200" kern="100" dirty="0" smtClean="0">
                          <a:solidFill>
                            <a:schemeClr val="tx1"/>
                          </a:solidFill>
                          <a:effectLst/>
                          <a:latin typeface="+mn-ea"/>
                          <a:ea typeface="+mn-ea"/>
                        </a:rPr>
                        <a:t>數位</a:t>
                      </a:r>
                      <a:r>
                        <a:rPr lang="zh-TW" altLang="en-US" sz="1200" kern="100" dirty="0" smtClean="0">
                          <a:solidFill>
                            <a:schemeClr val="tx1"/>
                          </a:solidFill>
                          <a:effectLst/>
                          <a:latin typeface="+mn-ea"/>
                          <a:ea typeface="+mn-ea"/>
                        </a:rPr>
                        <a:t>化</a:t>
                      </a:r>
                      <a:endParaRPr lang="zh-TW" sz="1400" kern="100" dirty="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a:lnSpc>
                          <a:spcPts val="1400"/>
                        </a:lnSpc>
                        <a:spcAft>
                          <a:spcPts val="0"/>
                        </a:spcAft>
                      </a:pPr>
                      <a:r>
                        <a:rPr lang="zh-TW" sz="1200" kern="100" dirty="0">
                          <a:solidFill>
                            <a:schemeClr val="tx1"/>
                          </a:solidFill>
                          <a:effectLst/>
                          <a:latin typeface="+mn-ea"/>
                          <a:ea typeface="+mn-ea"/>
                        </a:rPr>
                        <a:t>流程</a:t>
                      </a:r>
                      <a:r>
                        <a:rPr lang="zh-TW" sz="1200" kern="100" dirty="0" smtClean="0">
                          <a:solidFill>
                            <a:schemeClr val="tx1"/>
                          </a:solidFill>
                          <a:effectLst/>
                          <a:latin typeface="+mn-ea"/>
                          <a:ea typeface="+mn-ea"/>
                        </a:rPr>
                        <a:t>數位</a:t>
                      </a:r>
                      <a:r>
                        <a:rPr lang="zh-TW" altLang="en-US" sz="1200" kern="100" dirty="0" smtClean="0">
                          <a:solidFill>
                            <a:schemeClr val="tx1"/>
                          </a:solidFill>
                          <a:effectLst/>
                          <a:latin typeface="+mn-ea"/>
                          <a:ea typeface="+mn-ea"/>
                        </a:rPr>
                        <a:t>化</a:t>
                      </a:r>
                      <a:endParaRPr lang="zh-TW" sz="1400" kern="100" dirty="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12903778"/>
                  </a:ext>
                </a:extLst>
              </a:tr>
              <a:tr h="215349">
                <a:tc>
                  <a:txBody>
                    <a:bodyPr/>
                    <a:lstStyle/>
                    <a:p>
                      <a:pPr marL="0" algn="ctr">
                        <a:lnSpc>
                          <a:spcPts val="1400"/>
                        </a:lnSpc>
                        <a:spcAft>
                          <a:spcPts val="0"/>
                        </a:spcAft>
                      </a:pPr>
                      <a:r>
                        <a:rPr lang="en-US" sz="1200" kern="100" dirty="0">
                          <a:solidFill>
                            <a:schemeClr val="tx1"/>
                          </a:solidFill>
                          <a:effectLst/>
                          <a:latin typeface="+mn-ea"/>
                          <a:ea typeface="+mn-ea"/>
                        </a:rPr>
                        <a:t>1</a:t>
                      </a:r>
                      <a:endParaRPr lang="zh-TW" sz="1400" kern="100" dirty="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ts val="1400"/>
                        </a:lnSpc>
                        <a:spcAft>
                          <a:spcPts val="0"/>
                        </a:spcAft>
                      </a:pPr>
                      <a:r>
                        <a:rPr lang="zh-TW" sz="1200" kern="100" dirty="0">
                          <a:effectLst/>
                          <a:latin typeface="+mn-ea"/>
                          <a:ea typeface="+mn-ea"/>
                        </a:rPr>
                        <a:t>無實質標準作業</a:t>
                      </a:r>
                      <a:endParaRPr lang="zh-TW" sz="14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ct val="100000"/>
                        </a:lnSpc>
                        <a:spcAft>
                          <a:spcPts val="0"/>
                        </a:spcAft>
                      </a:pPr>
                      <a:r>
                        <a:rPr lang="en-US" sz="1200" b="1" kern="100" dirty="0">
                          <a:solidFill>
                            <a:srgbClr val="000000"/>
                          </a:solidFill>
                          <a:effectLst/>
                          <a:latin typeface="+mn-ea"/>
                          <a:ea typeface="+mn-ea"/>
                          <a:cs typeface="Times New Roman" panose="02020603050405020304" pitchFamily="18" charset="0"/>
                        </a:rPr>
                        <a:t>A1</a:t>
                      </a:r>
                      <a:endParaRPr lang="zh-TW" sz="14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a:lnSpc>
                          <a:spcPct val="100000"/>
                        </a:lnSpc>
                        <a:spcAft>
                          <a:spcPts val="0"/>
                        </a:spcAft>
                      </a:pPr>
                      <a:r>
                        <a:rPr lang="zh-TW" sz="1200" b="1" kern="100" dirty="0">
                          <a:solidFill>
                            <a:srgbClr val="000000"/>
                          </a:solidFill>
                          <a:effectLst/>
                          <a:latin typeface="+mn-ea"/>
                          <a:ea typeface="+mn-ea"/>
                          <a:cs typeface="Times New Roman" panose="02020603050405020304" pitchFamily="18" charset="0"/>
                        </a:rPr>
                        <a:t>確認工單</a:t>
                      </a:r>
                      <a:r>
                        <a:rPr lang="en-US" sz="1200" b="1" kern="100" dirty="0">
                          <a:solidFill>
                            <a:srgbClr val="000000"/>
                          </a:solidFill>
                          <a:effectLst/>
                          <a:latin typeface="+mn-ea"/>
                          <a:ea typeface="+mn-ea"/>
                          <a:cs typeface="Times New Roman" panose="02020603050405020304" pitchFamily="18" charset="0"/>
                        </a:rPr>
                        <a:t>A</a:t>
                      </a:r>
                      <a:r>
                        <a:rPr lang="zh-TW" sz="1200" b="1" kern="100" dirty="0">
                          <a:solidFill>
                            <a:srgbClr val="000000"/>
                          </a:solidFill>
                          <a:effectLst/>
                          <a:latin typeface="+mn-ea"/>
                          <a:ea typeface="+mn-ea"/>
                          <a:cs typeface="Times New Roman" panose="02020603050405020304" pitchFamily="18" charset="0"/>
                        </a:rPr>
                        <a:t>，依前置作業</a:t>
                      </a:r>
                      <a:r>
                        <a:rPr lang="en-US" sz="1200" b="1" kern="100" dirty="0">
                          <a:solidFill>
                            <a:srgbClr val="000000"/>
                          </a:solidFill>
                          <a:effectLst/>
                          <a:latin typeface="+mn-ea"/>
                          <a:ea typeface="+mn-ea"/>
                          <a:cs typeface="Times New Roman" panose="02020603050405020304" pitchFamily="18" charset="0"/>
                        </a:rPr>
                        <a:t>A1 S.O.P</a:t>
                      </a:r>
                      <a:r>
                        <a:rPr lang="zh-TW" sz="1200" b="1" kern="100" dirty="0">
                          <a:solidFill>
                            <a:srgbClr val="000000"/>
                          </a:solidFill>
                          <a:effectLst/>
                          <a:latin typeface="+mn-ea"/>
                          <a:ea typeface="+mn-ea"/>
                          <a:cs typeface="Times New Roman" panose="02020603050405020304" pitchFamily="18" charset="0"/>
                        </a:rPr>
                        <a:t>實施</a:t>
                      </a:r>
                      <a:endParaRPr lang="zh-TW" sz="14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a:lnSpc>
                          <a:spcPts val="1400"/>
                        </a:lnSpc>
                        <a:spcAft>
                          <a:spcPts val="0"/>
                        </a:spcAft>
                      </a:pPr>
                      <a:r>
                        <a:rPr lang="en-US" sz="1200" kern="100" dirty="0">
                          <a:effectLst/>
                          <a:latin typeface="+mn-ea"/>
                          <a:ea typeface="+mn-ea"/>
                        </a:rPr>
                        <a:t> </a:t>
                      </a:r>
                      <a:endParaRPr lang="zh-TW" sz="14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a:lnSpc>
                          <a:spcPts val="1400"/>
                        </a:lnSpc>
                        <a:spcAft>
                          <a:spcPts val="0"/>
                        </a:spcAft>
                      </a:pPr>
                      <a:r>
                        <a:rPr lang="en-US" sz="1200" kern="100">
                          <a:effectLst/>
                          <a:latin typeface="+mn-ea"/>
                          <a:ea typeface="+mn-ea"/>
                        </a:rPr>
                        <a:t>Y</a:t>
                      </a:r>
                      <a:endParaRPr lang="zh-TW" sz="1400" kern="10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3363801"/>
                  </a:ext>
                </a:extLst>
              </a:tr>
              <a:tr h="215349">
                <a:tc>
                  <a:txBody>
                    <a:bodyPr/>
                    <a:lstStyle/>
                    <a:p>
                      <a:pPr marL="0" algn="ctr">
                        <a:lnSpc>
                          <a:spcPts val="1400"/>
                        </a:lnSpc>
                        <a:spcAft>
                          <a:spcPts val="0"/>
                        </a:spcAft>
                      </a:pPr>
                      <a:r>
                        <a:rPr lang="en-US" sz="1200" kern="100" dirty="0">
                          <a:solidFill>
                            <a:schemeClr val="tx1"/>
                          </a:solidFill>
                          <a:effectLst/>
                          <a:latin typeface="+mn-ea"/>
                          <a:ea typeface="+mn-ea"/>
                        </a:rPr>
                        <a:t>2</a:t>
                      </a:r>
                      <a:endParaRPr lang="zh-TW" sz="1400" kern="100" dirty="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ts val="1400"/>
                        </a:lnSpc>
                        <a:spcAft>
                          <a:spcPts val="0"/>
                        </a:spcAft>
                      </a:pPr>
                      <a:r>
                        <a:rPr lang="en-US" sz="1200" kern="100" dirty="0">
                          <a:effectLst/>
                          <a:latin typeface="+mn-ea"/>
                          <a:ea typeface="+mn-ea"/>
                        </a:rPr>
                        <a:t> </a:t>
                      </a:r>
                      <a:endParaRPr lang="zh-TW" sz="14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ct val="100000"/>
                        </a:lnSpc>
                        <a:spcAft>
                          <a:spcPts val="0"/>
                        </a:spcAft>
                      </a:pPr>
                      <a:r>
                        <a:rPr lang="en-US" sz="1200" b="1" kern="100" dirty="0">
                          <a:solidFill>
                            <a:srgbClr val="000000"/>
                          </a:solidFill>
                          <a:effectLst/>
                          <a:latin typeface="+mn-ea"/>
                          <a:ea typeface="+mn-ea"/>
                          <a:cs typeface="Times New Roman" panose="02020603050405020304" pitchFamily="18" charset="0"/>
                        </a:rPr>
                        <a:t>A1-1</a:t>
                      </a:r>
                      <a:endParaRPr lang="zh-TW" sz="14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a:lnSpc>
                          <a:spcPct val="100000"/>
                        </a:lnSpc>
                        <a:spcAft>
                          <a:spcPts val="0"/>
                        </a:spcAft>
                      </a:pPr>
                      <a:r>
                        <a:rPr lang="zh-TW" sz="1200" b="1" kern="100" dirty="0">
                          <a:solidFill>
                            <a:srgbClr val="000000"/>
                          </a:solidFill>
                          <a:effectLst/>
                          <a:latin typeface="+mn-ea"/>
                          <a:ea typeface="+mn-ea"/>
                          <a:cs typeface="Times New Roman" panose="02020603050405020304" pitchFamily="18" charset="0"/>
                        </a:rPr>
                        <a:t>技術員報工</a:t>
                      </a:r>
                      <a:endParaRPr lang="zh-TW" sz="14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a:lnSpc>
                          <a:spcPts val="1400"/>
                        </a:lnSpc>
                        <a:spcAft>
                          <a:spcPts val="0"/>
                        </a:spcAft>
                      </a:pPr>
                      <a:r>
                        <a:rPr lang="en-US" sz="1200" kern="100" dirty="0">
                          <a:effectLst/>
                          <a:latin typeface="+mn-ea"/>
                          <a:ea typeface="+mn-ea"/>
                        </a:rPr>
                        <a:t> </a:t>
                      </a:r>
                      <a:endParaRPr lang="zh-TW" sz="14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a:lnSpc>
                          <a:spcPts val="1400"/>
                        </a:lnSpc>
                        <a:spcAft>
                          <a:spcPts val="0"/>
                        </a:spcAft>
                      </a:pPr>
                      <a:r>
                        <a:rPr lang="en-US" sz="1200" kern="100">
                          <a:effectLst/>
                          <a:latin typeface="+mn-ea"/>
                          <a:ea typeface="+mn-ea"/>
                        </a:rPr>
                        <a:t>N</a:t>
                      </a:r>
                      <a:endParaRPr lang="zh-TW" sz="1400" kern="10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78881592"/>
                  </a:ext>
                </a:extLst>
              </a:tr>
              <a:tr h="215349">
                <a:tc>
                  <a:txBody>
                    <a:bodyPr/>
                    <a:lstStyle/>
                    <a:p>
                      <a:pPr marL="0" algn="ctr">
                        <a:lnSpc>
                          <a:spcPts val="1400"/>
                        </a:lnSpc>
                        <a:spcAft>
                          <a:spcPts val="0"/>
                        </a:spcAft>
                      </a:pPr>
                      <a:r>
                        <a:rPr lang="en-US" sz="1200" kern="100" dirty="0">
                          <a:solidFill>
                            <a:schemeClr val="tx1"/>
                          </a:solidFill>
                          <a:effectLst/>
                          <a:latin typeface="+mn-ea"/>
                          <a:ea typeface="+mn-ea"/>
                        </a:rPr>
                        <a:t>3</a:t>
                      </a:r>
                      <a:endParaRPr lang="zh-TW" sz="1400" kern="100" dirty="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ts val="1400"/>
                        </a:lnSpc>
                        <a:spcAft>
                          <a:spcPts val="0"/>
                        </a:spcAft>
                      </a:pPr>
                      <a:r>
                        <a:rPr lang="en-US" sz="1200" kern="100" dirty="0">
                          <a:effectLst/>
                          <a:latin typeface="+mn-ea"/>
                          <a:ea typeface="+mn-ea"/>
                        </a:rPr>
                        <a:t> </a:t>
                      </a:r>
                      <a:endParaRPr lang="zh-TW" sz="14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ct val="100000"/>
                        </a:lnSpc>
                        <a:spcAft>
                          <a:spcPts val="0"/>
                        </a:spcAft>
                      </a:pPr>
                      <a:r>
                        <a:rPr lang="en-US" sz="1200" b="1" kern="100" dirty="0">
                          <a:solidFill>
                            <a:srgbClr val="000000"/>
                          </a:solidFill>
                          <a:effectLst/>
                          <a:latin typeface="+mn-ea"/>
                          <a:ea typeface="+mn-ea"/>
                          <a:cs typeface="Times New Roman" panose="02020603050405020304" pitchFamily="18" charset="0"/>
                        </a:rPr>
                        <a:t>A1-2</a:t>
                      </a:r>
                      <a:endParaRPr lang="zh-TW" sz="14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a:lnSpc>
                          <a:spcPct val="100000"/>
                        </a:lnSpc>
                        <a:spcAft>
                          <a:spcPts val="0"/>
                        </a:spcAft>
                      </a:pPr>
                      <a:r>
                        <a:rPr lang="zh-TW" sz="1200" b="1" kern="100" dirty="0">
                          <a:solidFill>
                            <a:srgbClr val="000000"/>
                          </a:solidFill>
                          <a:effectLst/>
                          <a:latin typeface="+mn-ea"/>
                          <a:ea typeface="+mn-ea"/>
                          <a:cs typeface="Times New Roman" panose="02020603050405020304" pitchFamily="18" charset="0"/>
                        </a:rPr>
                        <a:t>安裝</a:t>
                      </a:r>
                      <a:r>
                        <a:rPr lang="en-US" sz="1200" b="1" kern="100" dirty="0">
                          <a:solidFill>
                            <a:srgbClr val="000000"/>
                          </a:solidFill>
                          <a:effectLst/>
                          <a:latin typeface="+mn-ea"/>
                          <a:ea typeface="+mn-ea"/>
                          <a:cs typeface="Times New Roman" panose="02020603050405020304" pitchFamily="18" charset="0"/>
                        </a:rPr>
                        <a:t>A</a:t>
                      </a:r>
                      <a:r>
                        <a:rPr lang="zh-TW" sz="1200" b="1" kern="100" dirty="0">
                          <a:solidFill>
                            <a:srgbClr val="000000"/>
                          </a:solidFill>
                          <a:effectLst/>
                          <a:latin typeface="+mn-ea"/>
                          <a:ea typeface="+mn-ea"/>
                          <a:cs typeface="Times New Roman" panose="02020603050405020304" pitchFamily="18" charset="0"/>
                        </a:rPr>
                        <a:t>作業夾治具、刀具、選用程式</a:t>
                      </a:r>
                      <a:r>
                        <a:rPr lang="en-US" sz="1200" b="1" kern="100" dirty="0">
                          <a:solidFill>
                            <a:srgbClr val="000000"/>
                          </a:solidFill>
                          <a:effectLst/>
                          <a:latin typeface="+mn-ea"/>
                          <a:ea typeface="+mn-ea"/>
                          <a:cs typeface="Times New Roman" panose="02020603050405020304" pitchFamily="18" charset="0"/>
                        </a:rPr>
                        <a:t>A</a:t>
                      </a:r>
                      <a:endParaRPr lang="zh-TW" sz="14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a:lnSpc>
                          <a:spcPts val="1400"/>
                        </a:lnSpc>
                        <a:spcAft>
                          <a:spcPts val="0"/>
                        </a:spcAft>
                      </a:pPr>
                      <a:r>
                        <a:rPr lang="en-US" sz="1200" kern="100" dirty="0">
                          <a:effectLst/>
                          <a:latin typeface="+mn-ea"/>
                          <a:ea typeface="+mn-ea"/>
                        </a:rPr>
                        <a:t> </a:t>
                      </a:r>
                      <a:endParaRPr lang="zh-TW" sz="14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a:lnSpc>
                          <a:spcPts val="1400"/>
                        </a:lnSpc>
                        <a:spcAft>
                          <a:spcPts val="0"/>
                        </a:spcAft>
                      </a:pPr>
                      <a:r>
                        <a:rPr lang="en-US" sz="1200" kern="100">
                          <a:effectLst/>
                          <a:latin typeface="+mn-ea"/>
                          <a:ea typeface="+mn-ea"/>
                        </a:rPr>
                        <a:t>N</a:t>
                      </a:r>
                      <a:endParaRPr lang="zh-TW" sz="1400" kern="10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62157241"/>
                  </a:ext>
                </a:extLst>
              </a:tr>
              <a:tr h="215349">
                <a:tc>
                  <a:txBody>
                    <a:bodyPr/>
                    <a:lstStyle/>
                    <a:p>
                      <a:pPr marL="0" algn="ctr">
                        <a:lnSpc>
                          <a:spcPts val="1400"/>
                        </a:lnSpc>
                        <a:spcAft>
                          <a:spcPts val="0"/>
                        </a:spcAft>
                      </a:pPr>
                      <a:r>
                        <a:rPr lang="en-US" sz="1200" kern="100" dirty="0">
                          <a:solidFill>
                            <a:schemeClr val="tx1"/>
                          </a:solidFill>
                          <a:effectLst/>
                          <a:latin typeface="+mn-ea"/>
                          <a:ea typeface="+mn-ea"/>
                        </a:rPr>
                        <a:t>4</a:t>
                      </a:r>
                      <a:endParaRPr lang="zh-TW" sz="1400" kern="100" dirty="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ts val="1400"/>
                        </a:lnSpc>
                        <a:spcAft>
                          <a:spcPts val="0"/>
                        </a:spcAft>
                      </a:pPr>
                      <a:r>
                        <a:rPr lang="en-US" sz="1200" kern="100" dirty="0">
                          <a:effectLst/>
                          <a:latin typeface="+mn-ea"/>
                          <a:ea typeface="+mn-ea"/>
                        </a:rPr>
                        <a:t> </a:t>
                      </a:r>
                      <a:endParaRPr lang="zh-TW" sz="14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ct val="100000"/>
                        </a:lnSpc>
                        <a:spcAft>
                          <a:spcPts val="0"/>
                        </a:spcAft>
                      </a:pPr>
                      <a:r>
                        <a:rPr lang="en-US" sz="1200" b="1" kern="100">
                          <a:solidFill>
                            <a:srgbClr val="000000"/>
                          </a:solidFill>
                          <a:effectLst/>
                          <a:latin typeface="+mn-ea"/>
                          <a:ea typeface="+mn-ea"/>
                          <a:cs typeface="Times New Roman" panose="02020603050405020304" pitchFamily="18" charset="0"/>
                        </a:rPr>
                        <a:t>A1-3</a:t>
                      </a:r>
                      <a:endParaRPr lang="zh-TW" sz="1400" kern="10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a:lnSpc>
                          <a:spcPct val="100000"/>
                        </a:lnSpc>
                        <a:spcAft>
                          <a:spcPts val="0"/>
                        </a:spcAft>
                      </a:pPr>
                      <a:r>
                        <a:rPr lang="zh-TW" sz="1200" b="1" kern="100" dirty="0">
                          <a:solidFill>
                            <a:srgbClr val="000000"/>
                          </a:solidFill>
                          <a:effectLst/>
                          <a:latin typeface="+mn-ea"/>
                          <a:ea typeface="+mn-ea"/>
                          <a:cs typeface="Times New Roman" panose="02020603050405020304" pitchFamily="18" charset="0"/>
                        </a:rPr>
                        <a:t>首件切削</a:t>
                      </a:r>
                      <a:endParaRPr lang="zh-TW" sz="14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a:lnSpc>
                          <a:spcPts val="1400"/>
                        </a:lnSpc>
                        <a:spcAft>
                          <a:spcPts val="0"/>
                        </a:spcAft>
                      </a:pPr>
                      <a:r>
                        <a:rPr lang="en-US" sz="1200" kern="100" dirty="0">
                          <a:effectLst/>
                          <a:latin typeface="+mn-ea"/>
                          <a:ea typeface="+mn-ea"/>
                        </a:rPr>
                        <a:t> </a:t>
                      </a:r>
                      <a:endParaRPr lang="zh-TW" sz="14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a:lnSpc>
                          <a:spcPts val="1400"/>
                        </a:lnSpc>
                        <a:spcAft>
                          <a:spcPts val="0"/>
                        </a:spcAft>
                      </a:pPr>
                      <a:r>
                        <a:rPr lang="en-US" sz="1200" kern="100" dirty="0">
                          <a:effectLst/>
                          <a:latin typeface="+mn-ea"/>
                          <a:ea typeface="+mn-ea"/>
                        </a:rPr>
                        <a:t>Y</a:t>
                      </a:r>
                      <a:endParaRPr lang="zh-TW" sz="14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34231883"/>
                  </a:ext>
                </a:extLst>
              </a:tr>
              <a:tr h="215349">
                <a:tc>
                  <a:txBody>
                    <a:bodyPr/>
                    <a:lstStyle/>
                    <a:p>
                      <a:pPr marL="0" algn="ctr">
                        <a:lnSpc>
                          <a:spcPts val="1400"/>
                        </a:lnSpc>
                        <a:spcAft>
                          <a:spcPts val="0"/>
                        </a:spcAft>
                      </a:pPr>
                      <a:endParaRPr lang="zh-TW" sz="1400" kern="100" dirty="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ts val="1400"/>
                        </a:lnSpc>
                        <a:spcAft>
                          <a:spcPts val="0"/>
                        </a:spcAft>
                      </a:pPr>
                      <a:endParaRPr lang="zh-TW" sz="14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ct val="100000"/>
                        </a:lnSpc>
                        <a:spcAft>
                          <a:spcPts val="0"/>
                        </a:spcAft>
                      </a:pPr>
                      <a:r>
                        <a:rPr lang="en-US" sz="1200" b="1" kern="100">
                          <a:solidFill>
                            <a:srgbClr val="000000"/>
                          </a:solidFill>
                          <a:effectLst/>
                          <a:latin typeface="+mn-ea"/>
                          <a:ea typeface="+mn-ea"/>
                          <a:cs typeface="Times New Roman" panose="02020603050405020304" pitchFamily="18" charset="0"/>
                        </a:rPr>
                        <a:t>A1-4</a:t>
                      </a:r>
                      <a:endParaRPr lang="zh-TW" sz="1400" kern="10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a:lnSpc>
                          <a:spcPct val="100000"/>
                        </a:lnSpc>
                        <a:spcAft>
                          <a:spcPts val="0"/>
                        </a:spcAft>
                      </a:pPr>
                      <a:r>
                        <a:rPr lang="zh-TW" sz="1200" b="1" kern="100" dirty="0">
                          <a:solidFill>
                            <a:srgbClr val="000000"/>
                          </a:solidFill>
                          <a:effectLst/>
                          <a:latin typeface="+mn-ea"/>
                          <a:ea typeface="+mn-ea"/>
                          <a:cs typeface="Times New Roman" panose="02020603050405020304" pitchFamily="18" charset="0"/>
                        </a:rPr>
                        <a:t>首件量測</a:t>
                      </a:r>
                      <a:endParaRPr lang="zh-TW" sz="14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a:lnSpc>
                          <a:spcPts val="1400"/>
                        </a:lnSpc>
                        <a:spcAft>
                          <a:spcPts val="0"/>
                        </a:spcAft>
                      </a:pPr>
                      <a:r>
                        <a:rPr lang="en-US" altLang="zh-TW" sz="1400" kern="100" dirty="0" smtClean="0">
                          <a:effectLst/>
                          <a:latin typeface="+mn-ea"/>
                          <a:ea typeface="+mn-ea"/>
                          <a:cs typeface="Times New Roman" panose="02020603050405020304" pitchFamily="18" charset="0"/>
                        </a:rPr>
                        <a:t>Y</a:t>
                      </a:r>
                      <a:endParaRPr lang="zh-TW" sz="14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a:lnSpc>
                          <a:spcPts val="1400"/>
                        </a:lnSpc>
                        <a:spcAft>
                          <a:spcPts val="0"/>
                        </a:spcAft>
                      </a:pPr>
                      <a:r>
                        <a:rPr lang="en-US" altLang="zh-TW" sz="1400" kern="100" dirty="0" smtClean="0">
                          <a:effectLst/>
                          <a:latin typeface="+mn-ea"/>
                          <a:ea typeface="+mn-ea"/>
                          <a:cs typeface="Times New Roman" panose="02020603050405020304" pitchFamily="18" charset="0"/>
                        </a:rPr>
                        <a:t>Y</a:t>
                      </a:r>
                      <a:endParaRPr lang="zh-TW" sz="14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32994309"/>
                  </a:ext>
                </a:extLst>
              </a:tr>
              <a:tr h="390657">
                <a:tc>
                  <a:txBody>
                    <a:bodyPr/>
                    <a:lstStyle/>
                    <a:p>
                      <a:pPr marL="0" algn="ctr">
                        <a:lnSpc>
                          <a:spcPts val="1400"/>
                        </a:lnSpc>
                        <a:spcAft>
                          <a:spcPts val="0"/>
                        </a:spcAft>
                      </a:pPr>
                      <a:endParaRPr lang="zh-TW" sz="1400" kern="100" dirty="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ts val="1400"/>
                        </a:lnSpc>
                        <a:spcAft>
                          <a:spcPts val="0"/>
                        </a:spcAft>
                      </a:pPr>
                      <a:endParaRPr lang="zh-TW" sz="14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ct val="100000"/>
                        </a:lnSpc>
                        <a:spcAft>
                          <a:spcPts val="0"/>
                        </a:spcAft>
                      </a:pPr>
                      <a:r>
                        <a:rPr lang="en-US" sz="1200" b="1" kern="100">
                          <a:solidFill>
                            <a:srgbClr val="000000"/>
                          </a:solidFill>
                          <a:effectLst/>
                          <a:latin typeface="+mn-ea"/>
                          <a:ea typeface="+mn-ea"/>
                          <a:cs typeface="Times New Roman" panose="02020603050405020304" pitchFamily="18" charset="0"/>
                        </a:rPr>
                        <a:t>A1-5</a:t>
                      </a:r>
                      <a:endParaRPr lang="zh-TW" sz="1400" kern="10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a:lnSpc>
                          <a:spcPct val="100000"/>
                        </a:lnSpc>
                        <a:spcAft>
                          <a:spcPts val="0"/>
                        </a:spcAft>
                      </a:pPr>
                      <a:r>
                        <a:rPr lang="zh-TW" sz="1200" b="1" kern="100" dirty="0">
                          <a:solidFill>
                            <a:srgbClr val="000000"/>
                          </a:solidFill>
                          <a:effectLst/>
                          <a:latin typeface="+mn-ea"/>
                          <a:ea typeface="+mn-ea"/>
                          <a:cs typeface="Times New Roman" panose="02020603050405020304" pitchFamily="18" charset="0"/>
                        </a:rPr>
                        <a:t>符合規格同意作業員依</a:t>
                      </a:r>
                      <a:r>
                        <a:rPr lang="en-US" sz="1200" b="1" kern="100" dirty="0">
                          <a:solidFill>
                            <a:srgbClr val="000000"/>
                          </a:solidFill>
                          <a:effectLst/>
                          <a:latin typeface="+mn-ea"/>
                          <a:ea typeface="+mn-ea"/>
                          <a:cs typeface="Times New Roman" panose="02020603050405020304" pitchFamily="18" charset="0"/>
                        </a:rPr>
                        <a:t>A2S.O.P</a:t>
                      </a:r>
                      <a:r>
                        <a:rPr lang="zh-TW" sz="1200" b="1" kern="100" dirty="0">
                          <a:solidFill>
                            <a:srgbClr val="000000"/>
                          </a:solidFill>
                          <a:effectLst/>
                          <a:latin typeface="+mn-ea"/>
                          <a:ea typeface="+mn-ea"/>
                          <a:cs typeface="Times New Roman" panose="02020603050405020304" pitchFamily="18" charset="0"/>
                        </a:rPr>
                        <a:t>量產、技術員報工</a:t>
                      </a:r>
                      <a:endParaRPr lang="zh-TW" sz="14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a:lnSpc>
                          <a:spcPts val="1400"/>
                        </a:lnSpc>
                        <a:spcAft>
                          <a:spcPts val="0"/>
                        </a:spcAft>
                      </a:pPr>
                      <a:endParaRPr lang="zh-TW" sz="14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a:lnSpc>
                          <a:spcPts val="1400"/>
                        </a:lnSpc>
                        <a:spcAft>
                          <a:spcPts val="0"/>
                        </a:spcAft>
                      </a:pPr>
                      <a:r>
                        <a:rPr lang="en-US" altLang="zh-TW" sz="1400" kern="100" dirty="0" smtClean="0">
                          <a:effectLst/>
                          <a:latin typeface="+mn-ea"/>
                          <a:ea typeface="+mn-ea"/>
                          <a:cs typeface="Times New Roman" panose="02020603050405020304" pitchFamily="18" charset="0"/>
                        </a:rPr>
                        <a:t>Y</a:t>
                      </a:r>
                      <a:endParaRPr lang="zh-TW" sz="14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7390754"/>
                  </a:ext>
                </a:extLst>
              </a:tr>
              <a:tr h="215349">
                <a:tc>
                  <a:txBody>
                    <a:bodyPr/>
                    <a:lstStyle/>
                    <a:p>
                      <a:pPr marL="0" algn="ctr">
                        <a:lnSpc>
                          <a:spcPts val="1400"/>
                        </a:lnSpc>
                        <a:spcAft>
                          <a:spcPts val="0"/>
                        </a:spcAft>
                      </a:pPr>
                      <a:endParaRPr lang="zh-TW" sz="1200" kern="100" dirty="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ts val="1400"/>
                        </a:lnSpc>
                        <a:spcAft>
                          <a:spcPts val="0"/>
                        </a:spcAft>
                      </a:pPr>
                      <a:r>
                        <a:rPr lang="zh-TW" altLang="en-US" sz="1200" kern="100" dirty="0" smtClean="0">
                          <a:effectLst/>
                          <a:latin typeface="+mn-ea"/>
                          <a:ea typeface="+mn-ea"/>
                          <a:cs typeface="Times New Roman" panose="02020603050405020304" pitchFamily="18" charset="0"/>
                        </a:rPr>
                        <a:t>效益指標</a:t>
                      </a:r>
                      <a:endParaRPr lang="zh-TW" sz="12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ts val="1400"/>
                        </a:lnSpc>
                        <a:spcAft>
                          <a:spcPts val="0"/>
                        </a:spcAft>
                      </a:pPr>
                      <a:endParaRPr lang="zh-TW" sz="12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ts val="1400"/>
                        </a:lnSpc>
                        <a:spcBef>
                          <a:spcPts val="0"/>
                        </a:spcBef>
                        <a:spcAft>
                          <a:spcPts val="0"/>
                        </a:spcAft>
                        <a:buClrTx/>
                        <a:buSzTx/>
                        <a:buFontTx/>
                        <a:buNone/>
                        <a:tabLst/>
                        <a:defRPr/>
                      </a:pPr>
                      <a:r>
                        <a:rPr lang="zh-TW" altLang="en-US" sz="1200" kern="100" dirty="0" smtClean="0">
                          <a:effectLst/>
                          <a:latin typeface="+mn-ea"/>
                          <a:ea typeface="+mn-ea"/>
                          <a:cs typeface="Times New Roman" panose="02020603050405020304" pitchFamily="18" charset="0"/>
                        </a:rPr>
                        <a:t>數位化指標</a:t>
                      </a:r>
                      <a:endParaRPr lang="zh-TW" altLang="zh-TW" sz="1200" kern="100" dirty="0" smtClean="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ts val="1400"/>
                        </a:lnSpc>
                        <a:spcAft>
                          <a:spcPts val="0"/>
                        </a:spcAft>
                      </a:pPr>
                      <a:endParaRPr lang="zh-TW" sz="12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ts val="1400"/>
                        </a:lnSpc>
                        <a:spcAft>
                          <a:spcPts val="0"/>
                        </a:spcAft>
                      </a:pPr>
                      <a:endParaRPr lang="zh-TW" sz="12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73416769"/>
                  </a:ext>
                </a:extLst>
              </a:tr>
              <a:tr h="215349">
                <a:tc>
                  <a:txBody>
                    <a:bodyPr/>
                    <a:lstStyle/>
                    <a:p>
                      <a:pPr marL="0" algn="ctr">
                        <a:lnSpc>
                          <a:spcPct val="100000"/>
                        </a:lnSpc>
                        <a:spcAft>
                          <a:spcPts val="0"/>
                        </a:spcAft>
                      </a:pPr>
                      <a:r>
                        <a:rPr lang="en-US" sz="12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L/T</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a:lnSpc>
                          <a:spcPct val="100000"/>
                        </a:lnSpc>
                        <a:spcAft>
                          <a:spcPts val="0"/>
                        </a:spcAft>
                      </a:pPr>
                      <a:r>
                        <a:rPr lang="zh-TW" sz="12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約</a:t>
                      </a:r>
                      <a:r>
                        <a:rPr lang="en-US" sz="12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30hrs</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ct val="100000"/>
                        </a:lnSpc>
                        <a:spcAft>
                          <a:spcPts val="0"/>
                        </a:spcAft>
                      </a:pPr>
                      <a:r>
                        <a:rPr lang="en-US"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L/T</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a:lnSpc>
                          <a:spcPct val="100000"/>
                        </a:lnSpc>
                        <a:spcAft>
                          <a:spcPts val="0"/>
                        </a:spcAft>
                      </a:pPr>
                      <a:r>
                        <a:rPr lang="en-US"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8hrs (</a:t>
                      </a:r>
                      <a:r>
                        <a:rPr lang="zh-TW"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每</a:t>
                      </a:r>
                      <a:r>
                        <a:rPr lang="en-US"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400</a:t>
                      </a:r>
                      <a:r>
                        <a:rPr lang="zh-TW"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個</a:t>
                      </a:r>
                      <a:r>
                        <a:rPr lang="en-US"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ts val="1400"/>
                        </a:lnSpc>
                        <a:spcAft>
                          <a:spcPts val="0"/>
                        </a:spcAft>
                      </a:pPr>
                      <a:r>
                        <a:rPr lang="en-US" altLang="zh-TW" sz="1200" kern="100" dirty="0" smtClean="0">
                          <a:effectLst/>
                          <a:latin typeface="+mn-ea"/>
                          <a:ea typeface="+mn-ea"/>
                          <a:cs typeface="Times New Roman" panose="02020603050405020304" pitchFamily="18" charset="0"/>
                        </a:rPr>
                        <a:t>Y</a:t>
                      </a:r>
                      <a:endParaRPr lang="zh-TW" sz="12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ts val="1400"/>
                        </a:lnSpc>
                        <a:spcAft>
                          <a:spcPts val="0"/>
                        </a:spcAft>
                      </a:pPr>
                      <a:endParaRPr lang="zh-TW" sz="12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31922714"/>
                  </a:ext>
                </a:extLst>
              </a:tr>
              <a:tr h="215349">
                <a:tc>
                  <a:txBody>
                    <a:bodyPr/>
                    <a:lstStyle/>
                    <a:p>
                      <a:pPr marL="0" algn="ctr">
                        <a:lnSpc>
                          <a:spcPct val="100000"/>
                        </a:lnSpc>
                        <a:spcAft>
                          <a:spcPts val="0"/>
                        </a:spcAft>
                      </a:pPr>
                      <a:r>
                        <a:rPr lang="zh-TW" sz="12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架模</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a:lnSpc>
                          <a:spcPct val="100000"/>
                        </a:lnSpc>
                        <a:spcAft>
                          <a:spcPts val="0"/>
                        </a:spcAft>
                      </a:pPr>
                      <a:r>
                        <a:rPr lang="zh-TW" sz="12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約</a:t>
                      </a:r>
                      <a:r>
                        <a:rPr lang="en-US" sz="12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4hrs</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ct val="100000"/>
                        </a:lnSpc>
                        <a:spcAft>
                          <a:spcPts val="0"/>
                        </a:spcAft>
                      </a:pPr>
                      <a:r>
                        <a:rPr lang="zh-TW"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架模</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a:lnSpc>
                          <a:spcPct val="100000"/>
                        </a:lnSpc>
                        <a:spcAft>
                          <a:spcPts val="0"/>
                        </a:spcAft>
                      </a:pPr>
                      <a:r>
                        <a:rPr lang="en-US" sz="12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3hrs 27 </a:t>
                      </a:r>
                      <a:r>
                        <a:rPr lang="en-US" sz="1200" b="1" kern="100" dirty="0" err="1" smtClean="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mins</a:t>
                      </a:r>
                      <a:r>
                        <a:rPr lang="en-US" sz="1200" b="1" kern="100" dirty="0" smtClean="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200" b="1" kern="100" dirty="0" smtClean="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本次</a:t>
                      </a:r>
                      <a:r>
                        <a:rPr lang="en-US" altLang="zh-TW" sz="1200" b="1" kern="100" dirty="0" smtClean="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200" b="1" kern="100" dirty="0" smtClean="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2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4hrs(</a:t>
                      </a:r>
                      <a:r>
                        <a:rPr lang="zh-TW" sz="12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前次</a:t>
                      </a:r>
                      <a:r>
                        <a:rPr lang="en-US" sz="12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ts val="1400"/>
                        </a:lnSpc>
                        <a:spcAft>
                          <a:spcPts val="0"/>
                        </a:spcAft>
                      </a:pPr>
                      <a:r>
                        <a:rPr lang="en-US" altLang="zh-TW" sz="1200" kern="100" dirty="0" smtClean="0">
                          <a:effectLst/>
                          <a:latin typeface="+mn-ea"/>
                          <a:ea typeface="+mn-ea"/>
                          <a:cs typeface="Times New Roman" panose="02020603050405020304" pitchFamily="18" charset="0"/>
                        </a:rPr>
                        <a:t>Y</a:t>
                      </a:r>
                      <a:endParaRPr lang="zh-TW" sz="12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ts val="1400"/>
                        </a:lnSpc>
                        <a:spcAft>
                          <a:spcPts val="0"/>
                        </a:spcAft>
                      </a:pPr>
                      <a:endParaRPr lang="zh-TW" sz="12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92612344"/>
                  </a:ext>
                </a:extLst>
              </a:tr>
              <a:tr h="215349">
                <a:tc>
                  <a:txBody>
                    <a:bodyPr/>
                    <a:lstStyle/>
                    <a:p>
                      <a:pPr marL="0" algn="ctr">
                        <a:lnSpc>
                          <a:spcPct val="100000"/>
                        </a:lnSpc>
                        <a:spcAft>
                          <a:spcPts val="0"/>
                        </a:spcAft>
                      </a:pPr>
                      <a:r>
                        <a:rPr lang="en-US" sz="12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 </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a:lnSpc>
                          <a:spcPct val="100000"/>
                        </a:lnSpc>
                        <a:spcAft>
                          <a:spcPts val="0"/>
                        </a:spcAft>
                      </a:pPr>
                      <a:r>
                        <a:rPr lang="en-US" sz="12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 </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ct val="100000"/>
                        </a:lnSpc>
                        <a:spcAft>
                          <a:spcPts val="0"/>
                        </a:spcAft>
                      </a:pPr>
                      <a:r>
                        <a:rPr lang="zh-TW"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調機</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a:lnSpc>
                          <a:spcPct val="100000"/>
                        </a:lnSpc>
                        <a:spcAft>
                          <a:spcPts val="0"/>
                        </a:spcAft>
                      </a:pPr>
                      <a:r>
                        <a:rPr lang="en-US"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35mins(</a:t>
                      </a:r>
                      <a:r>
                        <a:rPr lang="zh-TW"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本次</a:t>
                      </a:r>
                      <a:r>
                        <a:rPr lang="en-US"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40mins(</a:t>
                      </a:r>
                      <a:r>
                        <a:rPr lang="zh-TW"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前次</a:t>
                      </a:r>
                      <a:r>
                        <a:rPr lang="en-US"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ts val="1400"/>
                        </a:lnSpc>
                        <a:spcAft>
                          <a:spcPts val="0"/>
                        </a:spcAft>
                      </a:pPr>
                      <a:r>
                        <a:rPr lang="en-US" altLang="zh-TW" sz="1200" kern="100" dirty="0" smtClean="0">
                          <a:effectLst/>
                          <a:latin typeface="+mn-ea"/>
                          <a:ea typeface="+mn-ea"/>
                          <a:cs typeface="Times New Roman" panose="02020603050405020304" pitchFamily="18" charset="0"/>
                        </a:rPr>
                        <a:t>Y</a:t>
                      </a:r>
                      <a:endParaRPr lang="zh-TW" sz="12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ts val="1400"/>
                        </a:lnSpc>
                        <a:spcAft>
                          <a:spcPts val="0"/>
                        </a:spcAft>
                      </a:pPr>
                      <a:endParaRPr lang="zh-TW" sz="12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06719728"/>
                  </a:ext>
                </a:extLst>
              </a:tr>
              <a:tr h="215349">
                <a:tc>
                  <a:txBody>
                    <a:bodyPr/>
                    <a:lstStyle/>
                    <a:p>
                      <a:pPr marL="0" algn="ctr">
                        <a:lnSpc>
                          <a:spcPct val="100000"/>
                        </a:lnSpc>
                        <a:spcAft>
                          <a:spcPts val="0"/>
                        </a:spcAft>
                      </a:pPr>
                      <a:r>
                        <a:rPr lang="zh-TW" sz="12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調機</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a:lnSpc>
                          <a:spcPct val="100000"/>
                        </a:lnSpc>
                        <a:spcAft>
                          <a:spcPts val="0"/>
                        </a:spcAft>
                      </a:pPr>
                      <a:r>
                        <a:rPr lang="zh-TW" sz="12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約</a:t>
                      </a:r>
                      <a:r>
                        <a:rPr lang="en-US" sz="12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30mins</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ct val="100000"/>
                        </a:lnSpc>
                        <a:spcAft>
                          <a:spcPts val="0"/>
                        </a:spcAft>
                      </a:pPr>
                      <a:r>
                        <a:rPr lang="en-US"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C/T</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a:lnSpc>
                          <a:spcPct val="100000"/>
                        </a:lnSpc>
                        <a:spcAft>
                          <a:spcPts val="0"/>
                        </a:spcAft>
                      </a:pPr>
                      <a:r>
                        <a:rPr lang="en-US"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47sec(</a:t>
                      </a:r>
                      <a:r>
                        <a:rPr lang="zh-TW"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天</a:t>
                      </a:r>
                      <a:r>
                        <a:rPr lang="en-US"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49sec(</a:t>
                      </a:r>
                      <a:r>
                        <a:rPr lang="zh-TW"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周</a:t>
                      </a:r>
                      <a:r>
                        <a:rPr lang="en-US"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48sec(</a:t>
                      </a:r>
                      <a:r>
                        <a:rPr lang="zh-TW"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工單</a:t>
                      </a:r>
                      <a:r>
                        <a:rPr lang="en-US"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ts val="1400"/>
                        </a:lnSpc>
                        <a:spcAft>
                          <a:spcPts val="0"/>
                        </a:spcAft>
                      </a:pPr>
                      <a:r>
                        <a:rPr lang="en-US" altLang="zh-TW" sz="1200" kern="100" dirty="0" smtClean="0">
                          <a:effectLst/>
                          <a:latin typeface="+mn-ea"/>
                          <a:ea typeface="+mn-ea"/>
                          <a:cs typeface="Times New Roman" panose="02020603050405020304" pitchFamily="18" charset="0"/>
                        </a:rPr>
                        <a:t>Y</a:t>
                      </a:r>
                      <a:endParaRPr lang="zh-TW" sz="12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ts val="1400"/>
                        </a:lnSpc>
                        <a:spcAft>
                          <a:spcPts val="0"/>
                        </a:spcAft>
                      </a:pPr>
                      <a:endParaRPr lang="zh-TW" sz="12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88397749"/>
                  </a:ext>
                </a:extLst>
              </a:tr>
              <a:tr h="215349">
                <a:tc>
                  <a:txBody>
                    <a:bodyPr/>
                    <a:lstStyle/>
                    <a:p>
                      <a:pPr marL="0" algn="ctr">
                        <a:lnSpc>
                          <a:spcPct val="100000"/>
                        </a:lnSpc>
                        <a:spcAft>
                          <a:spcPts val="0"/>
                        </a:spcAft>
                      </a:pPr>
                      <a:r>
                        <a:rPr lang="en-US"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C/T</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a:lnSpc>
                          <a:spcPct val="100000"/>
                        </a:lnSpc>
                        <a:spcAft>
                          <a:spcPts val="0"/>
                        </a:spcAft>
                      </a:pPr>
                      <a:r>
                        <a:rPr lang="zh-TW" sz="12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約</a:t>
                      </a:r>
                      <a:r>
                        <a:rPr lang="en-US" sz="12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50sec</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ct val="100000"/>
                        </a:lnSpc>
                        <a:spcAft>
                          <a:spcPts val="0"/>
                        </a:spcAft>
                      </a:pPr>
                      <a:r>
                        <a:rPr lang="zh-TW"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良率</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a:lnSpc>
                          <a:spcPct val="100000"/>
                        </a:lnSpc>
                        <a:spcAft>
                          <a:spcPts val="0"/>
                        </a:spcAft>
                      </a:pPr>
                      <a:r>
                        <a:rPr lang="en-US"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93% (</a:t>
                      </a:r>
                      <a:r>
                        <a:rPr lang="zh-TW"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天</a:t>
                      </a:r>
                      <a:r>
                        <a:rPr lang="en-US"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95%(</a:t>
                      </a:r>
                      <a:r>
                        <a:rPr lang="zh-TW"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周</a:t>
                      </a:r>
                      <a:r>
                        <a:rPr lang="en-US"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90%(</a:t>
                      </a:r>
                      <a:r>
                        <a:rPr lang="zh-TW"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工單</a:t>
                      </a:r>
                      <a:r>
                        <a:rPr lang="en-US"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 </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ts val="1400"/>
                        </a:lnSpc>
                        <a:spcAft>
                          <a:spcPts val="0"/>
                        </a:spcAft>
                      </a:pPr>
                      <a:r>
                        <a:rPr lang="en-US" altLang="zh-TW" sz="1200" kern="100" dirty="0" smtClean="0">
                          <a:effectLst/>
                          <a:latin typeface="+mn-ea"/>
                          <a:ea typeface="+mn-ea"/>
                          <a:cs typeface="Times New Roman" panose="02020603050405020304" pitchFamily="18" charset="0"/>
                        </a:rPr>
                        <a:t>Y</a:t>
                      </a:r>
                      <a:endParaRPr lang="zh-TW" sz="12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ts val="1400"/>
                        </a:lnSpc>
                        <a:spcAft>
                          <a:spcPts val="0"/>
                        </a:spcAft>
                      </a:pPr>
                      <a:endParaRPr lang="zh-TW" sz="12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37906637"/>
                  </a:ext>
                </a:extLst>
              </a:tr>
              <a:tr h="215349">
                <a:tc>
                  <a:txBody>
                    <a:bodyPr/>
                    <a:lstStyle/>
                    <a:p>
                      <a:pPr marL="0" algn="ctr">
                        <a:lnSpc>
                          <a:spcPct val="100000"/>
                        </a:lnSpc>
                        <a:spcAft>
                          <a:spcPts val="0"/>
                        </a:spcAft>
                      </a:pPr>
                      <a:r>
                        <a:rPr lang="zh-TW"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良率</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a:lnSpc>
                          <a:spcPct val="100000"/>
                        </a:lnSpc>
                        <a:spcAft>
                          <a:spcPts val="0"/>
                        </a:spcAft>
                      </a:pPr>
                      <a:r>
                        <a:rPr lang="zh-TW" sz="12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約</a:t>
                      </a:r>
                      <a:r>
                        <a:rPr lang="en-US" sz="12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90%</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ct val="100000"/>
                        </a:lnSpc>
                        <a:spcAft>
                          <a:spcPts val="0"/>
                        </a:spcAft>
                      </a:pPr>
                      <a:r>
                        <a:rPr lang="en-US"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L/T</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a:lnSpc>
                          <a:spcPct val="100000"/>
                        </a:lnSpc>
                        <a:spcAft>
                          <a:spcPts val="0"/>
                        </a:spcAft>
                      </a:pPr>
                      <a:r>
                        <a:rPr lang="en-US" sz="12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8hrs (</a:t>
                      </a:r>
                      <a:r>
                        <a:rPr lang="zh-TW" sz="12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每</a:t>
                      </a:r>
                      <a:r>
                        <a:rPr lang="en-US" sz="12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400</a:t>
                      </a:r>
                      <a:r>
                        <a:rPr lang="zh-TW" sz="12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個</a:t>
                      </a:r>
                      <a:r>
                        <a:rPr lang="en-US" sz="12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ts val="1400"/>
                        </a:lnSpc>
                        <a:spcAft>
                          <a:spcPts val="0"/>
                        </a:spcAft>
                      </a:pPr>
                      <a:r>
                        <a:rPr lang="en-US" altLang="zh-TW" sz="1200" kern="100" dirty="0" smtClean="0">
                          <a:effectLst/>
                          <a:latin typeface="+mn-ea"/>
                          <a:ea typeface="+mn-ea"/>
                          <a:cs typeface="Times New Roman" panose="02020603050405020304" pitchFamily="18" charset="0"/>
                        </a:rPr>
                        <a:t>Y</a:t>
                      </a:r>
                      <a:endParaRPr lang="zh-TW" sz="12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ts val="1400"/>
                        </a:lnSpc>
                        <a:spcAft>
                          <a:spcPts val="0"/>
                        </a:spcAft>
                      </a:pPr>
                      <a:endParaRPr lang="zh-TW" sz="12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3649988"/>
                  </a:ext>
                </a:extLst>
              </a:tr>
            </a:tbl>
          </a:graphicData>
        </a:graphic>
      </p:graphicFrame>
      <p:sp>
        <p:nvSpPr>
          <p:cNvPr id="11" name="Rectangle 2"/>
          <p:cNvSpPr>
            <a:spLocks noGrp="1" noChangeArrowheads="1"/>
          </p:cNvSpPr>
          <p:nvPr>
            <p:ph type="title"/>
          </p:nvPr>
        </p:nvSpPr>
        <p:spPr bwMode="auto">
          <a:xfrm>
            <a:off x="1115616" y="19050"/>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zh-TW" altLang="en-US" dirty="0" smtClean="0">
                <a:latin typeface="微軟正黑體" panose="020B0604030504040204" pitchFamily="34" charset="-120"/>
                <a:ea typeface="微軟正黑體" panose="020B0604030504040204" pitchFamily="34" charset="-120"/>
              </a:rPr>
              <a:t>貳、預期效益</a:t>
            </a:r>
          </a:p>
        </p:txBody>
      </p:sp>
      <p:sp>
        <p:nvSpPr>
          <p:cNvPr id="12" name="文字方塊 2"/>
          <p:cNvSpPr txBox="1">
            <a:spLocks noChangeArrowheads="1"/>
          </p:cNvSpPr>
          <p:nvPr/>
        </p:nvSpPr>
        <p:spPr bwMode="auto">
          <a:xfrm>
            <a:off x="395536" y="1447500"/>
            <a:ext cx="835292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請</a:t>
            </a:r>
            <a:r>
              <a:rPr lang="zh-TW" altLang="en-US" sz="2000" dirty="0" smtClean="0">
                <a:latin typeface="微軟正黑體" panose="020B0604030504040204" pitchFamily="34" charset="-120"/>
                <a:ea typeface="微軟正黑體" panose="020B0604030504040204" pitchFamily="34" charset="-120"/>
              </a:rPr>
              <a:t>填入</a:t>
            </a:r>
            <a:r>
              <a:rPr lang="zh-TW" altLang="en-US" sz="2000" dirty="0">
                <a:latin typeface="微軟正黑體" panose="020B0604030504040204" pitchFamily="34" charset="-120"/>
                <a:ea typeface="微軟正黑體" panose="020B0604030504040204" pitchFamily="34" charset="-120"/>
              </a:rPr>
              <a:t>輔導</a:t>
            </a:r>
            <a:r>
              <a:rPr lang="zh-TW" altLang="en-US" sz="2000" dirty="0" smtClean="0">
                <a:latin typeface="微軟正黑體" panose="020B0604030504040204" pitchFamily="34" charset="-120"/>
                <a:ea typeface="微軟正黑體" panose="020B0604030504040204" pitchFamily="34" charset="-120"/>
              </a:rPr>
              <a:t>案導入前後流程差異，</a:t>
            </a:r>
            <a:r>
              <a:rPr lang="zh-TW" altLang="en-US" sz="2000" dirty="0">
                <a:latin typeface="微軟正黑體" panose="020B0604030504040204" pitchFamily="34" charset="-120"/>
                <a:ea typeface="微軟正黑體" panose="020B0604030504040204" pitchFamily="34" charset="-120"/>
              </a:rPr>
              <a:t>並</a:t>
            </a:r>
            <a:r>
              <a:rPr lang="zh-TW" altLang="en-US" sz="2000" dirty="0" smtClean="0">
                <a:latin typeface="微軟正黑體" panose="020B0604030504040204" pitchFamily="34" charset="-120"/>
                <a:ea typeface="微軟正黑體" panose="020B0604030504040204" pitchFamily="34" charset="-120"/>
              </a:rPr>
              <a:t>說明本案可數位化計算項目</a:t>
            </a:r>
            <a:r>
              <a:rPr lang="en-US" altLang="zh-TW" sz="2000" dirty="0" smtClean="0">
                <a:latin typeface="微軟正黑體" panose="020B0604030504040204" pitchFamily="34" charset="-120"/>
                <a:ea typeface="微軟正黑體" panose="020B0604030504040204" pitchFamily="34" charset="-120"/>
              </a:rPr>
              <a:t>)</a:t>
            </a:r>
            <a:endParaRPr lang="zh-TW" altLang="en-US" sz="20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2836197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矩形 1"/>
          <p:cNvSpPr>
            <a:spLocks noChangeArrowheads="1"/>
          </p:cNvSpPr>
          <p:nvPr/>
        </p:nvSpPr>
        <p:spPr bwMode="auto">
          <a:xfrm>
            <a:off x="1043608" y="44624"/>
            <a:ext cx="7864653" cy="887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buFont typeface="Wingdings" panose="05000000000000000000" pitchFamily="2" charset="2"/>
              <a:buNone/>
            </a:pPr>
            <a:r>
              <a:rPr lang="zh-TW" altLang="en-US" sz="4000" dirty="0" smtClean="0">
                <a:latin typeface="微軟正黑體" panose="020B0604030504040204" pitchFamily="34" charset="-120"/>
                <a:ea typeface="微軟正黑體" panose="020B0604030504040204" pitchFamily="34" charset="-120"/>
                <a:cs typeface="+mj-cs"/>
              </a:rPr>
              <a:t>參、一</a:t>
            </a:r>
            <a:r>
              <a:rPr lang="zh-TW" altLang="en-US" sz="4000" dirty="0">
                <a:latin typeface="微軟正黑體" panose="020B0604030504040204" pitchFamily="34" charset="-120"/>
                <a:ea typeface="微軟正黑體" panose="020B0604030504040204" pitchFamily="34" charset="-120"/>
                <a:cs typeface="+mj-cs"/>
              </a:rPr>
              <a:t>頁摘要說明</a:t>
            </a:r>
            <a:r>
              <a:rPr lang="zh-TW" altLang="en-US" sz="4000" dirty="0" smtClean="0">
                <a:latin typeface="微軟正黑體" panose="020B0604030504040204" pitchFamily="34" charset="-120"/>
                <a:ea typeface="微軟正黑體" panose="020B0604030504040204" pitchFamily="34" charset="-120"/>
                <a:cs typeface="+mj-cs"/>
              </a:rPr>
              <a:t>資料</a:t>
            </a:r>
            <a:endParaRPr lang="en-US" altLang="zh-TW" sz="4000" dirty="0" smtClean="0">
              <a:latin typeface="微軟正黑體" panose="020B0604030504040204" pitchFamily="34" charset="-120"/>
              <a:ea typeface="微軟正黑體" panose="020B0604030504040204" pitchFamily="34" charset="-120"/>
              <a:cs typeface="+mj-cs"/>
            </a:endParaRPr>
          </a:p>
          <a:p>
            <a:pPr>
              <a:lnSpc>
                <a:spcPts val="1400"/>
              </a:lnSpc>
              <a:buFont typeface="Wingdings" panose="05000000000000000000" pitchFamily="2" charset="2"/>
              <a:buNone/>
            </a:pPr>
            <a:r>
              <a:rPr lang="en-US" altLang="zh-TW" b="1" dirty="0" smtClean="0">
                <a:latin typeface="微軟正黑體" panose="020B0604030504040204" pitchFamily="34" charset="-120"/>
                <a:ea typeface="微軟正黑體" panose="020B0604030504040204" pitchFamily="34" charset="-120"/>
              </a:rPr>
              <a:t> </a:t>
            </a:r>
            <a:r>
              <a:rPr lang="en-US" altLang="zh-TW" sz="1400" b="1" dirty="0" smtClean="0">
                <a:solidFill>
                  <a:srgbClr val="FF0000"/>
                </a:solidFill>
                <a:latin typeface="微軟正黑體" panose="020B0604030504040204" pitchFamily="34" charset="-120"/>
                <a:ea typeface="微軟正黑體" panose="020B0604030504040204" pitchFamily="34" charset="-120"/>
              </a:rPr>
              <a:t>(</a:t>
            </a:r>
            <a:r>
              <a:rPr lang="zh-TW" altLang="en-US" sz="1400" b="1" dirty="0">
                <a:solidFill>
                  <a:srgbClr val="FF0000"/>
                </a:solidFill>
                <a:latin typeface="微軟正黑體" panose="020B0604030504040204" pitchFamily="34" charset="-120"/>
                <a:ea typeface="微軟正黑體" panose="020B0604030504040204" pitchFamily="34" charset="-120"/>
              </a:rPr>
              <a:t>請依個案情況填寫</a:t>
            </a:r>
            <a:r>
              <a:rPr lang="zh-TW" altLang="en-US" sz="1400" b="1" dirty="0" smtClean="0">
                <a:solidFill>
                  <a:srgbClr val="FF0000"/>
                </a:solidFill>
                <a:latin typeface="微軟正黑體" panose="020B0604030504040204" pitchFamily="34" charset="-120"/>
                <a:ea typeface="微軟正黑體" panose="020B0604030504040204" pitchFamily="34" charset="-120"/>
              </a:rPr>
              <a:t>，提案時不需繳交</a:t>
            </a:r>
            <a:r>
              <a:rPr lang="zh-TW" altLang="en-US" sz="1400" b="1" dirty="0">
                <a:solidFill>
                  <a:srgbClr val="FF0000"/>
                </a:solidFill>
                <a:latin typeface="微軟正黑體" panose="020B0604030504040204" pitchFamily="34" charset="-120"/>
                <a:ea typeface="微軟正黑體" panose="020B0604030504040204" pitchFamily="34" charset="-120"/>
              </a:rPr>
              <a:t>，</a:t>
            </a:r>
            <a:r>
              <a:rPr lang="zh-TW" altLang="en-US" sz="1400" b="1" dirty="0" smtClean="0">
                <a:solidFill>
                  <a:srgbClr val="FF0000"/>
                </a:solidFill>
                <a:latin typeface="微軟正黑體" panose="020B0604030504040204" pitchFamily="34" charset="-120"/>
                <a:ea typeface="微軟正黑體" panose="020B0604030504040204" pitchFamily="34" charset="-120"/>
              </a:rPr>
              <a:t>驗收時需提供輔導前後之差異，</a:t>
            </a:r>
            <a:r>
              <a:rPr lang="zh-TW" altLang="en-US" sz="1400" b="1" dirty="0">
                <a:solidFill>
                  <a:srgbClr val="FF0000"/>
                </a:solidFill>
                <a:latin typeface="微軟正黑體" panose="020B0604030504040204" pitchFamily="34" charset="-120"/>
                <a:ea typeface="微軟正黑體" panose="020B0604030504040204" pitchFamily="34" charset="-120"/>
              </a:rPr>
              <a:t>並依實際狀況調整內容）</a:t>
            </a:r>
            <a:endParaRPr lang="zh-TW" altLang="en-US" sz="1400" b="1" dirty="0">
              <a:latin typeface="微軟正黑體" panose="020B0604030504040204" pitchFamily="34" charset="-120"/>
              <a:ea typeface="微軟正黑體" panose="020B0604030504040204" pitchFamily="34" charset="-120"/>
            </a:endParaRPr>
          </a:p>
        </p:txBody>
      </p:sp>
      <p:sp>
        <p:nvSpPr>
          <p:cNvPr id="54274" name="Rectangle 2"/>
          <p:cNvSpPr>
            <a:spLocks noChangeArrowheads="1"/>
          </p:cNvSpPr>
          <p:nvPr/>
        </p:nvSpPr>
        <p:spPr bwMode="auto">
          <a:xfrm>
            <a:off x="0" y="0"/>
            <a:ext cx="9144000" cy="0"/>
          </a:xfrm>
          <a:prstGeom prst="rect">
            <a:avLst/>
          </a:prstGeom>
          <a:noFill/>
          <a:ln w="9525" cap="flat" cmpd="sng">
            <a:noFill/>
            <a:prstDash val="solid"/>
            <a:miter lim="800000"/>
            <a:headEnd type="none" w="med" len="med"/>
            <a:tailEnd type="none" w="med" len="med"/>
          </a:ln>
          <a:effectLst>
            <a:prstShdw prst="shdw17" dist="17961" dir="2700000">
              <a:schemeClr val="accent1">
                <a:gamma/>
                <a:shade val="60000"/>
                <a:invGamma/>
              </a:schemeClr>
            </a:prstShdw>
          </a:effectLst>
        </p:spPr>
        <p:txBody>
          <a:bodyPr wrap="none" anchor="ctr">
            <a:spAutoFit/>
          </a:bodyPr>
          <a:lstStyle/>
          <a:p>
            <a:pPr>
              <a:defRPr/>
            </a:pPr>
            <a:endParaRPr lang="zh-TW" altLang="en-US">
              <a:ea typeface="新細明體" charset="-120"/>
            </a:endParaRPr>
          </a:p>
        </p:txBody>
      </p:sp>
      <p:pic>
        <p:nvPicPr>
          <p:cNvPr id="31749"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6375" y="1268413"/>
            <a:ext cx="13357225" cy="558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35114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3293E9E-AFF9-4034-8BF6-5754B3EA07C7}" type="slidenum">
              <a:rPr lang="zh-TW" altLang="en-US" smtClean="0"/>
              <a:pPr/>
              <a:t>3</a:t>
            </a:fld>
            <a:endParaRPr lang="zh-TW" altLang="en-US"/>
          </a:p>
        </p:txBody>
      </p:sp>
      <p:sp>
        <p:nvSpPr>
          <p:cNvPr id="71" name="Rectangle 2"/>
          <p:cNvSpPr>
            <a:spLocks noGrp="1" noChangeArrowheads="1"/>
          </p:cNvSpPr>
          <p:nvPr>
            <p:ph type="title"/>
          </p:nvPr>
        </p:nvSpPr>
        <p:spPr bwMode="auto">
          <a:xfrm>
            <a:off x="1117923" y="44624"/>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zh-TW" altLang="en-US" dirty="0" smtClean="0">
                <a:latin typeface="微軟正黑體" panose="020B0604030504040204" pitchFamily="34" charset="-120"/>
                <a:ea typeface="微軟正黑體" panose="020B0604030504040204" pitchFamily="34" charset="-120"/>
              </a:rPr>
              <a:t>壹、</a:t>
            </a:r>
            <a:r>
              <a:rPr lang="zh-TW" altLang="zh-TW" dirty="0" smtClean="0">
                <a:latin typeface="微軟正黑體" panose="020B0604030504040204" pitchFamily="34" charset="-120"/>
                <a:ea typeface="微軟正黑體" panose="020B0604030504040204" pitchFamily="34" charset="-120"/>
              </a:rPr>
              <a:t>計畫內容</a:t>
            </a:r>
            <a:endParaRPr lang="zh-TW" altLang="en-US" dirty="0" smtClean="0">
              <a:latin typeface="微軟正黑體" panose="020B0604030504040204" pitchFamily="34" charset="-120"/>
              <a:ea typeface="微軟正黑體" panose="020B0604030504040204" pitchFamily="34" charset="-120"/>
            </a:endParaRPr>
          </a:p>
        </p:txBody>
      </p:sp>
      <p:sp>
        <p:nvSpPr>
          <p:cNvPr id="72" name="Rectangle 2"/>
          <p:cNvSpPr txBox="1">
            <a:spLocks noChangeArrowheads="1"/>
          </p:cNvSpPr>
          <p:nvPr/>
        </p:nvSpPr>
        <p:spPr bwMode="auto">
          <a:xfrm>
            <a:off x="251520" y="836712"/>
            <a:ext cx="6121400" cy="76944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0" lvl="1" algn="l">
              <a:spcBef>
                <a:spcPts val="0"/>
              </a:spcBef>
              <a:buNone/>
            </a:pPr>
            <a:r>
              <a:rPr lang="en-US" altLang="zh-TW" sz="2400" b="1" dirty="0"/>
              <a:t> </a:t>
            </a:r>
            <a:r>
              <a:rPr lang="zh-TW" altLang="zh-TW" sz="2400" b="1" dirty="0"/>
              <a:t>一、</a:t>
            </a:r>
            <a:r>
              <a:rPr lang="zh-TW" altLang="en-US" sz="2400" b="1" dirty="0"/>
              <a:t>受輔導業者</a:t>
            </a:r>
            <a:r>
              <a:rPr lang="zh-TW" altLang="zh-TW" sz="2400" b="1" dirty="0"/>
              <a:t>面臨問題</a:t>
            </a:r>
            <a:r>
              <a:rPr lang="zh-TW" altLang="en-US" sz="2400" b="1" dirty="0"/>
              <a:t>與</a:t>
            </a:r>
            <a:r>
              <a:rPr lang="zh-TW" altLang="en-US" sz="2400" b="1" dirty="0" smtClean="0"/>
              <a:t>需求</a:t>
            </a:r>
            <a:endParaRPr lang="en-US" altLang="zh-TW" sz="2400" b="1" dirty="0" smtClean="0"/>
          </a:p>
          <a:p>
            <a:pPr marL="361950" lvl="1" algn="l">
              <a:spcBef>
                <a:spcPts val="0"/>
              </a:spcBef>
            </a:pPr>
            <a:r>
              <a:rPr lang="en-US" altLang="zh-TW" sz="2000" dirty="0"/>
              <a:t>(</a:t>
            </a:r>
            <a:r>
              <a:rPr lang="zh-TW" altLang="zh-TW" sz="2000" dirty="0"/>
              <a:t>一</a:t>
            </a:r>
            <a:r>
              <a:rPr lang="en-US" altLang="zh-TW" sz="2000" dirty="0" smtClean="0"/>
              <a:t>)</a:t>
            </a:r>
            <a:r>
              <a:rPr lang="zh-TW" altLang="en-US" sz="2000" dirty="0" smtClean="0"/>
              <a:t>外在環境需求說明</a:t>
            </a:r>
          </a:p>
        </p:txBody>
      </p:sp>
      <p:sp>
        <p:nvSpPr>
          <p:cNvPr id="59" name="文字方塊 58"/>
          <p:cNvSpPr txBox="1"/>
          <p:nvPr/>
        </p:nvSpPr>
        <p:spPr>
          <a:xfrm>
            <a:off x="1056100" y="1531425"/>
            <a:ext cx="7560840" cy="830997"/>
          </a:xfrm>
          <a:prstGeom prst="rect">
            <a:avLst/>
          </a:prstGeom>
          <a:noFill/>
        </p:spPr>
        <p:txBody>
          <a:bodyPr wrap="square" rtlCol="0">
            <a:spAutoFit/>
          </a:bodyPr>
          <a:lstStyle/>
          <a:p>
            <a:pPr marL="0" lvl="1" algn="just"/>
            <a:r>
              <a:rPr lang="zh-TW" altLang="en-US" sz="1600" dirty="0" smtClean="0">
                <a:solidFill>
                  <a:schemeClr val="tx1">
                    <a:lumMod val="50000"/>
                    <a:lumOff val="50000"/>
                  </a:schemeClr>
                </a:solidFill>
                <a:latin typeface="微軟正黑體" panose="020B0604030504040204" pitchFamily="34" charset="-120"/>
                <a:ea typeface="微軟正黑體" panose="020B0604030504040204" pitchFamily="34" charset="-120"/>
              </a:rPr>
              <a:t>請說明受輔導業者之客戶在是否有特殊需求，如：要求受輔導單位必須具有生產的可追溯性；或該產業已形成的要求，如：產品加工之尺寸精度須提高至</a:t>
            </a:r>
            <a:r>
              <a:rPr lang="en-US" altLang="zh-TW" sz="1600" dirty="0" smtClean="0">
                <a:solidFill>
                  <a:schemeClr val="tx1">
                    <a:lumMod val="50000"/>
                    <a:lumOff val="50000"/>
                  </a:schemeClr>
                </a:solidFill>
                <a:latin typeface="微軟正黑體" panose="020B0604030504040204" pitchFamily="34" charset="-120"/>
                <a:ea typeface="微軟正黑體" panose="020B0604030504040204" pitchFamily="34" charset="-120"/>
              </a:rPr>
              <a:t>2</a:t>
            </a:r>
            <a:r>
              <a:rPr lang="el-GR" altLang="zh-TW" sz="1600" dirty="0" smtClean="0">
                <a:solidFill>
                  <a:schemeClr val="tx1">
                    <a:lumMod val="50000"/>
                    <a:lumOff val="50000"/>
                  </a:schemeClr>
                </a:solidFill>
                <a:latin typeface="微軟正黑體" panose="020B0604030504040204" pitchFamily="34" charset="-120"/>
                <a:ea typeface="微軟正黑體" panose="020B0604030504040204" pitchFamily="34" charset="-120"/>
              </a:rPr>
              <a:t>μ</a:t>
            </a:r>
            <a:r>
              <a:rPr lang="en-US" altLang="zh-TW" sz="1600" dirty="0" smtClean="0">
                <a:solidFill>
                  <a:schemeClr val="tx1">
                    <a:lumMod val="50000"/>
                    <a:lumOff val="50000"/>
                  </a:schemeClr>
                </a:solidFill>
                <a:latin typeface="微軟正黑體" panose="020B0604030504040204" pitchFamily="34" charset="-120"/>
                <a:ea typeface="微軟正黑體" panose="020B0604030504040204" pitchFamily="34" charset="-120"/>
              </a:rPr>
              <a:t>m</a:t>
            </a:r>
            <a:r>
              <a:rPr lang="zh-TW" altLang="en-US" sz="1600" dirty="0" smtClean="0">
                <a:solidFill>
                  <a:schemeClr val="tx1">
                    <a:lumMod val="50000"/>
                    <a:lumOff val="50000"/>
                  </a:schemeClr>
                </a:solidFill>
                <a:latin typeface="微軟正黑體" panose="020B0604030504040204" pitchFamily="34" charset="-120"/>
                <a:ea typeface="微軟正黑體" panose="020B0604030504040204" pitchFamily="34" charset="-120"/>
              </a:rPr>
              <a:t>以下等。</a:t>
            </a:r>
            <a:endParaRPr lang="zh-TW" altLang="en-US" sz="1600" dirty="0">
              <a:solidFill>
                <a:schemeClr val="tx1">
                  <a:lumMod val="50000"/>
                  <a:lumOff val="50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63375083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bwMode="auto">
          <a:xfrm>
            <a:off x="1762124" y="0"/>
            <a:ext cx="3601963" cy="596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en-US" dirty="0" smtClean="0">
                <a:latin typeface="微軟正黑體" panose="020B0604030504040204" pitchFamily="34" charset="-120"/>
                <a:ea typeface="微軟正黑體" panose="020B0604030504040204" pitchFamily="34" charset="-120"/>
              </a:rPr>
              <a:t>參、基本資料</a:t>
            </a:r>
          </a:p>
        </p:txBody>
      </p:sp>
      <p:sp>
        <p:nvSpPr>
          <p:cNvPr id="39939" name="矩形 1"/>
          <p:cNvSpPr>
            <a:spLocks noChangeArrowheads="1"/>
          </p:cNvSpPr>
          <p:nvPr/>
        </p:nvSpPr>
        <p:spPr bwMode="auto">
          <a:xfrm>
            <a:off x="107504" y="805733"/>
            <a:ext cx="5634038"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buFont typeface="Wingdings" panose="05000000000000000000" pitchFamily="2" charset="2"/>
              <a:buNone/>
            </a:pPr>
            <a:r>
              <a:rPr lang="zh-TW" altLang="en-US" b="1" dirty="0">
                <a:latin typeface="微軟正黑體" panose="020B0604030504040204" pitchFamily="34" charset="-120"/>
                <a:ea typeface="微軟正黑體" panose="020B0604030504040204" pitchFamily="34" charset="-120"/>
              </a:rPr>
              <a:t>三、本計畫一頁摘要說明資料</a:t>
            </a:r>
            <a:r>
              <a:rPr lang="en-US" altLang="zh-TW" b="1" dirty="0">
                <a:latin typeface="微軟正黑體" panose="020B0604030504040204" pitchFamily="34" charset="-120"/>
                <a:ea typeface="微軟正黑體" panose="020B0604030504040204" pitchFamily="34" charset="-120"/>
              </a:rPr>
              <a:t>(1/2)</a:t>
            </a:r>
          </a:p>
          <a:p>
            <a:pPr>
              <a:buFont typeface="Wingdings" panose="05000000000000000000" pitchFamily="2" charset="2"/>
              <a:buNone/>
            </a:pPr>
            <a:r>
              <a:rPr lang="en-US" altLang="zh-TW" sz="1400" b="1" dirty="0">
                <a:solidFill>
                  <a:srgbClr val="FF0000"/>
                </a:solidFill>
                <a:latin typeface="微軟正黑體" panose="020B0604030504040204" pitchFamily="34" charset="-120"/>
                <a:ea typeface="微軟正黑體" panose="020B0604030504040204" pitchFamily="34" charset="-120"/>
              </a:rPr>
              <a:t>(</a:t>
            </a:r>
            <a:r>
              <a:rPr lang="zh-TW" altLang="en-US" sz="1400" b="1" dirty="0">
                <a:solidFill>
                  <a:srgbClr val="FF0000"/>
                </a:solidFill>
                <a:latin typeface="微軟正黑體" panose="020B0604030504040204" pitchFamily="34" charset="-120"/>
                <a:ea typeface="微軟正黑體" panose="020B0604030504040204" pitchFamily="34" charset="-120"/>
              </a:rPr>
              <a:t>請依個案情況填寫，輔導前後以對比呈現，並依實際狀況調整內容）</a:t>
            </a:r>
            <a:endParaRPr lang="zh-TW" altLang="en-US" sz="1400" b="1" dirty="0">
              <a:latin typeface="微軟正黑體" panose="020B0604030504040204" pitchFamily="34" charset="-120"/>
              <a:ea typeface="微軟正黑體" panose="020B0604030504040204" pitchFamily="34" charset="-120"/>
            </a:endParaRPr>
          </a:p>
        </p:txBody>
      </p:sp>
      <p:sp>
        <p:nvSpPr>
          <p:cNvPr id="54274" name="Rectangle 2"/>
          <p:cNvSpPr>
            <a:spLocks noChangeArrowheads="1"/>
          </p:cNvSpPr>
          <p:nvPr/>
        </p:nvSpPr>
        <p:spPr bwMode="auto">
          <a:xfrm>
            <a:off x="0" y="0"/>
            <a:ext cx="9144000" cy="0"/>
          </a:xfrm>
          <a:prstGeom prst="rect">
            <a:avLst/>
          </a:prstGeom>
          <a:noFill/>
          <a:ln w="9525" cap="flat" cmpd="sng">
            <a:noFill/>
            <a:prstDash val="solid"/>
            <a:miter lim="800000"/>
            <a:headEnd type="none" w="med" len="med"/>
            <a:tailEnd type="none" w="med" len="med"/>
          </a:ln>
          <a:effectLst>
            <a:prstShdw prst="shdw17" dist="17961" dir="2700000">
              <a:schemeClr val="accent1">
                <a:gamma/>
                <a:shade val="60000"/>
                <a:invGamma/>
              </a:schemeClr>
            </a:prstShdw>
          </a:effectLst>
        </p:spPr>
        <p:txBody>
          <a:bodyPr wrap="none" anchor="ctr">
            <a:spAutoFit/>
          </a:bodyPr>
          <a:lstStyle/>
          <a:p>
            <a:pPr>
              <a:defRPr/>
            </a:pPr>
            <a:endParaRPr lang="zh-TW" altLang="en-US">
              <a:ea typeface="新細明體" charset="-120"/>
            </a:endParaRPr>
          </a:p>
        </p:txBody>
      </p:sp>
      <p:sp>
        <p:nvSpPr>
          <p:cNvPr id="6" name="文字方塊 5"/>
          <p:cNvSpPr txBox="1"/>
          <p:nvPr/>
        </p:nvSpPr>
        <p:spPr>
          <a:xfrm>
            <a:off x="3825875" y="4746625"/>
            <a:ext cx="5219700" cy="684213"/>
          </a:xfrm>
          <a:prstGeom prst="rect">
            <a:avLst/>
          </a:prstGeom>
          <a:noFill/>
        </p:spPr>
        <p:txBody>
          <a:bodyPr>
            <a:spAutoFit/>
          </a:bodyPr>
          <a:lstStyle/>
          <a:p>
            <a:pPr algn="just">
              <a:spcAft>
                <a:spcPts val="600"/>
              </a:spcAft>
              <a:defRPr/>
            </a:pPr>
            <a:r>
              <a:rPr lang="zh-TW" altLang="en-US" sz="2000" b="1" u="sng" kern="0" dirty="0">
                <a:solidFill>
                  <a:srgbClr val="F79646">
                    <a:lumMod val="50000"/>
                  </a:srgbClr>
                </a:solidFill>
                <a:latin typeface="微軟正黑體" panose="020B0604030504040204" pitchFamily="34" charset="-120"/>
                <a:ea typeface="微軟正黑體" panose="020B0604030504040204" pitchFamily="34" charset="-120"/>
              </a:rPr>
              <a:t>００００</a:t>
            </a:r>
            <a:r>
              <a:rPr lang="en-US" altLang="zh-TW" sz="2000" b="1" u="sng" kern="0" dirty="0">
                <a:solidFill>
                  <a:srgbClr val="F79646">
                    <a:lumMod val="50000"/>
                  </a:srgbClr>
                </a:solidFill>
                <a:latin typeface="微軟正黑體" panose="020B0604030504040204" pitchFamily="34" charset="-120"/>
                <a:ea typeface="微軟正黑體" panose="020B0604030504040204" pitchFamily="34" charset="-120"/>
              </a:rPr>
              <a:t>(</a:t>
            </a:r>
            <a:r>
              <a:rPr lang="zh-TW" altLang="en-US" sz="2000" b="1" u="sng" kern="0" dirty="0">
                <a:solidFill>
                  <a:srgbClr val="F79646">
                    <a:lumMod val="50000"/>
                  </a:srgbClr>
                </a:solidFill>
                <a:latin typeface="微軟正黑體" panose="020B0604030504040204" pitchFamily="34" charset="-120"/>
                <a:ea typeface="微軟正黑體" panose="020B0604030504040204" pitchFamily="34" charset="-120"/>
              </a:rPr>
              <a:t>輔導單位</a:t>
            </a:r>
            <a:r>
              <a:rPr lang="en-US" altLang="zh-TW" sz="2000" b="1" u="sng" kern="0" dirty="0">
                <a:solidFill>
                  <a:srgbClr val="F79646">
                    <a:lumMod val="50000"/>
                  </a:srgbClr>
                </a:solidFill>
                <a:latin typeface="微軟正黑體" panose="020B0604030504040204" pitchFamily="34" charset="-120"/>
                <a:ea typeface="微軟正黑體" panose="020B0604030504040204" pitchFamily="34" charset="-120"/>
              </a:rPr>
              <a:t>)</a:t>
            </a:r>
          </a:p>
          <a:p>
            <a:pPr marL="88900" indent="-88900" algn="just">
              <a:buFont typeface="Arial" pitchFamily="34" charset="0"/>
              <a:buChar char="•"/>
              <a:defRPr/>
            </a:pPr>
            <a:r>
              <a:rPr lang="zh-TW" altLang="en-US" sz="1350" dirty="0">
                <a:latin typeface="微軟正黑體" panose="020B0604030504040204" pitchFamily="34" charset="-120"/>
                <a:ea typeface="微軟正黑體" panose="020B0604030504040204" pitchFamily="34" charset="-120"/>
              </a:rPr>
              <a:t>０００</a:t>
            </a:r>
            <a:endParaRPr lang="zh-TW" altLang="en-US" sz="1350" kern="0" dirty="0">
              <a:solidFill>
                <a:sysClr val="windowText" lastClr="000000"/>
              </a:solidFill>
              <a:latin typeface="微軟正黑體" pitchFamily="34" charset="-120"/>
              <a:ea typeface="微軟正黑體" pitchFamily="34" charset="-120"/>
            </a:endParaRPr>
          </a:p>
        </p:txBody>
      </p:sp>
      <p:sp>
        <p:nvSpPr>
          <p:cNvPr id="7" name="文字方塊 6"/>
          <p:cNvSpPr txBox="1"/>
          <p:nvPr/>
        </p:nvSpPr>
        <p:spPr>
          <a:xfrm>
            <a:off x="34925" y="1483519"/>
            <a:ext cx="3898901" cy="608012"/>
          </a:xfrm>
          <a:prstGeom prst="rect">
            <a:avLst/>
          </a:prstGeom>
          <a:noFill/>
        </p:spPr>
        <p:txBody>
          <a:bodyPr>
            <a:spAutoFit/>
          </a:bodyPr>
          <a:lstStyle/>
          <a:p>
            <a:pPr algn="just">
              <a:defRPr/>
            </a:pPr>
            <a:r>
              <a:rPr lang="zh-TW" altLang="en-US" sz="2000" b="1" u="sng" kern="0" dirty="0">
                <a:solidFill>
                  <a:srgbClr val="F79646">
                    <a:lumMod val="50000"/>
                  </a:srgbClr>
                </a:solidFill>
                <a:latin typeface="微軟正黑體" pitchFamily="34" charset="-120"/>
                <a:ea typeface="微軟正黑體" pitchFamily="34" charset="-120"/>
              </a:rPr>
              <a:t>〇〇塑膠</a:t>
            </a:r>
            <a:r>
              <a:rPr lang="en-US" altLang="zh-TW" sz="2000" b="1" u="sng" kern="0" dirty="0">
                <a:solidFill>
                  <a:srgbClr val="F79646">
                    <a:lumMod val="50000"/>
                  </a:srgbClr>
                </a:solidFill>
                <a:latin typeface="微軟正黑體" pitchFamily="34" charset="-120"/>
                <a:ea typeface="微軟正黑體" pitchFamily="34" charset="-120"/>
              </a:rPr>
              <a:t>(</a:t>
            </a:r>
            <a:r>
              <a:rPr lang="zh-TW" altLang="en-US" sz="2000" b="1" u="sng" kern="0" dirty="0">
                <a:solidFill>
                  <a:srgbClr val="F79646">
                    <a:lumMod val="50000"/>
                  </a:srgbClr>
                </a:solidFill>
                <a:latin typeface="微軟正黑體" pitchFamily="34" charset="-120"/>
                <a:ea typeface="微軟正黑體" pitchFamily="34" charset="-120"/>
              </a:rPr>
              <a:t>受輔導業者</a:t>
            </a:r>
            <a:r>
              <a:rPr lang="en-US" altLang="zh-TW" sz="2000" b="1" u="sng" kern="0" dirty="0">
                <a:solidFill>
                  <a:srgbClr val="F79646">
                    <a:lumMod val="50000"/>
                  </a:srgbClr>
                </a:solidFill>
                <a:latin typeface="微軟正黑體" pitchFamily="34" charset="-120"/>
                <a:ea typeface="微軟正黑體" pitchFamily="34" charset="-120"/>
              </a:rPr>
              <a:t>)</a:t>
            </a:r>
          </a:p>
          <a:p>
            <a:pPr marL="88900" indent="-88900" algn="just">
              <a:buFont typeface="Arial" pitchFamily="34" charset="0"/>
              <a:buChar char="•"/>
              <a:defRPr/>
            </a:pPr>
            <a:r>
              <a:rPr lang="zh-TW" altLang="en-US" sz="1350" b="1" dirty="0">
                <a:solidFill>
                  <a:srgbClr val="FF0000"/>
                </a:solidFill>
                <a:latin typeface="微軟正黑體" pitchFamily="34" charset="-120"/>
                <a:ea typeface="微軟正黑體" pitchFamily="34" charset="-120"/>
              </a:rPr>
              <a:t>０００</a:t>
            </a:r>
          </a:p>
        </p:txBody>
      </p:sp>
      <p:sp>
        <p:nvSpPr>
          <p:cNvPr id="8" name="向右箭號 7"/>
          <p:cNvSpPr/>
          <p:nvPr/>
        </p:nvSpPr>
        <p:spPr>
          <a:xfrm>
            <a:off x="3813056" y="2061107"/>
            <a:ext cx="354012" cy="485775"/>
          </a:xfrm>
          <a:prstGeom prst="rightArrow">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anchor="ctr"/>
          <a:lstStyle/>
          <a:p>
            <a:pPr algn="ctr">
              <a:defRPr/>
            </a:pPr>
            <a:endParaRPr lang="zh-TW" altLang="en-US" kern="0">
              <a:solidFill>
                <a:sysClr val="windowText" lastClr="000000"/>
              </a:solidFill>
              <a:latin typeface="微軟正黑體" panose="020B0604030504040204" pitchFamily="34" charset="-120"/>
              <a:ea typeface="微軟正黑體" panose="020B0604030504040204" pitchFamily="34" charset="-120"/>
            </a:endParaRPr>
          </a:p>
        </p:txBody>
      </p:sp>
      <p:sp>
        <p:nvSpPr>
          <p:cNvPr id="9" name="文字方塊 8"/>
          <p:cNvSpPr txBox="1"/>
          <p:nvPr/>
        </p:nvSpPr>
        <p:spPr>
          <a:xfrm>
            <a:off x="4400311" y="1382822"/>
            <a:ext cx="4779962" cy="400050"/>
          </a:xfrm>
          <a:prstGeom prst="rect">
            <a:avLst/>
          </a:prstGeom>
          <a:noFill/>
        </p:spPr>
        <p:txBody>
          <a:bodyPr>
            <a:spAutoFit/>
          </a:bodyPr>
          <a:lstStyle/>
          <a:p>
            <a:pPr algn="just">
              <a:spcAft>
                <a:spcPts val="600"/>
              </a:spcAft>
              <a:defRPr/>
            </a:pPr>
            <a:r>
              <a:rPr lang="zh-TW" altLang="en-US" sz="2000" b="1" u="sng" kern="0" dirty="0">
                <a:solidFill>
                  <a:srgbClr val="F79646">
                    <a:lumMod val="50000"/>
                  </a:srgbClr>
                </a:solidFill>
                <a:latin typeface="微軟正黑體" pitchFamily="34" charset="-120"/>
                <a:ea typeface="微軟正黑體" pitchFamily="34" charset="-120"/>
              </a:rPr>
              <a:t>計畫成果效益</a:t>
            </a:r>
            <a:r>
              <a:rPr lang="en-US" altLang="zh-TW" sz="2000" b="1" u="sng" kern="0" dirty="0">
                <a:solidFill>
                  <a:srgbClr val="F79646">
                    <a:lumMod val="50000"/>
                  </a:srgbClr>
                </a:solidFill>
                <a:latin typeface="微軟正黑體" pitchFamily="34" charset="-120"/>
                <a:ea typeface="微軟正黑體" pitchFamily="34" charset="-120"/>
              </a:rPr>
              <a:t>(</a:t>
            </a:r>
            <a:r>
              <a:rPr lang="zh-TW" altLang="en-US" sz="2000" b="1" u="sng" kern="0" dirty="0">
                <a:solidFill>
                  <a:srgbClr val="F79646">
                    <a:lumMod val="50000"/>
                  </a:srgbClr>
                </a:solidFill>
                <a:latin typeface="微軟正黑體" pitchFamily="34" charset="-120"/>
                <a:ea typeface="微軟正黑體" pitchFamily="34" charset="-120"/>
              </a:rPr>
              <a:t>受輔導業者</a:t>
            </a:r>
            <a:r>
              <a:rPr lang="en-US" altLang="zh-TW" sz="2000" b="1" u="sng" kern="0" dirty="0">
                <a:solidFill>
                  <a:srgbClr val="F79646">
                    <a:lumMod val="50000"/>
                  </a:srgbClr>
                </a:solidFill>
                <a:latin typeface="微軟正黑體" pitchFamily="34" charset="-120"/>
                <a:ea typeface="微軟正黑體" pitchFamily="34" charset="-120"/>
              </a:rPr>
              <a:t>)</a:t>
            </a:r>
            <a:endParaRPr lang="en-US" altLang="zh-TW" sz="1200" dirty="0">
              <a:latin typeface="微軟正黑體" panose="020B0604030504040204" pitchFamily="34" charset="-120"/>
              <a:ea typeface="微軟正黑體" panose="020B0604030504040204" pitchFamily="34" charset="-120"/>
              <a:sym typeface="Wingdings" pitchFamily="2" charset="2"/>
            </a:endParaRPr>
          </a:p>
        </p:txBody>
      </p:sp>
      <p:sp>
        <p:nvSpPr>
          <p:cNvPr id="39945" name="文字方塊 12"/>
          <p:cNvSpPr txBox="1">
            <a:spLocks noChangeArrowheads="1"/>
          </p:cNvSpPr>
          <p:nvPr/>
        </p:nvSpPr>
        <p:spPr bwMode="auto">
          <a:xfrm>
            <a:off x="4283075" y="1766452"/>
            <a:ext cx="4651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8900" indent="-88900">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just">
              <a:buFont typeface="Arial" panose="020B0604020202020204" pitchFamily="34" charset="0"/>
              <a:buChar char="•"/>
            </a:pPr>
            <a:r>
              <a:rPr lang="zh-TW" altLang="en-US" sz="1400" dirty="0">
                <a:latin typeface="微軟正黑體" panose="020B0604030504040204" pitchFamily="34" charset="-120"/>
                <a:ea typeface="微軟正黑體" panose="020B0604030504040204" pitchFamily="34" charset="-120"/>
                <a:sym typeface="Wingdings" panose="05000000000000000000" pitchFamily="2" charset="2"/>
              </a:rPr>
              <a:t>０００</a:t>
            </a:r>
            <a:endParaRPr lang="en-US" altLang="zh-TW" sz="1400" dirty="0">
              <a:latin typeface="微軟正黑體" panose="020B0604030504040204" pitchFamily="34" charset="-120"/>
              <a:ea typeface="微軟正黑體" panose="020B0604030504040204" pitchFamily="34" charset="-120"/>
              <a:sym typeface="Wingdings" panose="05000000000000000000" pitchFamily="2" charset="2"/>
            </a:endParaRPr>
          </a:p>
        </p:txBody>
      </p:sp>
      <p:sp>
        <p:nvSpPr>
          <p:cNvPr id="39946" name="矩形 13"/>
          <p:cNvSpPr>
            <a:spLocks noChangeArrowheads="1"/>
          </p:cNvSpPr>
          <p:nvPr/>
        </p:nvSpPr>
        <p:spPr bwMode="auto">
          <a:xfrm>
            <a:off x="0" y="4365625"/>
            <a:ext cx="3779838" cy="2232025"/>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a:t>照片或圖示</a:t>
            </a:r>
          </a:p>
        </p:txBody>
      </p:sp>
    </p:spTree>
    <p:extLst>
      <p:ext uri="{BB962C8B-B14F-4D97-AF65-F5344CB8AC3E}">
        <p14:creationId xmlns:p14="http://schemas.microsoft.com/office/powerpoint/2010/main" val="309078931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投影片編號版面配置區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7C488B54-E78B-40E8-9FBA-622526054144}" type="slidenum">
              <a:rPr kumimoji="0" lang="en-US" altLang="zh-TW" sz="1800">
                <a:latin typeface="Constantia" panose="02030602050306030303" pitchFamily="18" charset="0"/>
                <a:ea typeface="標楷體" panose="03000509000000000000" pitchFamily="65" charset="-120"/>
              </a:rPr>
              <a:pPr/>
              <a:t>40</a:t>
            </a:fld>
            <a:endParaRPr kumimoji="0" lang="en-US" altLang="zh-TW" sz="1800">
              <a:latin typeface="Constantia" panose="02030602050306030303" pitchFamily="18" charset="0"/>
              <a:ea typeface="標楷體" panose="03000509000000000000" pitchFamily="65" charset="-120"/>
            </a:endParaRPr>
          </a:p>
        </p:txBody>
      </p:sp>
      <p:sp>
        <p:nvSpPr>
          <p:cNvPr id="30723" name="Rectangle 2"/>
          <p:cNvSpPr>
            <a:spLocks noGrp="1" noChangeArrowheads="1"/>
          </p:cNvSpPr>
          <p:nvPr>
            <p:ph type="title"/>
          </p:nvPr>
        </p:nvSpPr>
        <p:spPr bwMode="auto">
          <a:xfrm>
            <a:off x="3203849" y="2708920"/>
            <a:ext cx="2232248" cy="596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zh-TW" altLang="en-US" b="1" dirty="0" smtClean="0">
                <a:latin typeface="微軟正黑體" panose="020B0604030504040204" pitchFamily="34" charset="-120"/>
                <a:ea typeface="微軟正黑體" panose="020B0604030504040204" pitchFamily="34" charset="-120"/>
              </a:rPr>
              <a:t>肆、附錄</a:t>
            </a:r>
          </a:p>
        </p:txBody>
      </p:sp>
    </p:spTree>
    <p:extLst>
      <p:ext uri="{BB962C8B-B14F-4D97-AF65-F5344CB8AC3E}">
        <p14:creationId xmlns:p14="http://schemas.microsoft.com/office/powerpoint/2010/main" val="179727181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投影片編號版面配置區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6AA2ECCA-F063-4CB6-A9F7-8CD5D8C78C49}" type="slidenum">
              <a:rPr kumimoji="0" lang="en-US" altLang="zh-TW" sz="1800">
                <a:latin typeface="Constantia" panose="02030602050306030303" pitchFamily="18" charset="0"/>
                <a:ea typeface="標楷體" panose="03000509000000000000" pitchFamily="65" charset="-120"/>
              </a:rPr>
              <a:pPr/>
              <a:t>41</a:t>
            </a:fld>
            <a:endParaRPr kumimoji="0" lang="en-US" altLang="zh-TW" sz="1800">
              <a:latin typeface="Constantia" panose="02030602050306030303" pitchFamily="18" charset="0"/>
              <a:ea typeface="標楷體" panose="03000509000000000000" pitchFamily="65" charset="-120"/>
            </a:endParaRPr>
          </a:p>
        </p:txBody>
      </p:sp>
      <p:sp>
        <p:nvSpPr>
          <p:cNvPr id="29699" name="Rectangle 2"/>
          <p:cNvSpPr>
            <a:spLocks noGrp="1" noChangeArrowheads="1"/>
          </p:cNvSpPr>
          <p:nvPr>
            <p:ph type="title"/>
          </p:nvPr>
        </p:nvSpPr>
        <p:spPr bwMode="auto">
          <a:xfrm>
            <a:off x="611560" y="38100"/>
            <a:ext cx="4824536" cy="596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en-US" dirty="0" smtClean="0">
                <a:latin typeface="微軟正黑體" panose="020B0604030504040204" pitchFamily="34" charset="-120"/>
                <a:ea typeface="微軟正黑體" panose="020B0604030504040204" pitchFamily="34" charset="-120"/>
              </a:rPr>
              <a:t>肆、附錄</a:t>
            </a:r>
            <a:r>
              <a:rPr lang="en-US" altLang="zh-TW" sz="2800" b="1" dirty="0" smtClean="0">
                <a:latin typeface="微軟正黑體" panose="020B0604030504040204" pitchFamily="34" charset="-120"/>
                <a:ea typeface="微軟正黑體" panose="020B0604030504040204" pitchFamily="34" charset="-120"/>
              </a:rPr>
              <a:t>-</a:t>
            </a:r>
            <a:r>
              <a:rPr lang="zh-TW" altLang="en-US" sz="2800" b="1" dirty="0" smtClean="0">
                <a:latin typeface="微軟正黑體" panose="020B0604030504040204" pitchFamily="34" charset="-120"/>
                <a:ea typeface="微軟正黑體" panose="020B0604030504040204" pitchFamily="34" charset="-120"/>
              </a:rPr>
              <a:t>基本資料</a:t>
            </a:r>
          </a:p>
        </p:txBody>
      </p:sp>
      <p:sp>
        <p:nvSpPr>
          <p:cNvPr id="8196" name="Text Box 105"/>
          <p:cNvSpPr txBox="1">
            <a:spLocks noChangeArrowheads="1"/>
          </p:cNvSpPr>
          <p:nvPr/>
        </p:nvSpPr>
        <p:spPr bwMode="auto">
          <a:xfrm>
            <a:off x="47154" y="980728"/>
            <a:ext cx="9109075" cy="769938"/>
          </a:xfrm>
          <a:prstGeom prst="rect">
            <a:avLst/>
          </a:prstGeom>
          <a:noFill/>
          <a:ln>
            <a:noFill/>
          </a:ln>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defRPr/>
            </a:pPr>
            <a:r>
              <a:rPr lang="zh-TW" altLang="en-US" b="1" dirty="0" smtClean="0">
                <a:latin typeface="微軟正黑體" panose="020B0604030504040204" pitchFamily="34" charset="-120"/>
                <a:ea typeface="微軟正黑體" panose="020B0604030504040204" pitchFamily="34" charset="-120"/>
              </a:rPr>
              <a:t>一、受輔導業者：</a:t>
            </a:r>
            <a:endParaRPr lang="en-US" altLang="zh-TW" sz="2000" dirty="0" smtClean="0">
              <a:latin typeface="微軟正黑體" panose="020B0604030504040204" pitchFamily="34" charset="-120"/>
              <a:ea typeface="微軟正黑體" panose="020B0604030504040204" pitchFamily="34" charset="-120"/>
            </a:endParaRPr>
          </a:p>
          <a:p>
            <a:pPr marL="265113" eaLnBrk="1" hangingPunct="1">
              <a:defRPr/>
            </a:pPr>
            <a:endParaRPr lang="zh-TW" altLang="en-US" sz="2000" dirty="0" smtClean="0">
              <a:latin typeface="微軟正黑體" panose="020B0604030504040204" pitchFamily="34" charset="-120"/>
              <a:ea typeface="微軟正黑體" panose="020B0604030504040204" pitchFamily="34" charset="-120"/>
            </a:endParaRPr>
          </a:p>
        </p:txBody>
      </p:sp>
      <p:graphicFrame>
        <p:nvGraphicFramePr>
          <p:cNvPr id="5" name="表格 4"/>
          <p:cNvGraphicFramePr>
            <a:graphicFrameLocks noGrp="1"/>
          </p:cNvGraphicFramePr>
          <p:nvPr>
            <p:extLst>
              <p:ext uri="{D42A27DB-BD31-4B8C-83A1-F6EECF244321}">
                <p14:modId xmlns:p14="http://schemas.microsoft.com/office/powerpoint/2010/main" val="205348034"/>
              </p:ext>
            </p:extLst>
          </p:nvPr>
        </p:nvGraphicFramePr>
        <p:xfrm>
          <a:off x="658342" y="1463328"/>
          <a:ext cx="8353425" cy="5166381"/>
        </p:xfrm>
        <a:graphic>
          <a:graphicData uri="http://schemas.openxmlformats.org/drawingml/2006/table">
            <a:tbl>
              <a:tblPr firstRow="1" bandRow="1">
                <a:tableStyleId>{5C22544A-7EE6-4342-B048-85BDC9FD1C3A}</a:tableStyleId>
              </a:tblPr>
              <a:tblGrid>
                <a:gridCol w="2088356">
                  <a:extLst>
                    <a:ext uri="{9D8B030D-6E8A-4147-A177-3AD203B41FA5}">
                      <a16:colId xmlns:a16="http://schemas.microsoft.com/office/drawing/2014/main" val="20000"/>
                    </a:ext>
                  </a:extLst>
                </a:gridCol>
                <a:gridCol w="2304393">
                  <a:extLst>
                    <a:ext uri="{9D8B030D-6E8A-4147-A177-3AD203B41FA5}">
                      <a16:colId xmlns:a16="http://schemas.microsoft.com/office/drawing/2014/main" val="20001"/>
                    </a:ext>
                  </a:extLst>
                </a:gridCol>
                <a:gridCol w="1728295">
                  <a:extLst>
                    <a:ext uri="{9D8B030D-6E8A-4147-A177-3AD203B41FA5}">
                      <a16:colId xmlns:a16="http://schemas.microsoft.com/office/drawing/2014/main" val="20002"/>
                    </a:ext>
                  </a:extLst>
                </a:gridCol>
                <a:gridCol w="2232381">
                  <a:extLst>
                    <a:ext uri="{9D8B030D-6E8A-4147-A177-3AD203B41FA5}">
                      <a16:colId xmlns:a16="http://schemas.microsoft.com/office/drawing/2014/main" val="20003"/>
                    </a:ext>
                  </a:extLst>
                </a:gridCol>
              </a:tblGrid>
              <a:tr h="370821">
                <a:tc>
                  <a:txBody>
                    <a:bodyPr/>
                    <a:lstStyle/>
                    <a:p>
                      <a:pPr algn="l"/>
                      <a:r>
                        <a:rPr lang="zh-TW" altLang="en-US" sz="1800" b="0" dirty="0" smtClean="0">
                          <a:solidFill>
                            <a:schemeClr val="tx1"/>
                          </a:solidFill>
                          <a:latin typeface="微軟正黑體" pitchFamily="34" charset="-120"/>
                          <a:ea typeface="微軟正黑體" pitchFamily="34" charset="-120"/>
                        </a:rPr>
                        <a:t>業者名稱</a:t>
                      </a:r>
                      <a:r>
                        <a:rPr lang="zh-TW" altLang="en-US" sz="1800" b="0" dirty="0" smtClean="0">
                          <a:solidFill>
                            <a:schemeClr val="tx1"/>
                          </a:solidFill>
                          <a:latin typeface="微軟正黑體" pitchFamily="34" charset="-120"/>
                          <a:ea typeface="微軟正黑體" pitchFamily="34" charset="-120"/>
                          <a:cs typeface="Times New Roman" panose="02020603050405020304" pitchFamily="18" charset="0"/>
                        </a:rPr>
                        <a:t>：</a:t>
                      </a:r>
                      <a:endParaRPr lang="zh-TW" altLang="en-US" sz="1800" b="0" dirty="0">
                        <a:solidFill>
                          <a:schemeClr val="tx1"/>
                        </a:solidFill>
                        <a:latin typeface="微軟正黑體" pitchFamily="34" charset="-120"/>
                        <a:ea typeface="微軟正黑體" pitchFamily="34" charset="-120"/>
                      </a:endParaRPr>
                    </a:p>
                  </a:txBody>
                  <a:tcPr marL="91445" marR="9144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0" dirty="0" smtClean="0">
                          <a:solidFill>
                            <a:schemeClr val="tx1"/>
                          </a:solidFill>
                          <a:latin typeface="微軟正黑體" pitchFamily="34" charset="-120"/>
                          <a:ea typeface="微軟正黑體" pitchFamily="34" charset="-120"/>
                        </a:rPr>
                        <a:t>〇〇〇〇〇〇〇〇</a:t>
                      </a:r>
                    </a:p>
                  </a:txBody>
                  <a:tcPr marL="91445" marR="9144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370821">
                <a:tc>
                  <a:txBody>
                    <a:bodyPr/>
                    <a:lstStyle/>
                    <a:p>
                      <a:pPr algn="l"/>
                      <a:r>
                        <a:rPr lang="zh-TW" altLang="en-US" sz="1800" b="0" dirty="0" smtClean="0">
                          <a:solidFill>
                            <a:schemeClr val="tx1"/>
                          </a:solidFill>
                          <a:latin typeface="微軟正黑體" pitchFamily="34" charset="-120"/>
                          <a:ea typeface="微軟正黑體" pitchFamily="34" charset="-120"/>
                        </a:rPr>
                        <a:t>工廠</a:t>
                      </a:r>
                      <a:r>
                        <a:rPr lang="zh-TW" altLang="zh-TW" sz="1800" b="0" dirty="0" smtClean="0">
                          <a:solidFill>
                            <a:schemeClr val="tx1"/>
                          </a:solidFill>
                          <a:latin typeface="微軟正黑體" pitchFamily="34" charset="-120"/>
                          <a:ea typeface="微軟正黑體" pitchFamily="34" charset="-120"/>
                        </a:rPr>
                        <a:t>地</a:t>
                      </a:r>
                      <a:r>
                        <a:rPr lang="zh-TW" altLang="en-US" sz="1800" b="0" dirty="0" smtClean="0">
                          <a:solidFill>
                            <a:schemeClr val="tx1"/>
                          </a:solidFill>
                          <a:latin typeface="微軟正黑體" pitchFamily="34" charset="-120"/>
                          <a:ea typeface="微軟正黑體" pitchFamily="34" charset="-120"/>
                        </a:rPr>
                        <a:t>區：</a:t>
                      </a:r>
                    </a:p>
                  </a:txBody>
                  <a:tcPr marL="91445" marR="9144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0" dirty="0" smtClean="0">
                          <a:solidFill>
                            <a:schemeClr val="tx1"/>
                          </a:solidFill>
                          <a:latin typeface="微軟正黑體" pitchFamily="34" charset="-120"/>
                          <a:ea typeface="微軟正黑體" pitchFamily="34" charset="-120"/>
                        </a:rPr>
                        <a:t>〇〇市〇〇區</a:t>
                      </a:r>
                    </a:p>
                  </a:txBody>
                  <a:tcPr marL="91445" marR="9144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1"/>
                  </a:ext>
                </a:extLst>
              </a:tr>
              <a:tr h="370821">
                <a:tc>
                  <a:txBody>
                    <a:bodyPr/>
                    <a:lstStyle/>
                    <a:p>
                      <a:pPr algn="l"/>
                      <a:r>
                        <a:rPr lang="zh-TW" altLang="en-US" sz="1800" b="0" dirty="0" smtClean="0">
                          <a:solidFill>
                            <a:schemeClr val="tx1"/>
                          </a:solidFill>
                          <a:latin typeface="微軟正黑體" pitchFamily="34" charset="-120"/>
                          <a:ea typeface="微軟正黑體" pitchFamily="34" charset="-120"/>
                          <a:cs typeface="Times New Roman" panose="02020603050405020304" pitchFamily="18" charset="0"/>
                        </a:rPr>
                        <a:t>資本額：</a:t>
                      </a:r>
                      <a:endParaRPr lang="zh-TW" altLang="en-US" sz="1800" b="0" dirty="0" smtClean="0">
                        <a:solidFill>
                          <a:schemeClr val="tx1"/>
                        </a:solidFill>
                        <a:latin typeface="微軟正黑體" pitchFamily="34" charset="-120"/>
                        <a:ea typeface="微軟正黑體" pitchFamily="34" charset="-120"/>
                      </a:endParaRPr>
                    </a:p>
                  </a:txBody>
                  <a:tcPr marL="91445" marR="9144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0" dirty="0" smtClean="0">
                          <a:solidFill>
                            <a:schemeClr val="tx1"/>
                          </a:solidFill>
                          <a:latin typeface="微軟正黑體" pitchFamily="34" charset="-120"/>
                          <a:ea typeface="微軟正黑體" pitchFamily="34" charset="-120"/>
                        </a:rPr>
                        <a:t>〇〇</a:t>
                      </a:r>
                      <a:r>
                        <a:rPr lang="en-US" altLang="zh-TW" sz="1800" b="0" dirty="0" smtClean="0">
                          <a:solidFill>
                            <a:schemeClr val="tx1"/>
                          </a:solidFill>
                          <a:latin typeface="微軟正黑體" pitchFamily="34" charset="-120"/>
                          <a:ea typeface="微軟正黑體" pitchFamily="34" charset="-120"/>
                        </a:rPr>
                        <a:t>,</a:t>
                      </a:r>
                      <a:r>
                        <a:rPr lang="zh-TW" altLang="en-US" sz="1800" b="0" dirty="0" smtClean="0">
                          <a:solidFill>
                            <a:schemeClr val="tx1"/>
                          </a:solidFill>
                          <a:latin typeface="微軟正黑體" pitchFamily="34" charset="-120"/>
                          <a:ea typeface="微軟正黑體" pitchFamily="34" charset="-120"/>
                        </a:rPr>
                        <a:t>〇〇〇</a:t>
                      </a:r>
                      <a:r>
                        <a:rPr lang="en-US" altLang="zh-TW" sz="1800" b="0" dirty="0" smtClean="0">
                          <a:solidFill>
                            <a:schemeClr val="tx1"/>
                          </a:solidFill>
                          <a:latin typeface="微軟正黑體" pitchFamily="34" charset="-120"/>
                          <a:ea typeface="微軟正黑體" pitchFamily="34" charset="-120"/>
                        </a:rPr>
                        <a:t>,</a:t>
                      </a:r>
                      <a:r>
                        <a:rPr lang="zh-TW" altLang="en-US" sz="1800" b="0" dirty="0" smtClean="0">
                          <a:solidFill>
                            <a:schemeClr val="tx1"/>
                          </a:solidFill>
                          <a:latin typeface="微軟正黑體" pitchFamily="34" charset="-120"/>
                          <a:ea typeface="微軟正黑體" pitchFamily="34" charset="-120"/>
                        </a:rPr>
                        <a:t>〇〇〇</a:t>
                      </a:r>
                      <a:r>
                        <a:rPr lang="zh-TW" altLang="en-US" sz="1800" b="0" dirty="0" smtClean="0">
                          <a:solidFill>
                            <a:schemeClr val="tx1"/>
                          </a:solidFill>
                          <a:latin typeface="微軟正黑體" pitchFamily="34" charset="-120"/>
                          <a:ea typeface="微軟正黑體" pitchFamily="34" charset="-120"/>
                          <a:cs typeface="Times New Roman" panose="02020603050405020304" pitchFamily="18" charset="0"/>
                        </a:rPr>
                        <a:t>元</a:t>
                      </a:r>
                      <a:endParaRPr lang="zh-TW" altLang="en-US" sz="1800" b="0" dirty="0" smtClean="0">
                        <a:solidFill>
                          <a:schemeClr val="tx1"/>
                        </a:solidFill>
                        <a:latin typeface="微軟正黑體" pitchFamily="34" charset="-120"/>
                        <a:ea typeface="微軟正黑體" pitchFamily="34" charset="-120"/>
                      </a:endParaRPr>
                    </a:p>
                  </a:txBody>
                  <a:tcPr marL="91445" marR="9144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2"/>
                  </a:ext>
                </a:extLst>
              </a:tr>
              <a:tr h="3708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0" dirty="0" smtClean="0">
                          <a:solidFill>
                            <a:schemeClr val="tx1"/>
                          </a:solidFill>
                          <a:latin typeface="微軟正黑體" pitchFamily="34" charset="-120"/>
                          <a:ea typeface="微軟正黑體" pitchFamily="34" charset="-120"/>
                          <a:cs typeface="Times New Roman" panose="02020603050405020304" pitchFamily="18" charset="0"/>
                        </a:rPr>
                        <a:t>員工人數：</a:t>
                      </a:r>
                      <a:endParaRPr lang="zh-TW" altLang="en-US" sz="1800" b="0" dirty="0">
                        <a:solidFill>
                          <a:schemeClr val="tx1"/>
                        </a:solidFill>
                        <a:latin typeface="微軟正黑體" pitchFamily="34" charset="-120"/>
                        <a:ea typeface="微軟正黑體" pitchFamily="34" charset="-120"/>
                      </a:endParaRPr>
                    </a:p>
                  </a:txBody>
                  <a:tcPr marL="91445" marR="9144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0" dirty="0" smtClean="0">
                          <a:solidFill>
                            <a:schemeClr val="tx1"/>
                          </a:solidFill>
                          <a:latin typeface="微軟正黑體" pitchFamily="34" charset="-120"/>
                          <a:ea typeface="微軟正黑體" pitchFamily="34" charset="-120"/>
                        </a:rPr>
                        <a:t>〇〇</a:t>
                      </a:r>
                      <a:r>
                        <a:rPr lang="zh-TW" altLang="en-US" sz="1800" b="0" dirty="0" smtClean="0">
                          <a:solidFill>
                            <a:schemeClr val="tx1"/>
                          </a:solidFill>
                          <a:latin typeface="微軟正黑體" pitchFamily="34" charset="-120"/>
                          <a:ea typeface="微軟正黑體" pitchFamily="34" charset="-120"/>
                          <a:cs typeface="Times New Roman" panose="02020603050405020304" pitchFamily="18" charset="0"/>
                        </a:rPr>
                        <a:t>人 </a:t>
                      </a:r>
                      <a:r>
                        <a:rPr lang="en-US" altLang="zh-TW" sz="1800" b="0" dirty="0" smtClean="0">
                          <a:solidFill>
                            <a:schemeClr val="tx1"/>
                          </a:solidFill>
                          <a:latin typeface="微軟正黑體" pitchFamily="34" charset="-120"/>
                          <a:ea typeface="微軟正黑體" pitchFamily="34" charset="-120"/>
                          <a:cs typeface="Times New Roman" panose="02020603050405020304" pitchFamily="18" charset="0"/>
                        </a:rPr>
                        <a:t>(</a:t>
                      </a:r>
                      <a:r>
                        <a:rPr lang="zh-TW" altLang="en-US" sz="1800" b="0" dirty="0" smtClean="0">
                          <a:solidFill>
                            <a:schemeClr val="tx1"/>
                          </a:solidFill>
                          <a:latin typeface="微軟正黑體" pitchFamily="34" charset="-120"/>
                          <a:ea typeface="微軟正黑體" pitchFamily="34" charset="-120"/>
                          <a:cs typeface="Times New Roman" panose="02020603050405020304" pitchFamily="18" charset="0"/>
                        </a:rPr>
                        <a:t>研發人員比例：</a:t>
                      </a:r>
                      <a:r>
                        <a:rPr lang="en-US" altLang="zh-TW" sz="1800" b="0" dirty="0" smtClean="0">
                          <a:solidFill>
                            <a:schemeClr val="tx1"/>
                          </a:solidFill>
                          <a:latin typeface="微軟正黑體" pitchFamily="34" charset="-120"/>
                          <a:ea typeface="微軟正黑體" pitchFamily="34" charset="-120"/>
                          <a:cs typeface="Times New Roman" panose="02020603050405020304" pitchFamily="18" charset="0"/>
                        </a:rPr>
                        <a:t>___%)(</a:t>
                      </a:r>
                      <a:r>
                        <a:rPr lang="zh-TW" altLang="en-US" sz="1800" b="0" dirty="0" smtClean="0">
                          <a:solidFill>
                            <a:schemeClr val="tx1"/>
                          </a:solidFill>
                          <a:latin typeface="微軟正黑體" pitchFamily="34" charset="-120"/>
                          <a:ea typeface="微軟正黑體" pitchFamily="34" charset="-120"/>
                          <a:cs typeface="Times New Roman" panose="02020603050405020304" pitchFamily="18" charset="0"/>
                        </a:rPr>
                        <a:t>員工男女比例：</a:t>
                      </a:r>
                      <a:r>
                        <a:rPr lang="en-US" altLang="zh-TW" sz="1800" b="0" dirty="0" smtClean="0">
                          <a:solidFill>
                            <a:schemeClr val="tx1"/>
                          </a:solidFill>
                          <a:latin typeface="微軟正黑體" pitchFamily="34" charset="-120"/>
                          <a:ea typeface="微軟正黑體" pitchFamily="34" charset="-120"/>
                          <a:cs typeface="Times New Roman" panose="02020603050405020304" pitchFamily="18" charset="0"/>
                        </a:rPr>
                        <a:t>__%</a:t>
                      </a:r>
                      <a:r>
                        <a:rPr lang="zh-TW" altLang="en-US" sz="1800" b="0" dirty="0" smtClean="0">
                          <a:solidFill>
                            <a:schemeClr val="tx1"/>
                          </a:solidFill>
                          <a:latin typeface="微軟正黑體" pitchFamily="34" charset="-120"/>
                          <a:ea typeface="微軟正黑體" pitchFamily="34" charset="-120"/>
                          <a:cs typeface="Times New Roman" panose="02020603050405020304" pitchFamily="18" charset="0"/>
                        </a:rPr>
                        <a:t>：</a:t>
                      </a:r>
                      <a:r>
                        <a:rPr lang="en-US" altLang="zh-TW" sz="1800" b="0" dirty="0" smtClean="0">
                          <a:solidFill>
                            <a:schemeClr val="tx1"/>
                          </a:solidFill>
                          <a:latin typeface="微軟正黑體" pitchFamily="34" charset="-120"/>
                          <a:ea typeface="微軟正黑體" pitchFamily="34" charset="-120"/>
                          <a:cs typeface="Times New Roman" panose="02020603050405020304" pitchFamily="18" charset="0"/>
                        </a:rPr>
                        <a:t>__%) </a:t>
                      </a:r>
                    </a:p>
                  </a:txBody>
                  <a:tcPr marL="91445" marR="9144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3"/>
                  </a:ext>
                </a:extLst>
              </a:tr>
              <a:tr h="370821">
                <a:tc>
                  <a:txBody>
                    <a:bodyPr/>
                    <a:lstStyle/>
                    <a:p>
                      <a:pPr algn="l"/>
                      <a:r>
                        <a:rPr lang="zh-TW" altLang="en-US" sz="1800" b="0" dirty="0" smtClean="0">
                          <a:solidFill>
                            <a:schemeClr val="tx1"/>
                          </a:solidFill>
                          <a:latin typeface="微軟正黑體" pitchFamily="34" charset="-120"/>
                          <a:ea typeface="微軟正黑體" pitchFamily="34" charset="-120"/>
                          <a:cs typeface="Times New Roman" panose="02020603050405020304" pitchFamily="18" charset="0"/>
                        </a:rPr>
                        <a:t>行業別：</a:t>
                      </a:r>
                      <a:endParaRPr lang="zh-TW" altLang="en-US" sz="1800" b="0" dirty="0">
                        <a:solidFill>
                          <a:schemeClr val="tx1"/>
                        </a:solidFill>
                        <a:latin typeface="微軟正黑體" pitchFamily="34" charset="-120"/>
                        <a:ea typeface="微軟正黑體" pitchFamily="34" charset="-120"/>
                      </a:endParaRPr>
                    </a:p>
                  </a:txBody>
                  <a:tcPr marL="91445" marR="9144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0" dirty="0" smtClean="0">
                          <a:solidFill>
                            <a:schemeClr val="tx1"/>
                          </a:solidFill>
                          <a:latin typeface="微軟正黑體" pitchFamily="34" charset="-120"/>
                          <a:ea typeface="微軟正黑體" pitchFamily="34" charset="-120"/>
                          <a:cs typeface="Times New Roman" panose="02020603050405020304" pitchFamily="18" charset="0"/>
                        </a:rPr>
                        <a:t>機械設備製造業</a:t>
                      </a:r>
                      <a:endParaRPr lang="zh-TW" altLang="en-US" sz="1800" b="0" dirty="0" smtClean="0">
                        <a:solidFill>
                          <a:schemeClr val="tx1"/>
                        </a:solidFill>
                        <a:latin typeface="微軟正黑體" pitchFamily="34" charset="-120"/>
                        <a:ea typeface="微軟正黑體" pitchFamily="34" charset="-120"/>
                      </a:endParaRPr>
                    </a:p>
                  </a:txBody>
                  <a:tcPr marL="91445" marR="9144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4"/>
                  </a:ext>
                </a:extLst>
              </a:tr>
              <a:tr h="370821">
                <a:tc>
                  <a:txBody>
                    <a:bodyPr/>
                    <a:lstStyle/>
                    <a:p>
                      <a:pPr algn="l"/>
                      <a:r>
                        <a:rPr lang="zh-TW" altLang="en-US" sz="1800" b="0" dirty="0" smtClean="0">
                          <a:solidFill>
                            <a:schemeClr val="tx1"/>
                          </a:solidFill>
                          <a:latin typeface="微軟正黑體" pitchFamily="34" charset="-120"/>
                          <a:ea typeface="微軟正黑體" pitchFamily="34" charset="-120"/>
                          <a:cs typeface="Times New Roman" panose="02020603050405020304" pitchFamily="18" charset="0"/>
                        </a:rPr>
                        <a:t>主要產品：</a:t>
                      </a:r>
                      <a:endParaRPr lang="en-US" altLang="zh-TW" sz="1800" b="0" dirty="0" smtClean="0">
                        <a:solidFill>
                          <a:schemeClr val="tx1"/>
                        </a:solidFill>
                        <a:latin typeface="微軟正黑體" pitchFamily="34" charset="-120"/>
                        <a:ea typeface="微軟正黑體" pitchFamily="34" charset="-120"/>
                      </a:endParaRPr>
                    </a:p>
                  </a:txBody>
                  <a:tcPr marL="91445" marR="9144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0" dirty="0" smtClean="0">
                          <a:solidFill>
                            <a:schemeClr val="tx1"/>
                          </a:solidFill>
                          <a:latin typeface="微軟正黑體" pitchFamily="34" charset="-120"/>
                          <a:ea typeface="微軟正黑體" pitchFamily="34" charset="-120"/>
                        </a:rPr>
                        <a:t>〇〇〇〇</a:t>
                      </a:r>
                      <a:r>
                        <a:rPr lang="zh-TW" altLang="zh-TW" sz="1800" b="0" dirty="0" smtClean="0">
                          <a:solidFill>
                            <a:schemeClr val="tx1"/>
                          </a:solidFill>
                          <a:latin typeface="微軟正黑體" pitchFamily="34" charset="-120"/>
                          <a:ea typeface="微軟正黑體" pitchFamily="34" charset="-120"/>
                        </a:rPr>
                        <a:t>機械設備</a:t>
                      </a:r>
                      <a:r>
                        <a:rPr lang="zh-TW" altLang="en-US" sz="1800" b="0" dirty="0" smtClean="0">
                          <a:solidFill>
                            <a:schemeClr val="tx1"/>
                          </a:solidFill>
                          <a:latin typeface="微軟正黑體" pitchFamily="34" charset="-120"/>
                          <a:ea typeface="微軟正黑體" pitchFamily="34" charset="-120"/>
                        </a:rPr>
                        <a:t>等</a:t>
                      </a:r>
                      <a:endParaRPr lang="en-US" altLang="zh-TW" sz="1800" b="0" dirty="0" smtClean="0">
                        <a:solidFill>
                          <a:schemeClr val="tx1"/>
                        </a:solidFill>
                        <a:latin typeface="微軟正黑體" pitchFamily="34" charset="-120"/>
                        <a:ea typeface="微軟正黑體" pitchFamily="34" charset="-120"/>
                      </a:endParaRPr>
                    </a:p>
                  </a:txBody>
                  <a:tcPr marL="91445" marR="9144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5"/>
                  </a:ext>
                </a:extLst>
              </a:tr>
              <a:tr h="370821">
                <a:tc>
                  <a:txBody>
                    <a:bodyPr/>
                    <a:lstStyle/>
                    <a:p>
                      <a:pPr algn="l"/>
                      <a:r>
                        <a:rPr lang="zh-TW" altLang="en-US" sz="1800" b="0" dirty="0" smtClean="0">
                          <a:solidFill>
                            <a:schemeClr val="tx1"/>
                          </a:solidFill>
                          <a:latin typeface="微軟正黑體" pitchFamily="34" charset="-120"/>
                          <a:ea typeface="微軟正黑體" pitchFamily="34" charset="-120"/>
                        </a:rPr>
                        <a:t>公司統一編號：</a:t>
                      </a:r>
                    </a:p>
                  </a:txBody>
                  <a:tcPr marL="91445" marR="9144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0" dirty="0" smtClean="0">
                          <a:solidFill>
                            <a:schemeClr val="tx1"/>
                          </a:solidFill>
                          <a:latin typeface="微軟正黑體" pitchFamily="34" charset="-120"/>
                          <a:ea typeface="微軟正黑體" pitchFamily="34" charset="-120"/>
                        </a:rPr>
                        <a:t>〇〇〇〇</a:t>
                      </a:r>
                    </a:p>
                  </a:txBody>
                  <a:tcPr marL="91445" marR="9144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0" dirty="0" smtClean="0">
                          <a:solidFill>
                            <a:schemeClr val="tx1"/>
                          </a:solidFill>
                          <a:latin typeface="微軟正黑體" pitchFamily="34" charset="-120"/>
                          <a:ea typeface="微軟正黑體" pitchFamily="34" charset="-120"/>
                        </a:rPr>
                        <a:t>工廠登記證號：</a:t>
                      </a:r>
                    </a:p>
                  </a:txBody>
                  <a:tcPr marL="91445" marR="9144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0" dirty="0" smtClean="0">
                          <a:solidFill>
                            <a:schemeClr val="tx1"/>
                          </a:solidFill>
                          <a:latin typeface="微軟正黑體" pitchFamily="34" charset="-120"/>
                          <a:ea typeface="微軟正黑體" pitchFamily="34" charset="-120"/>
                        </a:rPr>
                        <a:t>〇〇〇〇</a:t>
                      </a:r>
                    </a:p>
                  </a:txBody>
                  <a:tcPr marL="91445" marR="9144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370821">
                <a:tc>
                  <a:txBody>
                    <a:bodyPr/>
                    <a:lstStyle/>
                    <a:p>
                      <a:pPr algn="l"/>
                      <a:r>
                        <a:rPr lang="zh-TW" altLang="en-US" sz="1800" b="0" dirty="0" smtClean="0">
                          <a:solidFill>
                            <a:schemeClr val="tx1"/>
                          </a:solidFill>
                          <a:latin typeface="微軟正黑體" pitchFamily="34" charset="-120"/>
                          <a:ea typeface="微軟正黑體" pitchFamily="34" charset="-120"/>
                        </a:rPr>
                        <a:t>經營概況營業額：</a:t>
                      </a:r>
                    </a:p>
                  </a:txBody>
                  <a:tcPr marL="91445" marR="9144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0" dirty="0" smtClean="0">
                          <a:solidFill>
                            <a:schemeClr val="tx1"/>
                          </a:solidFill>
                          <a:latin typeface="微軟正黑體" pitchFamily="34" charset="-120"/>
                          <a:ea typeface="微軟正黑體" pitchFamily="34" charset="-120"/>
                        </a:rPr>
                        <a:t>〇〇</a:t>
                      </a:r>
                      <a:r>
                        <a:rPr lang="en-US" altLang="zh-TW" sz="1800" b="0" dirty="0" smtClean="0">
                          <a:solidFill>
                            <a:schemeClr val="tx1"/>
                          </a:solidFill>
                          <a:latin typeface="微軟正黑體" pitchFamily="34" charset="-120"/>
                          <a:ea typeface="微軟正黑體" pitchFamily="34" charset="-120"/>
                        </a:rPr>
                        <a:t>,</a:t>
                      </a:r>
                      <a:r>
                        <a:rPr lang="zh-TW" altLang="en-US" sz="1800" b="0" dirty="0" smtClean="0">
                          <a:solidFill>
                            <a:schemeClr val="tx1"/>
                          </a:solidFill>
                          <a:latin typeface="微軟正黑體" pitchFamily="34" charset="-120"/>
                          <a:ea typeface="微軟正黑體" pitchFamily="34" charset="-120"/>
                        </a:rPr>
                        <a:t>〇〇〇</a:t>
                      </a:r>
                      <a:r>
                        <a:rPr lang="en-US" altLang="zh-TW" sz="1800" b="0" dirty="0" smtClean="0">
                          <a:solidFill>
                            <a:schemeClr val="tx1"/>
                          </a:solidFill>
                          <a:latin typeface="微軟正黑體" pitchFamily="34" charset="-120"/>
                          <a:ea typeface="微軟正黑體" pitchFamily="34" charset="-120"/>
                        </a:rPr>
                        <a:t>,</a:t>
                      </a:r>
                      <a:r>
                        <a:rPr lang="zh-TW" altLang="en-US" sz="1800" b="0" dirty="0" smtClean="0">
                          <a:solidFill>
                            <a:schemeClr val="tx1"/>
                          </a:solidFill>
                          <a:latin typeface="微軟正黑體" pitchFamily="34" charset="-120"/>
                          <a:ea typeface="微軟正黑體" pitchFamily="34" charset="-120"/>
                        </a:rPr>
                        <a:t>〇〇〇</a:t>
                      </a:r>
                      <a:r>
                        <a:rPr lang="zh-TW" altLang="en-US" sz="1800" b="0" dirty="0" smtClean="0">
                          <a:solidFill>
                            <a:schemeClr val="tx1"/>
                          </a:solidFill>
                          <a:latin typeface="微軟正黑體" pitchFamily="34" charset="-120"/>
                          <a:ea typeface="微軟正黑體" pitchFamily="34" charset="-120"/>
                          <a:cs typeface="Times New Roman" panose="02020603050405020304" pitchFamily="18" charset="0"/>
                        </a:rPr>
                        <a:t>元</a:t>
                      </a:r>
                      <a:endParaRPr lang="zh-TW" altLang="en-US" sz="1800" b="0" dirty="0" smtClean="0">
                        <a:solidFill>
                          <a:schemeClr val="tx1"/>
                        </a:solidFill>
                        <a:latin typeface="微軟正黑體" pitchFamily="34" charset="-120"/>
                        <a:ea typeface="微軟正黑體" pitchFamily="34" charset="-120"/>
                      </a:endParaRPr>
                    </a:p>
                  </a:txBody>
                  <a:tcPr marL="91445" marR="9144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7"/>
                  </a:ext>
                </a:extLst>
              </a:tr>
              <a:tr h="370821">
                <a:tc>
                  <a:txBody>
                    <a:bodyPr/>
                    <a:lstStyle/>
                    <a:p>
                      <a:pPr algn="l"/>
                      <a:r>
                        <a:rPr lang="zh-TW" altLang="en-US" sz="1800" b="0" dirty="0" smtClean="0">
                          <a:solidFill>
                            <a:schemeClr val="tx1"/>
                          </a:solidFill>
                          <a:latin typeface="微軟正黑體" pitchFamily="34" charset="-120"/>
                          <a:ea typeface="微軟正黑體" pitchFamily="34" charset="-120"/>
                        </a:rPr>
                        <a:t>輔導期間：</a:t>
                      </a:r>
                    </a:p>
                  </a:txBody>
                  <a:tcPr marL="91445" marR="9144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l"/>
                      <a:r>
                        <a:rPr lang="en-US" altLang="zh-TW" sz="1800" b="0" dirty="0" smtClean="0">
                          <a:solidFill>
                            <a:schemeClr val="tx1"/>
                          </a:solidFill>
                          <a:latin typeface="微軟正黑體" pitchFamily="34" charset="-120"/>
                          <a:ea typeface="微軟正黑體" pitchFamily="34" charset="-120"/>
                        </a:rPr>
                        <a:t>111</a:t>
                      </a:r>
                      <a:r>
                        <a:rPr lang="zh-TW" altLang="en-US" sz="1800" b="0" dirty="0" smtClean="0">
                          <a:solidFill>
                            <a:schemeClr val="tx1"/>
                          </a:solidFill>
                          <a:latin typeface="微軟正黑體" pitchFamily="34" charset="-120"/>
                          <a:ea typeface="微軟正黑體" pitchFamily="34" charset="-120"/>
                        </a:rPr>
                        <a:t>年〇月〇日 至</a:t>
                      </a:r>
                      <a:r>
                        <a:rPr lang="en-US" altLang="zh-TW" sz="1800" b="0" dirty="0" smtClean="0">
                          <a:solidFill>
                            <a:schemeClr val="tx1"/>
                          </a:solidFill>
                          <a:latin typeface="微軟正黑體" pitchFamily="34" charset="-120"/>
                          <a:ea typeface="微軟正黑體" pitchFamily="34" charset="-120"/>
                        </a:rPr>
                        <a:t>111</a:t>
                      </a:r>
                      <a:r>
                        <a:rPr lang="zh-TW" altLang="en-US" sz="1800" b="0" dirty="0" smtClean="0">
                          <a:solidFill>
                            <a:schemeClr val="tx1"/>
                          </a:solidFill>
                          <a:latin typeface="微軟正黑體" pitchFamily="34" charset="-120"/>
                          <a:ea typeface="微軟正黑體" pitchFamily="34" charset="-120"/>
                        </a:rPr>
                        <a:t>年〇月〇日 </a:t>
                      </a:r>
                    </a:p>
                  </a:txBody>
                  <a:tcPr marL="91445" marR="9144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8"/>
                  </a:ext>
                </a:extLst>
              </a:tr>
              <a:tr h="640142">
                <a:tc>
                  <a:txBody>
                    <a:bodyPr/>
                    <a:lstStyle/>
                    <a:p>
                      <a:pPr algn="l"/>
                      <a:r>
                        <a:rPr lang="zh-TW" altLang="en-US" sz="1800" b="0" dirty="0" smtClean="0">
                          <a:solidFill>
                            <a:schemeClr val="tx1"/>
                          </a:solidFill>
                          <a:latin typeface="微軟正黑體" pitchFamily="34" charset="-120"/>
                          <a:ea typeface="微軟正黑體" pitchFamily="34" charset="-120"/>
                        </a:rPr>
                        <a:t>計畫經費合計：</a:t>
                      </a:r>
                    </a:p>
                  </a:txBody>
                  <a:tcPr marL="91445" marR="9144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0" dirty="0" smtClean="0">
                          <a:solidFill>
                            <a:schemeClr val="tx1"/>
                          </a:solidFill>
                          <a:latin typeface="微軟正黑體" pitchFamily="34" charset="-120"/>
                          <a:ea typeface="微軟正黑體" pitchFamily="34" charset="-120"/>
                        </a:rPr>
                        <a:t>〇〇〇</a:t>
                      </a:r>
                      <a:r>
                        <a:rPr lang="en-US" altLang="zh-TW" sz="1800" b="0" dirty="0" smtClean="0">
                          <a:solidFill>
                            <a:schemeClr val="tx1"/>
                          </a:solidFill>
                          <a:latin typeface="微軟正黑體" pitchFamily="34" charset="-120"/>
                          <a:ea typeface="微軟正黑體" pitchFamily="34" charset="-120"/>
                        </a:rPr>
                        <a:t>,</a:t>
                      </a:r>
                      <a:r>
                        <a:rPr lang="zh-TW" altLang="en-US" sz="1800" b="0" dirty="0" smtClean="0">
                          <a:solidFill>
                            <a:schemeClr val="tx1"/>
                          </a:solidFill>
                          <a:latin typeface="微軟正黑體" pitchFamily="34" charset="-120"/>
                          <a:ea typeface="微軟正黑體" pitchFamily="34" charset="-120"/>
                        </a:rPr>
                        <a:t>〇〇〇元</a:t>
                      </a:r>
                      <a:r>
                        <a:rPr lang="en-US" altLang="zh-TW" sz="1800" b="0" dirty="0" smtClean="0">
                          <a:solidFill>
                            <a:schemeClr val="tx1"/>
                          </a:solidFill>
                          <a:latin typeface="微軟正黑體" pitchFamily="34" charset="-120"/>
                          <a:ea typeface="微軟正黑體" pitchFamily="34" charset="-120"/>
                        </a:rPr>
                        <a:t>(</a:t>
                      </a:r>
                      <a:r>
                        <a:rPr lang="zh-TW" altLang="en-US" sz="1800" b="0" dirty="0" smtClean="0">
                          <a:solidFill>
                            <a:schemeClr val="tx1"/>
                          </a:solidFill>
                          <a:latin typeface="微軟正黑體" pitchFamily="34" charset="-120"/>
                          <a:ea typeface="微軟正黑體" pitchFamily="34" charset="-120"/>
                        </a:rPr>
                        <a:t>政府經費：〇〇〇</a:t>
                      </a:r>
                      <a:r>
                        <a:rPr lang="en-US" altLang="zh-TW" sz="1800" b="0" dirty="0" smtClean="0">
                          <a:solidFill>
                            <a:schemeClr val="tx1"/>
                          </a:solidFill>
                          <a:latin typeface="微軟正黑體" pitchFamily="34" charset="-120"/>
                          <a:ea typeface="微軟正黑體" pitchFamily="34" charset="-120"/>
                        </a:rPr>
                        <a:t>,</a:t>
                      </a:r>
                      <a:r>
                        <a:rPr lang="zh-TW" altLang="en-US" sz="1800" b="0" dirty="0" smtClean="0">
                          <a:solidFill>
                            <a:schemeClr val="tx1"/>
                          </a:solidFill>
                          <a:latin typeface="微軟正黑體" pitchFamily="34" charset="-120"/>
                          <a:ea typeface="微軟正黑體" pitchFamily="34" charset="-120"/>
                        </a:rPr>
                        <a:t>〇〇〇元，自籌款：〇〇〇</a:t>
                      </a:r>
                      <a:r>
                        <a:rPr lang="en-US" altLang="zh-TW" sz="1800" b="0" dirty="0" smtClean="0">
                          <a:solidFill>
                            <a:schemeClr val="tx1"/>
                          </a:solidFill>
                          <a:latin typeface="微軟正黑體" pitchFamily="34" charset="-120"/>
                          <a:ea typeface="微軟正黑體" pitchFamily="34" charset="-120"/>
                        </a:rPr>
                        <a:t>,</a:t>
                      </a:r>
                      <a:r>
                        <a:rPr lang="zh-TW" altLang="en-US" sz="1800" b="0" dirty="0" smtClean="0">
                          <a:solidFill>
                            <a:schemeClr val="tx1"/>
                          </a:solidFill>
                          <a:latin typeface="微軟正黑體" pitchFamily="34" charset="-120"/>
                          <a:ea typeface="微軟正黑體" pitchFamily="34" charset="-120"/>
                        </a:rPr>
                        <a:t>〇〇〇元</a:t>
                      </a:r>
                      <a:r>
                        <a:rPr lang="en-US" altLang="zh-TW" sz="1800" b="0" dirty="0" smtClean="0">
                          <a:solidFill>
                            <a:schemeClr val="tx1"/>
                          </a:solidFill>
                          <a:latin typeface="微軟正黑體" pitchFamily="34" charset="-120"/>
                          <a:ea typeface="微軟正黑體" pitchFamily="34" charset="-120"/>
                        </a:rPr>
                        <a:t>, </a:t>
                      </a:r>
                      <a:r>
                        <a:rPr lang="zh-TW" altLang="en-US" sz="1800" b="0" dirty="0" smtClean="0">
                          <a:solidFill>
                            <a:schemeClr val="tx1"/>
                          </a:solidFill>
                          <a:latin typeface="微軟正黑體" pitchFamily="34" charset="-120"/>
                          <a:ea typeface="微軟正黑體" pitchFamily="34" charset="-120"/>
                        </a:rPr>
                        <a:t>自籌款比例：</a:t>
                      </a:r>
                      <a:r>
                        <a:rPr lang="en-US" altLang="zh-TW" sz="1800" b="0" dirty="0" smtClean="0">
                          <a:solidFill>
                            <a:schemeClr val="tx1"/>
                          </a:solidFill>
                          <a:latin typeface="微軟正黑體" pitchFamily="34" charset="-120"/>
                          <a:ea typeface="微軟正黑體" pitchFamily="34" charset="-120"/>
                        </a:rPr>
                        <a:t> </a:t>
                      </a:r>
                      <a:r>
                        <a:rPr lang="zh-TW" altLang="en-US" sz="1800" b="0" dirty="0" smtClean="0">
                          <a:solidFill>
                            <a:schemeClr val="tx1"/>
                          </a:solidFill>
                          <a:latin typeface="微軟正黑體" pitchFamily="34" charset="-120"/>
                          <a:ea typeface="微軟正黑體" pitchFamily="34" charset="-120"/>
                        </a:rPr>
                        <a:t>政府款〇〇</a:t>
                      </a:r>
                      <a:r>
                        <a:rPr lang="en-US" altLang="zh-TW" sz="1800" b="0" dirty="0" smtClean="0">
                          <a:solidFill>
                            <a:schemeClr val="tx1"/>
                          </a:solidFill>
                          <a:latin typeface="微軟正黑體" pitchFamily="34" charset="-120"/>
                          <a:ea typeface="微軟正黑體" pitchFamily="34" charset="-120"/>
                        </a:rPr>
                        <a:t>%)</a:t>
                      </a:r>
                      <a:endParaRPr lang="zh-TW" altLang="en-US" sz="1800" b="0" dirty="0" smtClean="0">
                        <a:solidFill>
                          <a:schemeClr val="tx1"/>
                        </a:solidFill>
                        <a:latin typeface="微軟正黑體" pitchFamily="34" charset="-120"/>
                        <a:ea typeface="微軟正黑體" pitchFamily="34" charset="-120"/>
                      </a:endParaRPr>
                    </a:p>
                  </a:txBody>
                  <a:tcPr marL="91445" marR="9144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9"/>
                  </a:ext>
                </a:extLst>
              </a:tr>
              <a:tr h="11888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0" dirty="0" smtClean="0">
                          <a:latin typeface="微軟正黑體" pitchFamily="34" charset="-120"/>
                          <a:ea typeface="微軟正黑體" pitchFamily="34" charset="-120"/>
                        </a:rPr>
                        <a:t>本</a:t>
                      </a:r>
                      <a:r>
                        <a:rPr lang="zh-TW" altLang="en-US" sz="1800" b="0" smtClean="0">
                          <a:latin typeface="微軟正黑體" pitchFamily="34" charset="-120"/>
                          <a:ea typeface="微軟正黑體" pitchFamily="34" charset="-120"/>
                        </a:rPr>
                        <a:t>計畫重點：</a:t>
                      </a:r>
                      <a:endParaRPr lang="en-US" altLang="zh-TW" sz="1800" b="0" dirty="0" smtClean="0">
                        <a:latin typeface="微軟正黑體" pitchFamily="34" charset="-120"/>
                        <a:ea typeface="微軟正黑體" pitchFamily="34" charset="-120"/>
                      </a:endParaRPr>
                    </a:p>
                  </a:txBody>
                  <a:tcPr marL="91445" marR="9144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800" b="0" dirty="0" smtClean="0">
                        <a:latin typeface="微軟正黑體" pitchFamily="34" charset="-120"/>
                        <a:ea typeface="微軟正黑體" pitchFamily="34" charset="-12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800" b="0" dirty="0" smtClean="0">
                        <a:latin typeface="微軟正黑體" pitchFamily="34" charset="-120"/>
                        <a:ea typeface="微軟正黑體" pitchFamily="34" charset="-12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800" b="0" dirty="0" smtClean="0">
                        <a:latin typeface="微軟正黑體" pitchFamily="34" charset="-120"/>
                        <a:ea typeface="微軟正黑體" pitchFamily="34" charset="-12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1800" b="0" dirty="0" smtClean="0">
                        <a:latin typeface="微軟正黑體" pitchFamily="34" charset="-120"/>
                        <a:ea typeface="微軟正黑體" pitchFamily="34" charset="-120"/>
                      </a:endParaRPr>
                    </a:p>
                  </a:txBody>
                  <a:tcPr marL="91445" marR="9144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13629386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投影片編號版面配置區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7C488B54-E78B-40E8-9FBA-622526054144}" type="slidenum">
              <a:rPr kumimoji="0" lang="en-US" altLang="zh-TW" sz="1800">
                <a:latin typeface="Constantia" panose="02030602050306030303" pitchFamily="18" charset="0"/>
                <a:ea typeface="標楷體" panose="03000509000000000000" pitchFamily="65" charset="-120"/>
              </a:rPr>
              <a:pPr/>
              <a:t>42</a:t>
            </a:fld>
            <a:endParaRPr kumimoji="0" lang="en-US" altLang="zh-TW" sz="1800">
              <a:latin typeface="Constantia" panose="02030602050306030303" pitchFamily="18" charset="0"/>
              <a:ea typeface="標楷體" panose="03000509000000000000" pitchFamily="65" charset="-120"/>
            </a:endParaRPr>
          </a:p>
        </p:txBody>
      </p:sp>
      <p:sp>
        <p:nvSpPr>
          <p:cNvPr id="30723" name="Rectangle 2"/>
          <p:cNvSpPr>
            <a:spLocks noGrp="1" noChangeArrowheads="1"/>
          </p:cNvSpPr>
          <p:nvPr>
            <p:ph type="title"/>
          </p:nvPr>
        </p:nvSpPr>
        <p:spPr bwMode="auto">
          <a:xfrm>
            <a:off x="1077417" y="23788"/>
            <a:ext cx="4574703" cy="596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zh-TW" altLang="en-US" dirty="0" smtClean="0">
                <a:latin typeface="微軟正黑體" panose="020B0604030504040204" pitchFamily="34" charset="-120"/>
                <a:ea typeface="微軟正黑體" panose="020B0604030504040204" pitchFamily="34" charset="-120"/>
              </a:rPr>
              <a:t>肆、附錄</a:t>
            </a:r>
            <a:r>
              <a:rPr lang="en-US" altLang="zh-TW" sz="2800" b="1" dirty="0" smtClean="0">
                <a:latin typeface="微軟正黑體" panose="020B0604030504040204" pitchFamily="34" charset="-120"/>
                <a:ea typeface="微軟正黑體" panose="020B0604030504040204" pitchFamily="34" charset="-120"/>
              </a:rPr>
              <a:t>-</a:t>
            </a:r>
            <a:r>
              <a:rPr lang="zh-TW" altLang="en-US" sz="2800" b="1" dirty="0" smtClean="0">
                <a:latin typeface="微軟正黑體" panose="020B0604030504040204" pitchFamily="34" charset="-120"/>
                <a:ea typeface="微軟正黑體" panose="020B0604030504040204" pitchFamily="34" charset="-120"/>
              </a:rPr>
              <a:t>基本資料</a:t>
            </a:r>
          </a:p>
        </p:txBody>
      </p:sp>
      <p:sp>
        <p:nvSpPr>
          <p:cNvPr id="8196" name="Text Box 105"/>
          <p:cNvSpPr txBox="1">
            <a:spLocks noChangeArrowheads="1"/>
          </p:cNvSpPr>
          <p:nvPr/>
        </p:nvSpPr>
        <p:spPr bwMode="auto">
          <a:xfrm>
            <a:off x="0" y="1052736"/>
            <a:ext cx="9109075" cy="1692275"/>
          </a:xfrm>
          <a:prstGeom prst="rect">
            <a:avLst/>
          </a:prstGeom>
          <a:noFill/>
          <a:ln>
            <a:noFill/>
          </a:ln>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defRPr/>
            </a:pPr>
            <a:r>
              <a:rPr lang="zh-TW" altLang="en-US" b="1" dirty="0" smtClean="0">
                <a:latin typeface="微軟正黑體" panose="020B0604030504040204" pitchFamily="34" charset="-120"/>
                <a:ea typeface="微軟正黑體" panose="020B0604030504040204" pitchFamily="34" charset="-120"/>
              </a:rPr>
              <a:t>二、輔導單位：</a:t>
            </a:r>
            <a:endParaRPr lang="en-US" altLang="zh-TW" b="1" dirty="0" smtClean="0">
              <a:latin typeface="微軟正黑體" panose="020B0604030504040204" pitchFamily="34" charset="-120"/>
              <a:ea typeface="微軟正黑體" panose="020B0604030504040204" pitchFamily="34" charset="-120"/>
            </a:endParaRPr>
          </a:p>
          <a:p>
            <a:pPr marL="265113" eaLnBrk="1" hangingPunct="1">
              <a:defRPr/>
            </a:pPr>
            <a:r>
              <a:rPr lang="en-US" altLang="zh-TW" sz="2000" dirty="0" smtClean="0">
                <a:latin typeface="微軟正黑體" panose="020B0604030504040204" pitchFamily="34" charset="-120"/>
                <a:ea typeface="微軟正黑體" panose="020B0604030504040204" pitchFamily="34" charset="-120"/>
                <a:cs typeface="Times New Roman" panose="02020603050405020304" pitchFamily="18" charset="0"/>
              </a:rPr>
              <a:t>			</a:t>
            </a:r>
            <a:endParaRPr lang="zh-TW" altLang="en-US" sz="2000" dirty="0" smtClean="0">
              <a:latin typeface="微軟正黑體" panose="020B0604030504040204" pitchFamily="34" charset="-120"/>
              <a:ea typeface="微軟正黑體" panose="020B0604030504040204" pitchFamily="34" charset="-120"/>
              <a:cs typeface="Times New Roman" panose="02020603050405020304" pitchFamily="18" charset="0"/>
            </a:endParaRPr>
          </a:p>
          <a:p>
            <a:pPr marL="265113" eaLnBrk="1" hangingPunct="1">
              <a:defRPr/>
            </a:pPr>
            <a:r>
              <a:rPr lang="en-US" altLang="zh-TW" sz="2000" dirty="0" smtClean="0">
                <a:latin typeface="微軟正黑體" panose="020B0604030504040204" pitchFamily="34" charset="-120"/>
                <a:ea typeface="微軟正黑體" panose="020B0604030504040204" pitchFamily="34" charset="-120"/>
                <a:cs typeface="Times New Roman" panose="02020603050405020304" pitchFamily="18" charset="0"/>
              </a:rPr>
              <a:t>	</a:t>
            </a:r>
          </a:p>
          <a:p>
            <a:pPr marL="265113" eaLnBrk="1" hangingPunct="1">
              <a:defRPr/>
            </a:pPr>
            <a:r>
              <a:rPr lang="en-US" altLang="zh-TW" sz="2000" dirty="0" smtClean="0">
                <a:latin typeface="微軟正黑體" panose="020B0604030504040204" pitchFamily="34" charset="-120"/>
                <a:ea typeface="微軟正黑體" panose="020B0604030504040204" pitchFamily="34" charset="-120"/>
              </a:rPr>
              <a:t>	</a:t>
            </a:r>
          </a:p>
          <a:p>
            <a:pPr marL="265113" eaLnBrk="1" hangingPunct="1">
              <a:defRPr/>
            </a:pPr>
            <a:r>
              <a:rPr lang="zh-TW" altLang="en-US" sz="2000" dirty="0" smtClean="0">
                <a:latin typeface="微軟正黑體" panose="020B0604030504040204" pitchFamily="34" charset="-120"/>
                <a:ea typeface="微軟正黑體" panose="020B0604030504040204" pitchFamily="34" charset="-120"/>
              </a:rPr>
              <a:t>    </a:t>
            </a:r>
          </a:p>
        </p:txBody>
      </p:sp>
      <p:graphicFrame>
        <p:nvGraphicFramePr>
          <p:cNvPr id="7" name="表格 6"/>
          <p:cNvGraphicFramePr>
            <a:graphicFrameLocks noGrp="1"/>
          </p:cNvGraphicFramePr>
          <p:nvPr>
            <p:extLst>
              <p:ext uri="{D42A27DB-BD31-4B8C-83A1-F6EECF244321}">
                <p14:modId xmlns:p14="http://schemas.microsoft.com/office/powerpoint/2010/main" val="2785373258"/>
              </p:ext>
            </p:extLst>
          </p:nvPr>
        </p:nvGraphicFramePr>
        <p:xfrm>
          <a:off x="576263" y="1532161"/>
          <a:ext cx="8280400" cy="4237038"/>
        </p:xfrm>
        <a:graphic>
          <a:graphicData uri="http://schemas.openxmlformats.org/drawingml/2006/table">
            <a:tbl>
              <a:tblPr firstRow="1" bandRow="1">
                <a:tableStyleId>{5C22544A-7EE6-4342-B048-85BDC9FD1C3A}</a:tableStyleId>
              </a:tblPr>
              <a:tblGrid>
                <a:gridCol w="2760133">
                  <a:extLst>
                    <a:ext uri="{9D8B030D-6E8A-4147-A177-3AD203B41FA5}">
                      <a16:colId xmlns:a16="http://schemas.microsoft.com/office/drawing/2014/main" val="20000"/>
                    </a:ext>
                  </a:extLst>
                </a:gridCol>
                <a:gridCol w="2855846">
                  <a:extLst>
                    <a:ext uri="{9D8B030D-6E8A-4147-A177-3AD203B41FA5}">
                      <a16:colId xmlns:a16="http://schemas.microsoft.com/office/drawing/2014/main" val="20001"/>
                    </a:ext>
                  </a:extLst>
                </a:gridCol>
                <a:gridCol w="1296144">
                  <a:extLst>
                    <a:ext uri="{9D8B030D-6E8A-4147-A177-3AD203B41FA5}">
                      <a16:colId xmlns:a16="http://schemas.microsoft.com/office/drawing/2014/main" val="20002"/>
                    </a:ext>
                  </a:extLst>
                </a:gridCol>
                <a:gridCol w="1368277">
                  <a:extLst>
                    <a:ext uri="{9D8B030D-6E8A-4147-A177-3AD203B41FA5}">
                      <a16:colId xmlns:a16="http://schemas.microsoft.com/office/drawing/2014/main" val="20003"/>
                    </a:ext>
                  </a:extLst>
                </a:gridCol>
              </a:tblGrid>
              <a:tr h="370868">
                <a:tc>
                  <a:txBody>
                    <a:bodyPr/>
                    <a:lstStyle/>
                    <a:p>
                      <a:pPr algn="l"/>
                      <a:r>
                        <a:rPr lang="zh-TW" altLang="en-US" sz="1800" b="1" dirty="0" smtClean="0">
                          <a:solidFill>
                            <a:schemeClr val="tx1"/>
                          </a:solidFill>
                          <a:latin typeface="微軟正黑體" pitchFamily="34" charset="-120"/>
                          <a:ea typeface="微軟正黑體" pitchFamily="34" charset="-120"/>
                        </a:rPr>
                        <a:t>單位</a:t>
                      </a:r>
                      <a:r>
                        <a:rPr lang="zh-TW" altLang="zh-TW" sz="1800" b="1" dirty="0" smtClean="0">
                          <a:solidFill>
                            <a:schemeClr val="tx1"/>
                          </a:solidFill>
                          <a:latin typeface="微軟正黑體" pitchFamily="34" charset="-120"/>
                          <a:ea typeface="微軟正黑體" pitchFamily="34" charset="-120"/>
                        </a:rPr>
                        <a:t>名稱</a:t>
                      </a:r>
                      <a:r>
                        <a:rPr lang="zh-TW" altLang="en-US" sz="1800" b="1" dirty="0" smtClean="0">
                          <a:solidFill>
                            <a:schemeClr val="tx1"/>
                          </a:solidFill>
                          <a:latin typeface="微軟正黑體" pitchFamily="34" charset="-120"/>
                          <a:ea typeface="微軟正黑體" pitchFamily="34" charset="-120"/>
                        </a:rPr>
                        <a:t>：</a:t>
                      </a:r>
                      <a:endParaRPr lang="zh-TW" altLang="en-US" sz="1800" dirty="0">
                        <a:solidFill>
                          <a:schemeClr val="tx1"/>
                        </a:solidFill>
                        <a:latin typeface="微軟正黑體" pitchFamily="34" charset="-120"/>
                        <a:ea typeface="微軟正黑體" pitchFamily="34" charset="-120"/>
                      </a:endParaRPr>
                    </a:p>
                  </a:txBody>
                  <a:tcPr marL="91434" marR="9143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1" dirty="0" smtClean="0">
                          <a:solidFill>
                            <a:schemeClr val="tx1"/>
                          </a:solidFill>
                          <a:latin typeface="微軟正黑體" panose="020B0604030504040204" pitchFamily="34" charset="-120"/>
                          <a:ea typeface="微軟正黑體" panose="020B0604030504040204" pitchFamily="34" charset="-120"/>
                        </a:rPr>
                        <a:t>〇〇〇〇〇〇〇〇</a:t>
                      </a:r>
                      <a:endParaRPr lang="en-US" altLang="zh-TW" sz="18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marL="91434" marR="9143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370868">
                <a:tc>
                  <a:txBody>
                    <a:bodyPr/>
                    <a:lstStyle/>
                    <a:p>
                      <a:pPr algn="l"/>
                      <a:r>
                        <a:rPr lang="zh-TW" altLang="en-US" sz="1800" smtClean="0">
                          <a:solidFill>
                            <a:schemeClr val="tx1"/>
                          </a:solidFill>
                          <a:latin typeface="微軟正黑體" pitchFamily="34" charset="-120"/>
                          <a:ea typeface="微軟正黑體" pitchFamily="34" charset="-120"/>
                          <a:cs typeface="Times New Roman" panose="02020603050405020304" pitchFamily="18" charset="0"/>
                        </a:rPr>
                        <a:t>資本額：</a:t>
                      </a:r>
                      <a:endParaRPr lang="zh-TW" altLang="en-US" sz="1800" dirty="0">
                        <a:solidFill>
                          <a:schemeClr val="tx1"/>
                        </a:solidFill>
                        <a:latin typeface="微軟正黑體" pitchFamily="34" charset="-120"/>
                        <a:ea typeface="微軟正黑體" pitchFamily="34" charset="-120"/>
                      </a:endParaRPr>
                    </a:p>
                  </a:txBody>
                  <a:tcPr marL="91434" marR="9143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1" dirty="0" smtClean="0">
                          <a:solidFill>
                            <a:schemeClr val="tx1"/>
                          </a:solidFill>
                          <a:latin typeface="微軟正黑體" panose="020B0604030504040204" pitchFamily="34" charset="-120"/>
                          <a:ea typeface="微軟正黑體" panose="020B0604030504040204" pitchFamily="34" charset="-120"/>
                        </a:rPr>
                        <a:t>〇〇</a:t>
                      </a:r>
                      <a:r>
                        <a:rPr lang="en-US" altLang="zh-TW" sz="1800" b="1" dirty="0" smtClean="0">
                          <a:solidFill>
                            <a:schemeClr val="tx1"/>
                          </a:solidFill>
                          <a:latin typeface="微軟正黑體" panose="020B0604030504040204" pitchFamily="34" charset="-120"/>
                          <a:ea typeface="微軟正黑體" panose="020B0604030504040204" pitchFamily="34" charset="-120"/>
                        </a:rPr>
                        <a:t>,</a:t>
                      </a:r>
                      <a:r>
                        <a:rPr lang="zh-TW" altLang="en-US" sz="1800" b="1" dirty="0" smtClean="0">
                          <a:solidFill>
                            <a:schemeClr val="tx1"/>
                          </a:solidFill>
                          <a:latin typeface="微軟正黑體" panose="020B0604030504040204" pitchFamily="34" charset="-120"/>
                          <a:ea typeface="微軟正黑體" panose="020B0604030504040204" pitchFamily="34" charset="-120"/>
                        </a:rPr>
                        <a:t>〇〇〇</a:t>
                      </a:r>
                      <a:r>
                        <a:rPr lang="en-US" altLang="zh-TW" sz="1800" b="1" dirty="0" smtClean="0">
                          <a:solidFill>
                            <a:schemeClr val="tx1"/>
                          </a:solidFill>
                          <a:latin typeface="微軟正黑體" panose="020B0604030504040204" pitchFamily="34" charset="-120"/>
                          <a:ea typeface="微軟正黑體" panose="020B0604030504040204" pitchFamily="34" charset="-120"/>
                        </a:rPr>
                        <a:t>,</a:t>
                      </a:r>
                      <a:r>
                        <a:rPr lang="zh-TW" altLang="en-US" sz="1800" b="1" dirty="0" smtClean="0">
                          <a:solidFill>
                            <a:schemeClr val="tx1"/>
                          </a:solidFill>
                          <a:latin typeface="微軟正黑體" panose="020B0604030504040204" pitchFamily="34" charset="-120"/>
                          <a:ea typeface="微軟正黑體" panose="020B0604030504040204" pitchFamily="34" charset="-120"/>
                        </a:rPr>
                        <a:t>〇〇〇</a:t>
                      </a:r>
                      <a:r>
                        <a:rPr lang="zh-TW" altLang="en-US" sz="18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元</a:t>
                      </a:r>
                      <a:endParaRPr lang="zh-TW" altLang="en-US" sz="1800" dirty="0" smtClean="0">
                        <a:solidFill>
                          <a:schemeClr val="tx1"/>
                        </a:solidFill>
                      </a:endParaRPr>
                    </a:p>
                  </a:txBody>
                  <a:tcPr marL="91434" marR="9143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員工人數：</a:t>
                      </a:r>
                      <a:endParaRPr lang="zh-TW" altLang="en-US" sz="1800" dirty="0" smtClean="0">
                        <a:solidFill>
                          <a:schemeClr val="tx1"/>
                        </a:solidFill>
                      </a:endParaRPr>
                    </a:p>
                  </a:txBody>
                  <a:tcPr marL="91434" marR="9143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1" dirty="0" smtClean="0">
                          <a:solidFill>
                            <a:schemeClr val="tx1"/>
                          </a:solidFill>
                          <a:latin typeface="微軟正黑體" panose="020B0604030504040204" pitchFamily="34" charset="-120"/>
                          <a:ea typeface="微軟正黑體" panose="020B0604030504040204" pitchFamily="34" charset="-120"/>
                        </a:rPr>
                        <a:t>〇〇〇</a:t>
                      </a:r>
                      <a:r>
                        <a:rPr lang="zh-TW" altLang="en-US" sz="18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人 </a:t>
                      </a:r>
                      <a:endParaRPr lang="zh-TW" altLang="en-US" sz="1800" dirty="0" smtClean="0">
                        <a:solidFill>
                          <a:schemeClr val="tx1"/>
                        </a:solidFill>
                      </a:endParaRPr>
                    </a:p>
                  </a:txBody>
                  <a:tcPr marL="91434" marR="9143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68">
                <a:tc>
                  <a:txBody>
                    <a:bodyPr/>
                    <a:lstStyle/>
                    <a:p>
                      <a:pPr algn="l"/>
                      <a:r>
                        <a:rPr lang="zh-TW" altLang="en-US" sz="1800" smtClean="0">
                          <a:solidFill>
                            <a:schemeClr val="tx1"/>
                          </a:solidFill>
                          <a:latin typeface="微軟正黑體" pitchFamily="34" charset="-120"/>
                          <a:ea typeface="微軟正黑體" pitchFamily="34" charset="-120"/>
                          <a:cs typeface="Times New Roman" panose="02020603050405020304" pitchFamily="18" charset="0"/>
                        </a:rPr>
                        <a:t>行業別：</a:t>
                      </a:r>
                      <a:endParaRPr lang="zh-TW" altLang="en-US" sz="1800" dirty="0">
                        <a:solidFill>
                          <a:schemeClr val="tx1"/>
                        </a:solidFill>
                        <a:latin typeface="微軟正黑體" pitchFamily="34" charset="-120"/>
                        <a:ea typeface="微軟正黑體" pitchFamily="34" charset="-120"/>
                      </a:endParaRPr>
                    </a:p>
                  </a:txBody>
                  <a:tcPr marL="91434" marR="9143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r>
                        <a:rPr lang="zh-TW" altLang="en-US" sz="18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機械設備製造業</a:t>
                      </a:r>
                      <a:endParaRPr lang="zh-TW" altLang="en-US" sz="1800" dirty="0">
                        <a:solidFill>
                          <a:schemeClr val="tx1"/>
                        </a:solidFill>
                      </a:endParaRPr>
                    </a:p>
                  </a:txBody>
                  <a:tcPr marL="91434" marR="9143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2"/>
                  </a:ext>
                </a:extLst>
              </a:tr>
              <a:tr h="370868">
                <a:tc>
                  <a:txBody>
                    <a:bodyPr/>
                    <a:lstStyle/>
                    <a:p>
                      <a:pPr algn="l"/>
                      <a:r>
                        <a:rPr lang="zh-TW" altLang="en-US" sz="1800" smtClean="0">
                          <a:solidFill>
                            <a:schemeClr val="tx1"/>
                          </a:solidFill>
                          <a:latin typeface="微軟正黑體" pitchFamily="34" charset="-120"/>
                          <a:ea typeface="微軟正黑體" pitchFamily="34" charset="-120"/>
                          <a:cs typeface="Times New Roman" panose="02020603050405020304" pitchFamily="18" charset="0"/>
                        </a:rPr>
                        <a:t>主要產品：</a:t>
                      </a:r>
                      <a:endParaRPr lang="zh-TW" altLang="en-US" sz="1800" dirty="0">
                        <a:solidFill>
                          <a:schemeClr val="tx1"/>
                        </a:solidFill>
                        <a:latin typeface="微軟正黑體" pitchFamily="34" charset="-120"/>
                        <a:ea typeface="微軟正黑體" pitchFamily="34" charset="-120"/>
                      </a:endParaRPr>
                    </a:p>
                  </a:txBody>
                  <a:tcPr marL="91434" marR="9143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r>
                        <a:rPr lang="zh-TW" altLang="en-US" sz="1800" b="1" dirty="0" smtClean="0">
                          <a:solidFill>
                            <a:schemeClr val="tx1"/>
                          </a:solidFill>
                          <a:latin typeface="微軟正黑體" panose="020B0604030504040204" pitchFamily="34" charset="-120"/>
                          <a:ea typeface="微軟正黑體" panose="020B0604030504040204" pitchFamily="34" charset="-120"/>
                        </a:rPr>
                        <a:t>〇〇〇</a:t>
                      </a:r>
                      <a:r>
                        <a:rPr lang="zh-TW" altLang="en-US" sz="1800" dirty="0" smtClean="0">
                          <a:solidFill>
                            <a:schemeClr val="tx1"/>
                          </a:solidFill>
                          <a:latin typeface="微軟正黑體" panose="020B0604030504040204" pitchFamily="34" charset="-120"/>
                          <a:ea typeface="微軟正黑體" panose="020B0604030504040204" pitchFamily="34" charset="-120"/>
                        </a:rPr>
                        <a:t>系統整合服務</a:t>
                      </a:r>
                      <a:endParaRPr lang="zh-TW" altLang="en-US" sz="1800" dirty="0">
                        <a:solidFill>
                          <a:schemeClr val="tx1"/>
                        </a:solidFill>
                      </a:endParaRPr>
                    </a:p>
                  </a:txBody>
                  <a:tcPr marL="91434" marR="9143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3"/>
                  </a:ext>
                </a:extLst>
              </a:tr>
              <a:tr h="370868">
                <a:tc>
                  <a:txBody>
                    <a:bodyPr/>
                    <a:lstStyle/>
                    <a:p>
                      <a:pPr algn="l"/>
                      <a:r>
                        <a:rPr lang="zh-TW" altLang="en-US" sz="1800" smtClean="0">
                          <a:solidFill>
                            <a:schemeClr val="tx1"/>
                          </a:solidFill>
                          <a:latin typeface="微軟正黑體" pitchFamily="34" charset="-120"/>
                          <a:ea typeface="微軟正黑體" pitchFamily="34" charset="-120"/>
                        </a:rPr>
                        <a:t>公司統一編號：</a:t>
                      </a:r>
                      <a:endParaRPr lang="zh-TW" altLang="en-US" sz="1800" dirty="0">
                        <a:solidFill>
                          <a:schemeClr val="tx1"/>
                        </a:solidFill>
                        <a:latin typeface="微軟正黑體" pitchFamily="34" charset="-120"/>
                        <a:ea typeface="微軟正黑體" pitchFamily="34" charset="-120"/>
                      </a:endParaRPr>
                    </a:p>
                  </a:txBody>
                  <a:tcPr marL="91434" marR="9143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r>
                        <a:rPr lang="zh-TW" altLang="en-US" sz="1800" b="1" dirty="0" smtClean="0">
                          <a:solidFill>
                            <a:schemeClr val="tx1"/>
                          </a:solidFill>
                          <a:latin typeface="微軟正黑體" panose="020B0604030504040204" pitchFamily="34" charset="-120"/>
                          <a:ea typeface="微軟正黑體" panose="020B0604030504040204" pitchFamily="34" charset="-120"/>
                        </a:rPr>
                        <a:t>〇〇〇〇</a:t>
                      </a:r>
                      <a:endParaRPr lang="zh-TW" altLang="en-US" sz="1800" dirty="0">
                        <a:solidFill>
                          <a:schemeClr val="tx1"/>
                        </a:solidFill>
                      </a:endParaRPr>
                    </a:p>
                  </a:txBody>
                  <a:tcPr marL="91434" marR="9143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4"/>
                  </a:ext>
                </a:extLst>
              </a:tr>
              <a:tr h="370868">
                <a:tc>
                  <a:txBody>
                    <a:bodyPr/>
                    <a:lstStyle/>
                    <a:p>
                      <a:pPr algn="l"/>
                      <a:r>
                        <a:rPr lang="zh-TW" altLang="en-US" sz="1800" dirty="0" smtClean="0">
                          <a:solidFill>
                            <a:schemeClr val="tx1"/>
                          </a:solidFill>
                          <a:latin typeface="微軟正黑體" pitchFamily="34" charset="-120"/>
                          <a:ea typeface="微軟正黑體" pitchFamily="34" charset="-120"/>
                        </a:rPr>
                        <a:t>經營概況營業額：</a:t>
                      </a:r>
                      <a:endParaRPr lang="zh-TW" altLang="en-US" sz="1800" dirty="0">
                        <a:solidFill>
                          <a:schemeClr val="tx1"/>
                        </a:solidFill>
                        <a:latin typeface="微軟正黑體" pitchFamily="34" charset="-120"/>
                        <a:ea typeface="微軟正黑體" pitchFamily="34" charset="-120"/>
                      </a:endParaRPr>
                    </a:p>
                  </a:txBody>
                  <a:tcPr marL="91434" marR="9143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1" dirty="0" smtClean="0">
                          <a:solidFill>
                            <a:schemeClr val="tx1"/>
                          </a:solidFill>
                          <a:latin typeface="微軟正黑體" panose="020B0604030504040204" pitchFamily="34" charset="-120"/>
                          <a:ea typeface="微軟正黑體" panose="020B0604030504040204" pitchFamily="34" charset="-120"/>
                        </a:rPr>
                        <a:t>〇〇</a:t>
                      </a:r>
                      <a:r>
                        <a:rPr lang="en-US" altLang="zh-TW" sz="1800" b="1" dirty="0" smtClean="0">
                          <a:solidFill>
                            <a:schemeClr val="tx1"/>
                          </a:solidFill>
                          <a:latin typeface="微軟正黑體" panose="020B0604030504040204" pitchFamily="34" charset="-120"/>
                          <a:ea typeface="微軟正黑體" panose="020B0604030504040204" pitchFamily="34" charset="-120"/>
                        </a:rPr>
                        <a:t>,</a:t>
                      </a:r>
                      <a:r>
                        <a:rPr lang="zh-TW" altLang="en-US" sz="1800" b="1" dirty="0" smtClean="0">
                          <a:solidFill>
                            <a:schemeClr val="tx1"/>
                          </a:solidFill>
                          <a:latin typeface="微軟正黑體" panose="020B0604030504040204" pitchFamily="34" charset="-120"/>
                          <a:ea typeface="微軟正黑體" panose="020B0604030504040204" pitchFamily="34" charset="-120"/>
                        </a:rPr>
                        <a:t>〇〇〇</a:t>
                      </a:r>
                      <a:r>
                        <a:rPr lang="en-US" altLang="zh-TW" sz="1800" b="1" dirty="0" smtClean="0">
                          <a:solidFill>
                            <a:schemeClr val="tx1"/>
                          </a:solidFill>
                          <a:latin typeface="微軟正黑體" panose="020B0604030504040204" pitchFamily="34" charset="-120"/>
                          <a:ea typeface="微軟正黑體" panose="020B0604030504040204" pitchFamily="34" charset="-120"/>
                        </a:rPr>
                        <a:t>,</a:t>
                      </a:r>
                      <a:r>
                        <a:rPr lang="zh-TW" altLang="en-US" sz="1800" b="1" dirty="0" smtClean="0">
                          <a:solidFill>
                            <a:schemeClr val="tx1"/>
                          </a:solidFill>
                          <a:latin typeface="微軟正黑體" panose="020B0604030504040204" pitchFamily="34" charset="-120"/>
                          <a:ea typeface="微軟正黑體" panose="020B0604030504040204" pitchFamily="34" charset="-120"/>
                        </a:rPr>
                        <a:t>〇〇〇</a:t>
                      </a:r>
                      <a:r>
                        <a:rPr lang="zh-TW" altLang="en-US" sz="18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元</a:t>
                      </a:r>
                      <a:endParaRPr lang="zh-TW" altLang="en-US" sz="1800" dirty="0" smtClean="0">
                        <a:solidFill>
                          <a:schemeClr val="tx1"/>
                        </a:solidFill>
                      </a:endParaRPr>
                    </a:p>
                  </a:txBody>
                  <a:tcPr marL="91434" marR="9143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5"/>
                  </a:ext>
                </a:extLst>
              </a:tr>
              <a:tr h="2011830">
                <a:tc>
                  <a:txBody>
                    <a:bodyPr/>
                    <a:lstStyle/>
                    <a:p>
                      <a:pPr marL="0" marR="0" indent="0" algn="dist" defTabSz="914400" rtl="0" eaLnBrk="1" fontAlgn="auto" latinLnBrk="0" hangingPunct="1">
                        <a:lnSpc>
                          <a:spcPct val="100000"/>
                        </a:lnSpc>
                        <a:spcBef>
                          <a:spcPts val="0"/>
                        </a:spcBef>
                        <a:spcAft>
                          <a:spcPts val="0"/>
                        </a:spcAft>
                        <a:buClrTx/>
                        <a:buSzTx/>
                        <a:buFontTx/>
                        <a:buNone/>
                        <a:tabLst/>
                        <a:defRPr/>
                      </a:pPr>
                      <a:r>
                        <a:rPr lang="zh-TW" altLang="en-US" sz="1800" dirty="0" smtClean="0">
                          <a:solidFill>
                            <a:schemeClr val="tx1"/>
                          </a:solidFill>
                          <a:latin typeface="微軟正黑體" pitchFamily="34" charset="-120"/>
                          <a:ea typeface="微軟正黑體" pitchFamily="34" charset="-120"/>
                        </a:rPr>
                        <a:t>相關輔導執行案例說明：</a:t>
                      </a:r>
                      <a:endParaRPr lang="en-US" altLang="zh-TW" sz="1800" dirty="0" smtClean="0">
                        <a:solidFill>
                          <a:schemeClr val="tx1"/>
                        </a:solidFill>
                        <a:latin typeface="微軟正黑體" pitchFamily="34" charset="-120"/>
                        <a:ea typeface="微軟正黑體" pitchFamily="34" charset="-120"/>
                      </a:endParaRPr>
                    </a:p>
                  </a:txBody>
                  <a:tcPr marL="91434" marR="9143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endParaRPr lang="en-US" altLang="zh-TW" sz="1800" dirty="0" smtClean="0">
                        <a:solidFill>
                          <a:schemeClr val="tx1"/>
                        </a:solidFill>
                      </a:endParaRPr>
                    </a:p>
                    <a:p>
                      <a:endParaRPr lang="en-US" altLang="zh-TW" sz="1800" dirty="0" smtClean="0">
                        <a:solidFill>
                          <a:schemeClr val="tx1"/>
                        </a:solidFill>
                      </a:endParaRPr>
                    </a:p>
                    <a:p>
                      <a:endParaRPr lang="en-US" altLang="zh-TW" sz="1800" dirty="0" smtClean="0">
                        <a:solidFill>
                          <a:schemeClr val="tx1"/>
                        </a:solidFill>
                      </a:endParaRPr>
                    </a:p>
                    <a:p>
                      <a:endParaRPr lang="en-US" altLang="zh-TW" sz="1800" dirty="0" smtClean="0">
                        <a:solidFill>
                          <a:schemeClr val="tx1"/>
                        </a:solidFill>
                      </a:endParaRPr>
                    </a:p>
                    <a:p>
                      <a:endParaRPr lang="en-US" altLang="zh-TW" sz="1800" dirty="0" smtClean="0">
                        <a:solidFill>
                          <a:schemeClr val="tx1"/>
                        </a:solidFill>
                      </a:endParaRPr>
                    </a:p>
                    <a:p>
                      <a:endParaRPr lang="en-US" altLang="zh-TW" sz="1800" dirty="0" smtClean="0">
                        <a:solidFill>
                          <a:schemeClr val="tx1"/>
                        </a:solidFill>
                      </a:endParaRPr>
                    </a:p>
                    <a:p>
                      <a:endParaRPr lang="zh-TW" altLang="en-US" sz="1800" dirty="0">
                        <a:solidFill>
                          <a:schemeClr val="tx1"/>
                        </a:solidFill>
                      </a:endParaRPr>
                    </a:p>
                  </a:txBody>
                  <a:tcPr marL="91434" marR="9143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79727181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3293E9E-AFF9-4034-8BF6-5754B3EA07C7}" type="slidenum">
              <a:rPr lang="zh-TW" altLang="en-US" smtClean="0"/>
              <a:pPr/>
              <a:t>43</a:t>
            </a:fld>
            <a:endParaRPr lang="zh-TW" altLang="en-US"/>
          </a:p>
        </p:txBody>
      </p:sp>
      <p:sp>
        <p:nvSpPr>
          <p:cNvPr id="7" name="Rectangle 2"/>
          <p:cNvSpPr txBox="1">
            <a:spLocks noChangeArrowheads="1"/>
          </p:cNvSpPr>
          <p:nvPr/>
        </p:nvSpPr>
        <p:spPr bwMode="auto">
          <a:xfrm>
            <a:off x="239028" y="934087"/>
            <a:ext cx="6121400" cy="224676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361950" lvl="1" algn="l">
              <a:spcBef>
                <a:spcPts val="0"/>
              </a:spcBef>
            </a:pPr>
            <a:r>
              <a:rPr lang="en-US" altLang="zh-TW" sz="2000" dirty="0" smtClean="0"/>
              <a:t>SMB</a:t>
            </a:r>
            <a:r>
              <a:rPr lang="zh-TW" altLang="en-US" sz="2000" dirty="0" smtClean="0"/>
              <a:t>規格</a:t>
            </a:r>
            <a:r>
              <a:rPr lang="en-US" altLang="zh-TW" sz="2000" dirty="0" smtClean="0"/>
              <a:t>:</a:t>
            </a:r>
          </a:p>
          <a:p>
            <a:pPr marL="361950" lvl="1" algn="l">
              <a:spcBef>
                <a:spcPts val="0"/>
              </a:spcBef>
            </a:pPr>
            <a:endParaRPr lang="en-US" altLang="zh-TW" sz="2000" dirty="0"/>
          </a:p>
          <a:p>
            <a:pPr marL="361950" lvl="1" algn="l">
              <a:spcBef>
                <a:spcPts val="0"/>
              </a:spcBef>
            </a:pPr>
            <a:endParaRPr lang="en-US" altLang="zh-TW" sz="2000" dirty="0" smtClean="0"/>
          </a:p>
          <a:p>
            <a:pPr marL="361950" lvl="1" algn="l">
              <a:spcBef>
                <a:spcPts val="0"/>
              </a:spcBef>
            </a:pPr>
            <a:r>
              <a:rPr lang="en-US" altLang="zh-TW" sz="2000" dirty="0" smtClean="0"/>
              <a:t>Server</a:t>
            </a:r>
            <a:r>
              <a:rPr lang="zh-TW" altLang="en-US" sz="2000" dirty="0" smtClean="0"/>
              <a:t>規格</a:t>
            </a:r>
            <a:r>
              <a:rPr lang="en-US" altLang="zh-TW" sz="2000" dirty="0" smtClean="0"/>
              <a:t>:</a:t>
            </a:r>
          </a:p>
          <a:p>
            <a:pPr marL="361950" lvl="1" algn="l">
              <a:spcBef>
                <a:spcPts val="0"/>
              </a:spcBef>
            </a:pPr>
            <a:endParaRPr lang="en-US" altLang="zh-TW" sz="2000" dirty="0"/>
          </a:p>
          <a:p>
            <a:pPr marL="361950" lvl="1" algn="l">
              <a:spcBef>
                <a:spcPts val="0"/>
              </a:spcBef>
            </a:pPr>
            <a:endParaRPr lang="en-US" altLang="zh-TW" sz="2000" dirty="0" smtClean="0"/>
          </a:p>
          <a:p>
            <a:pPr marL="361950" lvl="1" algn="l">
              <a:spcBef>
                <a:spcPts val="0"/>
              </a:spcBef>
            </a:pPr>
            <a:r>
              <a:rPr lang="zh-TW" altLang="en-US" sz="2000" dirty="0" smtClean="0"/>
              <a:t>周邊</a:t>
            </a:r>
            <a:r>
              <a:rPr lang="zh-TW" altLang="en-US" sz="2000" dirty="0"/>
              <a:t>硬體</a:t>
            </a:r>
            <a:r>
              <a:rPr lang="zh-TW" altLang="en-US" sz="2000" dirty="0" smtClean="0"/>
              <a:t>規格</a:t>
            </a:r>
            <a:r>
              <a:rPr lang="en-US" altLang="zh-TW" sz="2000" dirty="0" smtClean="0"/>
              <a:t>:</a:t>
            </a:r>
            <a:endParaRPr lang="zh-TW" altLang="en-US" sz="2000" dirty="0" smtClean="0"/>
          </a:p>
        </p:txBody>
      </p:sp>
      <p:sp>
        <p:nvSpPr>
          <p:cNvPr id="6" name="Rectangle 2"/>
          <p:cNvSpPr txBox="1">
            <a:spLocks noChangeArrowheads="1"/>
          </p:cNvSpPr>
          <p:nvPr/>
        </p:nvSpPr>
        <p:spPr bwMode="auto">
          <a:xfrm>
            <a:off x="1117923" y="44624"/>
            <a:ext cx="6121400" cy="62071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algn="l" eaLnBrk="1" hangingPunct="1"/>
            <a:r>
              <a:rPr lang="zh-TW" altLang="en-US" dirty="0" smtClean="0">
                <a:latin typeface="微軟正黑體" panose="020B0604030504040204" pitchFamily="34" charset="-120"/>
                <a:ea typeface="微軟正黑體" panose="020B0604030504040204" pitchFamily="34" charset="-120"/>
              </a:rPr>
              <a:t>肆、附錄</a:t>
            </a:r>
            <a:r>
              <a:rPr kumimoji="0" lang="en-US" altLang="zh-TW" sz="2800" b="1" dirty="0" smtClean="0">
                <a:latin typeface="微軟正黑體" panose="020B0604030504040204" pitchFamily="34" charset="-120"/>
                <a:ea typeface="微軟正黑體" panose="020B0604030504040204" pitchFamily="34" charset="-120"/>
              </a:rPr>
              <a:t>-</a:t>
            </a:r>
            <a:r>
              <a:rPr kumimoji="0" lang="zh-TW" altLang="en-US" sz="2800" b="1" dirty="0" smtClean="0">
                <a:latin typeface="微軟正黑體" panose="020B0604030504040204" pitchFamily="34" charset="-120"/>
                <a:ea typeface="微軟正黑體" panose="020B0604030504040204" pitchFamily="34" charset="-120"/>
              </a:rPr>
              <a:t>本案系統硬體規格說明</a:t>
            </a:r>
            <a:endParaRPr kumimoji="0" lang="zh-TW" altLang="en-US" sz="2800" dirty="0" smtClean="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3921122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3293E9E-AFF9-4034-8BF6-5754B3EA07C7}" type="slidenum">
              <a:rPr lang="zh-TW" altLang="en-US" smtClean="0"/>
              <a:pPr/>
              <a:t>44</a:t>
            </a:fld>
            <a:endParaRPr lang="zh-TW" altLang="en-US"/>
          </a:p>
        </p:txBody>
      </p:sp>
      <p:sp>
        <p:nvSpPr>
          <p:cNvPr id="5" name="Rectangle 2"/>
          <p:cNvSpPr>
            <a:spLocks noGrp="1" noChangeArrowheads="1"/>
          </p:cNvSpPr>
          <p:nvPr>
            <p:ph type="title"/>
          </p:nvPr>
        </p:nvSpPr>
        <p:spPr bwMode="auto">
          <a:xfrm>
            <a:off x="1117923" y="44624"/>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kumimoji="1" lang="zh-TW" altLang="en-US" dirty="0">
                <a:latin typeface="微軟正黑體" panose="020B0604030504040204" pitchFamily="34" charset="-120"/>
                <a:ea typeface="微軟正黑體" panose="020B0604030504040204" pitchFamily="34" charset="-120"/>
              </a:rPr>
              <a:t>肆、附錄</a:t>
            </a:r>
            <a:r>
              <a:rPr lang="en-US" altLang="zh-TW" sz="2800" b="1" dirty="0" smtClean="0">
                <a:latin typeface="微軟正黑體" panose="020B0604030504040204" pitchFamily="34" charset="-120"/>
                <a:ea typeface="微軟正黑體" panose="020B0604030504040204" pitchFamily="34" charset="-120"/>
              </a:rPr>
              <a:t>-</a:t>
            </a:r>
            <a:r>
              <a:rPr lang="zh-TW" altLang="en-US" sz="2800" b="1" dirty="0" smtClean="0">
                <a:latin typeface="微軟正黑體" panose="020B0604030504040204" pitchFamily="34" charset="-120"/>
                <a:ea typeface="微軟正黑體" panose="020B0604030504040204" pitchFamily="34" charset="-120"/>
              </a:rPr>
              <a:t>原設備聯網列表</a:t>
            </a:r>
            <a:endParaRPr lang="zh-TW" altLang="en-US" sz="2800" dirty="0" smtClean="0">
              <a:latin typeface="微軟正黑體" panose="020B0604030504040204" pitchFamily="34" charset="-120"/>
              <a:ea typeface="微軟正黑體" panose="020B0604030504040204" pitchFamily="34" charset="-120"/>
            </a:endParaRPr>
          </a:p>
        </p:txBody>
      </p:sp>
      <p:graphicFrame>
        <p:nvGraphicFramePr>
          <p:cNvPr id="54" name="表格 53"/>
          <p:cNvGraphicFramePr>
            <a:graphicFrameLocks noGrp="1"/>
          </p:cNvGraphicFramePr>
          <p:nvPr>
            <p:extLst>
              <p:ext uri="{D42A27DB-BD31-4B8C-83A1-F6EECF244321}">
                <p14:modId xmlns:p14="http://schemas.microsoft.com/office/powerpoint/2010/main" val="1325894769"/>
              </p:ext>
            </p:extLst>
          </p:nvPr>
        </p:nvGraphicFramePr>
        <p:xfrm>
          <a:off x="683568" y="1124744"/>
          <a:ext cx="7992888" cy="4810320"/>
        </p:xfrm>
        <a:graphic>
          <a:graphicData uri="http://schemas.openxmlformats.org/drawingml/2006/table">
            <a:tbl>
              <a:tblPr/>
              <a:tblGrid>
                <a:gridCol w="275141">
                  <a:extLst>
                    <a:ext uri="{9D8B030D-6E8A-4147-A177-3AD203B41FA5}">
                      <a16:colId xmlns:a16="http://schemas.microsoft.com/office/drawing/2014/main" val="20000"/>
                    </a:ext>
                  </a:extLst>
                </a:gridCol>
                <a:gridCol w="1381043">
                  <a:extLst>
                    <a:ext uri="{9D8B030D-6E8A-4147-A177-3AD203B41FA5}">
                      <a16:colId xmlns:a16="http://schemas.microsoft.com/office/drawing/2014/main" val="20001"/>
                    </a:ext>
                  </a:extLst>
                </a:gridCol>
                <a:gridCol w="2232248">
                  <a:extLst>
                    <a:ext uri="{9D8B030D-6E8A-4147-A177-3AD203B41FA5}">
                      <a16:colId xmlns:a16="http://schemas.microsoft.com/office/drawing/2014/main" val="20002"/>
                    </a:ext>
                  </a:extLst>
                </a:gridCol>
                <a:gridCol w="2376264">
                  <a:extLst>
                    <a:ext uri="{9D8B030D-6E8A-4147-A177-3AD203B41FA5}">
                      <a16:colId xmlns:a16="http://schemas.microsoft.com/office/drawing/2014/main" val="20003"/>
                    </a:ext>
                  </a:extLst>
                </a:gridCol>
                <a:gridCol w="1728192">
                  <a:extLst>
                    <a:ext uri="{9D8B030D-6E8A-4147-A177-3AD203B41FA5}">
                      <a16:colId xmlns:a16="http://schemas.microsoft.com/office/drawing/2014/main" val="20004"/>
                    </a:ext>
                  </a:extLst>
                </a:gridCol>
              </a:tblGrid>
              <a:tr h="238250">
                <a:tc gridSpan="2">
                  <a:txBody>
                    <a:bodyPr/>
                    <a:lstStyle/>
                    <a:p>
                      <a:pPr algn="ctr">
                        <a:lnSpc>
                          <a:spcPct val="100000"/>
                        </a:lnSpc>
                        <a:spcAft>
                          <a:spcPts val="0"/>
                        </a:spcAft>
                      </a:pPr>
                      <a:r>
                        <a:rPr lang="zh-TW" sz="1200" b="1" kern="100" dirty="0">
                          <a:latin typeface="+mn-ea"/>
                          <a:ea typeface="+mn-ea"/>
                          <a:cs typeface="Times New Roman"/>
                        </a:rPr>
                        <a:t>設備名稱</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hMerge="1">
                  <a:txBody>
                    <a:bodyPr/>
                    <a:lstStyle/>
                    <a:p>
                      <a:endParaRPr lang="zh-TW" altLang="en-US"/>
                    </a:p>
                  </a:txBody>
                  <a:tcPr/>
                </a:tc>
                <a:tc>
                  <a:txBody>
                    <a:bodyPr/>
                    <a:lstStyle/>
                    <a:p>
                      <a:pPr algn="ctr">
                        <a:lnSpc>
                          <a:spcPct val="100000"/>
                        </a:lnSpc>
                        <a:spcAft>
                          <a:spcPts val="0"/>
                        </a:spcAft>
                      </a:pPr>
                      <a:r>
                        <a:rPr lang="zh-TW" sz="1200" b="1" kern="100" dirty="0">
                          <a:latin typeface="+mn-ea"/>
                          <a:ea typeface="+mn-ea"/>
                          <a:cs typeface="Times New Roman"/>
                        </a:rPr>
                        <a:t>設備控制器</a:t>
                      </a:r>
                      <a:r>
                        <a:rPr lang="en-US" sz="1200" b="1" kern="100" dirty="0">
                          <a:latin typeface="+mn-ea"/>
                          <a:ea typeface="+mn-ea"/>
                          <a:cs typeface="Times New Roman"/>
                        </a:rPr>
                        <a:t>/</a:t>
                      </a:r>
                      <a:r>
                        <a:rPr lang="zh-TW" sz="1200" b="1" kern="100" dirty="0">
                          <a:latin typeface="+mn-ea"/>
                          <a:ea typeface="+mn-ea"/>
                          <a:cs typeface="Times New Roman"/>
                        </a:rPr>
                        <a:t>介面</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00000"/>
                        </a:lnSpc>
                        <a:spcAft>
                          <a:spcPts val="0"/>
                        </a:spcAft>
                      </a:pPr>
                      <a:r>
                        <a:rPr lang="en-US" sz="1200" b="1" kern="100" dirty="0">
                          <a:latin typeface="+mn-ea"/>
                          <a:ea typeface="+mn-ea"/>
                          <a:cs typeface="Times New Roman"/>
                        </a:rPr>
                        <a:t>SMB</a:t>
                      </a:r>
                      <a:r>
                        <a:rPr lang="zh-TW" sz="1200" b="1" kern="100" dirty="0">
                          <a:latin typeface="+mn-ea"/>
                          <a:ea typeface="+mn-ea"/>
                          <a:cs typeface="Times New Roman"/>
                        </a:rPr>
                        <a:t>硬體品牌</a:t>
                      </a:r>
                      <a:r>
                        <a:rPr lang="en-US" sz="1200" b="1" kern="100" dirty="0">
                          <a:latin typeface="+mn-ea"/>
                          <a:ea typeface="+mn-ea"/>
                          <a:cs typeface="Times New Roman"/>
                        </a:rPr>
                        <a:t>/</a:t>
                      </a:r>
                      <a:r>
                        <a:rPr lang="zh-TW" sz="1200" b="1" kern="100" dirty="0">
                          <a:latin typeface="+mn-ea"/>
                          <a:ea typeface="+mn-ea"/>
                          <a:cs typeface="Times New Roman"/>
                        </a:rPr>
                        <a:t>型號</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00000"/>
                        </a:lnSpc>
                        <a:spcAft>
                          <a:spcPts val="0"/>
                        </a:spcAft>
                      </a:pPr>
                      <a:r>
                        <a:rPr lang="en-US" sz="1200" b="1" kern="100" dirty="0">
                          <a:latin typeface="+mn-ea"/>
                          <a:ea typeface="+mn-ea"/>
                          <a:cs typeface="Times New Roman"/>
                        </a:rPr>
                        <a:t>Server</a:t>
                      </a:r>
                      <a:r>
                        <a:rPr lang="zh-TW" sz="1200" b="1" kern="100" dirty="0">
                          <a:latin typeface="+mn-ea"/>
                          <a:ea typeface="+mn-ea"/>
                          <a:cs typeface="Times New Roman"/>
                        </a:rPr>
                        <a:t>硬體品牌</a:t>
                      </a:r>
                      <a:r>
                        <a:rPr lang="en-US" sz="1200" b="1" kern="100" dirty="0">
                          <a:latin typeface="+mn-ea"/>
                          <a:ea typeface="+mn-ea"/>
                          <a:cs typeface="Times New Roman"/>
                        </a:rPr>
                        <a:t>/</a:t>
                      </a:r>
                      <a:r>
                        <a:rPr lang="zh-TW" sz="1200" b="1" kern="100" dirty="0">
                          <a:latin typeface="+mn-ea"/>
                          <a:ea typeface="+mn-ea"/>
                          <a:cs typeface="Times New Roman"/>
                        </a:rPr>
                        <a:t>型號</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extLst>
                  <a:ext uri="{0D108BD9-81ED-4DB2-BD59-A6C34878D82A}">
                    <a16:rowId xmlns:a16="http://schemas.microsoft.com/office/drawing/2014/main" val="10000"/>
                  </a:ext>
                </a:extLst>
              </a:tr>
              <a:tr h="504000">
                <a:tc>
                  <a:txBody>
                    <a:bodyPr/>
                    <a:lstStyle/>
                    <a:p>
                      <a:pPr algn="ctr">
                        <a:lnSpc>
                          <a:spcPct val="100000"/>
                        </a:lnSpc>
                        <a:spcAft>
                          <a:spcPts val="0"/>
                        </a:spcAft>
                      </a:pPr>
                      <a:r>
                        <a:rPr lang="en-US" sz="1200" kern="100" dirty="0">
                          <a:latin typeface="+mn-ea"/>
                          <a:ea typeface="+mn-ea"/>
                          <a:cs typeface="Times New Roman"/>
                        </a:rPr>
                        <a:t>1</a:t>
                      </a:r>
                      <a:endParaRPr lang="zh-TW" sz="1200" kern="100" dirty="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zh-TW" sz="1200" kern="100" dirty="0">
                          <a:latin typeface="+mn-ea"/>
                          <a:ea typeface="+mn-ea"/>
                          <a:cs typeface="Times New Roman"/>
                        </a:rPr>
                        <a:t>車床</a:t>
                      </a:r>
                      <a:r>
                        <a:rPr lang="en-US" sz="1200" kern="100" dirty="0">
                          <a:latin typeface="+mn-ea"/>
                          <a:ea typeface="+mn-ea"/>
                          <a:cs typeface="Times New Roman"/>
                        </a:rPr>
                        <a:t>(</a:t>
                      </a:r>
                      <a:r>
                        <a:rPr lang="zh-TW" sz="1200" kern="100" dirty="0">
                          <a:latin typeface="+mn-ea"/>
                          <a:ea typeface="+mn-ea"/>
                          <a:cs typeface="Times New Roman"/>
                        </a:rPr>
                        <a:t>名稱</a:t>
                      </a:r>
                      <a:r>
                        <a:rPr lang="en-US" sz="1200" kern="100" dirty="0">
                          <a:latin typeface="+mn-ea"/>
                          <a:ea typeface="+mn-ea"/>
                          <a:cs typeface="Times New Roman"/>
                        </a:rPr>
                        <a:t>) #1</a:t>
                      </a:r>
                      <a:endParaRPr lang="zh-TW" sz="1200" kern="100" dirty="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TW" sz="1200" kern="100">
                          <a:latin typeface="+mn-ea"/>
                          <a:ea typeface="+mn-ea"/>
                          <a:cs typeface="Times New Roman"/>
                        </a:rPr>
                        <a:t>如</a:t>
                      </a:r>
                      <a:r>
                        <a:rPr lang="en-US" sz="1200" kern="100">
                          <a:latin typeface="+mn-ea"/>
                          <a:ea typeface="+mn-ea"/>
                          <a:cs typeface="Times New Roman"/>
                        </a:rPr>
                        <a:t>:Fanuc XXX/ </a:t>
                      </a:r>
                      <a:r>
                        <a:rPr lang="zh-TW" sz="1200" kern="100">
                          <a:latin typeface="+mn-ea"/>
                          <a:ea typeface="+mn-ea"/>
                          <a:cs typeface="Times New Roman"/>
                        </a:rPr>
                        <a:t>無通訊界面</a:t>
                      </a:r>
                      <a:r>
                        <a:rPr lang="en-US" sz="1200" kern="100">
                          <a:latin typeface="+mn-ea"/>
                          <a:ea typeface="+mn-ea"/>
                          <a:cs typeface="Times New Roman"/>
                        </a:rPr>
                        <a:t>(I/O)</a:t>
                      </a:r>
                      <a:endParaRPr lang="zh-TW" sz="1200" kern="10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zh-TW" sz="1200" kern="100">
                          <a:latin typeface="+mn-ea"/>
                          <a:ea typeface="+mn-ea"/>
                          <a:cs typeface="Times New Roman"/>
                        </a:rPr>
                        <a:t>如：研華</a:t>
                      </a:r>
                      <a:r>
                        <a:rPr lang="en-US" sz="1200" kern="100">
                          <a:latin typeface="+mn-ea"/>
                          <a:ea typeface="+mn-ea"/>
                          <a:cs typeface="Times New Roman"/>
                        </a:rPr>
                        <a:t>/UNO2271G/WebAccess</a:t>
                      </a:r>
                      <a:endParaRPr lang="zh-TW" sz="1200" kern="10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zh-TW" sz="1200" kern="100">
                          <a:latin typeface="+mn-ea"/>
                          <a:ea typeface="+mn-ea"/>
                          <a:cs typeface="Times New Roman"/>
                        </a:rPr>
                        <a:t>如</a:t>
                      </a:r>
                      <a:r>
                        <a:rPr lang="en-US" sz="1200" kern="100">
                          <a:latin typeface="+mn-ea"/>
                          <a:ea typeface="+mn-ea"/>
                          <a:cs typeface="Times New Roman"/>
                        </a:rPr>
                        <a:t>:IBM/xxxx</a:t>
                      </a:r>
                      <a:endParaRPr lang="zh-TW" sz="1200" kern="10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04000">
                <a:tc>
                  <a:txBody>
                    <a:bodyPr/>
                    <a:lstStyle/>
                    <a:p>
                      <a:pPr algn="ctr">
                        <a:lnSpc>
                          <a:spcPct val="100000"/>
                        </a:lnSpc>
                        <a:spcAft>
                          <a:spcPts val="0"/>
                        </a:spcAft>
                      </a:pPr>
                      <a:r>
                        <a:rPr lang="en-US" sz="1200" kern="100">
                          <a:latin typeface="+mn-ea"/>
                          <a:ea typeface="+mn-ea"/>
                          <a:cs typeface="Times New Roman"/>
                        </a:rPr>
                        <a:t>2</a:t>
                      </a:r>
                      <a:endParaRPr lang="zh-TW" sz="1200" kern="10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zh-TW" sz="1200" kern="100" dirty="0">
                          <a:latin typeface="+mn-ea"/>
                          <a:ea typeface="+mn-ea"/>
                          <a:cs typeface="Times New Roman"/>
                        </a:rPr>
                        <a:t>車床</a:t>
                      </a:r>
                      <a:r>
                        <a:rPr lang="en-US" sz="1200" kern="100" dirty="0">
                          <a:latin typeface="+mn-ea"/>
                          <a:ea typeface="+mn-ea"/>
                          <a:cs typeface="Times New Roman"/>
                        </a:rPr>
                        <a:t>(</a:t>
                      </a:r>
                      <a:r>
                        <a:rPr lang="zh-TW" sz="1200" kern="100" dirty="0">
                          <a:latin typeface="+mn-ea"/>
                          <a:ea typeface="+mn-ea"/>
                          <a:cs typeface="Times New Roman"/>
                        </a:rPr>
                        <a:t>名稱</a:t>
                      </a:r>
                      <a:r>
                        <a:rPr lang="en-US" sz="1200" kern="100" dirty="0">
                          <a:latin typeface="+mn-ea"/>
                          <a:ea typeface="+mn-ea"/>
                          <a:cs typeface="Times New Roman"/>
                        </a:rPr>
                        <a:t>) #2</a:t>
                      </a:r>
                      <a:endParaRPr lang="zh-TW" sz="1200" kern="100" dirty="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dirty="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endParaRPr lang="en-US" sz="1200" kern="10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endParaRPr lang="en-US" sz="1200" kern="10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04000">
                <a:tc>
                  <a:txBody>
                    <a:bodyPr/>
                    <a:lstStyle/>
                    <a:p>
                      <a:pPr algn="ctr">
                        <a:lnSpc>
                          <a:spcPct val="100000"/>
                        </a:lnSpc>
                        <a:spcAft>
                          <a:spcPts val="0"/>
                        </a:spcAft>
                      </a:pPr>
                      <a:r>
                        <a:rPr lang="en-US" sz="1200" kern="100">
                          <a:latin typeface="+mn-ea"/>
                          <a:ea typeface="+mn-ea"/>
                          <a:cs typeface="Times New Roman"/>
                        </a:rPr>
                        <a:t>3</a:t>
                      </a:r>
                      <a:endParaRPr lang="zh-TW" sz="1200" kern="10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zh-TW" sz="1200" kern="100" dirty="0">
                          <a:latin typeface="+mn-ea"/>
                          <a:ea typeface="+mn-ea"/>
                          <a:cs typeface="Times New Roman"/>
                        </a:rPr>
                        <a:t>車床</a:t>
                      </a:r>
                      <a:r>
                        <a:rPr lang="en-US" sz="1200" kern="100" dirty="0">
                          <a:latin typeface="+mn-ea"/>
                          <a:ea typeface="+mn-ea"/>
                          <a:cs typeface="Times New Roman"/>
                        </a:rPr>
                        <a:t>(</a:t>
                      </a:r>
                      <a:r>
                        <a:rPr lang="zh-TW" sz="1200" kern="100" dirty="0">
                          <a:latin typeface="+mn-ea"/>
                          <a:ea typeface="+mn-ea"/>
                          <a:cs typeface="Times New Roman"/>
                        </a:rPr>
                        <a:t>名稱</a:t>
                      </a:r>
                      <a:r>
                        <a:rPr lang="en-US" sz="1200" kern="100" dirty="0">
                          <a:latin typeface="+mn-ea"/>
                          <a:ea typeface="+mn-ea"/>
                          <a:cs typeface="Times New Roman"/>
                        </a:rPr>
                        <a:t>) #3</a:t>
                      </a:r>
                      <a:endParaRPr lang="zh-TW" sz="1200" kern="100" dirty="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TW" sz="1200" kern="100" dirty="0">
                          <a:latin typeface="+mn-ea"/>
                          <a:ea typeface="+mn-ea"/>
                          <a:cs typeface="Times New Roman"/>
                        </a:rPr>
                        <a:t>如</a:t>
                      </a:r>
                      <a:r>
                        <a:rPr lang="en-US" sz="1200" kern="100" dirty="0">
                          <a:latin typeface="+mn-ea"/>
                          <a:ea typeface="+mn-ea"/>
                          <a:cs typeface="Times New Roman"/>
                        </a:rPr>
                        <a:t>:Fanuc XXX/ </a:t>
                      </a:r>
                      <a:r>
                        <a:rPr lang="en-US" sz="1200" kern="100" dirty="0" err="1">
                          <a:latin typeface="+mn-ea"/>
                          <a:ea typeface="+mn-ea"/>
                          <a:cs typeface="Times New Roman"/>
                        </a:rPr>
                        <a:t>MTconnect</a:t>
                      </a:r>
                      <a:r>
                        <a:rPr lang="en-US" sz="1200" kern="100" dirty="0">
                          <a:latin typeface="+mn-ea"/>
                          <a:ea typeface="+mn-ea"/>
                          <a:cs typeface="Times New Roman"/>
                        </a:rPr>
                        <a:t>(RJ45)</a:t>
                      </a:r>
                      <a:endParaRPr lang="zh-TW" sz="1200" kern="100" dirty="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endParaRPr lang="en-US" sz="1200" kern="10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endParaRPr lang="en-US" sz="1200" kern="10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04000">
                <a:tc>
                  <a:txBody>
                    <a:bodyPr/>
                    <a:lstStyle/>
                    <a:p>
                      <a:pPr algn="ctr">
                        <a:lnSpc>
                          <a:spcPct val="100000"/>
                        </a:lnSpc>
                        <a:spcAft>
                          <a:spcPts val="0"/>
                        </a:spcAft>
                      </a:pPr>
                      <a:r>
                        <a:rPr lang="en-US" sz="1200" kern="100">
                          <a:latin typeface="+mn-ea"/>
                          <a:ea typeface="+mn-ea"/>
                          <a:cs typeface="Times New Roman"/>
                        </a:rPr>
                        <a:t>4</a:t>
                      </a:r>
                      <a:endParaRPr lang="zh-TW" sz="1200" kern="10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zh-TW" sz="1200" kern="100">
                          <a:latin typeface="+mn-ea"/>
                          <a:ea typeface="+mn-ea"/>
                          <a:cs typeface="Times New Roman"/>
                        </a:rPr>
                        <a:t>車床</a:t>
                      </a:r>
                      <a:r>
                        <a:rPr lang="en-US" sz="1200" kern="100">
                          <a:latin typeface="+mn-ea"/>
                          <a:ea typeface="+mn-ea"/>
                          <a:cs typeface="Times New Roman"/>
                        </a:rPr>
                        <a:t>(</a:t>
                      </a:r>
                      <a:r>
                        <a:rPr lang="zh-TW" sz="1200" kern="100">
                          <a:latin typeface="+mn-ea"/>
                          <a:ea typeface="+mn-ea"/>
                          <a:cs typeface="Times New Roman"/>
                        </a:rPr>
                        <a:t>名稱</a:t>
                      </a:r>
                      <a:r>
                        <a:rPr lang="en-US" sz="1200" kern="100">
                          <a:latin typeface="+mn-ea"/>
                          <a:ea typeface="+mn-ea"/>
                          <a:cs typeface="Times New Roman"/>
                        </a:rPr>
                        <a:t>) #4</a:t>
                      </a:r>
                      <a:endParaRPr lang="zh-TW" sz="1200" kern="10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dirty="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endParaRPr lang="en-US" sz="1200" kern="10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endParaRPr lang="en-US" sz="1200" kern="10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04000">
                <a:tc>
                  <a:txBody>
                    <a:bodyPr/>
                    <a:lstStyle/>
                    <a:p>
                      <a:pPr algn="ctr">
                        <a:lnSpc>
                          <a:spcPct val="100000"/>
                        </a:lnSpc>
                        <a:spcAft>
                          <a:spcPts val="0"/>
                        </a:spcAft>
                      </a:pPr>
                      <a:r>
                        <a:rPr lang="en-US" sz="1200" kern="100">
                          <a:latin typeface="+mn-ea"/>
                          <a:ea typeface="+mn-ea"/>
                          <a:cs typeface="Times New Roman"/>
                        </a:rPr>
                        <a:t>5</a:t>
                      </a:r>
                      <a:endParaRPr lang="zh-TW" sz="1200" kern="10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zh-TW" sz="1200" kern="100">
                          <a:latin typeface="+mn-ea"/>
                          <a:ea typeface="+mn-ea"/>
                          <a:cs typeface="Times New Roman"/>
                        </a:rPr>
                        <a:t>車床</a:t>
                      </a:r>
                      <a:r>
                        <a:rPr lang="en-US" sz="1200" kern="100">
                          <a:latin typeface="+mn-ea"/>
                          <a:ea typeface="+mn-ea"/>
                          <a:cs typeface="Times New Roman"/>
                        </a:rPr>
                        <a:t>(</a:t>
                      </a:r>
                      <a:r>
                        <a:rPr lang="zh-TW" sz="1200" kern="100">
                          <a:latin typeface="+mn-ea"/>
                          <a:ea typeface="+mn-ea"/>
                          <a:cs typeface="Times New Roman"/>
                        </a:rPr>
                        <a:t>名稱</a:t>
                      </a:r>
                      <a:r>
                        <a:rPr lang="en-US" sz="1200" kern="100">
                          <a:latin typeface="+mn-ea"/>
                          <a:ea typeface="+mn-ea"/>
                          <a:cs typeface="Times New Roman"/>
                        </a:rPr>
                        <a:t>) #5</a:t>
                      </a:r>
                      <a:endParaRPr lang="zh-TW" sz="1200" kern="10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dirty="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endParaRPr lang="en-US" sz="1200" kern="10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endParaRPr lang="en-US" sz="1200" kern="10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04000">
                <a:tc>
                  <a:txBody>
                    <a:bodyPr/>
                    <a:lstStyle/>
                    <a:p>
                      <a:pPr algn="ctr">
                        <a:lnSpc>
                          <a:spcPct val="100000"/>
                        </a:lnSpc>
                        <a:spcAft>
                          <a:spcPts val="0"/>
                        </a:spcAft>
                      </a:pPr>
                      <a:r>
                        <a:rPr lang="en-US" sz="1200" kern="100">
                          <a:latin typeface="+mn-ea"/>
                          <a:ea typeface="+mn-ea"/>
                          <a:cs typeface="Times New Roman"/>
                        </a:rPr>
                        <a:t>6</a:t>
                      </a:r>
                      <a:endParaRPr lang="zh-TW" sz="1200" kern="10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zh-TW" sz="1200" kern="100">
                          <a:latin typeface="+mn-ea"/>
                          <a:ea typeface="+mn-ea"/>
                          <a:cs typeface="Times New Roman"/>
                        </a:rPr>
                        <a:t>磨床</a:t>
                      </a:r>
                      <a:r>
                        <a:rPr lang="en-US" sz="1200" kern="100">
                          <a:latin typeface="+mn-ea"/>
                          <a:ea typeface="+mn-ea"/>
                          <a:cs typeface="Times New Roman"/>
                        </a:rPr>
                        <a:t>(</a:t>
                      </a:r>
                      <a:r>
                        <a:rPr lang="zh-TW" sz="1200" kern="100">
                          <a:latin typeface="+mn-ea"/>
                          <a:ea typeface="+mn-ea"/>
                          <a:cs typeface="Times New Roman"/>
                        </a:rPr>
                        <a:t>名稱</a:t>
                      </a:r>
                      <a:r>
                        <a:rPr lang="en-US" sz="1200" kern="100">
                          <a:latin typeface="+mn-ea"/>
                          <a:ea typeface="+mn-ea"/>
                          <a:cs typeface="Times New Roman"/>
                        </a:rPr>
                        <a:t>) #6</a:t>
                      </a:r>
                      <a:endParaRPr lang="zh-TW" sz="1200" kern="10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dirty="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endParaRPr lang="en-US" sz="1200" kern="100" dirty="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endParaRPr lang="en-US" sz="1200" kern="10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504000">
                <a:tc>
                  <a:txBody>
                    <a:bodyPr/>
                    <a:lstStyle/>
                    <a:p>
                      <a:pPr algn="ctr">
                        <a:lnSpc>
                          <a:spcPct val="100000"/>
                        </a:lnSpc>
                        <a:spcAft>
                          <a:spcPts val="0"/>
                        </a:spcAft>
                      </a:pPr>
                      <a:r>
                        <a:rPr lang="en-US" sz="1200" kern="100">
                          <a:latin typeface="+mn-ea"/>
                          <a:ea typeface="+mn-ea"/>
                          <a:cs typeface="Times New Roman"/>
                        </a:rPr>
                        <a:t>7</a:t>
                      </a:r>
                      <a:endParaRPr lang="zh-TW" sz="1200" kern="10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200" kern="100">
                          <a:latin typeface="+mn-ea"/>
                          <a:ea typeface="+mn-ea"/>
                          <a:cs typeface="Times New Roman"/>
                        </a:rPr>
                        <a:t>…</a:t>
                      </a:r>
                      <a:endParaRPr lang="zh-TW" sz="1200" kern="10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a:latin typeface="+mn-ea"/>
                        <a:ea typeface="+mn-ea"/>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dirty="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504000">
                <a:tc>
                  <a:txBody>
                    <a:bodyPr/>
                    <a:lstStyle/>
                    <a:p>
                      <a:pPr algn="ctr">
                        <a:lnSpc>
                          <a:spcPct val="100000"/>
                        </a:lnSpc>
                        <a:spcAft>
                          <a:spcPts val="0"/>
                        </a:spcAft>
                      </a:pPr>
                      <a:r>
                        <a:rPr lang="en-US" sz="1200" kern="100">
                          <a:latin typeface="+mn-ea"/>
                          <a:ea typeface="+mn-ea"/>
                          <a:cs typeface="Times New Roman"/>
                        </a:rPr>
                        <a:t>8</a:t>
                      </a:r>
                      <a:endParaRPr lang="zh-TW" sz="1200" kern="10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a:latin typeface="+mn-ea"/>
                        <a:ea typeface="+mn-ea"/>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dirty="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504000">
                <a:tc>
                  <a:txBody>
                    <a:bodyPr/>
                    <a:lstStyle/>
                    <a:p>
                      <a:pPr algn="ctr">
                        <a:lnSpc>
                          <a:spcPct val="100000"/>
                        </a:lnSpc>
                        <a:spcAft>
                          <a:spcPts val="0"/>
                        </a:spcAft>
                      </a:pPr>
                      <a:endParaRPr lang="en-US" sz="1200" kern="100">
                        <a:solidFill>
                          <a:srgbClr val="A6A6A6"/>
                        </a:solidFill>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100" kern="100" dirty="0">
                          <a:solidFill>
                            <a:srgbClr val="A6A6A6"/>
                          </a:solidFill>
                          <a:latin typeface="+mn-ea"/>
                          <a:ea typeface="+mn-ea"/>
                          <a:cs typeface="Times New Roman"/>
                        </a:rPr>
                        <a:t>(</a:t>
                      </a:r>
                      <a:r>
                        <a:rPr lang="zh-TW" sz="1100" kern="100" dirty="0">
                          <a:solidFill>
                            <a:srgbClr val="A6A6A6"/>
                          </a:solidFill>
                          <a:latin typeface="+mn-ea"/>
                          <a:ea typeface="+mn-ea"/>
                          <a:cs typeface="Times New Roman"/>
                        </a:rPr>
                        <a:t>自行增列連網設備</a:t>
                      </a:r>
                      <a:r>
                        <a:rPr lang="en-US" sz="1100" kern="100" dirty="0">
                          <a:solidFill>
                            <a:srgbClr val="A6A6A6"/>
                          </a:solidFill>
                          <a:latin typeface="+mn-ea"/>
                          <a:ea typeface="+mn-ea"/>
                          <a:cs typeface="Times New Roman"/>
                        </a:rPr>
                        <a:t>)</a:t>
                      </a:r>
                      <a:endParaRPr lang="zh-TW" sz="1100" kern="100" dirty="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a:solidFill>
                          <a:srgbClr val="A6A6A6"/>
                        </a:solidFill>
                        <a:latin typeface="+mn-ea"/>
                        <a:ea typeface="+mn-ea"/>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dirty="0">
                        <a:solidFill>
                          <a:srgbClr val="A6A6A6"/>
                        </a:solidFill>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dirty="0">
                        <a:solidFill>
                          <a:srgbClr val="A6A6A6"/>
                        </a:solidFill>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414935658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3293E9E-AFF9-4034-8BF6-5754B3EA07C7}" type="slidenum">
              <a:rPr lang="zh-TW" altLang="en-US" smtClean="0"/>
              <a:pPr/>
              <a:t>45</a:t>
            </a:fld>
            <a:endParaRPr lang="zh-TW" altLang="en-US"/>
          </a:p>
        </p:txBody>
      </p:sp>
      <p:sp>
        <p:nvSpPr>
          <p:cNvPr id="5" name="Rectangle 2"/>
          <p:cNvSpPr>
            <a:spLocks noGrp="1" noChangeArrowheads="1"/>
          </p:cNvSpPr>
          <p:nvPr>
            <p:ph type="title"/>
          </p:nvPr>
        </p:nvSpPr>
        <p:spPr bwMode="auto">
          <a:xfrm>
            <a:off x="1117922" y="44624"/>
            <a:ext cx="698247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kumimoji="1" lang="zh-TW" altLang="en-US" dirty="0">
                <a:latin typeface="微軟正黑體" panose="020B0604030504040204" pitchFamily="34" charset="-120"/>
                <a:ea typeface="微軟正黑體" panose="020B0604030504040204" pitchFamily="34" charset="-120"/>
              </a:rPr>
              <a:t>肆、附錄</a:t>
            </a:r>
            <a:r>
              <a:rPr lang="en-US" altLang="zh-TW" sz="2800" b="1" dirty="0" smtClean="0">
                <a:latin typeface="微軟正黑體" panose="020B0604030504040204" pitchFamily="34" charset="-120"/>
                <a:ea typeface="微軟正黑體" panose="020B0604030504040204" pitchFamily="34" charset="-120"/>
              </a:rPr>
              <a:t>-</a:t>
            </a:r>
            <a:r>
              <a:rPr lang="zh-TW" altLang="en-US" sz="2800" b="1" dirty="0" smtClean="0">
                <a:latin typeface="微軟正黑體" panose="020B0604030504040204" pitchFamily="34" charset="-120"/>
                <a:ea typeface="微軟正黑體" panose="020B0604030504040204" pitchFamily="34" charset="-120"/>
              </a:rPr>
              <a:t>系統資訊流之資訊項目列表</a:t>
            </a:r>
            <a:endParaRPr lang="zh-TW" altLang="en-US" sz="2800" dirty="0" smtClean="0">
              <a:latin typeface="微軟正黑體" panose="020B0604030504040204" pitchFamily="34" charset="-120"/>
              <a:ea typeface="微軟正黑體" panose="020B0604030504040204" pitchFamily="34" charset="-120"/>
            </a:endParaRPr>
          </a:p>
        </p:txBody>
      </p:sp>
      <p:graphicFrame>
        <p:nvGraphicFramePr>
          <p:cNvPr id="2" name="表格 1"/>
          <p:cNvGraphicFramePr>
            <a:graphicFrameLocks noGrp="1"/>
          </p:cNvGraphicFramePr>
          <p:nvPr>
            <p:extLst>
              <p:ext uri="{D42A27DB-BD31-4B8C-83A1-F6EECF244321}">
                <p14:modId xmlns:p14="http://schemas.microsoft.com/office/powerpoint/2010/main" val="85780317"/>
              </p:ext>
            </p:extLst>
          </p:nvPr>
        </p:nvGraphicFramePr>
        <p:xfrm>
          <a:off x="395536" y="1052736"/>
          <a:ext cx="8280920" cy="2377440"/>
        </p:xfrm>
        <a:graphic>
          <a:graphicData uri="http://schemas.openxmlformats.org/drawingml/2006/table">
            <a:tbl>
              <a:tblPr firstRow="1" firstCol="1" bandRow="1">
                <a:tableStyleId>{5C22544A-7EE6-4342-B048-85BDC9FD1C3A}</a:tableStyleId>
              </a:tblPr>
              <a:tblGrid>
                <a:gridCol w="648072">
                  <a:extLst>
                    <a:ext uri="{9D8B030D-6E8A-4147-A177-3AD203B41FA5}">
                      <a16:colId xmlns:a16="http://schemas.microsoft.com/office/drawing/2014/main" val="20000"/>
                    </a:ext>
                  </a:extLst>
                </a:gridCol>
                <a:gridCol w="1872208">
                  <a:extLst>
                    <a:ext uri="{9D8B030D-6E8A-4147-A177-3AD203B41FA5}">
                      <a16:colId xmlns:a16="http://schemas.microsoft.com/office/drawing/2014/main" val="20001"/>
                    </a:ext>
                  </a:extLst>
                </a:gridCol>
                <a:gridCol w="1368152">
                  <a:extLst>
                    <a:ext uri="{9D8B030D-6E8A-4147-A177-3AD203B41FA5}">
                      <a16:colId xmlns:a16="http://schemas.microsoft.com/office/drawing/2014/main" val="20002"/>
                    </a:ext>
                  </a:extLst>
                </a:gridCol>
                <a:gridCol w="4392488">
                  <a:extLst>
                    <a:ext uri="{9D8B030D-6E8A-4147-A177-3AD203B41FA5}">
                      <a16:colId xmlns:a16="http://schemas.microsoft.com/office/drawing/2014/main" val="20003"/>
                    </a:ext>
                  </a:extLst>
                </a:gridCol>
              </a:tblGrid>
              <a:tr h="0">
                <a:tc gridSpan="4">
                  <a:txBody>
                    <a:bodyPr/>
                    <a:lstStyle/>
                    <a:p>
                      <a:pPr algn="just">
                        <a:lnSpc>
                          <a:spcPct val="100000"/>
                        </a:lnSpc>
                        <a:spcAft>
                          <a:spcPts val="0"/>
                        </a:spcAft>
                      </a:pPr>
                      <a:r>
                        <a:rPr lang="en-US" sz="1600" b="0" kern="100" dirty="0" smtClean="0">
                          <a:solidFill>
                            <a:schemeClr val="tx1"/>
                          </a:solidFill>
                          <a:effectLst/>
                          <a:latin typeface="微軟正黑體" panose="020B0604030504040204" pitchFamily="34" charset="-120"/>
                          <a:ea typeface="微軟正黑體" panose="020B0604030504040204" pitchFamily="34" charset="-120"/>
                        </a:rPr>
                        <a:t>1.</a:t>
                      </a:r>
                      <a:r>
                        <a:rPr lang="zh-TW" altLang="en-US" sz="1600" b="0" kern="100" dirty="0" smtClean="0">
                          <a:solidFill>
                            <a:schemeClr val="tx1"/>
                          </a:solidFill>
                          <a:effectLst/>
                          <a:latin typeface="微軟正黑體" panose="020B0604030504040204" pitchFamily="34" charset="-120"/>
                          <a:ea typeface="微軟正黑體" panose="020B0604030504040204" pitchFamily="34" charset="-120"/>
                        </a:rPr>
                        <a:t> </a:t>
                      </a:r>
                      <a:r>
                        <a:rPr lang="zh-TW" altLang="en-US" sz="1600" b="1" kern="100" dirty="0" smtClean="0">
                          <a:solidFill>
                            <a:schemeClr val="tx1"/>
                          </a:solidFill>
                          <a:effectLst/>
                          <a:latin typeface="微軟正黑體" panose="020B0604030504040204" pitchFamily="34" charset="-120"/>
                          <a:ea typeface="微軟正黑體" panose="020B0604030504040204" pitchFamily="34" charset="-120"/>
                        </a:rPr>
                        <a:t>「製造管理</a:t>
                      </a:r>
                      <a:r>
                        <a:rPr lang="en-US" altLang="zh-TW" sz="1600" b="1" kern="100" dirty="0" smtClean="0">
                          <a:solidFill>
                            <a:schemeClr val="tx1"/>
                          </a:solidFill>
                          <a:effectLst/>
                          <a:latin typeface="微軟正黑體" panose="020B0604030504040204" pitchFamily="34" charset="-120"/>
                          <a:ea typeface="微軟正黑體" panose="020B0604030504040204" pitchFamily="34" charset="-120"/>
                        </a:rPr>
                        <a:t>-</a:t>
                      </a:r>
                      <a:r>
                        <a:rPr lang="zh-TW" altLang="en-US" sz="1600" b="1" kern="100" dirty="0" smtClean="0">
                          <a:solidFill>
                            <a:schemeClr val="tx1"/>
                          </a:solidFill>
                          <a:effectLst/>
                          <a:latin typeface="微軟正黑體" panose="020B0604030504040204" pitchFamily="34" charset="-120"/>
                          <a:ea typeface="微軟正黑體" panose="020B0604030504040204" pitchFamily="34" charset="-120"/>
                        </a:rPr>
                        <a:t>設備管理」資訊流</a:t>
                      </a:r>
                      <a:r>
                        <a:rPr lang="en-US" sz="1600" b="0" kern="100" dirty="0" smtClean="0">
                          <a:solidFill>
                            <a:schemeClr val="tx1"/>
                          </a:solidFill>
                          <a:effectLst/>
                          <a:latin typeface="微軟正黑體" panose="020B0604030504040204" pitchFamily="34" charset="-120"/>
                          <a:ea typeface="微軟正黑體" panose="020B0604030504040204" pitchFamily="34" charset="-120"/>
                        </a:rPr>
                        <a:t>(</a:t>
                      </a:r>
                      <a:r>
                        <a:rPr lang="zh-TW" sz="1600" b="0" kern="100" dirty="0" smtClean="0">
                          <a:solidFill>
                            <a:schemeClr val="tx1"/>
                          </a:solidFill>
                          <a:effectLst/>
                          <a:latin typeface="微軟正黑體" panose="020B0604030504040204" pitchFamily="34" charset="-120"/>
                          <a:ea typeface="微軟正黑體" panose="020B0604030504040204" pitchFamily="34" charset="-120"/>
                        </a:rPr>
                        <a:t>資料</a:t>
                      </a:r>
                      <a:r>
                        <a:rPr lang="zh-TW" altLang="en-US" sz="1600" b="0" kern="100" dirty="0" smtClean="0">
                          <a:solidFill>
                            <a:schemeClr val="tx1"/>
                          </a:solidFill>
                          <a:effectLst/>
                          <a:latin typeface="微軟正黑體" panose="020B0604030504040204" pitchFamily="34" charset="-120"/>
                          <a:ea typeface="微軟正黑體" panose="020B0604030504040204" pitchFamily="34" charset="-120"/>
                        </a:rPr>
                        <a:t>交換格式：</a:t>
                      </a:r>
                      <a:r>
                        <a:rPr lang="en-US" sz="1600" b="0" kern="100" dirty="0" smtClean="0">
                          <a:solidFill>
                            <a:schemeClr val="tx1"/>
                          </a:solidFill>
                          <a:effectLst/>
                          <a:latin typeface="微軟正黑體" panose="020B0604030504040204" pitchFamily="34" charset="-120"/>
                          <a:ea typeface="微軟正黑體" panose="020B0604030504040204" pitchFamily="34" charset="-120"/>
                        </a:rPr>
                        <a:t>JSON</a:t>
                      </a:r>
                      <a:r>
                        <a:rPr lang="zh-TW" sz="1600" b="0" kern="100" dirty="0" smtClean="0">
                          <a:solidFill>
                            <a:schemeClr val="tx1"/>
                          </a:solidFill>
                          <a:effectLst/>
                          <a:latin typeface="微軟正黑體" panose="020B0604030504040204" pitchFamily="34" charset="-120"/>
                          <a:ea typeface="微軟正黑體" panose="020B0604030504040204" pitchFamily="34" charset="-120"/>
                        </a:rPr>
                        <a:t>、</a:t>
                      </a:r>
                      <a:r>
                        <a:rPr lang="en-US" altLang="zh-TW" sz="1600" b="0" kern="100" dirty="0" smtClean="0">
                          <a:solidFill>
                            <a:schemeClr val="tx1"/>
                          </a:solidFill>
                          <a:effectLst/>
                          <a:latin typeface="微軟正黑體" panose="020B0604030504040204" pitchFamily="34" charset="-120"/>
                          <a:ea typeface="微軟正黑體" panose="020B0604030504040204" pitchFamily="34" charset="-120"/>
                        </a:rPr>
                        <a:t>CSV</a:t>
                      </a:r>
                      <a:r>
                        <a:rPr lang="zh-TW" altLang="en-US" sz="1600" b="0" kern="100" dirty="0" smtClean="0">
                          <a:solidFill>
                            <a:schemeClr val="tx1"/>
                          </a:solidFill>
                          <a:effectLst/>
                          <a:latin typeface="微軟正黑體" panose="020B0604030504040204" pitchFamily="34" charset="-120"/>
                          <a:ea typeface="微軟正黑體" panose="020B0604030504040204" pitchFamily="34" charset="-120"/>
                        </a:rPr>
                        <a:t>、</a:t>
                      </a:r>
                      <a:r>
                        <a:rPr lang="en-US" altLang="zh-TW" sz="1600" b="0" kern="100" dirty="0" smtClean="0">
                          <a:solidFill>
                            <a:schemeClr val="tx1"/>
                          </a:solidFill>
                          <a:effectLst/>
                          <a:latin typeface="微軟正黑體" panose="020B0604030504040204" pitchFamily="34" charset="-120"/>
                          <a:ea typeface="微軟正黑體" panose="020B0604030504040204" pitchFamily="34" charset="-120"/>
                        </a:rPr>
                        <a:t>XML</a:t>
                      </a:r>
                      <a:r>
                        <a:rPr lang="zh-TW" altLang="en-US" sz="1600" b="0" kern="100" dirty="0" smtClean="0">
                          <a:solidFill>
                            <a:schemeClr val="tx1"/>
                          </a:solidFill>
                          <a:effectLst/>
                          <a:latin typeface="微軟正黑體" panose="020B0604030504040204" pitchFamily="34" charset="-120"/>
                          <a:ea typeface="微軟正黑體" panose="020B0604030504040204" pitchFamily="34" charset="-120"/>
                        </a:rPr>
                        <a:t> </a:t>
                      </a:r>
                      <a:r>
                        <a:rPr lang="en-US" sz="1600" b="0" kern="100" dirty="0" smtClean="0">
                          <a:solidFill>
                            <a:schemeClr val="tx1"/>
                          </a:solidFill>
                          <a:effectLst/>
                          <a:latin typeface="微軟正黑體" panose="020B0604030504040204" pitchFamily="34" charset="-120"/>
                          <a:ea typeface="微軟正黑體" panose="020B0604030504040204" pitchFamily="34" charset="-120"/>
                        </a:rPr>
                        <a:t>or </a:t>
                      </a:r>
                      <a:r>
                        <a:rPr lang="en-US" sz="1600" b="0" kern="100" dirty="0">
                          <a:solidFill>
                            <a:schemeClr val="tx1"/>
                          </a:solidFill>
                          <a:effectLst/>
                          <a:latin typeface="微軟正黑體" panose="020B0604030504040204" pitchFamily="34" charset="-120"/>
                          <a:ea typeface="微軟正黑體" panose="020B0604030504040204" pitchFamily="34" charset="-120"/>
                        </a:rPr>
                        <a:t>excel file)</a:t>
                      </a:r>
                      <a:endParaRPr lang="zh-TW" sz="16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0">
                <a:tc>
                  <a:txBody>
                    <a:bodyPr/>
                    <a:lstStyle/>
                    <a:p>
                      <a:pPr algn="ctr">
                        <a:lnSpc>
                          <a:spcPct val="100000"/>
                        </a:lnSpc>
                        <a:spcAft>
                          <a:spcPts val="0"/>
                        </a:spcAft>
                      </a:pPr>
                      <a:r>
                        <a:rPr lang="zh-TW" sz="1400" b="1" kern="100" dirty="0">
                          <a:solidFill>
                            <a:schemeClr val="tx1"/>
                          </a:solidFill>
                          <a:effectLst/>
                          <a:latin typeface="微軟正黑體" panose="020B0604030504040204" pitchFamily="34" charset="-120"/>
                          <a:ea typeface="微軟正黑體" panose="020B0604030504040204" pitchFamily="34" charset="-120"/>
                        </a:rPr>
                        <a:t>項次</a:t>
                      </a:r>
                      <a:endParaRPr lang="zh-TW" sz="14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00000"/>
                        </a:lnSpc>
                        <a:spcAft>
                          <a:spcPts val="0"/>
                        </a:spcAft>
                      </a:pPr>
                      <a:r>
                        <a:rPr lang="zh-TW" altLang="en-US" sz="1400" b="1"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欄位名稱</a:t>
                      </a:r>
                      <a:endParaRPr lang="zh-TW" sz="14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00000"/>
                        </a:lnSpc>
                        <a:spcAft>
                          <a:spcPts val="0"/>
                        </a:spcAft>
                      </a:pPr>
                      <a:r>
                        <a:rPr lang="zh-TW" sz="1400" b="1" kern="100" dirty="0">
                          <a:solidFill>
                            <a:schemeClr val="tx1"/>
                          </a:solidFill>
                          <a:effectLst/>
                          <a:latin typeface="微軟正黑體" panose="020B0604030504040204" pitchFamily="34" charset="-120"/>
                          <a:ea typeface="微軟正黑體" panose="020B0604030504040204" pitchFamily="34" charset="-120"/>
                        </a:rPr>
                        <a:t>資料型態</a:t>
                      </a:r>
                      <a:endParaRPr lang="zh-TW" sz="14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00000"/>
                        </a:lnSpc>
                        <a:spcAft>
                          <a:spcPts val="0"/>
                        </a:spcAft>
                      </a:pPr>
                      <a:r>
                        <a:rPr lang="zh-TW" sz="1400" b="1" kern="100" dirty="0">
                          <a:solidFill>
                            <a:schemeClr val="tx1"/>
                          </a:solidFill>
                          <a:effectLst/>
                          <a:latin typeface="微軟正黑體" panose="020B0604030504040204" pitchFamily="34" charset="-120"/>
                          <a:ea typeface="微軟正黑體" panose="020B0604030504040204" pitchFamily="34" charset="-120"/>
                        </a:rPr>
                        <a:t>來源</a:t>
                      </a:r>
                      <a:r>
                        <a:rPr lang="en-US" sz="1400" b="1" kern="100" dirty="0">
                          <a:solidFill>
                            <a:schemeClr val="tx1"/>
                          </a:solidFill>
                          <a:effectLst/>
                          <a:latin typeface="微軟正黑體" panose="020B0604030504040204" pitchFamily="34" charset="-120"/>
                          <a:ea typeface="微軟正黑體" panose="020B0604030504040204" pitchFamily="34" charset="-120"/>
                        </a:rPr>
                        <a:t>(</a:t>
                      </a:r>
                      <a:r>
                        <a:rPr lang="zh-TW" sz="1400" b="1" kern="100" dirty="0">
                          <a:solidFill>
                            <a:schemeClr val="tx1"/>
                          </a:solidFill>
                          <a:effectLst/>
                          <a:latin typeface="微軟正黑體" panose="020B0604030504040204" pitchFamily="34" charset="-120"/>
                          <a:ea typeface="微軟正黑體" panose="020B0604030504040204" pitchFamily="34" charset="-120"/>
                        </a:rPr>
                        <a:t>系統別</a:t>
                      </a:r>
                      <a:r>
                        <a:rPr lang="en-US" sz="1400" b="1" kern="100" dirty="0" smtClean="0">
                          <a:solidFill>
                            <a:schemeClr val="tx1"/>
                          </a:solidFill>
                          <a:effectLst/>
                          <a:latin typeface="微軟正黑體" panose="020B0604030504040204" pitchFamily="34" charset="-120"/>
                          <a:ea typeface="微軟正黑體" panose="020B0604030504040204" pitchFamily="34" charset="-120"/>
                        </a:rPr>
                        <a:t>)</a:t>
                      </a:r>
                    </a:p>
                    <a:p>
                      <a:pPr algn="ctr">
                        <a:lnSpc>
                          <a:spcPct val="100000"/>
                        </a:lnSpc>
                        <a:spcAft>
                          <a:spcPts val="0"/>
                        </a:spcAft>
                      </a:pPr>
                      <a:r>
                        <a:rPr lang="zh-TW" sz="1400" b="1" kern="100" dirty="0" smtClean="0">
                          <a:solidFill>
                            <a:schemeClr val="tx1"/>
                          </a:solidFill>
                          <a:effectLst/>
                          <a:latin typeface="微軟正黑體" panose="020B0604030504040204" pitchFamily="34" charset="-120"/>
                          <a:ea typeface="微軟正黑體" panose="020B0604030504040204" pitchFamily="34" charset="-120"/>
                        </a:rPr>
                        <a:t>或</a:t>
                      </a:r>
                      <a:r>
                        <a:rPr lang="zh-TW" sz="1400" b="1" kern="100" dirty="0">
                          <a:solidFill>
                            <a:schemeClr val="tx1"/>
                          </a:solidFill>
                          <a:effectLst/>
                          <a:latin typeface="微軟正黑體" panose="020B0604030504040204" pitchFamily="34" charset="-120"/>
                          <a:ea typeface="微軟正黑體" panose="020B0604030504040204" pitchFamily="34" charset="-120"/>
                        </a:rPr>
                        <a:t>用途</a:t>
                      </a:r>
                      <a:r>
                        <a:rPr lang="en-US" sz="1400" b="1" kern="100" dirty="0">
                          <a:solidFill>
                            <a:schemeClr val="tx1"/>
                          </a:solidFill>
                          <a:effectLst/>
                          <a:latin typeface="微軟正黑體" panose="020B0604030504040204" pitchFamily="34" charset="-120"/>
                          <a:ea typeface="微軟正黑體" panose="020B0604030504040204" pitchFamily="34" charset="-120"/>
                        </a:rPr>
                        <a:t>(</a:t>
                      </a:r>
                      <a:r>
                        <a:rPr lang="zh-TW" sz="1400" b="1" kern="100" dirty="0">
                          <a:solidFill>
                            <a:schemeClr val="tx1"/>
                          </a:solidFill>
                          <a:effectLst/>
                          <a:latin typeface="微軟正黑體" panose="020B0604030504040204" pitchFamily="34" charset="-120"/>
                          <a:ea typeface="微軟正黑體" panose="020B0604030504040204" pitchFamily="34" charset="-120"/>
                        </a:rPr>
                        <a:t>功能別</a:t>
                      </a:r>
                      <a:r>
                        <a:rPr lang="en-US" sz="1400" b="1" kern="100" dirty="0">
                          <a:solidFill>
                            <a:schemeClr val="tx1"/>
                          </a:solidFill>
                          <a:effectLst/>
                          <a:latin typeface="微軟正黑體" panose="020B0604030504040204" pitchFamily="34" charset="-120"/>
                          <a:ea typeface="微軟正黑體" panose="020B0604030504040204" pitchFamily="34" charset="-120"/>
                        </a:rPr>
                        <a:t>)</a:t>
                      </a:r>
                      <a:endParaRPr lang="zh-TW" sz="14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1"/>
                  </a:ext>
                </a:extLst>
              </a:tr>
              <a:tr h="0">
                <a:tc>
                  <a:txBody>
                    <a:bodyPr/>
                    <a:lstStyle/>
                    <a:p>
                      <a:pPr algn="ctr">
                        <a:lnSpc>
                          <a:spcPct val="100000"/>
                        </a:lnSpc>
                        <a:spcAft>
                          <a:spcPts val="0"/>
                        </a:spcAft>
                      </a:pPr>
                      <a:r>
                        <a:rPr lang="en-US" sz="1400" b="0" kern="100" dirty="0">
                          <a:solidFill>
                            <a:schemeClr val="tx1"/>
                          </a:solidFill>
                          <a:effectLst/>
                          <a:latin typeface="微軟正黑體" panose="020B0604030504040204" pitchFamily="34" charset="-120"/>
                          <a:ea typeface="微軟正黑體" panose="020B0604030504040204" pitchFamily="34" charset="-120"/>
                        </a:rPr>
                        <a:t>1</a:t>
                      </a: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zh-TW" sz="1400" b="0" kern="100" dirty="0">
                          <a:solidFill>
                            <a:schemeClr val="tx1"/>
                          </a:solidFill>
                          <a:effectLst/>
                          <a:latin typeface="微軟正黑體" panose="020B0604030504040204" pitchFamily="34" charset="-120"/>
                          <a:ea typeface="微軟正黑體" panose="020B0604030504040204" pitchFamily="34" charset="-120"/>
                        </a:rPr>
                        <a:t>時間</a:t>
                      </a: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zh-TW" sz="1400" b="0" kern="100" dirty="0">
                          <a:solidFill>
                            <a:schemeClr val="tx1"/>
                          </a:solidFill>
                          <a:effectLst/>
                          <a:latin typeface="微軟正黑體" panose="020B0604030504040204" pitchFamily="34" charset="-120"/>
                          <a:ea typeface="微軟正黑體" panose="020B0604030504040204" pitchFamily="34" charset="-120"/>
                        </a:rPr>
                        <a:t>時間</a:t>
                      </a: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en-US" sz="1400" b="0" kern="100">
                          <a:solidFill>
                            <a:schemeClr val="tx1"/>
                          </a:solidFill>
                          <a:effectLst/>
                          <a:latin typeface="微軟正黑體" panose="020B0604030504040204" pitchFamily="34" charset="-120"/>
                          <a:ea typeface="微軟正黑體" panose="020B0604030504040204" pitchFamily="34" charset="-120"/>
                        </a:rPr>
                        <a:t>SMB-</a:t>
                      </a:r>
                      <a:r>
                        <a:rPr lang="zh-TW" sz="1400" b="0" kern="100">
                          <a:solidFill>
                            <a:schemeClr val="tx1"/>
                          </a:solidFill>
                          <a:effectLst/>
                          <a:latin typeface="微軟正黑體" panose="020B0604030504040204" pitchFamily="34" charset="-120"/>
                          <a:ea typeface="微軟正黑體" panose="020B0604030504040204" pitchFamily="34" charset="-120"/>
                        </a:rPr>
                        <a:t>時間戳記</a:t>
                      </a:r>
                      <a:endParaRPr lang="zh-TW" sz="14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0">
                <a:tc>
                  <a:txBody>
                    <a:bodyPr/>
                    <a:lstStyle/>
                    <a:p>
                      <a:pPr algn="ctr">
                        <a:lnSpc>
                          <a:spcPct val="100000"/>
                        </a:lnSpc>
                        <a:spcAft>
                          <a:spcPts val="0"/>
                        </a:spcAft>
                      </a:pPr>
                      <a:r>
                        <a:rPr lang="en-US" sz="1400" b="0" kern="100" dirty="0">
                          <a:solidFill>
                            <a:schemeClr val="tx1"/>
                          </a:solidFill>
                          <a:effectLst/>
                          <a:latin typeface="微軟正黑體" panose="020B0604030504040204" pitchFamily="34" charset="-120"/>
                          <a:ea typeface="微軟正黑體" panose="020B0604030504040204" pitchFamily="34" charset="-120"/>
                        </a:rPr>
                        <a:t>2</a:t>
                      </a: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zh-TW" sz="1400" b="0" kern="100" dirty="0">
                          <a:solidFill>
                            <a:schemeClr val="tx1"/>
                          </a:solidFill>
                          <a:effectLst/>
                          <a:latin typeface="微軟正黑體" panose="020B0604030504040204" pitchFamily="34" charset="-120"/>
                          <a:ea typeface="微軟正黑體" panose="020B0604030504040204" pitchFamily="34" charset="-120"/>
                        </a:rPr>
                        <a:t>設備代號</a:t>
                      </a: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zh-TW" sz="1400" b="0" kern="100" dirty="0">
                          <a:solidFill>
                            <a:schemeClr val="tx1"/>
                          </a:solidFill>
                          <a:effectLst/>
                          <a:latin typeface="微軟正黑體" panose="020B0604030504040204" pitchFamily="34" charset="-120"/>
                          <a:ea typeface="微軟正黑體" panose="020B0604030504040204" pitchFamily="34" charset="-120"/>
                        </a:rPr>
                        <a:t>文字</a:t>
                      </a: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en-US" sz="1400" b="0" kern="100">
                          <a:solidFill>
                            <a:schemeClr val="tx1"/>
                          </a:solidFill>
                          <a:effectLst/>
                          <a:latin typeface="微軟正黑體" panose="020B0604030504040204" pitchFamily="34" charset="-120"/>
                          <a:ea typeface="微軟正黑體" panose="020B0604030504040204" pitchFamily="34" charset="-120"/>
                        </a:rPr>
                        <a:t>SMB-</a:t>
                      </a:r>
                      <a:r>
                        <a:rPr lang="zh-TW" sz="1400" b="0" kern="100">
                          <a:solidFill>
                            <a:schemeClr val="tx1"/>
                          </a:solidFill>
                          <a:effectLst/>
                          <a:latin typeface="微軟正黑體" panose="020B0604030504040204" pitchFamily="34" charset="-120"/>
                          <a:ea typeface="微軟正黑體" panose="020B0604030504040204" pitchFamily="34" charset="-120"/>
                        </a:rPr>
                        <a:t>設備聯網</a:t>
                      </a:r>
                      <a:endParaRPr lang="zh-TW" sz="14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0">
                <a:tc>
                  <a:txBody>
                    <a:bodyPr/>
                    <a:lstStyle/>
                    <a:p>
                      <a:pPr algn="ctr">
                        <a:lnSpc>
                          <a:spcPct val="100000"/>
                        </a:lnSpc>
                        <a:spcAft>
                          <a:spcPts val="0"/>
                        </a:spcAft>
                      </a:pPr>
                      <a:r>
                        <a:rPr lang="en-US" sz="1400" b="0" kern="100" dirty="0">
                          <a:solidFill>
                            <a:schemeClr val="tx1"/>
                          </a:solidFill>
                          <a:effectLst/>
                          <a:latin typeface="微軟正黑體" panose="020B0604030504040204" pitchFamily="34" charset="-120"/>
                          <a:ea typeface="微軟正黑體" panose="020B0604030504040204" pitchFamily="34" charset="-120"/>
                        </a:rPr>
                        <a:t>3</a:t>
                      </a: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zh-TW" sz="1400" b="0" kern="100" dirty="0">
                          <a:solidFill>
                            <a:schemeClr val="tx1"/>
                          </a:solidFill>
                          <a:effectLst/>
                          <a:latin typeface="微軟正黑體" panose="020B0604030504040204" pitchFamily="34" charset="-120"/>
                          <a:ea typeface="微軟正黑體" panose="020B0604030504040204" pitchFamily="34" charset="-120"/>
                        </a:rPr>
                        <a:t>生產記數</a:t>
                      </a: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zh-TW" sz="1400" b="0" kern="100" dirty="0">
                          <a:solidFill>
                            <a:schemeClr val="tx1"/>
                          </a:solidFill>
                          <a:effectLst/>
                          <a:latin typeface="微軟正黑體" panose="020B0604030504040204" pitchFamily="34" charset="-120"/>
                          <a:ea typeface="微軟正黑體" panose="020B0604030504040204" pitchFamily="34" charset="-120"/>
                        </a:rPr>
                        <a:t>數字</a:t>
                      </a: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en-US" sz="1400" b="0" kern="100">
                          <a:solidFill>
                            <a:schemeClr val="tx1"/>
                          </a:solidFill>
                          <a:effectLst/>
                          <a:latin typeface="微軟正黑體" panose="020B0604030504040204" pitchFamily="34" charset="-120"/>
                          <a:ea typeface="微軟正黑體" panose="020B0604030504040204" pitchFamily="34" charset="-120"/>
                        </a:rPr>
                        <a:t>SMB-</a:t>
                      </a:r>
                      <a:r>
                        <a:rPr lang="zh-TW" sz="1400" b="0" kern="100">
                          <a:solidFill>
                            <a:schemeClr val="tx1"/>
                          </a:solidFill>
                          <a:effectLst/>
                          <a:latin typeface="微軟正黑體" panose="020B0604030504040204" pitchFamily="34" charset="-120"/>
                          <a:ea typeface="微軟正黑體" panose="020B0604030504040204" pitchFamily="34" charset="-120"/>
                        </a:rPr>
                        <a:t>完工計量管理</a:t>
                      </a:r>
                      <a:endParaRPr lang="zh-TW" sz="14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0">
                <a:tc>
                  <a:txBody>
                    <a:bodyPr/>
                    <a:lstStyle/>
                    <a:p>
                      <a:pPr algn="ctr">
                        <a:lnSpc>
                          <a:spcPct val="100000"/>
                        </a:lnSpc>
                        <a:spcAft>
                          <a:spcPts val="0"/>
                        </a:spcAft>
                      </a:pPr>
                      <a:r>
                        <a:rPr lang="en-US" sz="1400" b="0" kern="100" dirty="0">
                          <a:solidFill>
                            <a:schemeClr val="tx1"/>
                          </a:solidFill>
                          <a:effectLst/>
                          <a:latin typeface="微軟正黑體" panose="020B0604030504040204" pitchFamily="34" charset="-120"/>
                          <a:ea typeface="微軟正黑體" panose="020B0604030504040204" pitchFamily="34" charset="-120"/>
                        </a:rPr>
                        <a:t> </a:t>
                      </a: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zh-TW" sz="1400" b="0" kern="100" dirty="0">
                          <a:solidFill>
                            <a:schemeClr val="tx1"/>
                          </a:solidFill>
                          <a:effectLst/>
                          <a:latin typeface="微軟正黑體" panose="020B0604030504040204" pitchFamily="34" charset="-120"/>
                          <a:ea typeface="微軟正黑體" panose="020B0604030504040204" pitchFamily="34" charset="-120"/>
                        </a:rPr>
                        <a:t>訂單編號</a:t>
                      </a: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zh-TW" sz="1400" b="0" kern="100" dirty="0">
                          <a:solidFill>
                            <a:schemeClr val="tx1"/>
                          </a:solidFill>
                          <a:effectLst/>
                          <a:latin typeface="微軟正黑體" panose="020B0604030504040204" pitchFamily="34" charset="-120"/>
                          <a:ea typeface="微軟正黑體" panose="020B0604030504040204" pitchFamily="34" charset="-120"/>
                        </a:rPr>
                        <a:t>文字</a:t>
                      </a: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en-US" sz="1400" b="0" kern="100" dirty="0">
                          <a:solidFill>
                            <a:schemeClr val="tx1"/>
                          </a:solidFill>
                          <a:effectLst/>
                          <a:latin typeface="微軟正黑體" panose="020B0604030504040204" pitchFamily="34" charset="-120"/>
                          <a:ea typeface="微軟正黑體" panose="020B0604030504040204" pitchFamily="34" charset="-120"/>
                        </a:rPr>
                        <a:t>A.</a:t>
                      </a:r>
                      <a:r>
                        <a:rPr lang="zh-TW" sz="1400" b="0" kern="100" dirty="0">
                          <a:solidFill>
                            <a:schemeClr val="tx1"/>
                          </a:solidFill>
                          <a:effectLst/>
                          <a:latin typeface="微軟正黑體" panose="020B0604030504040204" pitchFamily="34" charset="-120"/>
                          <a:ea typeface="微軟正黑體" panose="020B0604030504040204" pitchFamily="34" charset="-120"/>
                        </a:rPr>
                        <a:t>工單管理</a:t>
                      </a: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0">
                <a:tc>
                  <a:txBody>
                    <a:bodyPr/>
                    <a:lstStyle/>
                    <a:p>
                      <a:pPr algn="ctr">
                        <a:lnSpc>
                          <a:spcPct val="100000"/>
                        </a:lnSpc>
                        <a:spcAft>
                          <a:spcPts val="0"/>
                        </a:spcAft>
                      </a:pPr>
                      <a:r>
                        <a:rPr lang="en-US" sz="1400" b="0" kern="100" dirty="0">
                          <a:solidFill>
                            <a:schemeClr val="tx1"/>
                          </a:solidFill>
                          <a:effectLst/>
                          <a:latin typeface="微軟正黑體" panose="020B0604030504040204" pitchFamily="34" charset="-120"/>
                          <a:ea typeface="微軟正黑體" panose="020B0604030504040204" pitchFamily="34" charset="-120"/>
                        </a:rPr>
                        <a:t> </a:t>
                      </a: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en-US" sz="1400" b="0" kern="100">
                          <a:solidFill>
                            <a:schemeClr val="tx1"/>
                          </a:solidFill>
                          <a:effectLst/>
                          <a:latin typeface="微軟正黑體" panose="020B0604030504040204" pitchFamily="34" charset="-120"/>
                          <a:ea typeface="微軟正黑體" panose="020B0604030504040204" pitchFamily="34" charset="-120"/>
                        </a:rPr>
                        <a:t>…</a:t>
                      </a:r>
                      <a:endParaRPr lang="zh-TW" sz="14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en-US" sz="1400" b="0" kern="100" dirty="0">
                          <a:solidFill>
                            <a:schemeClr val="tx1"/>
                          </a:solidFill>
                          <a:effectLst/>
                          <a:latin typeface="微軟正黑體" panose="020B0604030504040204" pitchFamily="34" charset="-120"/>
                          <a:ea typeface="微軟正黑體" panose="020B0604030504040204" pitchFamily="34" charset="-120"/>
                        </a:rPr>
                        <a:t>…</a:t>
                      </a: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en-US" sz="1400" b="0" kern="100" dirty="0">
                          <a:solidFill>
                            <a:schemeClr val="tx1"/>
                          </a:solidFill>
                          <a:effectLst/>
                          <a:latin typeface="微軟正黑體" panose="020B0604030504040204" pitchFamily="34" charset="-120"/>
                          <a:ea typeface="微軟正黑體" panose="020B0604030504040204" pitchFamily="34" charset="-120"/>
                        </a:rPr>
                        <a:t>…</a:t>
                      </a: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graphicFrame>
        <p:nvGraphicFramePr>
          <p:cNvPr id="6" name="表格 5"/>
          <p:cNvGraphicFramePr>
            <a:graphicFrameLocks noGrp="1"/>
          </p:cNvGraphicFramePr>
          <p:nvPr>
            <p:extLst>
              <p:ext uri="{D42A27DB-BD31-4B8C-83A1-F6EECF244321}">
                <p14:modId xmlns:p14="http://schemas.microsoft.com/office/powerpoint/2010/main" val="4034982827"/>
              </p:ext>
            </p:extLst>
          </p:nvPr>
        </p:nvGraphicFramePr>
        <p:xfrm>
          <a:off x="387946" y="3501008"/>
          <a:ext cx="8280920" cy="1463040"/>
        </p:xfrm>
        <a:graphic>
          <a:graphicData uri="http://schemas.openxmlformats.org/drawingml/2006/table">
            <a:tbl>
              <a:tblPr firstRow="1" firstCol="1" bandRow="1">
                <a:tableStyleId>{5C22544A-7EE6-4342-B048-85BDC9FD1C3A}</a:tableStyleId>
              </a:tblPr>
              <a:tblGrid>
                <a:gridCol w="648072">
                  <a:extLst>
                    <a:ext uri="{9D8B030D-6E8A-4147-A177-3AD203B41FA5}">
                      <a16:colId xmlns:a16="http://schemas.microsoft.com/office/drawing/2014/main" val="20000"/>
                    </a:ext>
                  </a:extLst>
                </a:gridCol>
                <a:gridCol w="1872208">
                  <a:extLst>
                    <a:ext uri="{9D8B030D-6E8A-4147-A177-3AD203B41FA5}">
                      <a16:colId xmlns:a16="http://schemas.microsoft.com/office/drawing/2014/main" val="20001"/>
                    </a:ext>
                  </a:extLst>
                </a:gridCol>
                <a:gridCol w="1368152">
                  <a:extLst>
                    <a:ext uri="{9D8B030D-6E8A-4147-A177-3AD203B41FA5}">
                      <a16:colId xmlns:a16="http://schemas.microsoft.com/office/drawing/2014/main" val="20002"/>
                    </a:ext>
                  </a:extLst>
                </a:gridCol>
                <a:gridCol w="4392488">
                  <a:extLst>
                    <a:ext uri="{9D8B030D-6E8A-4147-A177-3AD203B41FA5}">
                      <a16:colId xmlns:a16="http://schemas.microsoft.com/office/drawing/2014/main" val="20003"/>
                    </a:ext>
                  </a:extLst>
                </a:gridCol>
              </a:tblGrid>
              <a:tr h="0">
                <a:tc gridSpan="4">
                  <a:txBody>
                    <a:bodyPr/>
                    <a:lstStyle/>
                    <a:p>
                      <a:pPr algn="just">
                        <a:lnSpc>
                          <a:spcPct val="100000"/>
                        </a:lnSpc>
                        <a:spcAft>
                          <a:spcPts val="0"/>
                        </a:spcAft>
                      </a:pPr>
                      <a:r>
                        <a:rPr lang="en-US" sz="1600" b="0" kern="100" dirty="0" smtClean="0">
                          <a:solidFill>
                            <a:schemeClr val="tx1"/>
                          </a:solidFill>
                          <a:effectLst/>
                          <a:latin typeface="微軟正黑體" panose="020B0604030504040204" pitchFamily="34" charset="-120"/>
                          <a:ea typeface="微軟正黑體" panose="020B0604030504040204" pitchFamily="34" charset="-120"/>
                        </a:rPr>
                        <a:t>2.</a:t>
                      </a:r>
                      <a:r>
                        <a:rPr lang="zh-TW" altLang="en-US" sz="1600" b="0" kern="100" dirty="0" smtClean="0">
                          <a:solidFill>
                            <a:schemeClr val="tx1"/>
                          </a:solidFill>
                          <a:effectLst/>
                          <a:latin typeface="微軟正黑體" panose="020B0604030504040204" pitchFamily="34" charset="-120"/>
                          <a:ea typeface="微軟正黑體" panose="020B0604030504040204" pitchFamily="34" charset="-120"/>
                        </a:rPr>
                        <a:t> </a:t>
                      </a:r>
                      <a:r>
                        <a:rPr lang="zh-TW" altLang="en-US" sz="1600" b="1" kern="100" dirty="0" smtClean="0">
                          <a:solidFill>
                            <a:schemeClr val="tx1"/>
                          </a:solidFill>
                          <a:effectLst/>
                          <a:latin typeface="微軟正黑體" panose="020B0604030504040204" pitchFamily="34" charset="-120"/>
                          <a:ea typeface="微軟正黑體" panose="020B0604030504040204" pitchFamily="34" charset="-120"/>
                        </a:rPr>
                        <a:t>「</a:t>
                      </a:r>
                      <a:r>
                        <a:rPr lang="en-US" altLang="zh-TW" sz="1600" b="1" kern="100" dirty="0" smtClean="0">
                          <a:solidFill>
                            <a:schemeClr val="tx1"/>
                          </a:solidFill>
                          <a:effectLst/>
                          <a:latin typeface="微軟正黑體" panose="020B0604030504040204" pitchFamily="34" charset="-120"/>
                          <a:ea typeface="微軟正黑體" panose="020B0604030504040204" pitchFamily="34" charset="-120"/>
                        </a:rPr>
                        <a:t>ERP-</a:t>
                      </a:r>
                      <a:r>
                        <a:rPr lang="zh-TW" altLang="en-US" sz="1600" b="1" kern="100" dirty="0" smtClean="0">
                          <a:solidFill>
                            <a:schemeClr val="tx1"/>
                          </a:solidFill>
                          <a:effectLst/>
                          <a:latin typeface="微軟正黑體" panose="020B0604030504040204" pitchFamily="34" charset="-120"/>
                          <a:ea typeface="微軟正黑體" panose="020B0604030504040204" pitchFamily="34" charset="-120"/>
                        </a:rPr>
                        <a:t>製造管理」資訊流</a:t>
                      </a:r>
                      <a:r>
                        <a:rPr lang="en-US" sz="1600" b="0" kern="100" dirty="0" smtClean="0">
                          <a:solidFill>
                            <a:schemeClr val="tx1"/>
                          </a:solidFill>
                          <a:effectLst/>
                          <a:latin typeface="微軟正黑體" panose="020B0604030504040204" pitchFamily="34" charset="-120"/>
                          <a:ea typeface="微軟正黑體" panose="020B0604030504040204" pitchFamily="34" charset="-120"/>
                        </a:rPr>
                        <a:t>(</a:t>
                      </a:r>
                      <a:r>
                        <a:rPr lang="zh-TW" sz="1600" b="0" kern="100" dirty="0" smtClean="0">
                          <a:solidFill>
                            <a:schemeClr val="tx1"/>
                          </a:solidFill>
                          <a:effectLst/>
                          <a:latin typeface="微軟正黑體" panose="020B0604030504040204" pitchFamily="34" charset="-120"/>
                          <a:ea typeface="微軟正黑體" panose="020B0604030504040204" pitchFamily="34" charset="-120"/>
                        </a:rPr>
                        <a:t>資料</a:t>
                      </a:r>
                      <a:r>
                        <a:rPr lang="zh-TW" altLang="en-US" sz="1600" b="0" kern="100" dirty="0" smtClean="0">
                          <a:solidFill>
                            <a:schemeClr val="tx1"/>
                          </a:solidFill>
                          <a:effectLst/>
                          <a:latin typeface="微軟正黑體" panose="020B0604030504040204" pitchFamily="34" charset="-120"/>
                          <a:ea typeface="微軟正黑體" panose="020B0604030504040204" pitchFamily="34" charset="-120"/>
                        </a:rPr>
                        <a:t>交換格式：</a:t>
                      </a:r>
                      <a:r>
                        <a:rPr lang="en-US" sz="1600" b="0" kern="100" dirty="0" smtClean="0">
                          <a:solidFill>
                            <a:schemeClr val="tx1"/>
                          </a:solidFill>
                          <a:effectLst/>
                          <a:latin typeface="微軟正黑體" panose="020B0604030504040204" pitchFamily="34" charset="-120"/>
                          <a:ea typeface="微軟正黑體" panose="020B0604030504040204" pitchFamily="34" charset="-120"/>
                        </a:rPr>
                        <a:t>JSON</a:t>
                      </a:r>
                      <a:r>
                        <a:rPr lang="zh-TW" sz="1600" b="0" kern="100" dirty="0" smtClean="0">
                          <a:solidFill>
                            <a:schemeClr val="tx1"/>
                          </a:solidFill>
                          <a:effectLst/>
                          <a:latin typeface="微軟正黑體" panose="020B0604030504040204" pitchFamily="34" charset="-120"/>
                          <a:ea typeface="微軟正黑體" panose="020B0604030504040204" pitchFamily="34" charset="-120"/>
                        </a:rPr>
                        <a:t>、</a:t>
                      </a:r>
                      <a:r>
                        <a:rPr lang="en-US" altLang="zh-TW" sz="1600" b="0" kern="100" dirty="0" smtClean="0">
                          <a:solidFill>
                            <a:schemeClr val="tx1"/>
                          </a:solidFill>
                          <a:effectLst/>
                          <a:latin typeface="微軟正黑體" panose="020B0604030504040204" pitchFamily="34" charset="-120"/>
                          <a:ea typeface="微軟正黑體" panose="020B0604030504040204" pitchFamily="34" charset="-120"/>
                        </a:rPr>
                        <a:t>CSV</a:t>
                      </a:r>
                      <a:r>
                        <a:rPr lang="zh-TW" altLang="en-US" sz="1600" b="0" kern="100" dirty="0" smtClean="0">
                          <a:solidFill>
                            <a:schemeClr val="tx1"/>
                          </a:solidFill>
                          <a:effectLst/>
                          <a:latin typeface="微軟正黑體" panose="020B0604030504040204" pitchFamily="34" charset="-120"/>
                          <a:ea typeface="微軟正黑體" panose="020B0604030504040204" pitchFamily="34" charset="-120"/>
                        </a:rPr>
                        <a:t>、</a:t>
                      </a:r>
                      <a:r>
                        <a:rPr lang="en-US" altLang="zh-TW" sz="1600" b="0" kern="100" dirty="0" smtClean="0">
                          <a:solidFill>
                            <a:schemeClr val="tx1"/>
                          </a:solidFill>
                          <a:effectLst/>
                          <a:latin typeface="微軟正黑體" panose="020B0604030504040204" pitchFamily="34" charset="-120"/>
                          <a:ea typeface="微軟正黑體" panose="020B0604030504040204" pitchFamily="34" charset="-120"/>
                        </a:rPr>
                        <a:t>XML</a:t>
                      </a:r>
                      <a:r>
                        <a:rPr lang="zh-TW" altLang="en-US" sz="1600" b="0" kern="100" dirty="0" smtClean="0">
                          <a:solidFill>
                            <a:schemeClr val="tx1"/>
                          </a:solidFill>
                          <a:effectLst/>
                          <a:latin typeface="微軟正黑體" panose="020B0604030504040204" pitchFamily="34" charset="-120"/>
                          <a:ea typeface="微軟正黑體" panose="020B0604030504040204" pitchFamily="34" charset="-120"/>
                        </a:rPr>
                        <a:t> </a:t>
                      </a:r>
                      <a:r>
                        <a:rPr lang="en-US" sz="1600" b="0" kern="100" dirty="0" smtClean="0">
                          <a:solidFill>
                            <a:schemeClr val="tx1"/>
                          </a:solidFill>
                          <a:effectLst/>
                          <a:latin typeface="微軟正黑體" panose="020B0604030504040204" pitchFamily="34" charset="-120"/>
                          <a:ea typeface="微軟正黑體" panose="020B0604030504040204" pitchFamily="34" charset="-120"/>
                        </a:rPr>
                        <a:t>or </a:t>
                      </a:r>
                      <a:r>
                        <a:rPr lang="en-US" sz="1600" b="0" kern="100" dirty="0">
                          <a:solidFill>
                            <a:schemeClr val="tx1"/>
                          </a:solidFill>
                          <a:effectLst/>
                          <a:latin typeface="微軟正黑體" panose="020B0604030504040204" pitchFamily="34" charset="-120"/>
                          <a:ea typeface="微軟正黑體" panose="020B0604030504040204" pitchFamily="34" charset="-120"/>
                        </a:rPr>
                        <a:t>excel file)</a:t>
                      </a:r>
                      <a:endParaRPr lang="zh-TW" sz="16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0">
                <a:tc>
                  <a:txBody>
                    <a:bodyPr/>
                    <a:lstStyle/>
                    <a:p>
                      <a:pPr algn="ctr">
                        <a:lnSpc>
                          <a:spcPct val="100000"/>
                        </a:lnSpc>
                        <a:spcAft>
                          <a:spcPts val="0"/>
                        </a:spcAft>
                      </a:pPr>
                      <a:r>
                        <a:rPr lang="zh-TW" sz="1400" b="1" kern="100" dirty="0">
                          <a:solidFill>
                            <a:schemeClr val="tx1"/>
                          </a:solidFill>
                          <a:effectLst/>
                          <a:latin typeface="微軟正黑體" panose="020B0604030504040204" pitchFamily="34" charset="-120"/>
                          <a:ea typeface="微軟正黑體" panose="020B0604030504040204" pitchFamily="34" charset="-120"/>
                        </a:rPr>
                        <a:t>項次</a:t>
                      </a:r>
                      <a:endParaRPr lang="zh-TW" sz="14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00000"/>
                        </a:lnSpc>
                        <a:spcAft>
                          <a:spcPts val="0"/>
                        </a:spcAft>
                      </a:pPr>
                      <a:r>
                        <a:rPr lang="zh-TW" altLang="en-US" sz="1400" b="1"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欄位名稱</a:t>
                      </a:r>
                      <a:endParaRPr lang="zh-TW" sz="14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00000"/>
                        </a:lnSpc>
                        <a:spcAft>
                          <a:spcPts val="0"/>
                        </a:spcAft>
                      </a:pPr>
                      <a:r>
                        <a:rPr lang="zh-TW" sz="1400" b="1" kern="100" dirty="0">
                          <a:solidFill>
                            <a:schemeClr val="tx1"/>
                          </a:solidFill>
                          <a:effectLst/>
                          <a:latin typeface="微軟正黑體" panose="020B0604030504040204" pitchFamily="34" charset="-120"/>
                          <a:ea typeface="微軟正黑體" panose="020B0604030504040204" pitchFamily="34" charset="-120"/>
                        </a:rPr>
                        <a:t>資料型態</a:t>
                      </a:r>
                      <a:endParaRPr lang="zh-TW" sz="14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00000"/>
                        </a:lnSpc>
                        <a:spcAft>
                          <a:spcPts val="0"/>
                        </a:spcAft>
                      </a:pPr>
                      <a:r>
                        <a:rPr lang="zh-TW" sz="1400" b="1" kern="100" dirty="0">
                          <a:solidFill>
                            <a:schemeClr val="tx1"/>
                          </a:solidFill>
                          <a:effectLst/>
                          <a:latin typeface="微軟正黑體" panose="020B0604030504040204" pitchFamily="34" charset="-120"/>
                          <a:ea typeface="微軟正黑體" panose="020B0604030504040204" pitchFamily="34" charset="-120"/>
                        </a:rPr>
                        <a:t>來源</a:t>
                      </a:r>
                      <a:r>
                        <a:rPr lang="en-US" sz="1400" b="1" kern="100" dirty="0">
                          <a:solidFill>
                            <a:schemeClr val="tx1"/>
                          </a:solidFill>
                          <a:effectLst/>
                          <a:latin typeface="微軟正黑體" panose="020B0604030504040204" pitchFamily="34" charset="-120"/>
                          <a:ea typeface="微軟正黑體" panose="020B0604030504040204" pitchFamily="34" charset="-120"/>
                        </a:rPr>
                        <a:t>(</a:t>
                      </a:r>
                      <a:r>
                        <a:rPr lang="zh-TW" sz="1400" b="1" kern="100" dirty="0">
                          <a:solidFill>
                            <a:schemeClr val="tx1"/>
                          </a:solidFill>
                          <a:effectLst/>
                          <a:latin typeface="微軟正黑體" panose="020B0604030504040204" pitchFamily="34" charset="-120"/>
                          <a:ea typeface="微軟正黑體" panose="020B0604030504040204" pitchFamily="34" charset="-120"/>
                        </a:rPr>
                        <a:t>系統別</a:t>
                      </a:r>
                      <a:r>
                        <a:rPr lang="en-US" sz="1400" b="1" kern="100" dirty="0" smtClean="0">
                          <a:solidFill>
                            <a:schemeClr val="tx1"/>
                          </a:solidFill>
                          <a:effectLst/>
                          <a:latin typeface="微軟正黑體" panose="020B0604030504040204" pitchFamily="34" charset="-120"/>
                          <a:ea typeface="微軟正黑體" panose="020B0604030504040204" pitchFamily="34" charset="-120"/>
                        </a:rPr>
                        <a:t>)</a:t>
                      </a:r>
                    </a:p>
                    <a:p>
                      <a:pPr algn="ctr">
                        <a:lnSpc>
                          <a:spcPct val="100000"/>
                        </a:lnSpc>
                        <a:spcAft>
                          <a:spcPts val="0"/>
                        </a:spcAft>
                      </a:pPr>
                      <a:r>
                        <a:rPr lang="zh-TW" sz="1400" b="1" kern="100" dirty="0" smtClean="0">
                          <a:solidFill>
                            <a:schemeClr val="tx1"/>
                          </a:solidFill>
                          <a:effectLst/>
                          <a:latin typeface="微軟正黑體" panose="020B0604030504040204" pitchFamily="34" charset="-120"/>
                          <a:ea typeface="微軟正黑體" panose="020B0604030504040204" pitchFamily="34" charset="-120"/>
                        </a:rPr>
                        <a:t>或</a:t>
                      </a:r>
                      <a:r>
                        <a:rPr lang="zh-TW" sz="1400" b="1" kern="100" dirty="0">
                          <a:solidFill>
                            <a:schemeClr val="tx1"/>
                          </a:solidFill>
                          <a:effectLst/>
                          <a:latin typeface="微軟正黑體" panose="020B0604030504040204" pitchFamily="34" charset="-120"/>
                          <a:ea typeface="微軟正黑體" panose="020B0604030504040204" pitchFamily="34" charset="-120"/>
                        </a:rPr>
                        <a:t>用途</a:t>
                      </a:r>
                      <a:r>
                        <a:rPr lang="en-US" sz="1400" b="1" kern="100" dirty="0">
                          <a:solidFill>
                            <a:schemeClr val="tx1"/>
                          </a:solidFill>
                          <a:effectLst/>
                          <a:latin typeface="微軟正黑體" panose="020B0604030504040204" pitchFamily="34" charset="-120"/>
                          <a:ea typeface="微軟正黑體" panose="020B0604030504040204" pitchFamily="34" charset="-120"/>
                        </a:rPr>
                        <a:t>(</a:t>
                      </a:r>
                      <a:r>
                        <a:rPr lang="zh-TW" sz="1400" b="1" kern="100" dirty="0">
                          <a:solidFill>
                            <a:schemeClr val="tx1"/>
                          </a:solidFill>
                          <a:effectLst/>
                          <a:latin typeface="微軟正黑體" panose="020B0604030504040204" pitchFamily="34" charset="-120"/>
                          <a:ea typeface="微軟正黑體" panose="020B0604030504040204" pitchFamily="34" charset="-120"/>
                        </a:rPr>
                        <a:t>功能別</a:t>
                      </a:r>
                      <a:r>
                        <a:rPr lang="en-US" sz="1400" b="1" kern="100" dirty="0">
                          <a:solidFill>
                            <a:schemeClr val="tx1"/>
                          </a:solidFill>
                          <a:effectLst/>
                          <a:latin typeface="微軟正黑體" panose="020B0604030504040204" pitchFamily="34" charset="-120"/>
                          <a:ea typeface="微軟正黑體" panose="020B0604030504040204" pitchFamily="34" charset="-120"/>
                        </a:rPr>
                        <a:t>)</a:t>
                      </a:r>
                      <a:endParaRPr lang="zh-TW" sz="14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1"/>
                  </a:ext>
                </a:extLst>
              </a:tr>
              <a:tr h="0">
                <a:tc>
                  <a:txBody>
                    <a:bodyPr/>
                    <a:lstStyle/>
                    <a:p>
                      <a:pPr algn="ctr">
                        <a:lnSpc>
                          <a:spcPct val="100000"/>
                        </a:lnSpc>
                        <a:spcAft>
                          <a:spcPts val="0"/>
                        </a:spcAft>
                      </a:pPr>
                      <a:r>
                        <a:rPr lang="en-US" sz="1400" b="0" kern="100" dirty="0">
                          <a:solidFill>
                            <a:schemeClr val="tx1"/>
                          </a:solidFill>
                          <a:effectLst/>
                          <a:latin typeface="微軟正黑體" panose="020B0604030504040204" pitchFamily="34" charset="-120"/>
                          <a:ea typeface="微軟正黑體" panose="020B0604030504040204" pitchFamily="34" charset="-120"/>
                        </a:rPr>
                        <a:t>1</a:t>
                      </a: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endParaRPr lang="zh-TW" sz="14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0">
                <a:tc>
                  <a:txBody>
                    <a:bodyPr/>
                    <a:lstStyle/>
                    <a:p>
                      <a:pPr algn="ctr">
                        <a:lnSpc>
                          <a:spcPct val="100000"/>
                        </a:lnSpc>
                        <a:spcAft>
                          <a:spcPts val="0"/>
                        </a:spcAft>
                      </a:pPr>
                      <a:r>
                        <a:rPr lang="en-US" sz="1400" b="0" kern="100" dirty="0">
                          <a:solidFill>
                            <a:schemeClr val="tx1"/>
                          </a:solidFill>
                          <a:effectLst/>
                          <a:latin typeface="微軟正黑體" panose="020B0604030504040204" pitchFamily="34" charset="-120"/>
                          <a:ea typeface="微軟正黑體" panose="020B0604030504040204" pitchFamily="34" charset="-120"/>
                        </a:rPr>
                        <a:t>2</a:t>
                      </a: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graphicFrame>
        <p:nvGraphicFramePr>
          <p:cNvPr id="8" name="表格 7"/>
          <p:cNvGraphicFramePr>
            <a:graphicFrameLocks noGrp="1"/>
          </p:cNvGraphicFramePr>
          <p:nvPr>
            <p:extLst>
              <p:ext uri="{D42A27DB-BD31-4B8C-83A1-F6EECF244321}">
                <p14:modId xmlns:p14="http://schemas.microsoft.com/office/powerpoint/2010/main" val="2670237840"/>
              </p:ext>
            </p:extLst>
          </p:nvPr>
        </p:nvGraphicFramePr>
        <p:xfrm>
          <a:off x="395536" y="5085184"/>
          <a:ext cx="8280920" cy="1463040"/>
        </p:xfrm>
        <a:graphic>
          <a:graphicData uri="http://schemas.openxmlformats.org/drawingml/2006/table">
            <a:tbl>
              <a:tblPr firstRow="1" firstCol="1" bandRow="1">
                <a:tableStyleId>{5C22544A-7EE6-4342-B048-85BDC9FD1C3A}</a:tableStyleId>
              </a:tblPr>
              <a:tblGrid>
                <a:gridCol w="648072">
                  <a:extLst>
                    <a:ext uri="{9D8B030D-6E8A-4147-A177-3AD203B41FA5}">
                      <a16:colId xmlns:a16="http://schemas.microsoft.com/office/drawing/2014/main" val="20000"/>
                    </a:ext>
                  </a:extLst>
                </a:gridCol>
                <a:gridCol w="1872208">
                  <a:extLst>
                    <a:ext uri="{9D8B030D-6E8A-4147-A177-3AD203B41FA5}">
                      <a16:colId xmlns:a16="http://schemas.microsoft.com/office/drawing/2014/main" val="20001"/>
                    </a:ext>
                  </a:extLst>
                </a:gridCol>
                <a:gridCol w="1368152">
                  <a:extLst>
                    <a:ext uri="{9D8B030D-6E8A-4147-A177-3AD203B41FA5}">
                      <a16:colId xmlns:a16="http://schemas.microsoft.com/office/drawing/2014/main" val="20002"/>
                    </a:ext>
                  </a:extLst>
                </a:gridCol>
                <a:gridCol w="4392488">
                  <a:extLst>
                    <a:ext uri="{9D8B030D-6E8A-4147-A177-3AD203B41FA5}">
                      <a16:colId xmlns:a16="http://schemas.microsoft.com/office/drawing/2014/main" val="20003"/>
                    </a:ext>
                  </a:extLst>
                </a:gridCol>
              </a:tblGrid>
              <a:tr h="0">
                <a:tc gridSpan="4">
                  <a:txBody>
                    <a:bodyPr/>
                    <a:lstStyle/>
                    <a:p>
                      <a:pPr algn="just">
                        <a:lnSpc>
                          <a:spcPct val="100000"/>
                        </a:lnSpc>
                        <a:spcAft>
                          <a:spcPts val="0"/>
                        </a:spcAft>
                      </a:pPr>
                      <a:r>
                        <a:rPr lang="en-US" sz="1600" b="0" kern="100" dirty="0" smtClean="0">
                          <a:solidFill>
                            <a:schemeClr val="tx1"/>
                          </a:solidFill>
                          <a:effectLst/>
                          <a:latin typeface="微軟正黑體" panose="020B0604030504040204" pitchFamily="34" charset="-120"/>
                          <a:ea typeface="微軟正黑體" panose="020B0604030504040204" pitchFamily="34" charset="-120"/>
                        </a:rPr>
                        <a:t>3.</a:t>
                      </a:r>
                      <a:r>
                        <a:rPr lang="zh-TW" altLang="en-US" sz="1600" b="0" kern="100" dirty="0" smtClean="0">
                          <a:solidFill>
                            <a:schemeClr val="tx1"/>
                          </a:solidFill>
                          <a:effectLst/>
                          <a:latin typeface="微軟正黑體" panose="020B0604030504040204" pitchFamily="34" charset="-120"/>
                          <a:ea typeface="微軟正黑體" panose="020B0604030504040204" pitchFamily="34" charset="-120"/>
                        </a:rPr>
                        <a:t> </a:t>
                      </a:r>
                      <a:r>
                        <a:rPr lang="zh-TW" altLang="en-US" sz="1600" b="1" kern="100" dirty="0" smtClean="0">
                          <a:solidFill>
                            <a:schemeClr val="tx1"/>
                          </a:solidFill>
                          <a:effectLst/>
                          <a:latin typeface="微軟正黑體" panose="020B0604030504040204" pitchFamily="34" charset="-120"/>
                          <a:ea typeface="微軟正黑體" panose="020B0604030504040204" pitchFamily="34" charset="-120"/>
                        </a:rPr>
                        <a:t>「</a:t>
                      </a:r>
                      <a:r>
                        <a:rPr lang="en-US" altLang="zh-TW" sz="1600" b="1" kern="100" dirty="0" smtClean="0">
                          <a:solidFill>
                            <a:schemeClr val="tx1"/>
                          </a:solidFill>
                          <a:effectLst/>
                          <a:latin typeface="微軟正黑體" panose="020B0604030504040204" pitchFamily="34" charset="-120"/>
                          <a:ea typeface="微軟正黑體" panose="020B0604030504040204" pitchFamily="34" charset="-120"/>
                        </a:rPr>
                        <a:t>OOO-OOO</a:t>
                      </a:r>
                      <a:r>
                        <a:rPr lang="zh-TW" altLang="en-US" sz="1600" b="1" kern="100" dirty="0" smtClean="0">
                          <a:solidFill>
                            <a:schemeClr val="tx1"/>
                          </a:solidFill>
                          <a:effectLst/>
                          <a:latin typeface="微軟正黑體" panose="020B0604030504040204" pitchFamily="34" charset="-120"/>
                          <a:ea typeface="微軟正黑體" panose="020B0604030504040204" pitchFamily="34" charset="-120"/>
                        </a:rPr>
                        <a:t>」資訊流</a:t>
                      </a:r>
                      <a:r>
                        <a:rPr lang="en-US" sz="1600" b="0" kern="100" dirty="0" smtClean="0">
                          <a:solidFill>
                            <a:schemeClr val="tx1"/>
                          </a:solidFill>
                          <a:effectLst/>
                          <a:latin typeface="微軟正黑體" panose="020B0604030504040204" pitchFamily="34" charset="-120"/>
                          <a:ea typeface="微軟正黑體" panose="020B0604030504040204" pitchFamily="34" charset="-120"/>
                        </a:rPr>
                        <a:t>(</a:t>
                      </a:r>
                      <a:r>
                        <a:rPr lang="zh-TW" sz="1600" b="0" kern="100" dirty="0" smtClean="0">
                          <a:solidFill>
                            <a:schemeClr val="tx1"/>
                          </a:solidFill>
                          <a:effectLst/>
                          <a:latin typeface="微軟正黑體" panose="020B0604030504040204" pitchFamily="34" charset="-120"/>
                          <a:ea typeface="微軟正黑體" panose="020B0604030504040204" pitchFamily="34" charset="-120"/>
                        </a:rPr>
                        <a:t>資料</a:t>
                      </a:r>
                      <a:r>
                        <a:rPr lang="zh-TW" altLang="en-US" sz="1600" b="0" kern="100" dirty="0" smtClean="0">
                          <a:solidFill>
                            <a:schemeClr val="tx1"/>
                          </a:solidFill>
                          <a:effectLst/>
                          <a:latin typeface="微軟正黑體" panose="020B0604030504040204" pitchFamily="34" charset="-120"/>
                          <a:ea typeface="微軟正黑體" panose="020B0604030504040204" pitchFamily="34" charset="-120"/>
                        </a:rPr>
                        <a:t>交換格式：</a:t>
                      </a:r>
                      <a:r>
                        <a:rPr lang="en-US" sz="1600" b="0" kern="100" dirty="0" smtClean="0">
                          <a:solidFill>
                            <a:schemeClr val="tx1"/>
                          </a:solidFill>
                          <a:effectLst/>
                          <a:latin typeface="微軟正黑體" panose="020B0604030504040204" pitchFamily="34" charset="-120"/>
                          <a:ea typeface="微軟正黑體" panose="020B0604030504040204" pitchFamily="34" charset="-120"/>
                        </a:rPr>
                        <a:t>JSON</a:t>
                      </a:r>
                      <a:r>
                        <a:rPr lang="zh-TW" sz="1600" b="0" kern="100" dirty="0" smtClean="0">
                          <a:solidFill>
                            <a:schemeClr val="tx1"/>
                          </a:solidFill>
                          <a:effectLst/>
                          <a:latin typeface="微軟正黑體" panose="020B0604030504040204" pitchFamily="34" charset="-120"/>
                          <a:ea typeface="微軟正黑體" panose="020B0604030504040204" pitchFamily="34" charset="-120"/>
                        </a:rPr>
                        <a:t>、</a:t>
                      </a:r>
                      <a:r>
                        <a:rPr lang="en-US" altLang="zh-TW" sz="1600" b="0" kern="100" dirty="0" smtClean="0">
                          <a:solidFill>
                            <a:schemeClr val="tx1"/>
                          </a:solidFill>
                          <a:effectLst/>
                          <a:latin typeface="微軟正黑體" panose="020B0604030504040204" pitchFamily="34" charset="-120"/>
                          <a:ea typeface="微軟正黑體" panose="020B0604030504040204" pitchFamily="34" charset="-120"/>
                        </a:rPr>
                        <a:t>CSV</a:t>
                      </a:r>
                      <a:r>
                        <a:rPr lang="zh-TW" altLang="en-US" sz="1600" b="0" kern="100" dirty="0" smtClean="0">
                          <a:solidFill>
                            <a:schemeClr val="tx1"/>
                          </a:solidFill>
                          <a:effectLst/>
                          <a:latin typeface="微軟正黑體" panose="020B0604030504040204" pitchFamily="34" charset="-120"/>
                          <a:ea typeface="微軟正黑體" panose="020B0604030504040204" pitchFamily="34" charset="-120"/>
                        </a:rPr>
                        <a:t>、</a:t>
                      </a:r>
                      <a:r>
                        <a:rPr lang="en-US" altLang="zh-TW" sz="1600" b="0" kern="100" dirty="0" smtClean="0">
                          <a:solidFill>
                            <a:schemeClr val="tx1"/>
                          </a:solidFill>
                          <a:effectLst/>
                          <a:latin typeface="微軟正黑體" panose="020B0604030504040204" pitchFamily="34" charset="-120"/>
                          <a:ea typeface="微軟正黑體" panose="020B0604030504040204" pitchFamily="34" charset="-120"/>
                        </a:rPr>
                        <a:t>XML</a:t>
                      </a:r>
                      <a:r>
                        <a:rPr lang="zh-TW" altLang="en-US" sz="1600" b="0" kern="100" dirty="0" smtClean="0">
                          <a:solidFill>
                            <a:schemeClr val="tx1"/>
                          </a:solidFill>
                          <a:effectLst/>
                          <a:latin typeface="微軟正黑體" panose="020B0604030504040204" pitchFamily="34" charset="-120"/>
                          <a:ea typeface="微軟正黑體" panose="020B0604030504040204" pitchFamily="34" charset="-120"/>
                        </a:rPr>
                        <a:t> </a:t>
                      </a:r>
                      <a:r>
                        <a:rPr lang="en-US" sz="1600" b="0" kern="100" dirty="0" smtClean="0">
                          <a:solidFill>
                            <a:schemeClr val="tx1"/>
                          </a:solidFill>
                          <a:effectLst/>
                          <a:latin typeface="微軟正黑體" panose="020B0604030504040204" pitchFamily="34" charset="-120"/>
                          <a:ea typeface="微軟正黑體" panose="020B0604030504040204" pitchFamily="34" charset="-120"/>
                        </a:rPr>
                        <a:t>or </a:t>
                      </a:r>
                      <a:r>
                        <a:rPr lang="en-US" sz="1600" b="0" kern="100" dirty="0">
                          <a:solidFill>
                            <a:schemeClr val="tx1"/>
                          </a:solidFill>
                          <a:effectLst/>
                          <a:latin typeface="微軟正黑體" panose="020B0604030504040204" pitchFamily="34" charset="-120"/>
                          <a:ea typeface="微軟正黑體" panose="020B0604030504040204" pitchFamily="34" charset="-120"/>
                        </a:rPr>
                        <a:t>excel file)</a:t>
                      </a:r>
                      <a:endParaRPr lang="zh-TW" sz="16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0">
                <a:tc>
                  <a:txBody>
                    <a:bodyPr/>
                    <a:lstStyle/>
                    <a:p>
                      <a:pPr algn="ctr">
                        <a:lnSpc>
                          <a:spcPct val="100000"/>
                        </a:lnSpc>
                        <a:spcAft>
                          <a:spcPts val="0"/>
                        </a:spcAft>
                      </a:pPr>
                      <a:r>
                        <a:rPr lang="zh-TW" sz="1400" b="1" kern="100" dirty="0">
                          <a:solidFill>
                            <a:schemeClr val="tx1"/>
                          </a:solidFill>
                          <a:effectLst/>
                          <a:latin typeface="微軟正黑體" panose="020B0604030504040204" pitchFamily="34" charset="-120"/>
                          <a:ea typeface="微軟正黑體" panose="020B0604030504040204" pitchFamily="34" charset="-120"/>
                        </a:rPr>
                        <a:t>項次</a:t>
                      </a:r>
                      <a:endParaRPr lang="zh-TW" sz="14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00000"/>
                        </a:lnSpc>
                        <a:spcAft>
                          <a:spcPts val="0"/>
                        </a:spcAft>
                      </a:pPr>
                      <a:r>
                        <a:rPr lang="zh-TW" altLang="en-US" sz="1400" b="1"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欄位名稱</a:t>
                      </a:r>
                      <a:endParaRPr lang="zh-TW" sz="14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00000"/>
                        </a:lnSpc>
                        <a:spcAft>
                          <a:spcPts val="0"/>
                        </a:spcAft>
                      </a:pPr>
                      <a:r>
                        <a:rPr lang="zh-TW" sz="1400" b="1" kern="100" dirty="0">
                          <a:solidFill>
                            <a:schemeClr val="tx1"/>
                          </a:solidFill>
                          <a:effectLst/>
                          <a:latin typeface="微軟正黑體" panose="020B0604030504040204" pitchFamily="34" charset="-120"/>
                          <a:ea typeface="微軟正黑體" panose="020B0604030504040204" pitchFamily="34" charset="-120"/>
                        </a:rPr>
                        <a:t>資料型態</a:t>
                      </a:r>
                      <a:endParaRPr lang="zh-TW" sz="14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00000"/>
                        </a:lnSpc>
                        <a:spcAft>
                          <a:spcPts val="0"/>
                        </a:spcAft>
                      </a:pPr>
                      <a:r>
                        <a:rPr lang="zh-TW" sz="1400" b="1" kern="100" dirty="0">
                          <a:solidFill>
                            <a:schemeClr val="tx1"/>
                          </a:solidFill>
                          <a:effectLst/>
                          <a:latin typeface="微軟正黑體" panose="020B0604030504040204" pitchFamily="34" charset="-120"/>
                          <a:ea typeface="微軟正黑體" panose="020B0604030504040204" pitchFamily="34" charset="-120"/>
                        </a:rPr>
                        <a:t>來源</a:t>
                      </a:r>
                      <a:r>
                        <a:rPr lang="en-US" sz="1400" b="1" kern="100" dirty="0">
                          <a:solidFill>
                            <a:schemeClr val="tx1"/>
                          </a:solidFill>
                          <a:effectLst/>
                          <a:latin typeface="微軟正黑體" panose="020B0604030504040204" pitchFamily="34" charset="-120"/>
                          <a:ea typeface="微軟正黑體" panose="020B0604030504040204" pitchFamily="34" charset="-120"/>
                        </a:rPr>
                        <a:t>(</a:t>
                      </a:r>
                      <a:r>
                        <a:rPr lang="zh-TW" sz="1400" b="1" kern="100" dirty="0">
                          <a:solidFill>
                            <a:schemeClr val="tx1"/>
                          </a:solidFill>
                          <a:effectLst/>
                          <a:latin typeface="微軟正黑體" panose="020B0604030504040204" pitchFamily="34" charset="-120"/>
                          <a:ea typeface="微軟正黑體" panose="020B0604030504040204" pitchFamily="34" charset="-120"/>
                        </a:rPr>
                        <a:t>系統別</a:t>
                      </a:r>
                      <a:r>
                        <a:rPr lang="en-US" sz="1400" b="1" kern="100" dirty="0" smtClean="0">
                          <a:solidFill>
                            <a:schemeClr val="tx1"/>
                          </a:solidFill>
                          <a:effectLst/>
                          <a:latin typeface="微軟正黑體" panose="020B0604030504040204" pitchFamily="34" charset="-120"/>
                          <a:ea typeface="微軟正黑體" panose="020B0604030504040204" pitchFamily="34" charset="-120"/>
                        </a:rPr>
                        <a:t>)</a:t>
                      </a:r>
                    </a:p>
                    <a:p>
                      <a:pPr algn="ctr">
                        <a:lnSpc>
                          <a:spcPct val="100000"/>
                        </a:lnSpc>
                        <a:spcAft>
                          <a:spcPts val="0"/>
                        </a:spcAft>
                      </a:pPr>
                      <a:r>
                        <a:rPr lang="zh-TW" sz="1400" b="1" kern="100" dirty="0" smtClean="0">
                          <a:solidFill>
                            <a:schemeClr val="tx1"/>
                          </a:solidFill>
                          <a:effectLst/>
                          <a:latin typeface="微軟正黑體" panose="020B0604030504040204" pitchFamily="34" charset="-120"/>
                          <a:ea typeface="微軟正黑體" panose="020B0604030504040204" pitchFamily="34" charset="-120"/>
                        </a:rPr>
                        <a:t>或</a:t>
                      </a:r>
                      <a:r>
                        <a:rPr lang="zh-TW" sz="1400" b="1" kern="100" dirty="0">
                          <a:solidFill>
                            <a:schemeClr val="tx1"/>
                          </a:solidFill>
                          <a:effectLst/>
                          <a:latin typeface="微軟正黑體" panose="020B0604030504040204" pitchFamily="34" charset="-120"/>
                          <a:ea typeface="微軟正黑體" panose="020B0604030504040204" pitchFamily="34" charset="-120"/>
                        </a:rPr>
                        <a:t>用途</a:t>
                      </a:r>
                      <a:r>
                        <a:rPr lang="en-US" sz="1400" b="1" kern="100" dirty="0">
                          <a:solidFill>
                            <a:schemeClr val="tx1"/>
                          </a:solidFill>
                          <a:effectLst/>
                          <a:latin typeface="微軟正黑體" panose="020B0604030504040204" pitchFamily="34" charset="-120"/>
                          <a:ea typeface="微軟正黑體" panose="020B0604030504040204" pitchFamily="34" charset="-120"/>
                        </a:rPr>
                        <a:t>(</a:t>
                      </a:r>
                      <a:r>
                        <a:rPr lang="zh-TW" sz="1400" b="1" kern="100" dirty="0">
                          <a:solidFill>
                            <a:schemeClr val="tx1"/>
                          </a:solidFill>
                          <a:effectLst/>
                          <a:latin typeface="微軟正黑體" panose="020B0604030504040204" pitchFamily="34" charset="-120"/>
                          <a:ea typeface="微軟正黑體" panose="020B0604030504040204" pitchFamily="34" charset="-120"/>
                        </a:rPr>
                        <a:t>功能別</a:t>
                      </a:r>
                      <a:r>
                        <a:rPr lang="en-US" sz="1400" b="1" kern="100" dirty="0">
                          <a:solidFill>
                            <a:schemeClr val="tx1"/>
                          </a:solidFill>
                          <a:effectLst/>
                          <a:latin typeface="微軟正黑體" panose="020B0604030504040204" pitchFamily="34" charset="-120"/>
                          <a:ea typeface="微軟正黑體" panose="020B0604030504040204" pitchFamily="34" charset="-120"/>
                        </a:rPr>
                        <a:t>)</a:t>
                      </a:r>
                      <a:endParaRPr lang="zh-TW" sz="14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1"/>
                  </a:ext>
                </a:extLst>
              </a:tr>
              <a:tr h="0">
                <a:tc>
                  <a:txBody>
                    <a:bodyPr/>
                    <a:lstStyle/>
                    <a:p>
                      <a:pPr algn="ctr">
                        <a:lnSpc>
                          <a:spcPct val="100000"/>
                        </a:lnSpc>
                        <a:spcAft>
                          <a:spcPts val="0"/>
                        </a:spcAft>
                      </a:pPr>
                      <a:r>
                        <a:rPr lang="en-US" sz="1400" b="0" kern="100" dirty="0">
                          <a:solidFill>
                            <a:schemeClr val="tx1"/>
                          </a:solidFill>
                          <a:effectLst/>
                          <a:latin typeface="微軟正黑體" panose="020B0604030504040204" pitchFamily="34" charset="-120"/>
                          <a:ea typeface="微軟正黑體" panose="020B0604030504040204" pitchFamily="34" charset="-120"/>
                        </a:rPr>
                        <a:t>1</a:t>
                      </a: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endParaRPr lang="zh-TW" sz="14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0">
                <a:tc>
                  <a:txBody>
                    <a:bodyPr/>
                    <a:lstStyle/>
                    <a:p>
                      <a:pPr algn="ctr">
                        <a:lnSpc>
                          <a:spcPct val="100000"/>
                        </a:lnSpc>
                        <a:spcAft>
                          <a:spcPts val="0"/>
                        </a:spcAft>
                      </a:pPr>
                      <a:r>
                        <a:rPr lang="en-US" sz="1400" b="0" kern="100" dirty="0">
                          <a:solidFill>
                            <a:schemeClr val="tx1"/>
                          </a:solidFill>
                          <a:effectLst/>
                          <a:latin typeface="微軟正黑體" panose="020B0604030504040204" pitchFamily="34" charset="-120"/>
                          <a:ea typeface="微軟正黑體" panose="020B0604030504040204" pitchFamily="34" charset="-120"/>
                        </a:rPr>
                        <a:t>2</a:t>
                      </a: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952359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3293E9E-AFF9-4034-8BF6-5754B3EA07C7}" type="slidenum">
              <a:rPr lang="zh-TW" altLang="en-US" smtClean="0"/>
              <a:pPr/>
              <a:t>4</a:t>
            </a:fld>
            <a:endParaRPr lang="zh-TW" altLang="en-US"/>
          </a:p>
        </p:txBody>
      </p:sp>
      <p:sp>
        <p:nvSpPr>
          <p:cNvPr id="71" name="Rectangle 2"/>
          <p:cNvSpPr>
            <a:spLocks noGrp="1" noChangeArrowheads="1"/>
          </p:cNvSpPr>
          <p:nvPr>
            <p:ph type="title"/>
          </p:nvPr>
        </p:nvSpPr>
        <p:spPr bwMode="auto">
          <a:xfrm>
            <a:off x="1117923" y="44624"/>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zh-TW" altLang="en-US" dirty="0" smtClean="0">
                <a:latin typeface="微軟正黑體" panose="020B0604030504040204" pitchFamily="34" charset="-120"/>
                <a:ea typeface="微軟正黑體" panose="020B0604030504040204" pitchFamily="34" charset="-120"/>
              </a:rPr>
              <a:t>壹、</a:t>
            </a:r>
            <a:r>
              <a:rPr lang="zh-TW" altLang="zh-TW" dirty="0" smtClean="0">
                <a:latin typeface="微軟正黑體" panose="020B0604030504040204" pitchFamily="34" charset="-120"/>
                <a:ea typeface="微軟正黑體" panose="020B0604030504040204" pitchFamily="34" charset="-120"/>
              </a:rPr>
              <a:t>計畫內容</a:t>
            </a:r>
            <a:endParaRPr lang="zh-TW" altLang="en-US" dirty="0" smtClean="0">
              <a:latin typeface="微軟正黑體" panose="020B0604030504040204" pitchFamily="34" charset="-120"/>
              <a:ea typeface="微軟正黑體" panose="020B0604030504040204" pitchFamily="34" charset="-120"/>
            </a:endParaRPr>
          </a:p>
        </p:txBody>
      </p:sp>
      <p:sp>
        <p:nvSpPr>
          <p:cNvPr id="59" name="Rectangle 2"/>
          <p:cNvSpPr txBox="1">
            <a:spLocks noChangeArrowheads="1"/>
          </p:cNvSpPr>
          <p:nvPr/>
        </p:nvSpPr>
        <p:spPr bwMode="auto">
          <a:xfrm>
            <a:off x="239028" y="764704"/>
            <a:ext cx="6121400" cy="76944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0" lvl="1" algn="l">
              <a:spcBef>
                <a:spcPts val="0"/>
              </a:spcBef>
              <a:buNone/>
            </a:pPr>
            <a:r>
              <a:rPr lang="en-US" altLang="zh-TW" sz="2400" b="1" dirty="0"/>
              <a:t> </a:t>
            </a:r>
            <a:r>
              <a:rPr lang="zh-TW" altLang="zh-TW" sz="2400" b="1" dirty="0"/>
              <a:t>一、</a:t>
            </a:r>
            <a:r>
              <a:rPr lang="zh-TW" altLang="en-US" sz="2400" b="1" dirty="0"/>
              <a:t>受輔導業者</a:t>
            </a:r>
            <a:r>
              <a:rPr lang="zh-TW" altLang="zh-TW" sz="2400" b="1" dirty="0"/>
              <a:t>面臨問題</a:t>
            </a:r>
            <a:r>
              <a:rPr lang="zh-TW" altLang="en-US" sz="2400" b="1" dirty="0"/>
              <a:t>與</a:t>
            </a:r>
            <a:r>
              <a:rPr lang="zh-TW" altLang="en-US" sz="2400" b="1" dirty="0" smtClean="0"/>
              <a:t>需求</a:t>
            </a:r>
            <a:endParaRPr lang="en-US" altLang="zh-TW" sz="2400" b="1" dirty="0" smtClean="0"/>
          </a:p>
          <a:p>
            <a:pPr marL="361950" lvl="1" algn="l">
              <a:spcBef>
                <a:spcPts val="0"/>
              </a:spcBef>
            </a:pPr>
            <a:r>
              <a:rPr lang="en-US" altLang="zh-TW" sz="2000" dirty="0" smtClean="0"/>
              <a:t>(</a:t>
            </a:r>
            <a:r>
              <a:rPr lang="zh-TW" altLang="en-US" sz="2000" dirty="0" smtClean="0"/>
              <a:t>二</a:t>
            </a:r>
            <a:r>
              <a:rPr lang="en-US" altLang="zh-TW" sz="2000" dirty="0" smtClean="0"/>
              <a:t>)</a:t>
            </a:r>
            <a:r>
              <a:rPr lang="zh-TW" altLang="en-US" sz="2000" dirty="0" smtClean="0"/>
              <a:t>主要產品及其生產流程</a:t>
            </a:r>
          </a:p>
        </p:txBody>
      </p:sp>
      <p:sp>
        <p:nvSpPr>
          <p:cNvPr id="60" name="文字方塊 59"/>
          <p:cNvSpPr txBox="1"/>
          <p:nvPr/>
        </p:nvSpPr>
        <p:spPr>
          <a:xfrm>
            <a:off x="1043608" y="1459417"/>
            <a:ext cx="7560840" cy="830997"/>
          </a:xfrm>
          <a:prstGeom prst="rect">
            <a:avLst/>
          </a:prstGeom>
          <a:noFill/>
        </p:spPr>
        <p:txBody>
          <a:bodyPr wrap="square" rtlCol="0">
            <a:spAutoFit/>
          </a:bodyPr>
          <a:lstStyle/>
          <a:p>
            <a:pPr marL="0" lvl="1" algn="just"/>
            <a:r>
              <a:rPr lang="zh-TW" altLang="en-US" sz="1600" dirty="0" smtClean="0">
                <a:solidFill>
                  <a:schemeClr val="tx1">
                    <a:lumMod val="50000"/>
                    <a:lumOff val="50000"/>
                  </a:schemeClr>
                </a:solidFill>
                <a:latin typeface="+mn-ea"/>
                <a:ea typeface="+mn-ea"/>
              </a:rPr>
              <a:t>請說明受輔導業者主要生產產品及其生產流程</a:t>
            </a:r>
            <a:r>
              <a:rPr lang="en-US" altLang="zh-TW" sz="1600" dirty="0" smtClean="0">
                <a:solidFill>
                  <a:schemeClr val="tx1">
                    <a:lumMod val="50000"/>
                    <a:lumOff val="50000"/>
                  </a:schemeClr>
                </a:solidFill>
                <a:latin typeface="+mn-ea"/>
                <a:ea typeface="+mn-ea"/>
              </a:rPr>
              <a:t>(</a:t>
            </a:r>
            <a:r>
              <a:rPr lang="zh-TW" altLang="en-US" sz="1600" dirty="0" smtClean="0">
                <a:solidFill>
                  <a:schemeClr val="tx1">
                    <a:lumMod val="50000"/>
                    <a:lumOff val="50000"/>
                  </a:schemeClr>
                </a:solidFill>
                <a:latin typeface="+mn-ea"/>
                <a:ea typeface="+mn-ea"/>
              </a:rPr>
              <a:t>工序</a:t>
            </a:r>
            <a:r>
              <a:rPr lang="en-US" altLang="zh-TW" sz="1600" dirty="0" smtClean="0">
                <a:solidFill>
                  <a:schemeClr val="tx1">
                    <a:lumMod val="50000"/>
                    <a:lumOff val="50000"/>
                  </a:schemeClr>
                </a:solidFill>
                <a:latin typeface="+mn-ea"/>
                <a:ea typeface="+mn-ea"/>
              </a:rPr>
              <a:t>)</a:t>
            </a:r>
            <a:r>
              <a:rPr lang="zh-TW" altLang="en-US" sz="1600" dirty="0" smtClean="0">
                <a:solidFill>
                  <a:schemeClr val="tx1">
                    <a:lumMod val="50000"/>
                    <a:lumOff val="50000"/>
                  </a:schemeClr>
                </a:solidFill>
                <a:latin typeface="+mn-ea"/>
                <a:ea typeface="+mn-ea"/>
              </a:rPr>
              <a:t>，需標註：流程序、流程名稱、管理方式、工件簡稱、設備種類、台數、是否已連結</a:t>
            </a:r>
            <a:r>
              <a:rPr lang="en-US" altLang="zh-TW" sz="1600" dirty="0" smtClean="0">
                <a:solidFill>
                  <a:schemeClr val="tx1">
                    <a:lumMod val="50000"/>
                    <a:lumOff val="50000"/>
                  </a:schemeClr>
                </a:solidFill>
                <a:latin typeface="+mn-ea"/>
                <a:ea typeface="+mn-ea"/>
              </a:rPr>
              <a:t>SMB</a:t>
            </a:r>
            <a:r>
              <a:rPr lang="zh-TW" altLang="en-US" sz="1600" dirty="0" smtClean="0">
                <a:solidFill>
                  <a:schemeClr val="tx1">
                    <a:lumMod val="50000"/>
                    <a:lumOff val="50000"/>
                  </a:schemeClr>
                </a:solidFill>
                <a:latin typeface="+mn-ea"/>
                <a:ea typeface="+mn-ea"/>
              </a:rPr>
              <a:t>、屬本計畫成果落實範疇等，請參考以下範例自行調整流程數量與相關說明。</a:t>
            </a:r>
          </a:p>
        </p:txBody>
      </p:sp>
      <p:cxnSp>
        <p:nvCxnSpPr>
          <p:cNvPr id="62" name="直線單箭頭接點 61"/>
          <p:cNvCxnSpPr>
            <a:stCxn id="11" idx="3"/>
            <a:endCxn id="16" idx="1"/>
          </p:cNvCxnSpPr>
          <p:nvPr/>
        </p:nvCxnSpPr>
        <p:spPr>
          <a:xfrm>
            <a:off x="3383376" y="3504273"/>
            <a:ext cx="72054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5" name="直線單箭頭接點 74"/>
          <p:cNvCxnSpPr>
            <a:stCxn id="16" idx="3"/>
            <a:endCxn id="65" idx="1"/>
          </p:cNvCxnSpPr>
          <p:nvPr/>
        </p:nvCxnSpPr>
        <p:spPr>
          <a:xfrm>
            <a:off x="5003720" y="3504273"/>
            <a:ext cx="72054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6" name="直線單箭頭接點 85"/>
          <p:cNvCxnSpPr>
            <a:stCxn id="65" idx="3"/>
            <a:endCxn id="21" idx="1"/>
          </p:cNvCxnSpPr>
          <p:nvPr/>
        </p:nvCxnSpPr>
        <p:spPr>
          <a:xfrm>
            <a:off x="6624064" y="3504273"/>
            <a:ext cx="72054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9" name="直線單箭頭接點 88"/>
          <p:cNvCxnSpPr>
            <a:stCxn id="21" idx="3"/>
            <a:endCxn id="26" idx="1"/>
          </p:cNvCxnSpPr>
          <p:nvPr/>
        </p:nvCxnSpPr>
        <p:spPr>
          <a:xfrm flipH="1">
            <a:off x="1439957" y="3504273"/>
            <a:ext cx="6804451" cy="1728192"/>
          </a:xfrm>
          <a:prstGeom prst="bentConnector5">
            <a:avLst>
              <a:gd name="adj1" fmla="val -3360"/>
              <a:gd name="adj2" fmla="val 77740"/>
              <a:gd name="adj3" fmla="val 10336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2" name="直線單箭頭接點 91"/>
          <p:cNvCxnSpPr>
            <a:stCxn id="26" idx="3"/>
            <a:endCxn id="31" idx="1"/>
          </p:cNvCxnSpPr>
          <p:nvPr/>
        </p:nvCxnSpPr>
        <p:spPr>
          <a:xfrm>
            <a:off x="2339752" y="5232465"/>
            <a:ext cx="57636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7" name="直線單箭頭接點 96"/>
          <p:cNvCxnSpPr>
            <a:stCxn id="31" idx="3"/>
            <a:endCxn id="40" idx="1"/>
          </p:cNvCxnSpPr>
          <p:nvPr/>
        </p:nvCxnSpPr>
        <p:spPr>
          <a:xfrm>
            <a:off x="3815916" y="5232465"/>
            <a:ext cx="57636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0" name="直線單箭頭接點 99"/>
          <p:cNvCxnSpPr>
            <a:stCxn id="40" idx="3"/>
            <a:endCxn id="45" idx="1"/>
          </p:cNvCxnSpPr>
          <p:nvPr/>
        </p:nvCxnSpPr>
        <p:spPr>
          <a:xfrm>
            <a:off x="5292080" y="5232465"/>
            <a:ext cx="57636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3" name="直線單箭頭接點 102"/>
          <p:cNvCxnSpPr>
            <a:stCxn id="45" idx="3"/>
            <a:endCxn id="50" idx="1"/>
          </p:cNvCxnSpPr>
          <p:nvPr/>
        </p:nvCxnSpPr>
        <p:spPr>
          <a:xfrm>
            <a:off x="6768244" y="5232465"/>
            <a:ext cx="57636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6" name="文字方塊 105"/>
          <p:cNvSpPr txBox="1"/>
          <p:nvPr/>
        </p:nvSpPr>
        <p:spPr>
          <a:xfrm>
            <a:off x="1087397" y="3366076"/>
            <a:ext cx="1135247" cy="246221"/>
          </a:xfrm>
          <a:prstGeom prst="rect">
            <a:avLst/>
          </a:prstGeom>
          <a:noFill/>
        </p:spPr>
        <p:txBody>
          <a:bodyPr wrap="none" rtlCol="0">
            <a:spAutoFit/>
          </a:bodyPr>
          <a:lstStyle/>
          <a:p>
            <a:r>
              <a:rPr lang="zh-TW" altLang="en-US" sz="1000" dirty="0" smtClean="0">
                <a:solidFill>
                  <a:schemeClr val="tx1">
                    <a:lumMod val="50000"/>
                    <a:lumOff val="50000"/>
                  </a:schemeClr>
                </a:solidFill>
                <a:latin typeface="+mn-ea"/>
                <a:ea typeface="+mn-ea"/>
              </a:rPr>
              <a:t>流程序</a:t>
            </a:r>
            <a:r>
              <a:rPr lang="en-US" altLang="zh-TW" sz="1000" dirty="0" smtClean="0">
                <a:solidFill>
                  <a:schemeClr val="tx1">
                    <a:lumMod val="50000"/>
                    <a:lumOff val="50000"/>
                  </a:schemeClr>
                </a:solidFill>
                <a:latin typeface="+mn-ea"/>
                <a:ea typeface="+mn-ea"/>
              </a:rPr>
              <a:t>/</a:t>
            </a:r>
            <a:r>
              <a:rPr lang="zh-TW" altLang="en-US" sz="1000" dirty="0" smtClean="0">
                <a:solidFill>
                  <a:schemeClr val="tx1">
                    <a:lumMod val="50000"/>
                    <a:lumOff val="50000"/>
                  </a:schemeClr>
                </a:solidFill>
                <a:latin typeface="+mn-ea"/>
                <a:ea typeface="+mn-ea"/>
              </a:rPr>
              <a:t>流程名稱</a:t>
            </a:r>
            <a:endParaRPr lang="zh-TW" altLang="en-US" sz="1000" dirty="0">
              <a:solidFill>
                <a:schemeClr val="tx1">
                  <a:lumMod val="50000"/>
                  <a:lumOff val="50000"/>
                </a:schemeClr>
              </a:solidFill>
              <a:latin typeface="+mn-ea"/>
              <a:ea typeface="+mn-ea"/>
            </a:endParaRPr>
          </a:p>
        </p:txBody>
      </p:sp>
      <p:sp>
        <p:nvSpPr>
          <p:cNvPr id="107" name="文字方塊 106"/>
          <p:cNvSpPr txBox="1"/>
          <p:nvPr/>
        </p:nvSpPr>
        <p:spPr>
          <a:xfrm>
            <a:off x="1525017" y="3582100"/>
            <a:ext cx="697627" cy="246221"/>
          </a:xfrm>
          <a:prstGeom prst="rect">
            <a:avLst/>
          </a:prstGeom>
          <a:noFill/>
        </p:spPr>
        <p:txBody>
          <a:bodyPr wrap="none" rtlCol="0">
            <a:spAutoFit/>
          </a:bodyPr>
          <a:lstStyle/>
          <a:p>
            <a:r>
              <a:rPr lang="zh-TW" altLang="en-US" sz="1000" dirty="0" smtClean="0">
                <a:solidFill>
                  <a:schemeClr val="tx1">
                    <a:lumMod val="50000"/>
                    <a:lumOff val="50000"/>
                  </a:schemeClr>
                </a:solidFill>
                <a:latin typeface="+mn-ea"/>
                <a:ea typeface="+mn-ea"/>
              </a:rPr>
              <a:t>管理方式</a:t>
            </a:r>
            <a:endParaRPr lang="zh-TW" altLang="en-US" sz="1000" dirty="0">
              <a:solidFill>
                <a:schemeClr val="tx1">
                  <a:lumMod val="50000"/>
                  <a:lumOff val="50000"/>
                </a:schemeClr>
              </a:solidFill>
              <a:latin typeface="+mn-ea"/>
              <a:ea typeface="+mn-ea"/>
            </a:endParaRPr>
          </a:p>
        </p:txBody>
      </p:sp>
      <p:sp>
        <p:nvSpPr>
          <p:cNvPr id="108" name="文字方塊 107"/>
          <p:cNvSpPr txBox="1"/>
          <p:nvPr/>
        </p:nvSpPr>
        <p:spPr>
          <a:xfrm>
            <a:off x="1525017" y="3798124"/>
            <a:ext cx="697627" cy="246221"/>
          </a:xfrm>
          <a:prstGeom prst="rect">
            <a:avLst/>
          </a:prstGeom>
          <a:noFill/>
        </p:spPr>
        <p:txBody>
          <a:bodyPr wrap="none" rtlCol="0">
            <a:spAutoFit/>
          </a:bodyPr>
          <a:lstStyle/>
          <a:p>
            <a:r>
              <a:rPr lang="zh-TW" altLang="en-US" sz="1000" dirty="0" smtClean="0">
                <a:solidFill>
                  <a:schemeClr val="tx1">
                    <a:lumMod val="50000"/>
                    <a:lumOff val="50000"/>
                  </a:schemeClr>
                </a:solidFill>
                <a:latin typeface="+mn-ea"/>
                <a:ea typeface="+mn-ea"/>
              </a:rPr>
              <a:t>工件簡稱</a:t>
            </a:r>
            <a:endParaRPr lang="zh-TW" altLang="en-US" sz="1000" dirty="0">
              <a:solidFill>
                <a:schemeClr val="tx1">
                  <a:lumMod val="50000"/>
                  <a:lumOff val="50000"/>
                </a:schemeClr>
              </a:solidFill>
              <a:latin typeface="+mn-ea"/>
              <a:ea typeface="+mn-ea"/>
            </a:endParaRPr>
          </a:p>
        </p:txBody>
      </p:sp>
      <p:sp>
        <p:nvSpPr>
          <p:cNvPr id="109" name="文字方塊 108"/>
          <p:cNvSpPr txBox="1"/>
          <p:nvPr/>
        </p:nvSpPr>
        <p:spPr>
          <a:xfrm>
            <a:off x="1525017" y="4014148"/>
            <a:ext cx="697627" cy="246221"/>
          </a:xfrm>
          <a:prstGeom prst="rect">
            <a:avLst/>
          </a:prstGeom>
          <a:noFill/>
        </p:spPr>
        <p:txBody>
          <a:bodyPr wrap="none" rtlCol="0">
            <a:spAutoFit/>
          </a:bodyPr>
          <a:lstStyle/>
          <a:p>
            <a:r>
              <a:rPr lang="zh-TW" altLang="en-US" sz="1000" dirty="0" smtClean="0">
                <a:solidFill>
                  <a:schemeClr val="tx1">
                    <a:lumMod val="50000"/>
                    <a:lumOff val="50000"/>
                  </a:schemeClr>
                </a:solidFill>
                <a:latin typeface="+mn-ea"/>
                <a:ea typeface="+mn-ea"/>
              </a:rPr>
              <a:t>設備種類</a:t>
            </a:r>
            <a:endParaRPr lang="zh-TW" altLang="en-US" sz="1000" dirty="0">
              <a:solidFill>
                <a:schemeClr val="tx1">
                  <a:lumMod val="50000"/>
                  <a:lumOff val="50000"/>
                </a:schemeClr>
              </a:solidFill>
              <a:latin typeface="+mn-ea"/>
              <a:ea typeface="+mn-ea"/>
            </a:endParaRPr>
          </a:p>
        </p:txBody>
      </p:sp>
      <p:sp>
        <p:nvSpPr>
          <p:cNvPr id="110" name="文字方塊 109"/>
          <p:cNvSpPr txBox="1"/>
          <p:nvPr/>
        </p:nvSpPr>
        <p:spPr>
          <a:xfrm>
            <a:off x="1781498" y="4230172"/>
            <a:ext cx="441146" cy="246221"/>
          </a:xfrm>
          <a:prstGeom prst="rect">
            <a:avLst/>
          </a:prstGeom>
          <a:noFill/>
        </p:spPr>
        <p:txBody>
          <a:bodyPr wrap="none" rtlCol="0">
            <a:spAutoFit/>
          </a:bodyPr>
          <a:lstStyle/>
          <a:p>
            <a:r>
              <a:rPr lang="zh-TW" altLang="en-US" sz="1000" dirty="0" smtClean="0">
                <a:solidFill>
                  <a:schemeClr val="tx1">
                    <a:lumMod val="50000"/>
                    <a:lumOff val="50000"/>
                  </a:schemeClr>
                </a:solidFill>
                <a:latin typeface="+mn-ea"/>
                <a:ea typeface="+mn-ea"/>
              </a:rPr>
              <a:t>台數</a:t>
            </a:r>
            <a:endParaRPr lang="zh-TW" altLang="en-US" sz="1000" dirty="0">
              <a:solidFill>
                <a:schemeClr val="tx1">
                  <a:lumMod val="50000"/>
                  <a:lumOff val="50000"/>
                </a:schemeClr>
              </a:solidFill>
              <a:latin typeface="+mn-ea"/>
              <a:ea typeface="+mn-ea"/>
            </a:endParaRPr>
          </a:p>
        </p:txBody>
      </p:sp>
      <p:sp>
        <p:nvSpPr>
          <p:cNvPr id="111" name="文字方塊 110"/>
          <p:cNvSpPr txBox="1"/>
          <p:nvPr/>
        </p:nvSpPr>
        <p:spPr>
          <a:xfrm>
            <a:off x="1012056" y="4446196"/>
            <a:ext cx="1210588" cy="246221"/>
          </a:xfrm>
          <a:prstGeom prst="rect">
            <a:avLst/>
          </a:prstGeom>
          <a:noFill/>
        </p:spPr>
        <p:txBody>
          <a:bodyPr wrap="none" rtlCol="0">
            <a:spAutoFit/>
          </a:bodyPr>
          <a:lstStyle/>
          <a:p>
            <a:r>
              <a:rPr lang="zh-TW" altLang="en-US" sz="1000" dirty="0" smtClean="0">
                <a:solidFill>
                  <a:schemeClr val="tx1">
                    <a:lumMod val="50000"/>
                    <a:lumOff val="50000"/>
                  </a:schemeClr>
                </a:solidFill>
                <a:latin typeface="+mn-ea"/>
                <a:ea typeface="+mn-ea"/>
              </a:rPr>
              <a:t>屬本計畫實施範疇</a:t>
            </a:r>
            <a:endParaRPr lang="zh-TW" altLang="en-US" sz="1000" dirty="0">
              <a:solidFill>
                <a:schemeClr val="tx1">
                  <a:lumMod val="50000"/>
                  <a:lumOff val="50000"/>
                </a:schemeClr>
              </a:solidFill>
              <a:latin typeface="+mn-ea"/>
              <a:ea typeface="+mn-ea"/>
            </a:endParaRPr>
          </a:p>
        </p:txBody>
      </p:sp>
      <p:grpSp>
        <p:nvGrpSpPr>
          <p:cNvPr id="85" name="群組 84"/>
          <p:cNvGrpSpPr/>
          <p:nvPr/>
        </p:nvGrpSpPr>
        <p:grpSpPr>
          <a:xfrm>
            <a:off x="2483581" y="3396273"/>
            <a:ext cx="899795" cy="1296120"/>
            <a:chOff x="1907704" y="3068960"/>
            <a:chExt cx="899795" cy="1296120"/>
          </a:xfrm>
        </p:grpSpPr>
        <p:sp>
          <p:nvSpPr>
            <p:cNvPr id="11" name="Rectangle 119"/>
            <p:cNvSpPr>
              <a:spLocks noChangeArrowheads="1"/>
            </p:cNvSpPr>
            <p:nvPr/>
          </p:nvSpPr>
          <p:spPr bwMode="auto">
            <a:xfrm>
              <a:off x="1907704" y="3068960"/>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2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訂</a:t>
              </a:r>
              <a:r>
                <a:rPr lang="zh-TW" altLang="en-US" sz="1200" kern="100" dirty="0">
                  <a:latin typeface="微軟正黑體" panose="020B0604030504040204" pitchFamily="34" charset="-120"/>
                  <a:ea typeface="微軟正黑體" panose="020B0604030504040204" pitchFamily="34" charset="-120"/>
                  <a:cs typeface="Times New Roman" panose="02020603050405020304" pitchFamily="18" charset="0"/>
                </a:rPr>
                <a:t>單</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2" name="Rectangle 120"/>
            <p:cNvSpPr>
              <a:spLocks noChangeArrowheads="1"/>
            </p:cNvSpPr>
            <p:nvPr/>
          </p:nvSpPr>
          <p:spPr bwMode="auto">
            <a:xfrm>
              <a:off x="1907704" y="3501032"/>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rPr>
                <a:t>鋼棒</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3" name="Rectangle 121"/>
            <p:cNvSpPr>
              <a:spLocks noChangeArrowheads="1"/>
            </p:cNvSpPr>
            <p:nvPr/>
          </p:nvSpPr>
          <p:spPr bwMode="auto">
            <a:xfrm>
              <a:off x="1907704" y="3717032"/>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貨車</a:t>
              </a:r>
              <a:r>
                <a:rPr lang="en-US" altLang="zh-TW" sz="11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/ERP</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4" name="Rectangle 122"/>
            <p:cNvSpPr>
              <a:spLocks noChangeArrowheads="1"/>
            </p:cNvSpPr>
            <p:nvPr/>
          </p:nvSpPr>
          <p:spPr bwMode="auto">
            <a:xfrm>
              <a:off x="1907704" y="3933056"/>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100" kern="100" dirty="0">
                  <a:effectLst/>
                  <a:latin typeface="微軟正黑體" panose="020B0604030504040204" pitchFamily="34" charset="-120"/>
                  <a:ea typeface="微軟正黑體" panose="020B0604030504040204" pitchFamily="34" charset="-120"/>
                  <a:cs typeface="Times New Roman" panose="02020603050405020304" pitchFamily="18" charset="0"/>
                </a:rPr>
                <a:t>2</a:t>
              </a:r>
              <a:r>
                <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rPr>
                <a:t>台</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77" name="Rectangle 114"/>
            <p:cNvSpPr>
              <a:spLocks noChangeArrowheads="1"/>
            </p:cNvSpPr>
            <p:nvPr/>
          </p:nvSpPr>
          <p:spPr bwMode="auto">
            <a:xfrm>
              <a:off x="1907704" y="3285008"/>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人工</a:t>
              </a:r>
              <a:r>
                <a:rPr lang="en-US" altLang="zh-TW"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/ERP</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12" name="Rectangle 122"/>
            <p:cNvSpPr>
              <a:spLocks noChangeArrowheads="1"/>
            </p:cNvSpPr>
            <p:nvPr/>
          </p:nvSpPr>
          <p:spPr bwMode="auto">
            <a:xfrm>
              <a:off x="1907704" y="4149080"/>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非本案範疇</a:t>
              </a:r>
              <a:endPar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grpSp>
      <p:grpSp>
        <p:nvGrpSpPr>
          <p:cNvPr id="87" name="群組 86"/>
          <p:cNvGrpSpPr/>
          <p:nvPr/>
        </p:nvGrpSpPr>
        <p:grpSpPr>
          <a:xfrm>
            <a:off x="4103925" y="3396273"/>
            <a:ext cx="899795" cy="1296120"/>
            <a:chOff x="3266931" y="3068960"/>
            <a:chExt cx="899795" cy="1296120"/>
          </a:xfrm>
        </p:grpSpPr>
        <p:sp>
          <p:nvSpPr>
            <p:cNvPr id="16" name="Rectangle 124"/>
            <p:cNvSpPr>
              <a:spLocks noChangeArrowheads="1"/>
            </p:cNvSpPr>
            <p:nvPr/>
          </p:nvSpPr>
          <p:spPr bwMode="auto">
            <a:xfrm>
              <a:off x="3266931" y="3068960"/>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2.</a:t>
              </a: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倉儲</a:t>
              </a:r>
            </a:p>
          </p:txBody>
        </p:sp>
        <p:sp>
          <p:nvSpPr>
            <p:cNvPr id="17" name="Rectangle 125"/>
            <p:cNvSpPr>
              <a:spLocks noChangeArrowheads="1"/>
            </p:cNvSpPr>
            <p:nvPr/>
          </p:nvSpPr>
          <p:spPr bwMode="auto">
            <a:xfrm>
              <a:off x="3266931" y="3501032"/>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鋼棒</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8" name="Rectangle 126"/>
            <p:cNvSpPr>
              <a:spLocks noChangeArrowheads="1"/>
            </p:cNvSpPr>
            <p:nvPr/>
          </p:nvSpPr>
          <p:spPr bwMode="auto">
            <a:xfrm>
              <a:off x="3266931" y="3717032"/>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堆高機</a:t>
              </a:r>
              <a:r>
                <a:rPr lang="en-US" sz="1100" kern="10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貨架</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9" name="Rectangle 127"/>
            <p:cNvSpPr>
              <a:spLocks noChangeArrowheads="1"/>
            </p:cNvSpPr>
            <p:nvPr/>
          </p:nvSpPr>
          <p:spPr bwMode="auto">
            <a:xfrm>
              <a:off x="3266931" y="3933056"/>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100" kern="10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台</a:t>
              </a:r>
              <a:r>
                <a:rPr lang="en-US" sz="1100" kern="100">
                  <a:effectLst/>
                  <a:latin typeface="微軟正黑體" panose="020B0604030504040204" pitchFamily="34" charset="-120"/>
                  <a:ea typeface="微軟正黑體" panose="020B0604030504040204" pitchFamily="34" charset="-120"/>
                  <a:cs typeface="Times New Roman" panose="02020603050405020304" pitchFamily="18" charset="0"/>
                </a:rPr>
                <a:t>/ 100</a:t>
              </a: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貨位</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78" name="Rectangle 114"/>
            <p:cNvSpPr>
              <a:spLocks noChangeArrowheads="1"/>
            </p:cNvSpPr>
            <p:nvPr/>
          </p:nvSpPr>
          <p:spPr bwMode="auto">
            <a:xfrm>
              <a:off x="3266931" y="3285008"/>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人工</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13" name="Rectangle 122"/>
            <p:cNvSpPr>
              <a:spLocks noChangeArrowheads="1"/>
            </p:cNvSpPr>
            <p:nvPr/>
          </p:nvSpPr>
          <p:spPr bwMode="auto">
            <a:xfrm>
              <a:off x="3266931" y="4149080"/>
              <a:ext cx="899795" cy="216000"/>
            </a:xfrm>
            <a:prstGeom prst="rect">
              <a:avLst/>
            </a:prstGeom>
            <a:solidFill>
              <a:schemeClr val="accent6">
                <a:lumMod val="40000"/>
                <a:lumOff val="60000"/>
              </a:schemeClr>
            </a:solidFill>
            <a:ln w="19050">
              <a:solidFill>
                <a:schemeClr val="tx1">
                  <a:lumMod val="100000"/>
                  <a:lumOff val="0"/>
                </a:schemeClr>
              </a:solidFill>
              <a:miter lim="800000"/>
              <a:headEnd/>
              <a:tailEnd/>
            </a:ln>
            <a:extLst/>
          </p:spPr>
          <p:txBody>
            <a:bodyPr rot="0" vert="horz" wrap="square" lIns="0" tIns="0" rIns="0" bIns="0" anchor="ctr" anchorCtr="0" upright="1">
              <a:noAutofit/>
            </a:bodyPr>
            <a:lstStyle/>
            <a:p>
              <a:pPr algn="ctr">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本案相關範疇</a:t>
              </a:r>
              <a:endPar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grpSp>
      <p:grpSp>
        <p:nvGrpSpPr>
          <p:cNvPr id="88" name="群組 87"/>
          <p:cNvGrpSpPr/>
          <p:nvPr/>
        </p:nvGrpSpPr>
        <p:grpSpPr>
          <a:xfrm>
            <a:off x="5724269" y="3396273"/>
            <a:ext cx="899795" cy="1296120"/>
            <a:chOff x="4626158" y="3068960"/>
            <a:chExt cx="899795" cy="1296120"/>
          </a:xfrm>
        </p:grpSpPr>
        <p:sp>
          <p:nvSpPr>
            <p:cNvPr id="65" name="Rectangle 124"/>
            <p:cNvSpPr>
              <a:spLocks noChangeArrowheads="1"/>
            </p:cNvSpPr>
            <p:nvPr/>
          </p:nvSpPr>
          <p:spPr bwMode="auto">
            <a:xfrm>
              <a:off x="4626158" y="3068960"/>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2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3.</a:t>
              </a:r>
              <a:r>
                <a:rPr lang="zh-TW" altLang="en-US" sz="1200" kern="100" dirty="0" smtClean="0">
                  <a:latin typeface="微軟正黑體" panose="020B0604030504040204" pitchFamily="34" charset="-120"/>
                  <a:ea typeface="微軟正黑體" panose="020B0604030504040204" pitchFamily="34" charset="-120"/>
                  <a:cs typeface="Times New Roman" panose="02020603050405020304" pitchFamily="18" charset="0"/>
                </a:rPr>
                <a:t>工單</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66" name="Rectangle 125"/>
            <p:cNvSpPr>
              <a:spLocks noChangeArrowheads="1"/>
            </p:cNvSpPr>
            <p:nvPr/>
          </p:nvSpPr>
          <p:spPr bwMode="auto">
            <a:xfrm>
              <a:off x="4626158" y="3501032"/>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鋼棒</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67" name="Rectangle 126"/>
            <p:cNvSpPr>
              <a:spLocks noChangeArrowheads="1"/>
            </p:cNvSpPr>
            <p:nvPr/>
          </p:nvSpPr>
          <p:spPr bwMode="auto">
            <a:xfrm>
              <a:off x="4626158" y="3717032"/>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料箱</a:t>
              </a:r>
              <a:r>
                <a:rPr lang="en-US" altLang="zh-TW"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68" name="Rectangle 127"/>
            <p:cNvSpPr>
              <a:spLocks noChangeArrowheads="1"/>
            </p:cNvSpPr>
            <p:nvPr/>
          </p:nvSpPr>
          <p:spPr bwMode="auto">
            <a:xfrm>
              <a:off x="4626158" y="3933056"/>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100" kern="10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台</a:t>
              </a:r>
              <a:r>
                <a:rPr lang="en-US" sz="1100" kern="100">
                  <a:effectLst/>
                  <a:latin typeface="微軟正黑體" panose="020B0604030504040204" pitchFamily="34" charset="-120"/>
                  <a:ea typeface="微軟正黑體" panose="020B0604030504040204" pitchFamily="34" charset="-120"/>
                  <a:cs typeface="Times New Roman" panose="02020603050405020304" pitchFamily="18" charset="0"/>
                </a:rPr>
                <a:t>/ 100</a:t>
              </a: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貨位</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69" name="Rectangle 114"/>
            <p:cNvSpPr>
              <a:spLocks noChangeArrowheads="1"/>
            </p:cNvSpPr>
            <p:nvPr/>
          </p:nvSpPr>
          <p:spPr bwMode="auto">
            <a:xfrm>
              <a:off x="4626158" y="3285008"/>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人工</a:t>
              </a:r>
              <a:r>
                <a:rPr lang="en-US" altLang="zh-TW"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/excel</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14" name="Rectangle 122"/>
            <p:cNvSpPr>
              <a:spLocks noChangeArrowheads="1"/>
            </p:cNvSpPr>
            <p:nvPr/>
          </p:nvSpPr>
          <p:spPr bwMode="auto">
            <a:xfrm>
              <a:off x="4626158" y="4149080"/>
              <a:ext cx="899795" cy="216000"/>
            </a:xfrm>
            <a:prstGeom prst="rect">
              <a:avLst/>
            </a:prstGeom>
            <a:solidFill>
              <a:schemeClr val="accent6">
                <a:lumMod val="40000"/>
                <a:lumOff val="60000"/>
              </a:schemeClr>
            </a:solidFill>
            <a:ln w="19050">
              <a:solidFill>
                <a:schemeClr val="tx1">
                  <a:lumMod val="100000"/>
                  <a:lumOff val="0"/>
                </a:schemeClr>
              </a:solidFill>
              <a:miter lim="800000"/>
              <a:headEnd/>
              <a:tailEnd/>
            </a:ln>
            <a:extLst/>
          </p:spPr>
          <p:txBody>
            <a:bodyPr rot="0" vert="horz" wrap="square" lIns="0" tIns="0" rIns="0" bIns="0" anchor="ctr" anchorCtr="0" upright="1">
              <a:noAutofit/>
            </a:bodyPr>
            <a:lstStyle/>
            <a:p>
              <a:pPr algn="ctr">
                <a:spcAft>
                  <a:spcPts val="0"/>
                </a:spcAft>
              </a:pPr>
              <a:r>
                <a:rPr lang="zh-TW" altLang="en-US" sz="1100" kern="100" dirty="0">
                  <a:latin typeface="微軟正黑體" panose="020B0604030504040204" pitchFamily="34" charset="-120"/>
                  <a:ea typeface="微軟正黑體" panose="020B0604030504040204" pitchFamily="34" charset="-120"/>
                  <a:cs typeface="Times New Roman" panose="02020603050405020304" pitchFamily="18" charset="0"/>
                </a:rPr>
                <a:t>本案相關範疇</a:t>
              </a:r>
              <a:endParaRPr lang="zh-TW" altLang="zh-TW" sz="1100" kern="100" dirty="0">
                <a:latin typeface="微軟正黑體" panose="020B0604030504040204" pitchFamily="34" charset="-120"/>
                <a:ea typeface="微軟正黑體" panose="020B0604030504040204" pitchFamily="34" charset="-120"/>
                <a:cs typeface="Times New Roman" panose="02020603050405020304" pitchFamily="18" charset="0"/>
              </a:endParaRPr>
            </a:p>
          </p:txBody>
        </p:sp>
      </p:grpSp>
      <p:grpSp>
        <p:nvGrpSpPr>
          <p:cNvPr id="91" name="群組 90"/>
          <p:cNvGrpSpPr/>
          <p:nvPr/>
        </p:nvGrpSpPr>
        <p:grpSpPr>
          <a:xfrm>
            <a:off x="7344613" y="3396273"/>
            <a:ext cx="899795" cy="1296120"/>
            <a:chOff x="5985385" y="3068960"/>
            <a:chExt cx="899795" cy="1296120"/>
          </a:xfrm>
        </p:grpSpPr>
        <p:sp>
          <p:nvSpPr>
            <p:cNvPr id="21" name="Rectangle 130"/>
            <p:cNvSpPr>
              <a:spLocks noChangeArrowheads="1"/>
            </p:cNvSpPr>
            <p:nvPr/>
          </p:nvSpPr>
          <p:spPr bwMode="auto">
            <a:xfrm>
              <a:off x="5985385" y="3068960"/>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200" kern="100" dirty="0">
                  <a:latin typeface="微軟正黑體" panose="020B0604030504040204" pitchFamily="34" charset="-120"/>
                  <a:ea typeface="微軟正黑體" panose="020B0604030504040204" pitchFamily="34" charset="-120"/>
                  <a:cs typeface="Times New Roman" panose="02020603050405020304" pitchFamily="18" charset="0"/>
                </a:rPr>
                <a:t>4</a:t>
              </a:r>
              <a:r>
                <a:rPr lang="en-US" sz="12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車削</a:t>
              </a:r>
            </a:p>
          </p:txBody>
        </p:sp>
        <p:sp>
          <p:nvSpPr>
            <p:cNvPr id="22" name="Rectangle 131"/>
            <p:cNvSpPr>
              <a:spLocks noChangeArrowheads="1"/>
            </p:cNvSpPr>
            <p:nvPr/>
          </p:nvSpPr>
          <p:spPr bwMode="auto">
            <a:xfrm>
              <a:off x="5985385" y="3501032"/>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鋼棒</a:t>
              </a:r>
              <a:r>
                <a:rPr lang="en-US" sz="1100" kern="100">
                  <a:effectLst/>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a:t>
              </a: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粗胚</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3" name="Rectangle 132"/>
            <p:cNvSpPr>
              <a:spLocks noChangeArrowheads="1"/>
            </p:cNvSpPr>
            <p:nvPr/>
          </p:nvSpPr>
          <p:spPr bwMode="auto">
            <a:xfrm>
              <a:off x="5985385" y="3717032"/>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rPr>
                <a:t>車床</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4" name="Rectangle 133"/>
            <p:cNvSpPr>
              <a:spLocks noChangeArrowheads="1"/>
            </p:cNvSpPr>
            <p:nvPr/>
          </p:nvSpPr>
          <p:spPr bwMode="auto">
            <a:xfrm>
              <a:off x="5985385" y="3933056"/>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100" kern="100">
                  <a:effectLst/>
                  <a:latin typeface="微軟正黑體" panose="020B0604030504040204" pitchFamily="34" charset="-120"/>
                  <a:ea typeface="微軟正黑體" panose="020B0604030504040204" pitchFamily="34" charset="-120"/>
                  <a:cs typeface="Times New Roman" panose="02020603050405020304" pitchFamily="18" charset="0"/>
                </a:rPr>
                <a:t>5</a:t>
              </a: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台</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79" name="Rectangle 114"/>
            <p:cNvSpPr>
              <a:spLocks noChangeArrowheads="1"/>
            </p:cNvSpPr>
            <p:nvPr/>
          </p:nvSpPr>
          <p:spPr bwMode="auto">
            <a:xfrm>
              <a:off x="5985385" y="3285008"/>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人工</a:t>
              </a:r>
              <a:r>
                <a:rPr lang="en-US" altLang="zh-TW"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/SMB</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15" name="Rectangle 122"/>
            <p:cNvSpPr>
              <a:spLocks noChangeArrowheads="1"/>
            </p:cNvSpPr>
            <p:nvPr/>
          </p:nvSpPr>
          <p:spPr bwMode="auto">
            <a:xfrm>
              <a:off x="5985385" y="4149080"/>
              <a:ext cx="899795" cy="216000"/>
            </a:xfrm>
            <a:prstGeom prst="rect">
              <a:avLst/>
            </a:prstGeom>
            <a:solidFill>
              <a:schemeClr val="accent6">
                <a:lumMod val="40000"/>
                <a:lumOff val="60000"/>
              </a:schemeClr>
            </a:solidFill>
            <a:ln w="19050">
              <a:solidFill>
                <a:schemeClr val="tx1">
                  <a:lumMod val="100000"/>
                  <a:lumOff val="0"/>
                </a:schemeClr>
              </a:solidFill>
              <a:miter lim="800000"/>
              <a:headEnd/>
              <a:tailEnd/>
            </a:ln>
            <a:extLst/>
          </p:spPr>
          <p:txBody>
            <a:bodyPr rot="0" vert="horz" wrap="square" lIns="0" tIns="0" rIns="0" bIns="0" anchor="ctr" anchorCtr="0" upright="1">
              <a:noAutofit/>
            </a:bodyPr>
            <a:lstStyle/>
            <a:p>
              <a:pPr algn="ctr">
                <a:spcAft>
                  <a:spcPts val="0"/>
                </a:spcAft>
              </a:pPr>
              <a:r>
                <a:rPr lang="zh-TW" altLang="en-US" sz="1100" kern="100" dirty="0">
                  <a:latin typeface="微軟正黑體" panose="020B0604030504040204" pitchFamily="34" charset="-120"/>
                  <a:ea typeface="微軟正黑體" panose="020B0604030504040204" pitchFamily="34" charset="-120"/>
                  <a:cs typeface="Times New Roman" panose="02020603050405020304" pitchFamily="18" charset="0"/>
                </a:rPr>
                <a:t>本案相關範疇</a:t>
              </a:r>
              <a:endParaRPr lang="zh-TW" altLang="zh-TW" sz="1100" kern="100" dirty="0">
                <a:latin typeface="微軟正黑體" panose="020B0604030504040204" pitchFamily="34" charset="-120"/>
                <a:ea typeface="微軟正黑體" panose="020B0604030504040204" pitchFamily="34" charset="-120"/>
                <a:cs typeface="Times New Roman" panose="02020603050405020304" pitchFamily="18" charset="0"/>
              </a:endParaRPr>
            </a:p>
          </p:txBody>
        </p:sp>
      </p:grpSp>
      <p:grpSp>
        <p:nvGrpSpPr>
          <p:cNvPr id="93" name="群組 92"/>
          <p:cNvGrpSpPr/>
          <p:nvPr/>
        </p:nvGrpSpPr>
        <p:grpSpPr>
          <a:xfrm>
            <a:off x="1439957" y="5124465"/>
            <a:ext cx="899795" cy="1296120"/>
            <a:chOff x="7308304" y="3068960"/>
            <a:chExt cx="899795" cy="1296120"/>
          </a:xfrm>
        </p:grpSpPr>
        <p:sp>
          <p:nvSpPr>
            <p:cNvPr id="26" name="Rectangle 136"/>
            <p:cNvSpPr>
              <a:spLocks noChangeArrowheads="1"/>
            </p:cNvSpPr>
            <p:nvPr/>
          </p:nvSpPr>
          <p:spPr bwMode="auto">
            <a:xfrm>
              <a:off x="7308304" y="3068960"/>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1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5.</a:t>
              </a:r>
              <a:r>
                <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rPr>
                <a:t>熱處理</a:t>
              </a:r>
              <a:r>
                <a:rPr lang="en-US" sz="1100"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rPr>
                <a:t>外</a:t>
              </a:r>
              <a:r>
                <a:rPr lang="en-US" sz="1100"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7" name="Rectangle 137"/>
            <p:cNvSpPr>
              <a:spLocks noChangeArrowheads="1"/>
            </p:cNvSpPr>
            <p:nvPr/>
          </p:nvSpPr>
          <p:spPr bwMode="auto">
            <a:xfrm>
              <a:off x="7308304" y="3501032"/>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粗胚</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8" name="Rectangle 138"/>
            <p:cNvSpPr>
              <a:spLocks noChangeArrowheads="1"/>
            </p:cNvSpPr>
            <p:nvPr/>
          </p:nvSpPr>
          <p:spPr bwMode="auto">
            <a:xfrm>
              <a:off x="7308304" y="3717032"/>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外</a:t>
              </a:r>
              <a:r>
                <a:rPr lang="zh-TW" altLang="en-US" sz="1100" kern="100" dirty="0">
                  <a:latin typeface="微軟正黑體" panose="020B0604030504040204" pitchFamily="34" charset="-120"/>
                  <a:ea typeface="微軟正黑體" panose="020B0604030504040204" pitchFamily="34" charset="-120"/>
                  <a:cs typeface="Times New Roman" panose="02020603050405020304" pitchFamily="18" charset="0"/>
                </a:rPr>
                <a:t>包</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9" name="Rectangle 139"/>
            <p:cNvSpPr>
              <a:spLocks noChangeArrowheads="1"/>
            </p:cNvSpPr>
            <p:nvPr/>
          </p:nvSpPr>
          <p:spPr bwMode="auto">
            <a:xfrm>
              <a:off x="7308304" y="3933056"/>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100" kern="100">
                  <a:effectLst/>
                  <a:latin typeface="微軟正黑體" panose="020B0604030504040204" pitchFamily="34" charset="-120"/>
                  <a:ea typeface="微軟正黑體" panose="020B0604030504040204" pitchFamily="34" charset="-120"/>
                  <a:cs typeface="Times New Roman" panose="02020603050405020304" pitchFamily="18" charset="0"/>
                </a:rPr>
                <a:t>5</a:t>
              </a: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台</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80" name="Rectangle 114"/>
            <p:cNvSpPr>
              <a:spLocks noChangeArrowheads="1"/>
            </p:cNvSpPr>
            <p:nvPr/>
          </p:nvSpPr>
          <p:spPr bwMode="auto">
            <a:xfrm>
              <a:off x="7308304" y="3285008"/>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人工</a:t>
              </a:r>
              <a:r>
                <a:rPr lang="en-US" altLang="zh-TW"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委外</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16" name="Rectangle 122"/>
            <p:cNvSpPr>
              <a:spLocks noChangeArrowheads="1"/>
            </p:cNvSpPr>
            <p:nvPr/>
          </p:nvSpPr>
          <p:spPr bwMode="auto">
            <a:xfrm>
              <a:off x="7308304" y="4149080"/>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非本案範疇</a:t>
              </a:r>
              <a:endPar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grpSp>
      <p:grpSp>
        <p:nvGrpSpPr>
          <p:cNvPr id="94" name="群組 93"/>
          <p:cNvGrpSpPr/>
          <p:nvPr/>
        </p:nvGrpSpPr>
        <p:grpSpPr>
          <a:xfrm>
            <a:off x="2916121" y="5124465"/>
            <a:ext cx="899795" cy="1306697"/>
            <a:chOff x="1907704" y="5002599"/>
            <a:chExt cx="899795" cy="1306697"/>
          </a:xfrm>
        </p:grpSpPr>
        <p:sp>
          <p:nvSpPr>
            <p:cNvPr id="31" name="Rectangle 144"/>
            <p:cNvSpPr>
              <a:spLocks noChangeArrowheads="1"/>
            </p:cNvSpPr>
            <p:nvPr/>
          </p:nvSpPr>
          <p:spPr bwMode="auto">
            <a:xfrm>
              <a:off x="1907704" y="5002599"/>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200" kern="100" dirty="0">
                  <a:latin typeface="微軟正黑體" panose="020B0604030504040204" pitchFamily="34" charset="-120"/>
                  <a:ea typeface="微軟正黑體" panose="020B0604030504040204" pitchFamily="34" charset="-120"/>
                  <a:cs typeface="Times New Roman" panose="02020603050405020304" pitchFamily="18" charset="0"/>
                </a:rPr>
                <a:t>6</a:t>
              </a:r>
              <a:r>
                <a:rPr lang="en-US" sz="12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研磨</a:t>
              </a:r>
            </a:p>
          </p:txBody>
        </p:sp>
        <p:sp>
          <p:nvSpPr>
            <p:cNvPr id="32" name="Rectangle 145"/>
            <p:cNvSpPr>
              <a:spLocks noChangeArrowheads="1"/>
            </p:cNvSpPr>
            <p:nvPr/>
          </p:nvSpPr>
          <p:spPr bwMode="auto">
            <a:xfrm>
              <a:off x="1907704" y="5445272"/>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粗胚</a:t>
              </a:r>
              <a:r>
                <a:rPr lang="en-US" altLang="zh-TW" sz="1100" kern="100" dirty="0" smtClean="0">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a:t>
              </a:r>
              <a:r>
                <a:rPr lang="zh-TW" sz="11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成品</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33" name="Rectangle 146"/>
            <p:cNvSpPr>
              <a:spLocks noChangeArrowheads="1"/>
            </p:cNvSpPr>
            <p:nvPr/>
          </p:nvSpPr>
          <p:spPr bwMode="auto">
            <a:xfrm>
              <a:off x="1907704" y="5661272"/>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磨床</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34" name="Rectangle 147"/>
            <p:cNvSpPr>
              <a:spLocks noChangeArrowheads="1"/>
            </p:cNvSpPr>
            <p:nvPr/>
          </p:nvSpPr>
          <p:spPr bwMode="auto">
            <a:xfrm>
              <a:off x="1907704" y="5877296"/>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100" kern="100">
                  <a:effectLst/>
                  <a:latin typeface="微軟正黑體" panose="020B0604030504040204" pitchFamily="34" charset="-120"/>
                  <a:ea typeface="微軟正黑體" panose="020B0604030504040204" pitchFamily="34" charset="-120"/>
                  <a:cs typeface="Times New Roman" panose="02020603050405020304" pitchFamily="18" charset="0"/>
                </a:rPr>
                <a:t>5</a:t>
              </a: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台</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84" name="Rectangle 114"/>
            <p:cNvSpPr>
              <a:spLocks noChangeArrowheads="1"/>
            </p:cNvSpPr>
            <p:nvPr/>
          </p:nvSpPr>
          <p:spPr bwMode="auto">
            <a:xfrm>
              <a:off x="1907704" y="5221774"/>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人工</a:t>
              </a:r>
              <a:r>
                <a:rPr lang="en-US" altLang="zh-TW"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/SMB</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17" name="Rectangle 122"/>
            <p:cNvSpPr>
              <a:spLocks noChangeArrowheads="1"/>
            </p:cNvSpPr>
            <p:nvPr/>
          </p:nvSpPr>
          <p:spPr bwMode="auto">
            <a:xfrm>
              <a:off x="1907704" y="6093296"/>
              <a:ext cx="899795" cy="216000"/>
            </a:xfrm>
            <a:prstGeom prst="rect">
              <a:avLst/>
            </a:prstGeom>
            <a:solidFill>
              <a:schemeClr val="accent6">
                <a:lumMod val="40000"/>
                <a:lumOff val="60000"/>
              </a:schemeClr>
            </a:solidFill>
            <a:ln w="19050">
              <a:solidFill>
                <a:schemeClr val="tx1">
                  <a:lumMod val="100000"/>
                  <a:lumOff val="0"/>
                </a:schemeClr>
              </a:solidFill>
              <a:miter lim="800000"/>
              <a:headEnd/>
              <a:tailEnd/>
            </a:ln>
            <a:extLst/>
          </p:spPr>
          <p:txBody>
            <a:bodyPr rot="0" vert="horz" wrap="square" lIns="0" tIns="0" rIns="0" bIns="0" anchor="ctr" anchorCtr="0" upright="1">
              <a:noAutofit/>
            </a:bodyPr>
            <a:lstStyle/>
            <a:p>
              <a:pPr algn="ctr">
                <a:spcAft>
                  <a:spcPts val="0"/>
                </a:spcAft>
              </a:pPr>
              <a:r>
                <a:rPr lang="zh-TW" altLang="en-US" sz="1100" kern="100" dirty="0">
                  <a:latin typeface="微軟正黑體" panose="020B0604030504040204" pitchFamily="34" charset="-120"/>
                  <a:ea typeface="微軟正黑體" panose="020B0604030504040204" pitchFamily="34" charset="-120"/>
                  <a:cs typeface="Times New Roman" panose="02020603050405020304" pitchFamily="18" charset="0"/>
                </a:rPr>
                <a:t>本案相關範疇</a:t>
              </a:r>
              <a:endParaRPr lang="zh-TW" altLang="zh-TW" sz="1100" kern="100" dirty="0">
                <a:latin typeface="微軟正黑體" panose="020B0604030504040204" pitchFamily="34" charset="-120"/>
                <a:ea typeface="微軟正黑體" panose="020B0604030504040204" pitchFamily="34" charset="-120"/>
                <a:cs typeface="Times New Roman" panose="02020603050405020304" pitchFamily="18" charset="0"/>
              </a:endParaRPr>
            </a:p>
          </p:txBody>
        </p:sp>
      </p:grpSp>
      <p:grpSp>
        <p:nvGrpSpPr>
          <p:cNvPr id="95" name="群組 94"/>
          <p:cNvGrpSpPr/>
          <p:nvPr/>
        </p:nvGrpSpPr>
        <p:grpSpPr>
          <a:xfrm>
            <a:off x="4392285" y="5124465"/>
            <a:ext cx="899795" cy="1306697"/>
            <a:chOff x="3707904" y="5002599"/>
            <a:chExt cx="899795" cy="1306697"/>
          </a:xfrm>
        </p:grpSpPr>
        <p:sp>
          <p:nvSpPr>
            <p:cNvPr id="40" name="Rectangle 144"/>
            <p:cNvSpPr>
              <a:spLocks noChangeArrowheads="1"/>
            </p:cNvSpPr>
            <p:nvPr/>
          </p:nvSpPr>
          <p:spPr bwMode="auto">
            <a:xfrm>
              <a:off x="3707904" y="5002599"/>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200" kern="100" dirty="0">
                  <a:latin typeface="微軟正黑體" panose="020B0604030504040204" pitchFamily="34" charset="-120"/>
                  <a:ea typeface="微軟正黑體" panose="020B0604030504040204" pitchFamily="34" charset="-120"/>
                  <a:cs typeface="Times New Roman" panose="02020603050405020304" pitchFamily="18" charset="0"/>
                </a:rPr>
                <a:t>7</a:t>
              </a:r>
              <a:r>
                <a:rPr lang="en-US" sz="12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品檢</a:t>
              </a:r>
              <a:r>
                <a:rPr 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抽</a:t>
              </a:r>
              <a:r>
                <a:rPr 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41" name="Rectangle 145"/>
            <p:cNvSpPr>
              <a:spLocks noChangeArrowheads="1"/>
            </p:cNvSpPr>
            <p:nvPr/>
          </p:nvSpPr>
          <p:spPr bwMode="auto">
            <a:xfrm>
              <a:off x="3707904" y="5445272"/>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成品</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42" name="Rectangle 146"/>
            <p:cNvSpPr>
              <a:spLocks noChangeArrowheads="1"/>
            </p:cNvSpPr>
            <p:nvPr/>
          </p:nvSpPr>
          <p:spPr bwMode="auto">
            <a:xfrm>
              <a:off x="3707904" y="5661272"/>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三次元量床</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43" name="Rectangle 147"/>
            <p:cNvSpPr>
              <a:spLocks noChangeArrowheads="1"/>
            </p:cNvSpPr>
            <p:nvPr/>
          </p:nvSpPr>
          <p:spPr bwMode="auto">
            <a:xfrm>
              <a:off x="3707904" y="5877296"/>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100" kern="10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台</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83" name="Rectangle 114"/>
            <p:cNvSpPr>
              <a:spLocks noChangeArrowheads="1"/>
            </p:cNvSpPr>
            <p:nvPr/>
          </p:nvSpPr>
          <p:spPr bwMode="auto">
            <a:xfrm>
              <a:off x="3707904" y="5221774"/>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人工</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18" name="Rectangle 122"/>
            <p:cNvSpPr>
              <a:spLocks noChangeArrowheads="1"/>
            </p:cNvSpPr>
            <p:nvPr/>
          </p:nvSpPr>
          <p:spPr bwMode="auto">
            <a:xfrm>
              <a:off x="3707904" y="6093296"/>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非本案範疇</a:t>
              </a:r>
              <a:endPar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grpSp>
      <p:grpSp>
        <p:nvGrpSpPr>
          <p:cNvPr id="96" name="群組 95"/>
          <p:cNvGrpSpPr/>
          <p:nvPr/>
        </p:nvGrpSpPr>
        <p:grpSpPr>
          <a:xfrm>
            <a:off x="5868449" y="5124465"/>
            <a:ext cx="899795" cy="1306697"/>
            <a:chOff x="5508104" y="5002599"/>
            <a:chExt cx="899795" cy="1306697"/>
          </a:xfrm>
        </p:grpSpPr>
        <p:sp>
          <p:nvSpPr>
            <p:cNvPr id="45" name="Rectangle 144"/>
            <p:cNvSpPr>
              <a:spLocks noChangeArrowheads="1"/>
            </p:cNvSpPr>
            <p:nvPr/>
          </p:nvSpPr>
          <p:spPr bwMode="auto">
            <a:xfrm>
              <a:off x="5508104" y="5002599"/>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2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8.</a:t>
              </a: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倉儲</a:t>
              </a:r>
            </a:p>
          </p:txBody>
        </p:sp>
        <p:sp>
          <p:nvSpPr>
            <p:cNvPr id="46" name="Rectangle 145"/>
            <p:cNvSpPr>
              <a:spLocks noChangeArrowheads="1"/>
            </p:cNvSpPr>
            <p:nvPr/>
          </p:nvSpPr>
          <p:spPr bwMode="auto">
            <a:xfrm>
              <a:off x="5508104" y="5445272"/>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成品</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47" name="Rectangle 146"/>
            <p:cNvSpPr>
              <a:spLocks noChangeArrowheads="1"/>
            </p:cNvSpPr>
            <p:nvPr/>
          </p:nvSpPr>
          <p:spPr bwMode="auto">
            <a:xfrm>
              <a:off x="5508104" y="5661272"/>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堆高機</a:t>
              </a:r>
              <a:r>
                <a:rPr lang="en-US" sz="1100" kern="10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貨架</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48" name="Rectangle 147"/>
            <p:cNvSpPr>
              <a:spLocks noChangeArrowheads="1"/>
            </p:cNvSpPr>
            <p:nvPr/>
          </p:nvSpPr>
          <p:spPr bwMode="auto">
            <a:xfrm>
              <a:off x="5508104" y="5877296"/>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100" kern="10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台</a:t>
              </a:r>
              <a:r>
                <a:rPr lang="en-US" sz="1100" kern="100">
                  <a:effectLst/>
                  <a:latin typeface="微軟正黑體" panose="020B0604030504040204" pitchFamily="34" charset="-120"/>
                  <a:ea typeface="微軟正黑體" panose="020B0604030504040204" pitchFamily="34" charset="-120"/>
                  <a:cs typeface="Times New Roman" panose="02020603050405020304" pitchFamily="18" charset="0"/>
                </a:rPr>
                <a:t>/100</a:t>
              </a: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貨位</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82" name="Rectangle 114"/>
            <p:cNvSpPr>
              <a:spLocks noChangeArrowheads="1"/>
            </p:cNvSpPr>
            <p:nvPr/>
          </p:nvSpPr>
          <p:spPr bwMode="auto">
            <a:xfrm>
              <a:off x="5508104" y="5221774"/>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人工</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19" name="Rectangle 122"/>
            <p:cNvSpPr>
              <a:spLocks noChangeArrowheads="1"/>
            </p:cNvSpPr>
            <p:nvPr/>
          </p:nvSpPr>
          <p:spPr bwMode="auto">
            <a:xfrm>
              <a:off x="5508104" y="6093296"/>
              <a:ext cx="899795" cy="216000"/>
            </a:xfrm>
            <a:prstGeom prst="rect">
              <a:avLst/>
            </a:prstGeom>
            <a:solidFill>
              <a:schemeClr val="accent6">
                <a:lumMod val="40000"/>
                <a:lumOff val="60000"/>
              </a:schemeClr>
            </a:solidFill>
            <a:ln w="19050">
              <a:solidFill>
                <a:schemeClr val="tx1">
                  <a:lumMod val="100000"/>
                  <a:lumOff val="0"/>
                </a:schemeClr>
              </a:solidFill>
              <a:miter lim="800000"/>
              <a:headEnd/>
              <a:tailEnd/>
            </a:ln>
            <a:extLst/>
          </p:spPr>
          <p:txBody>
            <a:bodyPr rot="0" vert="horz" wrap="square" lIns="0" tIns="0" rIns="0" bIns="0" anchor="ctr" anchorCtr="0" upright="1">
              <a:noAutofit/>
            </a:bodyPr>
            <a:lstStyle/>
            <a:p>
              <a:pPr algn="ctr">
                <a:spcAft>
                  <a:spcPts val="0"/>
                </a:spcAft>
              </a:pPr>
              <a:r>
                <a:rPr lang="zh-TW" altLang="en-US" sz="1100" kern="100" dirty="0">
                  <a:latin typeface="微軟正黑體" panose="020B0604030504040204" pitchFamily="34" charset="-120"/>
                  <a:ea typeface="微軟正黑體" panose="020B0604030504040204" pitchFamily="34" charset="-120"/>
                  <a:cs typeface="Times New Roman" panose="02020603050405020304" pitchFamily="18" charset="0"/>
                </a:rPr>
                <a:t>本案相關範疇</a:t>
              </a:r>
              <a:endParaRPr lang="zh-TW" altLang="zh-TW" sz="1100" kern="100" dirty="0">
                <a:latin typeface="微軟正黑體" panose="020B0604030504040204" pitchFamily="34" charset="-120"/>
                <a:ea typeface="微軟正黑體" panose="020B0604030504040204" pitchFamily="34" charset="-120"/>
                <a:cs typeface="Times New Roman" panose="02020603050405020304" pitchFamily="18" charset="0"/>
              </a:endParaRPr>
            </a:p>
          </p:txBody>
        </p:sp>
      </p:grpSp>
      <p:grpSp>
        <p:nvGrpSpPr>
          <p:cNvPr id="90" name="群組 89"/>
          <p:cNvGrpSpPr/>
          <p:nvPr/>
        </p:nvGrpSpPr>
        <p:grpSpPr>
          <a:xfrm>
            <a:off x="7344613" y="5124465"/>
            <a:ext cx="899795" cy="1306697"/>
            <a:chOff x="7344613" y="5002599"/>
            <a:chExt cx="899795" cy="1306697"/>
          </a:xfrm>
        </p:grpSpPr>
        <p:sp>
          <p:nvSpPr>
            <p:cNvPr id="50" name="Rectangle 144"/>
            <p:cNvSpPr>
              <a:spLocks noChangeArrowheads="1"/>
            </p:cNvSpPr>
            <p:nvPr/>
          </p:nvSpPr>
          <p:spPr bwMode="auto">
            <a:xfrm>
              <a:off x="7344613" y="5002599"/>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200" kern="100" dirty="0">
                  <a:latin typeface="微軟正黑體" panose="020B0604030504040204" pitchFamily="34" charset="-120"/>
                  <a:ea typeface="微軟正黑體" panose="020B0604030504040204" pitchFamily="34" charset="-120"/>
                  <a:cs typeface="Times New Roman" panose="02020603050405020304" pitchFamily="18" charset="0"/>
                </a:rPr>
                <a:t>9</a:t>
              </a:r>
              <a:r>
                <a:rPr lang="en-US" sz="12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出貨</a:t>
              </a:r>
            </a:p>
          </p:txBody>
        </p:sp>
        <p:sp>
          <p:nvSpPr>
            <p:cNvPr id="51" name="Rectangle 145"/>
            <p:cNvSpPr>
              <a:spLocks noChangeArrowheads="1"/>
            </p:cNvSpPr>
            <p:nvPr/>
          </p:nvSpPr>
          <p:spPr bwMode="auto">
            <a:xfrm>
              <a:off x="7344613" y="5445272"/>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成品</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52" name="Rectangle 146"/>
            <p:cNvSpPr>
              <a:spLocks noChangeArrowheads="1"/>
            </p:cNvSpPr>
            <p:nvPr/>
          </p:nvSpPr>
          <p:spPr bwMode="auto">
            <a:xfrm>
              <a:off x="7344613" y="5661272"/>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貨車</a:t>
              </a:r>
              <a:r>
                <a:rPr lang="en-US" altLang="zh-TW" sz="11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/ERP</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53" name="Rectangle 147"/>
            <p:cNvSpPr>
              <a:spLocks noChangeArrowheads="1"/>
            </p:cNvSpPr>
            <p:nvPr/>
          </p:nvSpPr>
          <p:spPr bwMode="auto">
            <a:xfrm>
              <a:off x="7344613" y="5877296"/>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100" kern="100">
                  <a:effectLst/>
                  <a:latin typeface="微軟正黑體" panose="020B0604030504040204" pitchFamily="34" charset="-120"/>
                  <a:ea typeface="微軟正黑體" panose="020B0604030504040204" pitchFamily="34" charset="-120"/>
                  <a:cs typeface="Times New Roman" panose="02020603050405020304" pitchFamily="18" charset="0"/>
                </a:rPr>
                <a:t>2</a:t>
              </a: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台</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81" name="Rectangle 114"/>
            <p:cNvSpPr>
              <a:spLocks noChangeArrowheads="1"/>
            </p:cNvSpPr>
            <p:nvPr/>
          </p:nvSpPr>
          <p:spPr bwMode="auto">
            <a:xfrm>
              <a:off x="7344613" y="5221774"/>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人工</a:t>
              </a:r>
              <a:r>
                <a:rPr lang="en-US" altLang="zh-TW"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/ERP</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20" name="Rectangle 122"/>
            <p:cNvSpPr>
              <a:spLocks noChangeArrowheads="1"/>
            </p:cNvSpPr>
            <p:nvPr/>
          </p:nvSpPr>
          <p:spPr bwMode="auto">
            <a:xfrm>
              <a:off x="7344613" y="6093296"/>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非本案範疇</a:t>
              </a:r>
              <a:endPar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grpSp>
      <p:cxnSp>
        <p:nvCxnSpPr>
          <p:cNvPr id="121" name="直線單箭頭接點 120"/>
          <p:cNvCxnSpPr/>
          <p:nvPr/>
        </p:nvCxnSpPr>
        <p:spPr>
          <a:xfrm>
            <a:off x="2159240" y="3468281"/>
            <a:ext cx="216024" cy="0"/>
          </a:xfrm>
          <a:prstGeom prst="straightConnector1">
            <a:avLst/>
          </a:prstGeom>
          <a:ln w="19050">
            <a:solidFill>
              <a:schemeClr val="tx1">
                <a:lumMod val="50000"/>
                <a:lumOff val="50000"/>
              </a:schemeClr>
            </a:solidFill>
            <a:tailEnd type="triangle"/>
          </a:ln>
          <a:effectLst/>
        </p:spPr>
        <p:style>
          <a:lnRef idx="2">
            <a:schemeClr val="dk1"/>
          </a:lnRef>
          <a:fillRef idx="0">
            <a:schemeClr val="dk1"/>
          </a:fillRef>
          <a:effectRef idx="1">
            <a:schemeClr val="dk1"/>
          </a:effectRef>
          <a:fontRef idx="minor">
            <a:schemeClr val="tx1"/>
          </a:fontRef>
        </p:style>
      </p:cxnSp>
      <p:cxnSp>
        <p:nvCxnSpPr>
          <p:cNvPr id="123" name="直線單箭頭接點 122"/>
          <p:cNvCxnSpPr/>
          <p:nvPr/>
        </p:nvCxnSpPr>
        <p:spPr>
          <a:xfrm>
            <a:off x="2159240" y="3688486"/>
            <a:ext cx="216024" cy="0"/>
          </a:xfrm>
          <a:prstGeom prst="straightConnector1">
            <a:avLst/>
          </a:prstGeom>
          <a:ln w="19050">
            <a:solidFill>
              <a:schemeClr val="tx1">
                <a:lumMod val="50000"/>
                <a:lumOff val="50000"/>
              </a:schemeClr>
            </a:solidFill>
            <a:tailEnd type="triangle"/>
          </a:ln>
          <a:effectLst/>
        </p:spPr>
        <p:style>
          <a:lnRef idx="2">
            <a:schemeClr val="dk1"/>
          </a:lnRef>
          <a:fillRef idx="0">
            <a:schemeClr val="dk1"/>
          </a:fillRef>
          <a:effectRef idx="1">
            <a:schemeClr val="dk1"/>
          </a:effectRef>
          <a:fontRef idx="minor">
            <a:schemeClr val="tx1"/>
          </a:fontRef>
        </p:style>
      </p:cxnSp>
      <p:cxnSp>
        <p:nvCxnSpPr>
          <p:cNvPr id="124" name="直線單箭頭接點 123"/>
          <p:cNvCxnSpPr/>
          <p:nvPr/>
        </p:nvCxnSpPr>
        <p:spPr>
          <a:xfrm>
            <a:off x="2159240" y="3908691"/>
            <a:ext cx="216024" cy="0"/>
          </a:xfrm>
          <a:prstGeom prst="straightConnector1">
            <a:avLst/>
          </a:prstGeom>
          <a:ln w="19050">
            <a:solidFill>
              <a:schemeClr val="tx1">
                <a:lumMod val="50000"/>
                <a:lumOff val="50000"/>
              </a:schemeClr>
            </a:solidFill>
            <a:tailEnd type="triangle"/>
          </a:ln>
          <a:effectLst/>
        </p:spPr>
        <p:style>
          <a:lnRef idx="2">
            <a:schemeClr val="dk1"/>
          </a:lnRef>
          <a:fillRef idx="0">
            <a:schemeClr val="dk1"/>
          </a:fillRef>
          <a:effectRef idx="1">
            <a:schemeClr val="dk1"/>
          </a:effectRef>
          <a:fontRef idx="minor">
            <a:schemeClr val="tx1"/>
          </a:fontRef>
        </p:style>
      </p:cxnSp>
      <p:cxnSp>
        <p:nvCxnSpPr>
          <p:cNvPr id="125" name="直線單箭頭接點 124"/>
          <p:cNvCxnSpPr/>
          <p:nvPr/>
        </p:nvCxnSpPr>
        <p:spPr>
          <a:xfrm>
            <a:off x="2159240" y="4128896"/>
            <a:ext cx="216024" cy="0"/>
          </a:xfrm>
          <a:prstGeom prst="straightConnector1">
            <a:avLst/>
          </a:prstGeom>
          <a:ln w="19050">
            <a:solidFill>
              <a:schemeClr val="tx1">
                <a:lumMod val="50000"/>
                <a:lumOff val="50000"/>
              </a:schemeClr>
            </a:solidFill>
            <a:tailEnd type="triangle"/>
          </a:ln>
          <a:effectLst/>
        </p:spPr>
        <p:style>
          <a:lnRef idx="2">
            <a:schemeClr val="dk1"/>
          </a:lnRef>
          <a:fillRef idx="0">
            <a:schemeClr val="dk1"/>
          </a:fillRef>
          <a:effectRef idx="1">
            <a:schemeClr val="dk1"/>
          </a:effectRef>
          <a:fontRef idx="minor">
            <a:schemeClr val="tx1"/>
          </a:fontRef>
        </p:style>
      </p:cxnSp>
      <p:cxnSp>
        <p:nvCxnSpPr>
          <p:cNvPr id="126" name="直線單箭頭接點 125"/>
          <p:cNvCxnSpPr/>
          <p:nvPr/>
        </p:nvCxnSpPr>
        <p:spPr>
          <a:xfrm>
            <a:off x="2159240" y="4349101"/>
            <a:ext cx="216024" cy="0"/>
          </a:xfrm>
          <a:prstGeom prst="straightConnector1">
            <a:avLst/>
          </a:prstGeom>
          <a:ln w="19050">
            <a:solidFill>
              <a:schemeClr val="tx1">
                <a:lumMod val="50000"/>
                <a:lumOff val="50000"/>
              </a:schemeClr>
            </a:solidFill>
            <a:tailEnd type="triangle"/>
          </a:ln>
          <a:effectLst/>
        </p:spPr>
        <p:style>
          <a:lnRef idx="2">
            <a:schemeClr val="dk1"/>
          </a:lnRef>
          <a:fillRef idx="0">
            <a:schemeClr val="dk1"/>
          </a:fillRef>
          <a:effectRef idx="1">
            <a:schemeClr val="dk1"/>
          </a:effectRef>
          <a:fontRef idx="minor">
            <a:schemeClr val="tx1"/>
          </a:fontRef>
        </p:style>
      </p:cxnSp>
      <p:cxnSp>
        <p:nvCxnSpPr>
          <p:cNvPr id="127" name="直線單箭頭接點 126"/>
          <p:cNvCxnSpPr/>
          <p:nvPr/>
        </p:nvCxnSpPr>
        <p:spPr>
          <a:xfrm>
            <a:off x="2159240" y="4569306"/>
            <a:ext cx="216024" cy="0"/>
          </a:xfrm>
          <a:prstGeom prst="straightConnector1">
            <a:avLst/>
          </a:prstGeom>
          <a:ln w="19050">
            <a:solidFill>
              <a:schemeClr val="tx1">
                <a:lumMod val="50000"/>
                <a:lumOff val="50000"/>
              </a:schemeClr>
            </a:solidFill>
            <a:tailEnd type="triangle"/>
          </a:ln>
          <a:effectLst/>
        </p:spPr>
        <p:style>
          <a:lnRef idx="2">
            <a:schemeClr val="dk1"/>
          </a:lnRef>
          <a:fillRef idx="0">
            <a:schemeClr val="dk1"/>
          </a:fillRef>
          <a:effectRef idx="1">
            <a:schemeClr val="dk1"/>
          </a:effectRef>
          <a:fontRef idx="minor">
            <a:schemeClr val="tx1"/>
          </a:fontRef>
        </p:style>
      </p:cxnSp>
      <p:sp>
        <p:nvSpPr>
          <p:cNvPr id="2" name="矩形 1"/>
          <p:cNvSpPr/>
          <p:nvPr/>
        </p:nvSpPr>
        <p:spPr>
          <a:xfrm>
            <a:off x="4920268" y="2276872"/>
            <a:ext cx="1440160" cy="96920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tx1"/>
                </a:solidFill>
              </a:rPr>
              <a:t>使用設備圖例</a:t>
            </a:r>
            <a:endParaRPr lang="zh-TW" altLang="en-US" dirty="0">
              <a:solidFill>
                <a:schemeClr val="tx1"/>
              </a:solidFill>
            </a:endParaRPr>
          </a:p>
        </p:txBody>
      </p:sp>
      <p:sp>
        <p:nvSpPr>
          <p:cNvPr id="98" name="矩形 97"/>
          <p:cNvSpPr/>
          <p:nvPr/>
        </p:nvSpPr>
        <p:spPr>
          <a:xfrm>
            <a:off x="3095836" y="2276872"/>
            <a:ext cx="1440160" cy="96920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tx1"/>
                </a:solidFill>
              </a:rPr>
              <a:t>產品圖例</a:t>
            </a:r>
            <a:endParaRPr lang="zh-TW" altLang="en-US" dirty="0">
              <a:solidFill>
                <a:schemeClr val="tx1"/>
              </a:solidFill>
            </a:endParaRPr>
          </a:p>
        </p:txBody>
      </p:sp>
    </p:spTree>
    <p:extLst>
      <p:ext uri="{BB962C8B-B14F-4D97-AF65-F5344CB8AC3E}">
        <p14:creationId xmlns:p14="http://schemas.microsoft.com/office/powerpoint/2010/main" val="16337508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3293E9E-AFF9-4034-8BF6-5754B3EA07C7}" type="slidenum">
              <a:rPr lang="zh-TW" altLang="en-US" smtClean="0"/>
              <a:pPr/>
              <a:t>5</a:t>
            </a:fld>
            <a:endParaRPr lang="zh-TW" altLang="en-US"/>
          </a:p>
        </p:txBody>
      </p:sp>
      <p:sp>
        <p:nvSpPr>
          <p:cNvPr id="71" name="Rectangle 2"/>
          <p:cNvSpPr>
            <a:spLocks noGrp="1" noChangeArrowheads="1"/>
          </p:cNvSpPr>
          <p:nvPr>
            <p:ph type="title"/>
          </p:nvPr>
        </p:nvSpPr>
        <p:spPr bwMode="auto">
          <a:xfrm>
            <a:off x="1117923" y="44624"/>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zh-TW" altLang="en-US" dirty="0" smtClean="0">
                <a:latin typeface="微軟正黑體" panose="020B0604030504040204" pitchFamily="34" charset="-120"/>
                <a:ea typeface="微軟正黑體" panose="020B0604030504040204" pitchFamily="34" charset="-120"/>
              </a:rPr>
              <a:t>壹、</a:t>
            </a:r>
            <a:r>
              <a:rPr lang="zh-TW" altLang="zh-TW" dirty="0" smtClean="0">
                <a:latin typeface="微軟正黑體" panose="020B0604030504040204" pitchFamily="34" charset="-120"/>
                <a:ea typeface="微軟正黑體" panose="020B0604030504040204" pitchFamily="34" charset="-120"/>
              </a:rPr>
              <a:t>計畫內容</a:t>
            </a:r>
            <a:endParaRPr lang="zh-TW" altLang="en-US" dirty="0" smtClean="0">
              <a:latin typeface="微軟正黑體" panose="020B0604030504040204" pitchFamily="34" charset="-120"/>
              <a:ea typeface="微軟正黑體" panose="020B0604030504040204" pitchFamily="34" charset="-120"/>
            </a:endParaRPr>
          </a:p>
        </p:txBody>
      </p:sp>
      <p:sp>
        <p:nvSpPr>
          <p:cNvPr id="59" name="Rectangle 2"/>
          <p:cNvSpPr txBox="1">
            <a:spLocks noChangeArrowheads="1"/>
          </p:cNvSpPr>
          <p:nvPr/>
        </p:nvSpPr>
        <p:spPr bwMode="auto">
          <a:xfrm>
            <a:off x="467544" y="942368"/>
            <a:ext cx="6121400" cy="76944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0" lvl="1" algn="l">
              <a:spcBef>
                <a:spcPts val="0"/>
              </a:spcBef>
              <a:buNone/>
            </a:pPr>
            <a:r>
              <a:rPr lang="en-US" altLang="zh-TW" sz="2400" b="1" dirty="0"/>
              <a:t> </a:t>
            </a:r>
            <a:r>
              <a:rPr lang="zh-TW" altLang="zh-TW" sz="2400" b="1" dirty="0"/>
              <a:t>一、</a:t>
            </a:r>
            <a:r>
              <a:rPr lang="zh-TW" altLang="en-US" sz="2400" b="1" dirty="0"/>
              <a:t>受輔導業者</a:t>
            </a:r>
            <a:r>
              <a:rPr lang="zh-TW" altLang="zh-TW" sz="2400" b="1" dirty="0"/>
              <a:t>面臨問題</a:t>
            </a:r>
            <a:r>
              <a:rPr lang="zh-TW" altLang="en-US" sz="2400" b="1" dirty="0"/>
              <a:t>與</a:t>
            </a:r>
            <a:r>
              <a:rPr lang="zh-TW" altLang="en-US" sz="2400" b="1" dirty="0" smtClean="0"/>
              <a:t>需求</a:t>
            </a:r>
            <a:endParaRPr lang="en-US" altLang="zh-TW" sz="2400" b="1" dirty="0" smtClean="0"/>
          </a:p>
          <a:p>
            <a:pPr marL="361950" lvl="1" algn="l">
              <a:spcBef>
                <a:spcPts val="0"/>
              </a:spcBef>
            </a:pPr>
            <a:r>
              <a:rPr lang="en-US" altLang="zh-TW" sz="2000" dirty="0" smtClean="0"/>
              <a:t>(</a:t>
            </a:r>
            <a:r>
              <a:rPr lang="zh-TW" altLang="en-US" sz="2000" dirty="0" smtClean="0"/>
              <a:t>三</a:t>
            </a:r>
            <a:r>
              <a:rPr lang="en-US" altLang="zh-TW" sz="2000" dirty="0" smtClean="0"/>
              <a:t>)</a:t>
            </a:r>
            <a:r>
              <a:rPr lang="zh-TW" altLang="en-US" sz="2000" dirty="0" smtClean="0"/>
              <a:t>生產現場管理摘要說明</a:t>
            </a:r>
          </a:p>
        </p:txBody>
      </p:sp>
      <p:graphicFrame>
        <p:nvGraphicFramePr>
          <p:cNvPr id="90" name="表格 89"/>
          <p:cNvGraphicFramePr>
            <a:graphicFrameLocks noGrp="1"/>
          </p:cNvGraphicFramePr>
          <p:nvPr>
            <p:extLst>
              <p:ext uri="{D42A27DB-BD31-4B8C-83A1-F6EECF244321}">
                <p14:modId xmlns:p14="http://schemas.microsoft.com/office/powerpoint/2010/main" val="589089519"/>
              </p:ext>
            </p:extLst>
          </p:nvPr>
        </p:nvGraphicFramePr>
        <p:xfrm>
          <a:off x="827584" y="1988840"/>
          <a:ext cx="6624737" cy="4302000"/>
        </p:xfrm>
        <a:graphic>
          <a:graphicData uri="http://schemas.openxmlformats.org/drawingml/2006/table">
            <a:tbl>
              <a:tblPr/>
              <a:tblGrid>
                <a:gridCol w="2016225">
                  <a:extLst>
                    <a:ext uri="{9D8B030D-6E8A-4147-A177-3AD203B41FA5}">
                      <a16:colId xmlns:a16="http://schemas.microsoft.com/office/drawing/2014/main" val="20000"/>
                    </a:ext>
                  </a:extLst>
                </a:gridCol>
                <a:gridCol w="2952745">
                  <a:extLst>
                    <a:ext uri="{9D8B030D-6E8A-4147-A177-3AD203B41FA5}">
                      <a16:colId xmlns:a16="http://schemas.microsoft.com/office/drawing/2014/main" val="20001"/>
                    </a:ext>
                  </a:extLst>
                </a:gridCol>
                <a:gridCol w="1655767">
                  <a:extLst>
                    <a:ext uri="{9D8B030D-6E8A-4147-A177-3AD203B41FA5}">
                      <a16:colId xmlns:a16="http://schemas.microsoft.com/office/drawing/2014/main" val="20002"/>
                    </a:ext>
                  </a:extLst>
                </a:gridCol>
              </a:tblGrid>
              <a:tr h="0">
                <a:tc>
                  <a:txBody>
                    <a:bodyPr/>
                    <a:lstStyle/>
                    <a:p>
                      <a:pPr marL="3175" indent="0" algn="ctr">
                        <a:lnSpc>
                          <a:spcPct val="100000"/>
                        </a:lnSpc>
                        <a:spcAft>
                          <a:spcPts val="0"/>
                        </a:spcAft>
                      </a:pPr>
                      <a:r>
                        <a:rPr lang="zh-TW" sz="1400" b="1" kern="100" dirty="0">
                          <a:latin typeface="+mn-ea"/>
                          <a:ea typeface="+mn-ea"/>
                          <a:cs typeface="Times New Roman"/>
                        </a:rPr>
                        <a:t>項目</a:t>
                      </a:r>
                      <a:endParaRPr lang="zh-TW" sz="1400" kern="100" dirty="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gridSpan="2">
                  <a:txBody>
                    <a:bodyPr/>
                    <a:lstStyle/>
                    <a:p>
                      <a:pPr marL="3175" indent="0" algn="ctr">
                        <a:lnSpc>
                          <a:spcPct val="100000"/>
                        </a:lnSpc>
                        <a:spcAft>
                          <a:spcPts val="0"/>
                        </a:spcAft>
                      </a:pPr>
                      <a:r>
                        <a:rPr lang="zh-TW" sz="1400" b="1" kern="100" dirty="0">
                          <a:latin typeface="+mn-ea"/>
                          <a:ea typeface="+mn-ea"/>
                          <a:cs typeface="Times New Roman"/>
                        </a:rPr>
                        <a:t>說明</a:t>
                      </a:r>
                      <a:endParaRPr lang="zh-TW" sz="1400" kern="100" dirty="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zh-TW" altLang="en-US"/>
                    </a:p>
                  </a:txBody>
                  <a:tcPr/>
                </a:tc>
                <a:extLst>
                  <a:ext uri="{0D108BD9-81ED-4DB2-BD59-A6C34878D82A}">
                    <a16:rowId xmlns:a16="http://schemas.microsoft.com/office/drawing/2014/main" val="10000"/>
                  </a:ext>
                </a:extLst>
              </a:tr>
              <a:tr h="504000">
                <a:tc>
                  <a:txBody>
                    <a:bodyPr/>
                    <a:lstStyle/>
                    <a:p>
                      <a:pPr marL="3175" indent="0" algn="ctr">
                        <a:lnSpc>
                          <a:spcPct val="100000"/>
                        </a:lnSpc>
                        <a:spcAft>
                          <a:spcPts val="0"/>
                        </a:spcAft>
                      </a:pPr>
                      <a:r>
                        <a:rPr lang="zh-TW" sz="1400" kern="100" dirty="0">
                          <a:latin typeface="+mn-ea"/>
                          <a:ea typeface="+mn-ea"/>
                          <a:cs typeface="Times New Roman"/>
                        </a:rPr>
                        <a:t>現場輪班制度</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75" indent="0" algn="l" defTabSz="914400" rtl="0" eaLnBrk="1" latinLnBrk="0" hangingPunct="1">
                        <a:lnSpc>
                          <a:spcPct val="100000"/>
                        </a:lnSpc>
                        <a:spcAft>
                          <a:spcPts val="0"/>
                        </a:spcAft>
                      </a:pPr>
                      <a:r>
                        <a:rPr lang="zh-TW" sz="1400" kern="100" dirty="0">
                          <a:solidFill>
                            <a:schemeClr val="tx1"/>
                          </a:solidFill>
                          <a:latin typeface="+mn-ea"/>
                          <a:ea typeface="+mn-ea"/>
                          <a:cs typeface="Times New Roman"/>
                        </a:rPr>
                        <a:t>□常日班</a:t>
                      </a:r>
                    </a:p>
                    <a:p>
                      <a:pPr marL="3175" indent="0" algn="l" defTabSz="914400" rtl="0" eaLnBrk="1" latinLnBrk="0" hangingPunct="1">
                        <a:lnSpc>
                          <a:spcPct val="100000"/>
                        </a:lnSpc>
                        <a:spcAft>
                          <a:spcPts val="0"/>
                        </a:spcAft>
                      </a:pPr>
                      <a:r>
                        <a:rPr lang="zh-TW" sz="1400" kern="100" dirty="0">
                          <a:solidFill>
                            <a:schemeClr val="tx1"/>
                          </a:solidFill>
                          <a:latin typeface="+mn-ea"/>
                          <a:ea typeface="+mn-ea"/>
                          <a:cs typeface="Times New Roman"/>
                        </a:rPr>
                        <a:t>□早、中、大夜三班制</a:t>
                      </a:r>
                    </a:p>
                  </a:txBody>
                  <a:tcPr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75" indent="0" algn="l" defTabSz="914400" rtl="0" eaLnBrk="1" latinLnBrk="0" hangingPunct="1">
                        <a:lnSpc>
                          <a:spcPct val="100000"/>
                        </a:lnSpc>
                        <a:spcAft>
                          <a:spcPts val="0"/>
                        </a:spcAft>
                      </a:pPr>
                      <a:r>
                        <a:rPr lang="zh-TW" sz="1400" kern="100" dirty="0">
                          <a:solidFill>
                            <a:schemeClr val="tx1"/>
                          </a:solidFill>
                          <a:latin typeface="+mn-ea"/>
                          <a:ea typeface="+mn-ea"/>
                          <a:cs typeface="Times New Roman"/>
                        </a:rPr>
                        <a:t>□四班二輪制</a:t>
                      </a:r>
                    </a:p>
                    <a:p>
                      <a:pPr marL="3175" indent="0" algn="l" defTabSz="914400" rtl="0" eaLnBrk="1" latinLnBrk="0" hangingPunct="1">
                        <a:lnSpc>
                          <a:spcPct val="100000"/>
                        </a:lnSpc>
                        <a:spcAft>
                          <a:spcPts val="0"/>
                        </a:spcAft>
                      </a:pPr>
                      <a:r>
                        <a:rPr lang="zh-TW" sz="1400" kern="100" dirty="0">
                          <a:solidFill>
                            <a:schemeClr val="tx1"/>
                          </a:solidFill>
                          <a:latin typeface="+mn-ea"/>
                          <a:ea typeface="+mn-ea"/>
                          <a:cs typeface="Times New Roman"/>
                        </a:rPr>
                        <a:t>□排班制</a:t>
                      </a:r>
                    </a:p>
                  </a:txBody>
                  <a:tcPr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04000">
                <a:tc>
                  <a:txBody>
                    <a:bodyPr/>
                    <a:lstStyle/>
                    <a:p>
                      <a:pPr marL="3175" indent="0" algn="ctr" defTabSz="914400" rtl="0" eaLnBrk="1" latinLnBrk="0" hangingPunct="1">
                        <a:lnSpc>
                          <a:spcPct val="100000"/>
                        </a:lnSpc>
                        <a:spcAft>
                          <a:spcPts val="0"/>
                        </a:spcAft>
                      </a:pPr>
                      <a:r>
                        <a:rPr lang="zh-TW" sz="1400" kern="100" dirty="0">
                          <a:solidFill>
                            <a:schemeClr val="tx1"/>
                          </a:solidFill>
                          <a:latin typeface="+mn-ea"/>
                          <a:ea typeface="+mn-ea"/>
                          <a:cs typeface="Times New Roman"/>
                        </a:rPr>
                        <a:t>平均訂單批量</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3175" indent="0" algn="ctr" defTabSz="914400" rtl="0" eaLnBrk="1" latinLnBrk="0" hangingPunct="1">
                        <a:lnSpc>
                          <a:spcPct val="100000"/>
                        </a:lnSpc>
                        <a:spcAft>
                          <a:spcPts val="0"/>
                        </a:spcAft>
                      </a:pPr>
                      <a:r>
                        <a:rPr lang="en-US" sz="1400" kern="100" dirty="0" smtClean="0">
                          <a:solidFill>
                            <a:schemeClr val="tx1"/>
                          </a:solidFill>
                          <a:latin typeface="+mn-ea"/>
                          <a:ea typeface="+mn-ea"/>
                          <a:cs typeface="Times New Roman"/>
                        </a:rPr>
                        <a:t>300~6,000 pcs/</a:t>
                      </a:r>
                      <a:r>
                        <a:rPr lang="zh-TW" altLang="en-US" sz="1400" kern="100" dirty="0" smtClean="0">
                          <a:solidFill>
                            <a:schemeClr val="tx1"/>
                          </a:solidFill>
                          <a:latin typeface="+mn-ea"/>
                          <a:ea typeface="+mn-ea"/>
                          <a:cs typeface="Times New Roman"/>
                        </a:rPr>
                        <a:t>月</a:t>
                      </a:r>
                      <a:endParaRPr lang="en-US" altLang="zh-TW" sz="1400" kern="100" dirty="0" smtClean="0">
                        <a:solidFill>
                          <a:schemeClr val="tx1"/>
                        </a:solidFill>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extLst>
                  <a:ext uri="{0D108BD9-81ED-4DB2-BD59-A6C34878D82A}">
                    <a16:rowId xmlns:a16="http://schemas.microsoft.com/office/drawing/2014/main" val="10002"/>
                  </a:ext>
                </a:extLst>
              </a:tr>
              <a:tr h="504000">
                <a:tc>
                  <a:txBody>
                    <a:bodyPr/>
                    <a:lstStyle/>
                    <a:p>
                      <a:pPr marL="3175" indent="0" algn="ctr" defTabSz="914400" rtl="0" eaLnBrk="1" latinLnBrk="0" hangingPunct="1">
                        <a:lnSpc>
                          <a:spcPct val="100000"/>
                        </a:lnSpc>
                        <a:spcAft>
                          <a:spcPts val="0"/>
                        </a:spcAft>
                      </a:pPr>
                      <a:r>
                        <a:rPr lang="zh-TW" sz="1400" kern="100" dirty="0">
                          <a:solidFill>
                            <a:schemeClr val="tx1"/>
                          </a:solidFill>
                          <a:latin typeface="+mn-ea"/>
                          <a:ea typeface="+mn-ea"/>
                          <a:cs typeface="Times New Roman"/>
                        </a:rPr>
                        <a:t>平均工單批量</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3175" indent="0" algn="ctr" defTabSz="914400" rtl="0" eaLnBrk="1" latinLnBrk="0" hangingPunct="1">
                        <a:lnSpc>
                          <a:spcPct val="100000"/>
                        </a:lnSpc>
                        <a:spcAft>
                          <a:spcPts val="0"/>
                        </a:spcAft>
                      </a:pPr>
                      <a:r>
                        <a:rPr lang="en-US" sz="1400" kern="100" dirty="0" smtClean="0">
                          <a:solidFill>
                            <a:schemeClr val="tx1"/>
                          </a:solidFill>
                          <a:latin typeface="+mn-ea"/>
                          <a:ea typeface="+mn-ea"/>
                          <a:cs typeface="Times New Roman"/>
                        </a:rPr>
                        <a:t>300~6,000</a:t>
                      </a:r>
                      <a:r>
                        <a:rPr lang="en-US" sz="1400" kern="100" baseline="0" dirty="0" smtClean="0">
                          <a:solidFill>
                            <a:schemeClr val="tx1"/>
                          </a:solidFill>
                          <a:latin typeface="+mn-ea"/>
                          <a:ea typeface="+mn-ea"/>
                          <a:cs typeface="Times New Roman"/>
                        </a:rPr>
                        <a:t> </a:t>
                      </a:r>
                      <a:r>
                        <a:rPr lang="en-US" altLang="zh-TW" sz="1400" kern="100" dirty="0" smtClean="0">
                          <a:solidFill>
                            <a:schemeClr val="tx1"/>
                          </a:solidFill>
                          <a:latin typeface="+mn-ea"/>
                          <a:ea typeface="+mn-ea"/>
                          <a:cs typeface="Times New Roman"/>
                        </a:rPr>
                        <a:t>pcs/</a:t>
                      </a:r>
                      <a:r>
                        <a:rPr lang="zh-TW" altLang="en-US" sz="1400" kern="100" dirty="0" smtClean="0">
                          <a:solidFill>
                            <a:schemeClr val="tx1"/>
                          </a:solidFill>
                          <a:latin typeface="+mn-ea"/>
                          <a:ea typeface="+mn-ea"/>
                          <a:cs typeface="Times New Roman"/>
                        </a:rPr>
                        <a:t>天</a:t>
                      </a:r>
                      <a:endParaRPr lang="zh-TW" sz="1400" kern="100" dirty="0">
                        <a:solidFill>
                          <a:schemeClr val="tx1"/>
                        </a:solidFill>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extLst>
                  <a:ext uri="{0D108BD9-81ED-4DB2-BD59-A6C34878D82A}">
                    <a16:rowId xmlns:a16="http://schemas.microsoft.com/office/drawing/2014/main" val="10003"/>
                  </a:ext>
                </a:extLst>
              </a:tr>
              <a:tr h="504000">
                <a:tc>
                  <a:txBody>
                    <a:bodyPr/>
                    <a:lstStyle/>
                    <a:p>
                      <a:pPr marL="3175" indent="0" algn="ctr" defTabSz="914400" rtl="0" eaLnBrk="1" latinLnBrk="0" hangingPunct="1">
                        <a:lnSpc>
                          <a:spcPct val="100000"/>
                        </a:lnSpc>
                        <a:spcAft>
                          <a:spcPts val="0"/>
                        </a:spcAft>
                      </a:pPr>
                      <a:r>
                        <a:rPr lang="zh-TW" sz="1400" kern="100" dirty="0">
                          <a:solidFill>
                            <a:schemeClr val="tx1"/>
                          </a:solidFill>
                          <a:latin typeface="+mn-ea"/>
                          <a:ea typeface="+mn-ea"/>
                          <a:cs typeface="Times New Roman"/>
                        </a:rPr>
                        <a:t>平均換線換模頻率</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3175" indent="0" algn="ctr" defTabSz="914400" rtl="0" eaLnBrk="1" latinLnBrk="0" hangingPunct="1">
                        <a:lnSpc>
                          <a:spcPct val="100000"/>
                        </a:lnSpc>
                        <a:spcAft>
                          <a:spcPts val="0"/>
                        </a:spcAft>
                      </a:pPr>
                      <a:r>
                        <a:rPr lang="zh-TW" sz="1400" kern="100" dirty="0">
                          <a:solidFill>
                            <a:schemeClr val="tx1"/>
                          </a:solidFill>
                          <a:latin typeface="+mn-ea"/>
                          <a:ea typeface="+mn-ea"/>
                          <a:cs typeface="Times New Roman"/>
                        </a:rPr>
                        <a:t>平均</a:t>
                      </a:r>
                      <a:r>
                        <a:rPr lang="zh-TW" sz="1400" kern="100" dirty="0" smtClean="0">
                          <a:solidFill>
                            <a:schemeClr val="tx1"/>
                          </a:solidFill>
                          <a:latin typeface="+mn-ea"/>
                          <a:ea typeface="+mn-ea"/>
                          <a:cs typeface="Times New Roman"/>
                        </a:rPr>
                        <a:t>約</a:t>
                      </a:r>
                      <a:r>
                        <a:rPr lang="zh-TW" altLang="en-US" sz="1400" kern="100" dirty="0" smtClean="0">
                          <a:solidFill>
                            <a:schemeClr val="tx1"/>
                          </a:solidFill>
                          <a:latin typeface="+mn-ea"/>
                          <a:ea typeface="+mn-ea"/>
                          <a:cs typeface="Times New Roman"/>
                        </a:rPr>
                        <a:t>○</a:t>
                      </a:r>
                      <a:r>
                        <a:rPr lang="zh-TW" sz="1400" kern="100" dirty="0" smtClean="0">
                          <a:solidFill>
                            <a:schemeClr val="tx1"/>
                          </a:solidFill>
                          <a:latin typeface="+mn-ea"/>
                          <a:ea typeface="+mn-ea"/>
                          <a:cs typeface="Times New Roman"/>
                        </a:rPr>
                        <a:t>次</a:t>
                      </a:r>
                      <a:r>
                        <a:rPr lang="en-US" sz="1400" kern="100" dirty="0">
                          <a:solidFill>
                            <a:schemeClr val="tx1"/>
                          </a:solidFill>
                          <a:latin typeface="+mn-ea"/>
                          <a:ea typeface="+mn-ea"/>
                          <a:cs typeface="Times New Roman"/>
                        </a:rPr>
                        <a:t>/</a:t>
                      </a:r>
                      <a:r>
                        <a:rPr lang="zh-TW" sz="1400" kern="100" dirty="0">
                          <a:solidFill>
                            <a:schemeClr val="tx1"/>
                          </a:solidFill>
                          <a:latin typeface="+mn-ea"/>
                          <a:ea typeface="+mn-ea"/>
                          <a:cs typeface="Times New Roman"/>
                        </a:rPr>
                        <a:t>天</a:t>
                      </a:r>
                      <a:r>
                        <a:rPr lang="en-US" sz="1400" kern="100" dirty="0">
                          <a:solidFill>
                            <a:schemeClr val="tx1"/>
                          </a:solidFill>
                          <a:latin typeface="+mn-ea"/>
                          <a:ea typeface="+mn-ea"/>
                          <a:cs typeface="Times New Roman"/>
                        </a:rPr>
                        <a:t>(</a:t>
                      </a:r>
                      <a:r>
                        <a:rPr lang="zh-TW" sz="1400" kern="100" dirty="0" smtClean="0">
                          <a:solidFill>
                            <a:schemeClr val="tx1"/>
                          </a:solidFill>
                          <a:latin typeface="+mn-ea"/>
                          <a:ea typeface="+mn-ea"/>
                          <a:cs typeface="Times New Roman"/>
                        </a:rPr>
                        <a:t>以</a:t>
                      </a:r>
                      <a:r>
                        <a:rPr lang="zh-TW" altLang="en-US" sz="1400" kern="100" dirty="0" smtClean="0">
                          <a:solidFill>
                            <a:schemeClr val="tx1"/>
                          </a:solidFill>
                          <a:latin typeface="+mn-ea"/>
                          <a:ea typeface="+mn-ea"/>
                          <a:cs typeface="Times New Roman"/>
                        </a:rPr>
                        <a:t>○○</a:t>
                      </a:r>
                      <a:r>
                        <a:rPr lang="zh-TW" sz="1400" kern="100" dirty="0" smtClean="0">
                          <a:solidFill>
                            <a:schemeClr val="tx1"/>
                          </a:solidFill>
                          <a:latin typeface="+mn-ea"/>
                          <a:ea typeface="+mn-ea"/>
                          <a:cs typeface="Times New Roman"/>
                        </a:rPr>
                        <a:t>台</a:t>
                      </a:r>
                      <a:r>
                        <a:rPr lang="zh-TW" sz="1400" kern="100" dirty="0">
                          <a:solidFill>
                            <a:schemeClr val="tx1"/>
                          </a:solidFill>
                          <a:latin typeface="+mn-ea"/>
                          <a:ea typeface="+mn-ea"/>
                          <a:cs typeface="Times New Roman"/>
                        </a:rPr>
                        <a:t>射出機計算</a:t>
                      </a:r>
                      <a:r>
                        <a:rPr lang="en-US" sz="1400" kern="100" dirty="0">
                          <a:solidFill>
                            <a:schemeClr val="tx1"/>
                          </a:solidFill>
                          <a:latin typeface="+mn-ea"/>
                          <a:ea typeface="+mn-ea"/>
                          <a:cs typeface="Times New Roman"/>
                        </a:rPr>
                        <a:t>)</a:t>
                      </a:r>
                      <a:endParaRPr lang="zh-TW" sz="1400" kern="100" dirty="0">
                        <a:solidFill>
                          <a:schemeClr val="tx1"/>
                        </a:solidFill>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extLst>
                  <a:ext uri="{0D108BD9-81ED-4DB2-BD59-A6C34878D82A}">
                    <a16:rowId xmlns:a16="http://schemas.microsoft.com/office/drawing/2014/main" val="10004"/>
                  </a:ext>
                </a:extLst>
              </a:tr>
              <a:tr h="504000">
                <a:tc>
                  <a:txBody>
                    <a:bodyPr/>
                    <a:lstStyle/>
                    <a:p>
                      <a:pPr marL="3175" indent="0" algn="ctr" defTabSz="914400" rtl="0" eaLnBrk="1" latinLnBrk="0" hangingPunct="1">
                        <a:lnSpc>
                          <a:spcPct val="100000"/>
                        </a:lnSpc>
                        <a:spcAft>
                          <a:spcPts val="0"/>
                        </a:spcAft>
                      </a:pPr>
                      <a:r>
                        <a:rPr lang="zh-TW" sz="1400" kern="100" dirty="0">
                          <a:solidFill>
                            <a:schemeClr val="tx1"/>
                          </a:solidFill>
                          <a:latin typeface="+mn-ea"/>
                          <a:ea typeface="+mn-ea"/>
                          <a:cs typeface="Times New Roman"/>
                        </a:rPr>
                        <a:t>平均換線換模時間</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3175" indent="0" algn="ctr" defTabSz="914400" rtl="0" eaLnBrk="1" latinLnBrk="0" hangingPunct="1">
                        <a:lnSpc>
                          <a:spcPct val="100000"/>
                        </a:lnSpc>
                        <a:spcAft>
                          <a:spcPts val="0"/>
                        </a:spcAft>
                      </a:pPr>
                      <a:r>
                        <a:rPr lang="zh-TW" sz="1400" kern="100" dirty="0">
                          <a:solidFill>
                            <a:schemeClr val="tx1"/>
                          </a:solidFill>
                          <a:latin typeface="+mn-ea"/>
                          <a:ea typeface="+mn-ea"/>
                          <a:cs typeface="Times New Roman"/>
                        </a:rPr>
                        <a:t>每次</a:t>
                      </a:r>
                      <a:r>
                        <a:rPr lang="zh-TW" sz="1400" kern="100" dirty="0" smtClean="0">
                          <a:solidFill>
                            <a:schemeClr val="tx1"/>
                          </a:solidFill>
                          <a:latin typeface="+mn-ea"/>
                          <a:ea typeface="+mn-ea"/>
                          <a:cs typeface="Times New Roman"/>
                        </a:rPr>
                        <a:t>約</a:t>
                      </a:r>
                      <a:r>
                        <a:rPr lang="zh-TW" altLang="en-US" sz="1400" kern="100" dirty="0" smtClean="0">
                          <a:solidFill>
                            <a:schemeClr val="tx1"/>
                          </a:solidFill>
                          <a:latin typeface="+mn-ea"/>
                          <a:ea typeface="+mn-ea"/>
                          <a:cs typeface="Times New Roman"/>
                        </a:rPr>
                        <a:t>○○</a:t>
                      </a:r>
                      <a:r>
                        <a:rPr lang="en-US" sz="1400" kern="100" dirty="0" smtClean="0">
                          <a:solidFill>
                            <a:schemeClr val="tx1"/>
                          </a:solidFill>
                          <a:latin typeface="+mn-ea"/>
                          <a:ea typeface="+mn-ea"/>
                          <a:cs typeface="Times New Roman"/>
                        </a:rPr>
                        <a:t>min</a:t>
                      </a:r>
                      <a:r>
                        <a:rPr lang="en-US" sz="1400" kern="100" dirty="0">
                          <a:solidFill>
                            <a:schemeClr val="tx1"/>
                          </a:solidFill>
                          <a:latin typeface="+mn-ea"/>
                          <a:ea typeface="+mn-ea"/>
                          <a:cs typeface="Times New Roman"/>
                        </a:rPr>
                        <a:t>(</a:t>
                      </a:r>
                      <a:r>
                        <a:rPr lang="zh-TW" sz="1400" kern="100" dirty="0">
                          <a:solidFill>
                            <a:schemeClr val="tx1"/>
                          </a:solidFill>
                          <a:latin typeface="+mn-ea"/>
                          <a:ea typeface="+mn-ea"/>
                          <a:cs typeface="Times New Roman"/>
                        </a:rPr>
                        <a:t>含首件調機試射</a:t>
                      </a:r>
                      <a:r>
                        <a:rPr lang="en-US" sz="1400" kern="100" dirty="0">
                          <a:solidFill>
                            <a:schemeClr val="tx1"/>
                          </a:solidFill>
                          <a:latin typeface="+mn-ea"/>
                          <a:ea typeface="+mn-ea"/>
                          <a:cs typeface="Times New Roman"/>
                        </a:rPr>
                        <a:t>)</a:t>
                      </a:r>
                      <a:endParaRPr lang="zh-TW" sz="1400" kern="100" dirty="0">
                        <a:solidFill>
                          <a:schemeClr val="tx1"/>
                        </a:solidFill>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extLst>
                  <a:ext uri="{0D108BD9-81ED-4DB2-BD59-A6C34878D82A}">
                    <a16:rowId xmlns:a16="http://schemas.microsoft.com/office/drawing/2014/main" val="10005"/>
                  </a:ext>
                </a:extLst>
              </a:tr>
              <a:tr h="504000">
                <a:tc>
                  <a:txBody>
                    <a:bodyPr/>
                    <a:lstStyle/>
                    <a:p>
                      <a:pPr marL="3175" indent="0" algn="ctr" defTabSz="914400" rtl="0" eaLnBrk="1" latinLnBrk="0" hangingPunct="1">
                        <a:lnSpc>
                          <a:spcPct val="100000"/>
                        </a:lnSpc>
                        <a:spcAft>
                          <a:spcPts val="0"/>
                        </a:spcAft>
                      </a:pPr>
                      <a:r>
                        <a:rPr lang="zh-TW" altLang="en-US" sz="1400" kern="100" dirty="0" smtClean="0">
                          <a:solidFill>
                            <a:schemeClr val="accent1">
                              <a:lumMod val="75000"/>
                            </a:schemeClr>
                          </a:solidFill>
                          <a:latin typeface="+mn-ea"/>
                          <a:ea typeface="+mn-ea"/>
                          <a:cs typeface="Times New Roman"/>
                        </a:rPr>
                        <a:t>作業指令模式</a:t>
                      </a:r>
                      <a:endParaRPr lang="zh-TW" sz="1400" kern="100" dirty="0">
                        <a:solidFill>
                          <a:schemeClr val="accent1">
                            <a:lumMod val="75000"/>
                          </a:schemeClr>
                        </a:solidFill>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3175" indent="0" algn="ctr" defTabSz="914400" rtl="0" eaLnBrk="1" latinLnBrk="0" hangingPunct="1">
                        <a:lnSpc>
                          <a:spcPct val="100000"/>
                        </a:lnSpc>
                        <a:spcAft>
                          <a:spcPts val="0"/>
                        </a:spcAft>
                      </a:pPr>
                      <a:r>
                        <a:rPr lang="zh-TW" altLang="en-US" sz="1400" kern="100" dirty="0" smtClean="0">
                          <a:solidFill>
                            <a:schemeClr val="accent1">
                              <a:lumMod val="75000"/>
                            </a:schemeClr>
                          </a:solidFill>
                          <a:latin typeface="+mn-ea"/>
                          <a:ea typeface="+mn-ea"/>
                          <a:cs typeface="Times New Roman"/>
                        </a:rPr>
                        <a:t>紙本工單傳遞、</a:t>
                      </a:r>
                      <a:endParaRPr lang="en-US" altLang="zh-TW" sz="1400" kern="100" dirty="0" smtClean="0">
                        <a:solidFill>
                          <a:schemeClr val="accent1">
                            <a:lumMod val="75000"/>
                          </a:schemeClr>
                        </a:solidFill>
                        <a:latin typeface="+mn-ea"/>
                        <a:ea typeface="+mn-ea"/>
                        <a:cs typeface="Times New Roman"/>
                      </a:endParaRPr>
                    </a:p>
                    <a:p>
                      <a:pPr marL="3175" indent="0" algn="ctr" defTabSz="914400" rtl="0" eaLnBrk="1" latinLnBrk="0" hangingPunct="1">
                        <a:lnSpc>
                          <a:spcPct val="100000"/>
                        </a:lnSpc>
                        <a:spcAft>
                          <a:spcPts val="0"/>
                        </a:spcAft>
                      </a:pPr>
                      <a:r>
                        <a:rPr lang="zh-TW" altLang="en-US" sz="1400" kern="100" dirty="0" smtClean="0">
                          <a:solidFill>
                            <a:schemeClr val="accent1">
                              <a:lumMod val="75000"/>
                            </a:schemeClr>
                          </a:solidFill>
                          <a:latin typeface="+mn-ea"/>
                          <a:ea typeface="+mn-ea"/>
                          <a:cs typeface="Times New Roman"/>
                        </a:rPr>
                        <a:t>無標準化規範</a:t>
                      </a:r>
                      <a:r>
                        <a:rPr lang="en-US" altLang="zh-TW" sz="1400" kern="100" dirty="0" smtClean="0">
                          <a:solidFill>
                            <a:schemeClr val="accent1">
                              <a:lumMod val="75000"/>
                            </a:schemeClr>
                          </a:solidFill>
                          <a:latin typeface="+mn-ea"/>
                          <a:ea typeface="+mn-ea"/>
                          <a:cs typeface="Times New Roman"/>
                        </a:rPr>
                        <a:t>(</a:t>
                      </a:r>
                      <a:r>
                        <a:rPr lang="zh-TW" altLang="en-US" sz="1400" kern="100" dirty="0" smtClean="0">
                          <a:solidFill>
                            <a:schemeClr val="accent1">
                              <a:lumMod val="75000"/>
                            </a:schemeClr>
                          </a:solidFill>
                          <a:latin typeface="+mn-ea"/>
                          <a:ea typeface="+mn-ea"/>
                          <a:cs typeface="Times New Roman"/>
                        </a:rPr>
                        <a:t>技術員依經驗實施</a:t>
                      </a:r>
                      <a:r>
                        <a:rPr lang="en-US" altLang="zh-TW" sz="1400" kern="100" dirty="0" smtClean="0">
                          <a:solidFill>
                            <a:schemeClr val="accent1">
                              <a:lumMod val="75000"/>
                            </a:schemeClr>
                          </a:solidFill>
                          <a:latin typeface="+mn-ea"/>
                          <a:ea typeface="+mn-ea"/>
                          <a:cs typeface="Times New Roman"/>
                        </a:rPr>
                        <a:t>)</a:t>
                      </a:r>
                    </a:p>
                    <a:p>
                      <a:pPr marL="3175" indent="0" algn="ctr" defTabSz="914400" rtl="0" eaLnBrk="1" latinLnBrk="0" hangingPunct="1">
                        <a:lnSpc>
                          <a:spcPct val="100000"/>
                        </a:lnSpc>
                        <a:spcAft>
                          <a:spcPts val="0"/>
                        </a:spcAft>
                      </a:pPr>
                      <a:r>
                        <a:rPr lang="zh-TW" altLang="en-US" sz="1400" kern="100" dirty="0" smtClean="0">
                          <a:solidFill>
                            <a:schemeClr val="accent1">
                              <a:lumMod val="75000"/>
                            </a:schemeClr>
                          </a:solidFill>
                          <a:latin typeface="+mn-ea"/>
                          <a:ea typeface="+mn-ea"/>
                          <a:cs typeface="Times New Roman"/>
                        </a:rPr>
                        <a:t>有紙本標準化規定，但仍依現場實際施作為主</a:t>
                      </a:r>
                      <a:endParaRPr lang="zh-TW" sz="1400" kern="100" dirty="0">
                        <a:solidFill>
                          <a:schemeClr val="accent1">
                            <a:lumMod val="75000"/>
                          </a:schemeClr>
                        </a:solidFill>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extLst>
                  <a:ext uri="{0D108BD9-81ED-4DB2-BD59-A6C34878D82A}">
                    <a16:rowId xmlns:a16="http://schemas.microsoft.com/office/drawing/2014/main" val="4266191446"/>
                  </a:ext>
                </a:extLst>
              </a:tr>
              <a:tr h="504000">
                <a:tc>
                  <a:txBody>
                    <a:bodyPr/>
                    <a:lstStyle/>
                    <a:p>
                      <a:pPr marL="3175" indent="0" algn="ctr" defTabSz="914400" rtl="0" eaLnBrk="1" latinLnBrk="0" hangingPunct="1">
                        <a:lnSpc>
                          <a:spcPct val="100000"/>
                        </a:lnSpc>
                        <a:spcAft>
                          <a:spcPts val="0"/>
                        </a:spcAft>
                      </a:pPr>
                      <a:r>
                        <a:rPr lang="zh-TW" altLang="en-US" sz="1400" kern="100" dirty="0" smtClean="0">
                          <a:solidFill>
                            <a:schemeClr val="accent1">
                              <a:lumMod val="75000"/>
                            </a:schemeClr>
                          </a:solidFill>
                          <a:latin typeface="+mn-ea"/>
                          <a:ea typeface="+mn-ea"/>
                          <a:cs typeface="Times New Roman"/>
                        </a:rPr>
                        <a:t>品檢方式</a:t>
                      </a:r>
                      <a:endParaRPr lang="zh-TW" sz="1400" kern="100" dirty="0">
                        <a:solidFill>
                          <a:schemeClr val="accent1">
                            <a:lumMod val="75000"/>
                          </a:schemeClr>
                        </a:solidFill>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3175" marR="0" lvl="0" indent="0" algn="ctr" defTabSz="914400" rtl="0" eaLnBrk="1" fontAlgn="auto" latinLnBrk="0" hangingPunct="1">
                        <a:lnSpc>
                          <a:spcPct val="100000"/>
                        </a:lnSpc>
                        <a:spcBef>
                          <a:spcPts val="0"/>
                        </a:spcBef>
                        <a:spcAft>
                          <a:spcPts val="0"/>
                        </a:spcAft>
                        <a:buClrTx/>
                        <a:buSzTx/>
                        <a:buFontTx/>
                        <a:buNone/>
                        <a:tabLst/>
                        <a:defRPr/>
                      </a:pPr>
                      <a:r>
                        <a:rPr lang="zh-TW" altLang="en-US" sz="1400" kern="100" dirty="0" smtClean="0">
                          <a:solidFill>
                            <a:schemeClr val="accent1">
                              <a:lumMod val="75000"/>
                            </a:schemeClr>
                          </a:solidFill>
                          <a:latin typeface="+mn-ea"/>
                          <a:ea typeface="+mn-ea"/>
                          <a:cs typeface="Times New Roman"/>
                        </a:rPr>
                        <a:t>紙本圖面傳遞、</a:t>
                      </a:r>
                      <a:endParaRPr lang="en-US" altLang="zh-TW" sz="1400" kern="100" dirty="0" smtClean="0">
                        <a:solidFill>
                          <a:schemeClr val="accent1">
                            <a:lumMod val="75000"/>
                          </a:schemeClr>
                        </a:solidFill>
                        <a:latin typeface="+mn-ea"/>
                        <a:ea typeface="+mn-ea"/>
                        <a:cs typeface="Times New Roman"/>
                      </a:endParaRPr>
                    </a:p>
                    <a:p>
                      <a:pPr marL="3175" marR="0" lvl="0" indent="0" algn="ctr" defTabSz="914400" rtl="0" eaLnBrk="1" fontAlgn="auto" latinLnBrk="0" hangingPunct="1">
                        <a:lnSpc>
                          <a:spcPct val="100000"/>
                        </a:lnSpc>
                        <a:spcBef>
                          <a:spcPts val="0"/>
                        </a:spcBef>
                        <a:spcAft>
                          <a:spcPts val="0"/>
                        </a:spcAft>
                        <a:buClrTx/>
                        <a:buSzTx/>
                        <a:buFontTx/>
                        <a:buNone/>
                        <a:tabLst/>
                        <a:defRPr/>
                      </a:pPr>
                      <a:r>
                        <a:rPr lang="zh-TW" altLang="en-US" sz="1400" kern="100" dirty="0" smtClean="0">
                          <a:solidFill>
                            <a:schemeClr val="accent1">
                              <a:lumMod val="75000"/>
                            </a:schemeClr>
                          </a:solidFill>
                          <a:latin typeface="+mn-ea"/>
                          <a:ea typeface="+mn-ea"/>
                          <a:cs typeface="Times New Roman"/>
                        </a:rPr>
                        <a:t>人工量測判斷良品</a:t>
                      </a:r>
                      <a:endParaRPr lang="en-US" altLang="zh-TW" sz="1400" kern="100" dirty="0" smtClean="0">
                        <a:solidFill>
                          <a:schemeClr val="accent1">
                            <a:lumMod val="75000"/>
                          </a:schemeClr>
                        </a:solidFill>
                        <a:latin typeface="+mn-ea"/>
                        <a:ea typeface="+mn-ea"/>
                        <a:cs typeface="Times New Roman"/>
                      </a:endParaRPr>
                    </a:p>
                    <a:p>
                      <a:pPr marL="3175" indent="0" algn="ctr" defTabSz="914400" rtl="0" eaLnBrk="1" latinLnBrk="0" hangingPunct="1">
                        <a:lnSpc>
                          <a:spcPct val="100000"/>
                        </a:lnSpc>
                        <a:spcAft>
                          <a:spcPts val="0"/>
                        </a:spcAft>
                      </a:pPr>
                      <a:r>
                        <a:rPr lang="zh-TW" altLang="en-US" sz="1400" kern="100" dirty="0" smtClean="0">
                          <a:solidFill>
                            <a:schemeClr val="accent1">
                              <a:lumMod val="75000"/>
                            </a:schemeClr>
                          </a:solidFill>
                          <a:latin typeface="+mn-ea"/>
                          <a:ea typeface="+mn-ea"/>
                          <a:cs typeface="Times New Roman"/>
                        </a:rPr>
                        <a:t>紙本登記或數位記錄品檢結果</a:t>
                      </a:r>
                      <a:endParaRPr lang="zh-TW" sz="1400" kern="100" dirty="0">
                        <a:solidFill>
                          <a:schemeClr val="accent1">
                            <a:lumMod val="75000"/>
                          </a:schemeClr>
                        </a:solidFill>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extLst>
                  <a:ext uri="{0D108BD9-81ED-4DB2-BD59-A6C34878D82A}">
                    <a16:rowId xmlns:a16="http://schemas.microsoft.com/office/drawing/2014/main" val="1051129295"/>
                  </a:ext>
                </a:extLst>
              </a:tr>
            </a:tbl>
          </a:graphicData>
        </a:graphic>
      </p:graphicFrame>
      <p:sp>
        <p:nvSpPr>
          <p:cNvPr id="2" name="圓角矩形圖說文字 1"/>
          <p:cNvSpPr/>
          <p:nvPr/>
        </p:nvSpPr>
        <p:spPr>
          <a:xfrm>
            <a:off x="7668344" y="2420888"/>
            <a:ext cx="1296144" cy="576064"/>
          </a:xfrm>
          <a:prstGeom prst="wedgeRoundRectCallout">
            <a:avLst>
              <a:gd name="adj1" fmla="val -87763"/>
              <a:gd name="adj2" fmla="val 45414"/>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zh-TW" altLang="en-US" sz="1200" dirty="0" smtClean="0"/>
              <a:t>常有之客戶每次下訂數量或平均下單量</a:t>
            </a:r>
            <a:endParaRPr lang="zh-TW" altLang="en-US" sz="1200" dirty="0"/>
          </a:p>
        </p:txBody>
      </p:sp>
      <p:sp>
        <p:nvSpPr>
          <p:cNvPr id="7" name="圓角矩形圖說文字 6"/>
          <p:cNvSpPr/>
          <p:nvPr/>
        </p:nvSpPr>
        <p:spPr>
          <a:xfrm>
            <a:off x="7740674" y="3171614"/>
            <a:ext cx="1296144" cy="576064"/>
          </a:xfrm>
          <a:prstGeom prst="wedgeRoundRectCallout">
            <a:avLst>
              <a:gd name="adj1" fmla="val -93690"/>
              <a:gd name="adj2" fmla="val 8025"/>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zh-TW" altLang="en-US" sz="1200" dirty="0" smtClean="0"/>
              <a:t>分配到生產線生產時所要求的工單生產量</a:t>
            </a:r>
            <a:endParaRPr lang="zh-TW" altLang="en-US" sz="1200" dirty="0"/>
          </a:p>
        </p:txBody>
      </p:sp>
      <p:sp>
        <p:nvSpPr>
          <p:cNvPr id="8" name="圓角矩形圖說文字 7"/>
          <p:cNvSpPr/>
          <p:nvPr/>
        </p:nvSpPr>
        <p:spPr>
          <a:xfrm>
            <a:off x="7668344" y="3871008"/>
            <a:ext cx="1440804" cy="576064"/>
          </a:xfrm>
          <a:prstGeom prst="wedgeRoundRectCallout">
            <a:avLst>
              <a:gd name="adj1" fmla="val -115240"/>
              <a:gd name="adj2" fmla="val -15231"/>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zh-TW" altLang="en-US" sz="1200" dirty="0" smtClean="0"/>
              <a:t>可用整個工廠每天幾次，或一台設備每天幾次</a:t>
            </a:r>
            <a:endParaRPr lang="zh-TW" altLang="en-US" sz="1200" dirty="0"/>
          </a:p>
        </p:txBody>
      </p:sp>
      <p:sp>
        <p:nvSpPr>
          <p:cNvPr id="9" name="圓角矩形圖說文字 8"/>
          <p:cNvSpPr/>
          <p:nvPr/>
        </p:nvSpPr>
        <p:spPr>
          <a:xfrm>
            <a:off x="7638416" y="4445474"/>
            <a:ext cx="1440804" cy="761441"/>
          </a:xfrm>
          <a:prstGeom prst="wedgeRoundRectCallout">
            <a:avLst>
              <a:gd name="adj1" fmla="val -113918"/>
              <a:gd name="adj2" fmla="val -34992"/>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zh-TW" altLang="en-US" sz="1200" dirty="0" smtClean="0"/>
              <a:t>如果要變更製品，要花多久的時間才能讓下一個製品開始生產</a:t>
            </a:r>
            <a:endParaRPr lang="zh-TW" altLang="en-US" sz="1200" dirty="0"/>
          </a:p>
        </p:txBody>
      </p:sp>
    </p:spTree>
    <p:extLst>
      <p:ext uri="{BB962C8B-B14F-4D97-AF65-F5344CB8AC3E}">
        <p14:creationId xmlns:p14="http://schemas.microsoft.com/office/powerpoint/2010/main" val="16337508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3293E9E-AFF9-4034-8BF6-5754B3EA07C7}" type="slidenum">
              <a:rPr lang="zh-TW" altLang="en-US" smtClean="0"/>
              <a:pPr/>
              <a:t>6</a:t>
            </a:fld>
            <a:endParaRPr lang="zh-TW" altLang="en-US"/>
          </a:p>
        </p:txBody>
      </p:sp>
      <p:sp>
        <p:nvSpPr>
          <p:cNvPr id="8" name="Rectangle 2"/>
          <p:cNvSpPr>
            <a:spLocks noGrp="1" noChangeArrowheads="1"/>
          </p:cNvSpPr>
          <p:nvPr>
            <p:ph type="title"/>
          </p:nvPr>
        </p:nvSpPr>
        <p:spPr bwMode="auto">
          <a:xfrm>
            <a:off x="1117923" y="44624"/>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zh-TW" altLang="en-US" dirty="0" smtClean="0">
                <a:latin typeface="微軟正黑體" panose="020B0604030504040204" pitchFamily="34" charset="-120"/>
                <a:ea typeface="微軟正黑體" panose="020B0604030504040204" pitchFamily="34" charset="-120"/>
              </a:rPr>
              <a:t>壹、</a:t>
            </a:r>
            <a:r>
              <a:rPr lang="zh-TW" altLang="zh-TW" dirty="0" smtClean="0">
                <a:latin typeface="微軟正黑體" panose="020B0604030504040204" pitchFamily="34" charset="-120"/>
                <a:ea typeface="微軟正黑體" panose="020B0604030504040204" pitchFamily="34" charset="-120"/>
              </a:rPr>
              <a:t>計畫內容</a:t>
            </a:r>
            <a:endParaRPr lang="zh-TW" altLang="en-US" dirty="0" smtClean="0">
              <a:latin typeface="微軟正黑體" panose="020B0604030504040204" pitchFamily="34" charset="-120"/>
              <a:ea typeface="微軟正黑體" panose="020B0604030504040204" pitchFamily="34" charset="-120"/>
            </a:endParaRPr>
          </a:p>
        </p:txBody>
      </p:sp>
      <p:sp>
        <p:nvSpPr>
          <p:cNvPr id="10" name="矩形 9"/>
          <p:cNvSpPr/>
          <p:nvPr/>
        </p:nvSpPr>
        <p:spPr>
          <a:xfrm>
            <a:off x="791790" y="3054052"/>
            <a:ext cx="7740650" cy="33718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11" name="矩形 310"/>
          <p:cNvSpPr>
            <a:spLocks noChangeArrowheads="1"/>
          </p:cNvSpPr>
          <p:nvPr/>
        </p:nvSpPr>
        <p:spPr bwMode="auto">
          <a:xfrm>
            <a:off x="1874763" y="5199403"/>
            <a:ext cx="1401737" cy="792000"/>
          </a:xfrm>
          <a:prstGeom prst="rect">
            <a:avLst/>
          </a:prstGeom>
          <a:solidFill>
            <a:srgbClr val="4F81BD"/>
          </a:solidFill>
          <a:ln w="25400">
            <a:solidFill>
              <a:srgbClr val="243F6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400" b="0"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辦公室</a:t>
            </a:r>
            <a:endParaRPr kumimoji="0" lang="zh-TW" altLang="zh-TW" sz="1800" b="0" i="0" u="none" strike="noStrike" cap="none" normalizeH="0" baseline="0" smtClean="0">
              <a:ln>
                <a:noFill/>
              </a:ln>
              <a:solidFill>
                <a:schemeClr val="tx1"/>
              </a:solidFill>
              <a:effectLst/>
              <a:latin typeface="Arial" panose="020B0604020202020204" pitchFamily="34" charset="0"/>
            </a:endParaRPr>
          </a:p>
        </p:txBody>
      </p:sp>
      <p:sp>
        <p:nvSpPr>
          <p:cNvPr id="12" name="矩形 311"/>
          <p:cNvSpPr>
            <a:spLocks noChangeArrowheads="1"/>
          </p:cNvSpPr>
          <p:nvPr/>
        </p:nvSpPr>
        <p:spPr bwMode="auto">
          <a:xfrm>
            <a:off x="795263" y="5199403"/>
            <a:ext cx="1066800" cy="792000"/>
          </a:xfrm>
          <a:prstGeom prst="rect">
            <a:avLst/>
          </a:prstGeom>
          <a:solidFill>
            <a:srgbClr val="4F81BD"/>
          </a:solidFill>
          <a:ln w="25400">
            <a:solidFill>
              <a:srgbClr val="243F6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400" b="0"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品檢室</a:t>
            </a:r>
            <a:endParaRPr kumimoji="0" lang="zh-TW" altLang="zh-TW" sz="1800" b="0" i="0" u="none" strike="noStrike" cap="none" normalizeH="0" baseline="0" smtClean="0">
              <a:ln>
                <a:noFill/>
              </a:ln>
              <a:solidFill>
                <a:schemeClr val="tx1"/>
              </a:solidFill>
              <a:effectLst/>
              <a:latin typeface="Arial" panose="020B0604020202020204" pitchFamily="34" charset="0"/>
            </a:endParaRPr>
          </a:p>
        </p:txBody>
      </p:sp>
      <p:sp>
        <p:nvSpPr>
          <p:cNvPr id="13" name="矩形 12"/>
          <p:cNvSpPr/>
          <p:nvPr/>
        </p:nvSpPr>
        <p:spPr>
          <a:xfrm>
            <a:off x="791790" y="5956002"/>
            <a:ext cx="95250"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14" name="矩形 13"/>
          <p:cNvSpPr/>
          <p:nvPr/>
        </p:nvSpPr>
        <p:spPr>
          <a:xfrm>
            <a:off x="906090" y="5956002"/>
            <a:ext cx="95250"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15" name="矩形 14"/>
          <p:cNvSpPr/>
          <p:nvPr/>
        </p:nvSpPr>
        <p:spPr>
          <a:xfrm>
            <a:off x="1016580" y="5956002"/>
            <a:ext cx="95250"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16" name="矩形 15"/>
          <p:cNvSpPr/>
          <p:nvPr/>
        </p:nvSpPr>
        <p:spPr>
          <a:xfrm>
            <a:off x="1121990" y="5956002"/>
            <a:ext cx="95250"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cxnSp>
        <p:nvCxnSpPr>
          <p:cNvPr id="17" name="直線單箭頭接點 16"/>
          <p:cNvCxnSpPr/>
          <p:nvPr/>
        </p:nvCxnSpPr>
        <p:spPr>
          <a:xfrm flipH="1">
            <a:off x="1223590" y="6178252"/>
            <a:ext cx="4889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文字方塊 318"/>
          <p:cNvSpPr txBox="1">
            <a:spLocks noChangeArrowheads="1"/>
          </p:cNvSpPr>
          <p:nvPr/>
        </p:nvSpPr>
        <p:spPr bwMode="auto">
          <a:xfrm>
            <a:off x="1839540" y="6003627"/>
            <a:ext cx="488950" cy="393700"/>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dirty="0" smtClean="0">
                <a:ln>
                  <a:noFill/>
                </a:ln>
                <a:solidFill>
                  <a:schemeClr val="tx1"/>
                </a:solidFill>
                <a:effectLst/>
                <a:ea typeface="標楷體" panose="03000509000000000000" pitchFamily="65" charset="-120"/>
                <a:cs typeface="Times New Roman" panose="02020603050405020304" pitchFamily="18" charset="0"/>
              </a:rPr>
              <a:t>2F</a:t>
            </a:r>
            <a:endParaRPr kumimoji="0" lang="en-US" altLang="zh-TW" sz="1800" b="0" i="0" u="none" strike="noStrike" cap="none" normalizeH="0" baseline="0" dirty="0" smtClean="0">
              <a:ln>
                <a:noFill/>
              </a:ln>
              <a:solidFill>
                <a:schemeClr val="tx1"/>
              </a:solidFill>
              <a:effectLst/>
              <a:latin typeface="Arial" panose="020B0604020202020204" pitchFamily="34" charset="0"/>
            </a:endParaRPr>
          </a:p>
        </p:txBody>
      </p:sp>
      <p:sp>
        <p:nvSpPr>
          <p:cNvPr id="19" name="矩形 18"/>
          <p:cNvSpPr/>
          <p:nvPr/>
        </p:nvSpPr>
        <p:spPr>
          <a:xfrm>
            <a:off x="1033089" y="3270076"/>
            <a:ext cx="4100041" cy="1840427"/>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20" name="矩形 320"/>
          <p:cNvSpPr>
            <a:spLocks noChangeArrowheads="1"/>
          </p:cNvSpPr>
          <p:nvPr/>
        </p:nvSpPr>
        <p:spPr bwMode="auto">
          <a:xfrm>
            <a:off x="1473424" y="3440453"/>
            <a:ext cx="468000" cy="6223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車床</a:t>
            </a:r>
            <a:endParaRPr kumimoji="0" lang="zh-TW" altLang="zh-TW" sz="6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TW" sz="1000" b="0" i="0" u="none" strike="noStrike" cap="none" normalizeH="0" baseline="0" dirty="0" smtClean="0">
                <a:ln>
                  <a:noFill/>
                </a:ln>
                <a:solidFill>
                  <a:srgbClr val="000000"/>
                </a:solidFill>
                <a:effectLst/>
                <a:latin typeface="Arial" panose="020B0604020202020204" pitchFamily="34" charset="0"/>
                <a:ea typeface="標楷體" panose="03000509000000000000" pitchFamily="65" charset="-120"/>
                <a:cs typeface="Times New Roman" panose="02020603050405020304" pitchFamily="18" charset="0"/>
              </a:rPr>
              <a:t>#1</a:t>
            </a:r>
            <a:endParaRPr kumimoji="0" lang="en-US" altLang="zh-TW" sz="1800" b="0" i="0" u="none" strike="noStrike" cap="none" normalizeH="0" baseline="0" dirty="0" smtClean="0">
              <a:ln>
                <a:noFill/>
              </a:ln>
              <a:solidFill>
                <a:schemeClr val="tx1"/>
              </a:solidFill>
              <a:effectLst/>
              <a:latin typeface="Arial" panose="020B0604020202020204" pitchFamily="34" charset="0"/>
            </a:endParaRPr>
          </a:p>
        </p:txBody>
      </p:sp>
      <p:sp>
        <p:nvSpPr>
          <p:cNvPr id="21" name="矩形 321"/>
          <p:cNvSpPr>
            <a:spLocks noChangeArrowheads="1"/>
          </p:cNvSpPr>
          <p:nvPr/>
        </p:nvSpPr>
        <p:spPr bwMode="auto">
          <a:xfrm>
            <a:off x="2737124" y="3440453"/>
            <a:ext cx="432000" cy="6223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車床</a:t>
            </a:r>
            <a:endParaRPr kumimoji="0" lang="zh-TW" altLang="zh-TW" sz="6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TW" sz="1000" b="0" i="0" u="none" strike="noStrike" cap="none" normalizeH="0" baseline="0" dirty="0" smtClean="0">
                <a:ln>
                  <a:noFill/>
                </a:ln>
                <a:solidFill>
                  <a:srgbClr val="000000"/>
                </a:solidFill>
                <a:effectLst/>
                <a:latin typeface="Arial" panose="020B0604020202020204" pitchFamily="34" charset="0"/>
                <a:ea typeface="標楷體" panose="03000509000000000000" pitchFamily="65" charset="-120"/>
                <a:cs typeface="Times New Roman" panose="02020603050405020304" pitchFamily="18" charset="0"/>
              </a:rPr>
              <a:t>#2</a:t>
            </a:r>
            <a:endParaRPr kumimoji="0" lang="en-US" altLang="zh-TW" sz="1800" b="0" i="0" u="none" strike="noStrike" cap="none" normalizeH="0" baseline="0" dirty="0" smtClean="0">
              <a:ln>
                <a:noFill/>
              </a:ln>
              <a:solidFill>
                <a:schemeClr val="tx1"/>
              </a:solidFill>
              <a:effectLst/>
              <a:latin typeface="Arial" panose="020B0604020202020204" pitchFamily="34" charset="0"/>
            </a:endParaRPr>
          </a:p>
        </p:txBody>
      </p:sp>
      <p:sp>
        <p:nvSpPr>
          <p:cNvPr id="22" name="矩形 322"/>
          <p:cNvSpPr>
            <a:spLocks noChangeArrowheads="1"/>
          </p:cNvSpPr>
          <p:nvPr/>
        </p:nvSpPr>
        <p:spPr bwMode="auto">
          <a:xfrm>
            <a:off x="3367088" y="3440453"/>
            <a:ext cx="463550" cy="6223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車床</a:t>
            </a:r>
            <a:endParaRPr kumimoji="0" lang="zh-TW" altLang="zh-TW" sz="6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TW" sz="1000" b="0" i="0" u="none" strike="noStrike" cap="none" normalizeH="0" baseline="0" dirty="0" smtClean="0">
                <a:ln>
                  <a:noFill/>
                </a:ln>
                <a:solidFill>
                  <a:srgbClr val="000000"/>
                </a:solidFill>
                <a:effectLst/>
                <a:latin typeface="Arial" panose="020B0604020202020204" pitchFamily="34" charset="0"/>
                <a:ea typeface="標楷體" panose="03000509000000000000" pitchFamily="65" charset="-120"/>
                <a:cs typeface="Times New Roman" panose="02020603050405020304" pitchFamily="18" charset="0"/>
              </a:rPr>
              <a:t>#3</a:t>
            </a:r>
            <a:endParaRPr kumimoji="0" lang="en-US" altLang="zh-TW" sz="1800" b="0" i="0" u="none" strike="noStrike" cap="none" normalizeH="0" baseline="0" dirty="0" smtClean="0">
              <a:ln>
                <a:noFill/>
              </a:ln>
              <a:solidFill>
                <a:schemeClr val="tx1"/>
              </a:solidFill>
              <a:effectLst/>
              <a:latin typeface="Arial" panose="020B0604020202020204" pitchFamily="34" charset="0"/>
            </a:endParaRPr>
          </a:p>
        </p:txBody>
      </p:sp>
      <p:sp>
        <p:nvSpPr>
          <p:cNvPr id="23" name="矩形 323"/>
          <p:cNvSpPr>
            <a:spLocks noChangeArrowheads="1"/>
          </p:cNvSpPr>
          <p:nvPr/>
        </p:nvSpPr>
        <p:spPr bwMode="auto">
          <a:xfrm>
            <a:off x="3943152" y="3440453"/>
            <a:ext cx="463550" cy="6223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車床</a:t>
            </a:r>
            <a:endParaRPr kumimoji="0" lang="zh-TW" altLang="zh-TW" sz="600" b="0" i="0" u="none" strike="noStrike" cap="none" normalizeH="0" baseline="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Arial" panose="020B0604020202020204" pitchFamily="34" charset="0"/>
                <a:ea typeface="標楷體" panose="03000509000000000000" pitchFamily="65" charset="-120"/>
                <a:cs typeface="Times New Roman" panose="02020603050405020304" pitchFamily="18" charset="0"/>
              </a:rPr>
              <a:t>#4</a:t>
            </a:r>
            <a:endParaRPr kumimoji="0" lang="en-US" altLang="zh-TW" sz="1800" b="0" i="0" u="none" strike="noStrike" cap="none" normalizeH="0" baseline="0" smtClean="0">
              <a:ln>
                <a:noFill/>
              </a:ln>
              <a:solidFill>
                <a:schemeClr val="tx1"/>
              </a:solidFill>
              <a:effectLst/>
              <a:latin typeface="Arial" panose="020B0604020202020204" pitchFamily="34" charset="0"/>
            </a:endParaRPr>
          </a:p>
        </p:txBody>
      </p:sp>
      <p:sp>
        <p:nvSpPr>
          <p:cNvPr id="24" name="矩形 324"/>
          <p:cNvSpPr>
            <a:spLocks noChangeArrowheads="1"/>
          </p:cNvSpPr>
          <p:nvPr/>
        </p:nvSpPr>
        <p:spPr bwMode="auto">
          <a:xfrm>
            <a:off x="4540498" y="3440453"/>
            <a:ext cx="463550" cy="6223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車床</a:t>
            </a:r>
            <a:endParaRPr kumimoji="0" lang="zh-TW" altLang="zh-TW" sz="600" b="0" i="0" u="none" strike="noStrike" cap="none" normalizeH="0" baseline="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Arial" panose="020B0604020202020204" pitchFamily="34" charset="0"/>
                <a:ea typeface="標楷體" panose="03000509000000000000" pitchFamily="65" charset="-120"/>
                <a:cs typeface="Times New Roman" panose="02020603050405020304" pitchFamily="18" charset="0"/>
              </a:rPr>
              <a:t>#5</a:t>
            </a:r>
            <a:endParaRPr kumimoji="0" lang="en-US" altLang="zh-TW" sz="1800" b="0" i="0" u="none" strike="noStrike" cap="none" normalizeH="0" baseline="0" smtClean="0">
              <a:ln>
                <a:noFill/>
              </a:ln>
              <a:solidFill>
                <a:schemeClr val="tx1"/>
              </a:solidFill>
              <a:effectLst/>
              <a:latin typeface="Arial" panose="020B0604020202020204" pitchFamily="34" charset="0"/>
            </a:endParaRPr>
          </a:p>
        </p:txBody>
      </p:sp>
      <p:sp>
        <p:nvSpPr>
          <p:cNvPr id="25" name="矩形 24"/>
          <p:cNvSpPr/>
          <p:nvPr/>
        </p:nvSpPr>
        <p:spPr>
          <a:xfrm>
            <a:off x="5298750" y="3270076"/>
            <a:ext cx="3161038" cy="1860426"/>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27" name="矩形 327"/>
          <p:cNvSpPr>
            <a:spLocks noChangeArrowheads="1"/>
          </p:cNvSpPr>
          <p:nvPr/>
        </p:nvSpPr>
        <p:spPr bwMode="auto">
          <a:xfrm>
            <a:off x="5693990" y="3440453"/>
            <a:ext cx="463550" cy="6223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磨床</a:t>
            </a:r>
            <a:endParaRPr kumimoji="0" lang="zh-TW" altLang="zh-TW" sz="6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TW" sz="1000" b="0" i="0" u="none" strike="noStrike" cap="none" normalizeH="0" baseline="0" dirty="0" smtClean="0">
                <a:ln>
                  <a:noFill/>
                </a:ln>
                <a:solidFill>
                  <a:srgbClr val="000000"/>
                </a:solidFill>
                <a:effectLst/>
                <a:latin typeface="Arial" panose="020B0604020202020204" pitchFamily="34" charset="0"/>
                <a:ea typeface="標楷體" panose="03000509000000000000" pitchFamily="65" charset="-120"/>
                <a:cs typeface="Times New Roman" panose="02020603050405020304" pitchFamily="18" charset="0"/>
              </a:rPr>
              <a:t>#6</a:t>
            </a:r>
            <a:endParaRPr kumimoji="0" lang="en-US" altLang="zh-TW" sz="1800" b="0" i="0" u="none" strike="noStrike" cap="none" normalizeH="0" baseline="0" dirty="0" smtClean="0">
              <a:ln>
                <a:noFill/>
              </a:ln>
              <a:solidFill>
                <a:schemeClr val="tx1"/>
              </a:solidFill>
              <a:effectLst/>
              <a:latin typeface="Arial" panose="020B0604020202020204" pitchFamily="34" charset="0"/>
            </a:endParaRPr>
          </a:p>
        </p:txBody>
      </p:sp>
      <p:sp>
        <p:nvSpPr>
          <p:cNvPr id="28" name="矩形 328"/>
          <p:cNvSpPr>
            <a:spLocks noChangeArrowheads="1"/>
          </p:cNvSpPr>
          <p:nvPr/>
        </p:nvSpPr>
        <p:spPr bwMode="auto">
          <a:xfrm>
            <a:off x="6360740" y="3440453"/>
            <a:ext cx="463550" cy="6223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磨床</a:t>
            </a:r>
            <a:endParaRPr kumimoji="0" lang="zh-TW" altLang="zh-TW" sz="6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TW" sz="1000" b="0" i="0" u="none" strike="noStrike" cap="none" normalizeH="0" baseline="0" dirty="0" smtClean="0">
                <a:ln>
                  <a:noFill/>
                </a:ln>
                <a:solidFill>
                  <a:srgbClr val="000000"/>
                </a:solidFill>
                <a:effectLst/>
                <a:latin typeface="Arial" panose="020B0604020202020204" pitchFamily="34" charset="0"/>
                <a:ea typeface="標楷體" panose="03000509000000000000" pitchFamily="65" charset="-120"/>
                <a:cs typeface="Times New Roman" panose="02020603050405020304" pitchFamily="18" charset="0"/>
              </a:rPr>
              <a:t>#7</a:t>
            </a:r>
            <a:endParaRPr kumimoji="0" lang="en-US" altLang="zh-TW" sz="1800" b="0" i="0" u="none" strike="noStrike" cap="none" normalizeH="0" baseline="0" dirty="0" smtClean="0">
              <a:ln>
                <a:noFill/>
              </a:ln>
              <a:solidFill>
                <a:schemeClr val="tx1"/>
              </a:solidFill>
              <a:effectLst/>
              <a:latin typeface="Arial" panose="020B0604020202020204" pitchFamily="34" charset="0"/>
            </a:endParaRPr>
          </a:p>
        </p:txBody>
      </p:sp>
      <p:sp>
        <p:nvSpPr>
          <p:cNvPr id="29" name="矩形 329"/>
          <p:cNvSpPr>
            <a:spLocks noChangeArrowheads="1"/>
          </p:cNvSpPr>
          <p:nvPr/>
        </p:nvSpPr>
        <p:spPr bwMode="auto">
          <a:xfrm>
            <a:off x="6876256" y="3440453"/>
            <a:ext cx="463550" cy="6223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磨床</a:t>
            </a:r>
            <a:endParaRPr kumimoji="0" lang="zh-TW" altLang="zh-TW" sz="6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TW" sz="1000" b="0" i="0" u="none" strike="noStrike" cap="none" normalizeH="0" baseline="0" dirty="0" smtClean="0">
                <a:ln>
                  <a:noFill/>
                </a:ln>
                <a:solidFill>
                  <a:srgbClr val="000000"/>
                </a:solidFill>
                <a:effectLst/>
                <a:latin typeface="Arial" panose="020B0604020202020204" pitchFamily="34" charset="0"/>
                <a:ea typeface="標楷體" panose="03000509000000000000" pitchFamily="65" charset="-120"/>
                <a:cs typeface="Times New Roman" panose="02020603050405020304" pitchFamily="18" charset="0"/>
              </a:rPr>
              <a:t>#8</a:t>
            </a:r>
            <a:endParaRPr kumimoji="0" lang="en-US" altLang="zh-TW" sz="1800" b="0" i="0" u="none" strike="noStrike" cap="none" normalizeH="0" baseline="0" dirty="0" smtClean="0">
              <a:ln>
                <a:noFill/>
              </a:ln>
              <a:solidFill>
                <a:schemeClr val="tx1"/>
              </a:solidFill>
              <a:effectLst/>
              <a:latin typeface="Arial" panose="020B0604020202020204" pitchFamily="34" charset="0"/>
            </a:endParaRPr>
          </a:p>
        </p:txBody>
      </p:sp>
      <p:sp>
        <p:nvSpPr>
          <p:cNvPr id="30" name="矩形 330"/>
          <p:cNvSpPr>
            <a:spLocks noChangeArrowheads="1"/>
          </p:cNvSpPr>
          <p:nvPr/>
        </p:nvSpPr>
        <p:spPr bwMode="auto">
          <a:xfrm>
            <a:off x="7708850" y="3440453"/>
            <a:ext cx="463550" cy="6223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磨床</a:t>
            </a:r>
            <a:endParaRPr kumimoji="0" lang="zh-TW" altLang="zh-TW" sz="6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TW" sz="1000" b="0" i="0" u="none" strike="noStrike" cap="none" normalizeH="0" baseline="0" dirty="0" smtClean="0">
                <a:ln>
                  <a:noFill/>
                </a:ln>
                <a:solidFill>
                  <a:srgbClr val="000000"/>
                </a:solidFill>
                <a:effectLst/>
                <a:latin typeface="Arial" panose="020B0604020202020204" pitchFamily="34" charset="0"/>
                <a:ea typeface="標楷體" panose="03000509000000000000" pitchFamily="65" charset="-120"/>
                <a:cs typeface="Times New Roman" panose="02020603050405020304" pitchFamily="18" charset="0"/>
              </a:rPr>
              <a:t>#9</a:t>
            </a:r>
            <a:endParaRPr kumimoji="0" lang="en-US" altLang="zh-TW" sz="1800" b="0" i="0" u="none" strike="noStrike" cap="none" normalizeH="0" baseline="0" dirty="0" smtClean="0">
              <a:ln>
                <a:noFill/>
              </a:ln>
              <a:solidFill>
                <a:schemeClr val="tx1"/>
              </a:solidFill>
              <a:effectLst/>
              <a:latin typeface="Arial" panose="020B0604020202020204" pitchFamily="34" charset="0"/>
            </a:endParaRPr>
          </a:p>
        </p:txBody>
      </p:sp>
      <p:sp>
        <p:nvSpPr>
          <p:cNvPr id="31" name="矩形 331"/>
          <p:cNvSpPr>
            <a:spLocks noChangeArrowheads="1"/>
          </p:cNvSpPr>
          <p:nvPr/>
        </p:nvSpPr>
        <p:spPr bwMode="auto">
          <a:xfrm>
            <a:off x="4004890" y="6298902"/>
            <a:ext cx="927100" cy="298450"/>
          </a:xfrm>
          <a:prstGeom prst="rect">
            <a:avLst/>
          </a:prstGeom>
          <a:solidFill>
            <a:srgbClr val="4F81BD"/>
          </a:solidFill>
          <a:ln w="25400">
            <a:solidFill>
              <a:srgbClr val="243F6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400" b="0"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大門</a:t>
            </a:r>
            <a:endParaRPr kumimoji="0" lang="zh-TW" altLang="zh-TW" sz="1800" b="0" i="0" u="none" strike="noStrike" cap="none" normalizeH="0" baseline="0" smtClean="0">
              <a:ln>
                <a:noFill/>
              </a:ln>
              <a:solidFill>
                <a:schemeClr val="tx1"/>
              </a:solidFill>
              <a:effectLst/>
              <a:latin typeface="Arial" panose="020B0604020202020204" pitchFamily="34" charset="0"/>
            </a:endParaRPr>
          </a:p>
        </p:txBody>
      </p:sp>
      <p:sp>
        <p:nvSpPr>
          <p:cNvPr id="32" name="矩形 332"/>
          <p:cNvSpPr>
            <a:spLocks noChangeArrowheads="1"/>
          </p:cNvSpPr>
          <p:nvPr/>
        </p:nvSpPr>
        <p:spPr bwMode="auto">
          <a:xfrm>
            <a:off x="5392365" y="6108402"/>
            <a:ext cx="3048000" cy="304800"/>
          </a:xfrm>
          <a:prstGeom prst="rect">
            <a:avLst/>
          </a:prstGeom>
          <a:solidFill>
            <a:srgbClr val="4F81BD"/>
          </a:solidFill>
          <a:ln w="25400">
            <a:solidFill>
              <a:srgbClr val="243F6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200" b="0"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貨架</a:t>
            </a:r>
            <a:endParaRPr kumimoji="0" lang="zh-TW" altLang="zh-TW" sz="1800" b="0" i="0" u="none" strike="noStrike" cap="none" normalizeH="0" baseline="0" smtClean="0">
              <a:ln>
                <a:noFill/>
              </a:ln>
              <a:solidFill>
                <a:schemeClr val="tx1"/>
              </a:solidFill>
              <a:effectLst/>
              <a:latin typeface="Arial" panose="020B0604020202020204" pitchFamily="34" charset="0"/>
            </a:endParaRPr>
          </a:p>
        </p:txBody>
      </p:sp>
      <p:sp>
        <p:nvSpPr>
          <p:cNvPr id="33" name="矩形 333"/>
          <p:cNvSpPr>
            <a:spLocks noChangeArrowheads="1"/>
          </p:cNvSpPr>
          <p:nvPr/>
        </p:nvSpPr>
        <p:spPr bwMode="auto">
          <a:xfrm>
            <a:off x="5379665" y="5498802"/>
            <a:ext cx="323850" cy="603250"/>
          </a:xfrm>
          <a:prstGeom prst="rect">
            <a:avLst/>
          </a:prstGeom>
          <a:solidFill>
            <a:srgbClr val="FFFFFF"/>
          </a:solidFill>
          <a:ln w="12700">
            <a:solidFill>
              <a:srgbClr val="243F6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出貨區</a:t>
            </a:r>
            <a:endParaRPr kumimoji="0" lang="zh-TW" altLang="zh-TW" sz="1800" b="0" i="0" u="none" strike="noStrike" cap="none" normalizeH="0" baseline="0" smtClean="0">
              <a:ln>
                <a:noFill/>
              </a:ln>
              <a:solidFill>
                <a:schemeClr val="tx1"/>
              </a:solidFill>
              <a:effectLst/>
              <a:latin typeface="Arial" panose="020B0604020202020204" pitchFamily="34" charset="0"/>
            </a:endParaRPr>
          </a:p>
        </p:txBody>
      </p:sp>
      <p:sp>
        <p:nvSpPr>
          <p:cNvPr id="34" name="矩形 334"/>
          <p:cNvSpPr>
            <a:spLocks noChangeArrowheads="1"/>
          </p:cNvSpPr>
          <p:nvPr/>
        </p:nvSpPr>
        <p:spPr bwMode="auto">
          <a:xfrm>
            <a:off x="5709865" y="5498802"/>
            <a:ext cx="1917700" cy="603250"/>
          </a:xfrm>
          <a:prstGeom prst="rect">
            <a:avLst/>
          </a:prstGeom>
          <a:solidFill>
            <a:srgbClr val="FFFFFF"/>
          </a:solidFill>
          <a:ln w="12700">
            <a:solidFill>
              <a:srgbClr val="243F6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半成品</a:t>
            </a:r>
            <a:endParaRPr kumimoji="0" lang="zh-TW" altLang="zh-TW" sz="600" b="0" i="0" u="none" strike="noStrike" cap="none" normalizeH="0" baseline="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待檢區</a:t>
            </a:r>
            <a:r>
              <a:rPr kumimoji="0" lang="en-US" altLang="zh-TW" sz="1000" b="0" i="0" u="none" strike="noStrike" cap="none" normalizeH="0" baseline="0" smtClean="0">
                <a:ln>
                  <a:noFill/>
                </a:ln>
                <a:solidFill>
                  <a:srgbClr val="000000"/>
                </a:solidFill>
                <a:effectLst/>
                <a:ea typeface="標楷體" panose="03000509000000000000" pitchFamily="65" charset="-120"/>
                <a:cs typeface="Times New Roman" panose="02020603050405020304" pitchFamily="18" charset="0"/>
              </a:rPr>
              <a:t>/</a:t>
            </a:r>
            <a:r>
              <a:rPr kumimoji="0" lang="zh-TW" altLang="en-US" sz="10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已檢查區</a:t>
            </a:r>
            <a:endParaRPr kumimoji="0" lang="zh-TW" altLang="en-US" sz="1800" b="0" i="0" u="none" strike="noStrike" cap="none" normalizeH="0" baseline="0" smtClean="0">
              <a:ln>
                <a:noFill/>
              </a:ln>
              <a:solidFill>
                <a:schemeClr val="tx1"/>
              </a:solidFill>
              <a:effectLst/>
              <a:latin typeface="Arial" panose="020B0604020202020204" pitchFamily="34" charset="0"/>
            </a:endParaRPr>
          </a:p>
        </p:txBody>
      </p:sp>
      <p:sp>
        <p:nvSpPr>
          <p:cNvPr id="35" name="矩形 335"/>
          <p:cNvSpPr>
            <a:spLocks noChangeArrowheads="1"/>
          </p:cNvSpPr>
          <p:nvPr/>
        </p:nvSpPr>
        <p:spPr bwMode="auto">
          <a:xfrm>
            <a:off x="7633915" y="5498802"/>
            <a:ext cx="787400" cy="603250"/>
          </a:xfrm>
          <a:prstGeom prst="rect">
            <a:avLst/>
          </a:prstGeom>
          <a:solidFill>
            <a:srgbClr val="FFFFFF"/>
          </a:solidFill>
          <a:ln w="12700">
            <a:solidFill>
              <a:srgbClr val="243F6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進貨</a:t>
            </a:r>
            <a:endParaRPr kumimoji="0" lang="zh-TW" altLang="zh-TW" sz="600" b="0" i="0" u="none" strike="noStrike" cap="none" normalizeH="0" baseline="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待檢區</a:t>
            </a:r>
            <a:r>
              <a:rPr kumimoji="0" lang="en-US" altLang="zh-TW" sz="1000" b="0" i="0" u="none" strike="noStrike" cap="none" normalizeH="0" baseline="0" smtClean="0">
                <a:ln>
                  <a:noFill/>
                </a:ln>
                <a:solidFill>
                  <a:srgbClr val="000000"/>
                </a:solidFill>
                <a:effectLst/>
                <a:ea typeface="標楷體" panose="03000509000000000000" pitchFamily="65" charset="-120"/>
                <a:cs typeface="Times New Roman" panose="02020603050405020304" pitchFamily="18" charset="0"/>
              </a:rPr>
              <a:t>/</a:t>
            </a:r>
            <a:endParaRPr kumimoji="0" lang="en-US" altLang="zh-TW" sz="600" b="0" i="0" u="none" strike="noStrike" cap="none" normalizeH="0" baseline="0" smtClean="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已檢查區</a:t>
            </a:r>
            <a:endParaRPr kumimoji="0" lang="zh-TW" altLang="en-US" sz="1800" b="0" i="0" u="none" strike="noStrike" cap="none" normalizeH="0" baseline="0" smtClean="0">
              <a:ln>
                <a:noFill/>
              </a:ln>
              <a:solidFill>
                <a:schemeClr val="tx1"/>
              </a:solidFill>
              <a:effectLst/>
              <a:latin typeface="Arial" panose="020B0604020202020204" pitchFamily="34" charset="0"/>
            </a:endParaRPr>
          </a:p>
        </p:txBody>
      </p:sp>
      <p:sp>
        <p:nvSpPr>
          <p:cNvPr id="36" name="矩形 336"/>
          <p:cNvSpPr>
            <a:spLocks noChangeArrowheads="1"/>
          </p:cNvSpPr>
          <p:nvPr/>
        </p:nvSpPr>
        <p:spPr bwMode="auto">
          <a:xfrm>
            <a:off x="1473424" y="4593704"/>
            <a:ext cx="468000" cy="241300"/>
          </a:xfrm>
          <a:prstGeom prst="rect">
            <a:avLst/>
          </a:prstGeom>
          <a:noFill/>
          <a:ln w="12700">
            <a:solidFill>
              <a:srgbClr val="243F60"/>
            </a:solidFill>
            <a:prstDash val="sysDash"/>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完工區</a:t>
            </a:r>
            <a:endParaRPr kumimoji="0" lang="zh-TW" altLang="zh-TW" sz="1800" b="0" i="0" u="none" strike="noStrike" cap="none" normalizeH="0" baseline="0" dirty="0" smtClean="0">
              <a:ln>
                <a:noFill/>
              </a:ln>
              <a:solidFill>
                <a:schemeClr val="tx1"/>
              </a:solidFill>
              <a:effectLst/>
              <a:latin typeface="Arial" panose="020B0604020202020204" pitchFamily="34" charset="0"/>
            </a:endParaRPr>
          </a:p>
        </p:txBody>
      </p:sp>
      <p:sp>
        <p:nvSpPr>
          <p:cNvPr id="37" name="矩形 337"/>
          <p:cNvSpPr>
            <a:spLocks noChangeArrowheads="1"/>
          </p:cNvSpPr>
          <p:nvPr/>
        </p:nvSpPr>
        <p:spPr bwMode="auto">
          <a:xfrm>
            <a:off x="1473424" y="4365104"/>
            <a:ext cx="468000" cy="241300"/>
          </a:xfrm>
          <a:prstGeom prst="rect">
            <a:avLst/>
          </a:prstGeom>
          <a:noFill/>
          <a:ln w="12700">
            <a:solidFill>
              <a:srgbClr val="243F60"/>
            </a:solidFill>
            <a:prstDash val="sysDash"/>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待加工</a:t>
            </a:r>
            <a:endParaRPr kumimoji="0" lang="zh-TW" altLang="zh-TW" sz="1800" b="0" i="0" u="none" strike="noStrike" cap="none" normalizeH="0" baseline="0" dirty="0" smtClean="0">
              <a:ln>
                <a:noFill/>
              </a:ln>
              <a:solidFill>
                <a:schemeClr val="tx1"/>
              </a:solidFill>
              <a:effectLst/>
              <a:latin typeface="Arial" panose="020B0604020202020204" pitchFamily="34" charset="0"/>
            </a:endParaRPr>
          </a:p>
        </p:txBody>
      </p:sp>
      <p:sp>
        <p:nvSpPr>
          <p:cNvPr id="38" name="矩形 338"/>
          <p:cNvSpPr>
            <a:spLocks noChangeArrowheads="1"/>
          </p:cNvSpPr>
          <p:nvPr/>
        </p:nvSpPr>
        <p:spPr bwMode="auto">
          <a:xfrm>
            <a:off x="2737124" y="4529478"/>
            <a:ext cx="432000" cy="241300"/>
          </a:xfrm>
          <a:prstGeom prst="rect">
            <a:avLst/>
          </a:prstGeom>
          <a:noFill/>
          <a:ln w="12700">
            <a:solidFill>
              <a:srgbClr val="243F60"/>
            </a:solidFill>
            <a:prstDash val="sysDash"/>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完工區</a:t>
            </a:r>
            <a:endParaRPr kumimoji="0" lang="zh-TW" altLang="zh-TW" sz="1800" b="0" i="0" u="none" strike="noStrike" cap="none" normalizeH="0" baseline="0" dirty="0" smtClean="0">
              <a:ln>
                <a:noFill/>
              </a:ln>
              <a:solidFill>
                <a:schemeClr val="tx1"/>
              </a:solidFill>
              <a:effectLst/>
              <a:latin typeface="Arial" panose="020B0604020202020204" pitchFamily="34" charset="0"/>
            </a:endParaRPr>
          </a:p>
        </p:txBody>
      </p:sp>
      <p:sp>
        <p:nvSpPr>
          <p:cNvPr id="39" name="矩形 339"/>
          <p:cNvSpPr>
            <a:spLocks noChangeArrowheads="1"/>
          </p:cNvSpPr>
          <p:nvPr/>
        </p:nvSpPr>
        <p:spPr bwMode="auto">
          <a:xfrm>
            <a:off x="2737124" y="4300878"/>
            <a:ext cx="432000" cy="241300"/>
          </a:xfrm>
          <a:prstGeom prst="rect">
            <a:avLst/>
          </a:prstGeom>
          <a:noFill/>
          <a:ln w="12700">
            <a:solidFill>
              <a:srgbClr val="243F60"/>
            </a:solidFill>
            <a:prstDash val="sysDash"/>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待加工</a:t>
            </a:r>
            <a:endParaRPr kumimoji="0" lang="zh-TW" altLang="zh-TW" sz="1800" b="0" i="0" u="none" strike="noStrike" cap="none" normalizeH="0" baseline="0" smtClean="0">
              <a:ln>
                <a:noFill/>
              </a:ln>
              <a:solidFill>
                <a:schemeClr val="tx1"/>
              </a:solidFill>
              <a:effectLst/>
              <a:latin typeface="Arial" panose="020B0604020202020204" pitchFamily="34" charset="0"/>
            </a:endParaRPr>
          </a:p>
        </p:txBody>
      </p:sp>
      <p:sp>
        <p:nvSpPr>
          <p:cNvPr id="47" name="向左箭號 46"/>
          <p:cNvSpPr/>
          <p:nvPr/>
        </p:nvSpPr>
        <p:spPr>
          <a:xfrm>
            <a:off x="5630490" y="5632152"/>
            <a:ext cx="177800" cy="101600"/>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48" name="橢圓 47"/>
          <p:cNvSpPr/>
          <p:nvPr/>
        </p:nvSpPr>
        <p:spPr>
          <a:xfrm>
            <a:off x="4766890" y="5943302"/>
            <a:ext cx="101600" cy="10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49" name="橢圓 48"/>
          <p:cNvSpPr/>
          <p:nvPr/>
        </p:nvSpPr>
        <p:spPr>
          <a:xfrm>
            <a:off x="5058990" y="5936952"/>
            <a:ext cx="101600" cy="10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50" name="手繪多邊形 49"/>
          <p:cNvSpPr/>
          <p:nvPr/>
        </p:nvSpPr>
        <p:spPr>
          <a:xfrm>
            <a:off x="4652590" y="5644852"/>
            <a:ext cx="584200" cy="266700"/>
          </a:xfrm>
          <a:custGeom>
            <a:avLst/>
            <a:gdLst>
              <a:gd name="connsiteX0" fmla="*/ 609600 w 609600"/>
              <a:gd name="connsiteY0" fmla="*/ 266700 h 266700"/>
              <a:gd name="connsiteX1" fmla="*/ 0 w 609600"/>
              <a:gd name="connsiteY1" fmla="*/ 266700 h 266700"/>
              <a:gd name="connsiteX2" fmla="*/ 0 w 609600"/>
              <a:gd name="connsiteY2" fmla="*/ 63500 h 266700"/>
              <a:gd name="connsiteX3" fmla="*/ 63500 w 609600"/>
              <a:gd name="connsiteY3" fmla="*/ 0 h 266700"/>
              <a:gd name="connsiteX4" fmla="*/ 209550 w 609600"/>
              <a:gd name="connsiteY4" fmla="*/ 0 h 266700"/>
              <a:gd name="connsiteX5" fmla="*/ 209550 w 609600"/>
              <a:gd name="connsiteY5" fmla="*/ 120650 h 266700"/>
              <a:gd name="connsiteX6" fmla="*/ 584200 w 609600"/>
              <a:gd name="connsiteY6" fmla="*/ 120650 h 266700"/>
              <a:gd name="connsiteX7" fmla="*/ 609600 w 609600"/>
              <a:gd name="connsiteY7" fmla="*/ 266700 h 266700"/>
              <a:gd name="connsiteX0" fmla="*/ 584200 w 584200"/>
              <a:gd name="connsiteY0" fmla="*/ 266700 h 266700"/>
              <a:gd name="connsiteX1" fmla="*/ 0 w 584200"/>
              <a:gd name="connsiteY1" fmla="*/ 266700 h 266700"/>
              <a:gd name="connsiteX2" fmla="*/ 0 w 584200"/>
              <a:gd name="connsiteY2" fmla="*/ 63500 h 266700"/>
              <a:gd name="connsiteX3" fmla="*/ 63500 w 584200"/>
              <a:gd name="connsiteY3" fmla="*/ 0 h 266700"/>
              <a:gd name="connsiteX4" fmla="*/ 209550 w 584200"/>
              <a:gd name="connsiteY4" fmla="*/ 0 h 266700"/>
              <a:gd name="connsiteX5" fmla="*/ 209550 w 584200"/>
              <a:gd name="connsiteY5" fmla="*/ 120650 h 266700"/>
              <a:gd name="connsiteX6" fmla="*/ 584200 w 584200"/>
              <a:gd name="connsiteY6" fmla="*/ 120650 h 266700"/>
              <a:gd name="connsiteX7" fmla="*/ 584200 w 584200"/>
              <a:gd name="connsiteY7" fmla="*/ 26670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4200" h="266700">
                <a:moveTo>
                  <a:pt x="584200" y="266700"/>
                </a:moveTo>
                <a:lnTo>
                  <a:pt x="0" y="266700"/>
                </a:lnTo>
                <a:lnTo>
                  <a:pt x="0" y="63500"/>
                </a:lnTo>
                <a:lnTo>
                  <a:pt x="63500" y="0"/>
                </a:lnTo>
                <a:lnTo>
                  <a:pt x="209550" y="0"/>
                </a:lnTo>
                <a:lnTo>
                  <a:pt x="209550" y="120650"/>
                </a:lnTo>
                <a:lnTo>
                  <a:pt x="584200" y="120650"/>
                </a:lnTo>
                <a:lnTo>
                  <a:pt x="584200" y="2667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51" name="向左箭號 50"/>
          <p:cNvSpPr/>
          <p:nvPr/>
        </p:nvSpPr>
        <p:spPr>
          <a:xfrm>
            <a:off x="5243140" y="5638502"/>
            <a:ext cx="177800" cy="101600"/>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52" name="矩形 356"/>
          <p:cNvSpPr>
            <a:spLocks noChangeArrowheads="1"/>
          </p:cNvSpPr>
          <p:nvPr/>
        </p:nvSpPr>
        <p:spPr bwMode="auto">
          <a:xfrm>
            <a:off x="7716465" y="4737720"/>
            <a:ext cx="469900" cy="241300"/>
          </a:xfrm>
          <a:prstGeom prst="rect">
            <a:avLst/>
          </a:prstGeom>
          <a:noFill/>
          <a:ln w="12700">
            <a:solidFill>
              <a:srgbClr val="243F60"/>
            </a:solidFill>
            <a:prstDash val="sysDash"/>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完工區</a:t>
            </a:r>
            <a:endParaRPr kumimoji="0" lang="zh-TW" altLang="zh-TW" sz="1800" b="0" i="0" u="none" strike="noStrike" cap="none" normalizeH="0" baseline="0" smtClean="0">
              <a:ln>
                <a:noFill/>
              </a:ln>
              <a:solidFill>
                <a:schemeClr val="tx1"/>
              </a:solidFill>
              <a:effectLst/>
              <a:latin typeface="Arial" panose="020B0604020202020204" pitchFamily="34" charset="0"/>
            </a:endParaRPr>
          </a:p>
        </p:txBody>
      </p:sp>
      <p:sp>
        <p:nvSpPr>
          <p:cNvPr id="53" name="矩形 357"/>
          <p:cNvSpPr>
            <a:spLocks noChangeArrowheads="1"/>
          </p:cNvSpPr>
          <p:nvPr/>
        </p:nvSpPr>
        <p:spPr bwMode="auto">
          <a:xfrm>
            <a:off x="7716465" y="4509120"/>
            <a:ext cx="469900" cy="241300"/>
          </a:xfrm>
          <a:prstGeom prst="rect">
            <a:avLst/>
          </a:prstGeom>
          <a:noFill/>
          <a:ln w="12700">
            <a:solidFill>
              <a:srgbClr val="243F60"/>
            </a:solidFill>
            <a:prstDash val="sysDash"/>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待加工</a:t>
            </a:r>
            <a:endParaRPr kumimoji="0" lang="zh-TW" altLang="zh-TW" sz="1800" b="0" i="0" u="none" strike="noStrike" cap="none" normalizeH="0" baseline="0" smtClean="0">
              <a:ln>
                <a:noFill/>
              </a:ln>
              <a:solidFill>
                <a:schemeClr val="tx1"/>
              </a:solidFill>
              <a:effectLst/>
              <a:latin typeface="Arial" panose="020B0604020202020204" pitchFamily="34" charset="0"/>
            </a:endParaRPr>
          </a:p>
        </p:txBody>
      </p:sp>
      <p:sp>
        <p:nvSpPr>
          <p:cNvPr id="54" name="橢圓 53"/>
          <p:cNvSpPr/>
          <p:nvPr/>
        </p:nvSpPr>
        <p:spPr>
          <a:xfrm>
            <a:off x="5700340" y="4590752"/>
            <a:ext cx="57150" cy="571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55" name="橢圓 54"/>
          <p:cNvSpPr/>
          <p:nvPr/>
        </p:nvSpPr>
        <p:spPr>
          <a:xfrm>
            <a:off x="5982915" y="4590752"/>
            <a:ext cx="57150" cy="571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56" name="橢圓 55"/>
          <p:cNvSpPr/>
          <p:nvPr/>
        </p:nvSpPr>
        <p:spPr>
          <a:xfrm>
            <a:off x="6265490" y="4590752"/>
            <a:ext cx="57150" cy="571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57" name="Rectangle 4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58" name="Rectangle 75"/>
          <p:cNvSpPr>
            <a:spLocks noChangeArrowheads="1"/>
          </p:cNvSpPr>
          <p:nvPr/>
        </p:nvSpPr>
        <p:spPr bwMode="auto">
          <a:xfrm>
            <a:off x="30480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59" name="Rectangle 2"/>
          <p:cNvSpPr txBox="1">
            <a:spLocks noChangeArrowheads="1"/>
          </p:cNvSpPr>
          <p:nvPr/>
        </p:nvSpPr>
        <p:spPr bwMode="auto">
          <a:xfrm>
            <a:off x="239340" y="786577"/>
            <a:ext cx="6121400" cy="76944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0" lvl="1" algn="l">
              <a:spcBef>
                <a:spcPts val="0"/>
              </a:spcBef>
              <a:buNone/>
            </a:pPr>
            <a:r>
              <a:rPr lang="en-US" altLang="zh-TW" sz="2400" b="1" dirty="0"/>
              <a:t> </a:t>
            </a:r>
            <a:r>
              <a:rPr lang="zh-TW" altLang="zh-TW" sz="2400" b="1" dirty="0"/>
              <a:t>一、</a:t>
            </a:r>
            <a:r>
              <a:rPr lang="zh-TW" altLang="en-US" sz="2400" b="1" dirty="0"/>
              <a:t>受輔導業者</a:t>
            </a:r>
            <a:r>
              <a:rPr lang="zh-TW" altLang="zh-TW" sz="2400" b="1" dirty="0"/>
              <a:t>面臨問題</a:t>
            </a:r>
            <a:r>
              <a:rPr lang="zh-TW" altLang="en-US" sz="2400" b="1" dirty="0"/>
              <a:t>與</a:t>
            </a:r>
            <a:r>
              <a:rPr lang="zh-TW" altLang="en-US" sz="2400" b="1" dirty="0" smtClean="0"/>
              <a:t>需求</a:t>
            </a:r>
            <a:endParaRPr lang="en-US" altLang="zh-TW" sz="2400" b="1" dirty="0" smtClean="0"/>
          </a:p>
          <a:p>
            <a:pPr marL="361950" lvl="1" algn="l">
              <a:spcBef>
                <a:spcPts val="0"/>
              </a:spcBef>
            </a:pPr>
            <a:r>
              <a:rPr lang="en-US" altLang="zh-TW" sz="2000" dirty="0" smtClean="0"/>
              <a:t>(</a:t>
            </a:r>
            <a:r>
              <a:rPr lang="zh-TW" altLang="en-US" sz="2000" dirty="0" smtClean="0"/>
              <a:t>四</a:t>
            </a:r>
            <a:r>
              <a:rPr lang="en-US" altLang="zh-TW" sz="2000" dirty="0" smtClean="0"/>
              <a:t>)</a:t>
            </a:r>
            <a:r>
              <a:rPr lang="zh-TW" altLang="en-US" sz="2000" dirty="0" smtClean="0"/>
              <a:t>廠區</a:t>
            </a:r>
            <a:r>
              <a:rPr lang="en-US" altLang="zh-TW" sz="2000" dirty="0" smtClean="0"/>
              <a:t>Layout</a:t>
            </a:r>
            <a:r>
              <a:rPr lang="zh-TW" altLang="en-US" sz="2000" dirty="0" smtClean="0"/>
              <a:t>配置與物流動線</a:t>
            </a:r>
          </a:p>
        </p:txBody>
      </p:sp>
      <p:sp>
        <p:nvSpPr>
          <p:cNvPr id="63" name="矩形 62"/>
          <p:cNvSpPr/>
          <p:nvPr/>
        </p:nvSpPr>
        <p:spPr>
          <a:xfrm>
            <a:off x="3266631" y="5199403"/>
            <a:ext cx="288032" cy="792000"/>
          </a:xfrm>
          <a:prstGeom prst="rect">
            <a:avLst/>
          </a:prstGeom>
          <a:effectLst/>
        </p:spPr>
        <p:style>
          <a:lnRef idx="1">
            <a:schemeClr val="accent1"/>
          </a:lnRef>
          <a:fillRef idx="2">
            <a:schemeClr val="accent1"/>
          </a:fillRef>
          <a:effectRef idx="1">
            <a:schemeClr val="accent1"/>
          </a:effectRef>
          <a:fontRef idx="minor">
            <a:schemeClr val="dk1"/>
          </a:fontRef>
        </p:style>
        <p:txBody>
          <a:bodyPr vert="eaVert" rtlCol="0" anchor="ctr"/>
          <a:lstStyle/>
          <a:p>
            <a:pPr algn="ctr"/>
            <a:r>
              <a:rPr lang="zh-TW" altLang="en-US" sz="1050" dirty="0" smtClean="0"/>
              <a:t>可視化看板</a:t>
            </a:r>
            <a:endParaRPr lang="zh-TW" altLang="en-US" sz="1050" dirty="0"/>
          </a:p>
        </p:txBody>
      </p:sp>
      <p:sp>
        <p:nvSpPr>
          <p:cNvPr id="64" name="文字方塊 63"/>
          <p:cNvSpPr txBox="1"/>
          <p:nvPr/>
        </p:nvSpPr>
        <p:spPr>
          <a:xfrm>
            <a:off x="827585" y="1628800"/>
            <a:ext cx="7632848" cy="1361911"/>
          </a:xfrm>
          <a:prstGeom prst="rect">
            <a:avLst/>
          </a:prstGeom>
          <a:noFill/>
        </p:spPr>
        <p:txBody>
          <a:bodyPr wrap="square" rtlCol="0">
            <a:spAutoFit/>
          </a:bodyPr>
          <a:lstStyle/>
          <a:p>
            <a:pPr marL="177800" indent="-177800" algn="just">
              <a:spcBef>
                <a:spcPts val="300"/>
              </a:spcBef>
              <a:buFont typeface="+mj-lt"/>
              <a:buAutoNum type="arabicPeriod"/>
            </a:pPr>
            <a:r>
              <a:rPr lang="zh-TW" altLang="en-US" sz="1600" dirty="0" smtClean="0">
                <a:solidFill>
                  <a:schemeClr val="tx1">
                    <a:lumMod val="50000"/>
                    <a:lumOff val="50000"/>
                  </a:schemeClr>
                </a:solidFill>
                <a:latin typeface="+mn-ea"/>
                <a:ea typeface="+mn-ea"/>
              </a:rPr>
              <a:t>請以圖例說明廠區設備配置情形</a:t>
            </a:r>
            <a:r>
              <a:rPr lang="en-US" altLang="zh-TW" sz="1600" dirty="0" smtClean="0">
                <a:solidFill>
                  <a:schemeClr val="tx1">
                    <a:lumMod val="50000"/>
                    <a:lumOff val="50000"/>
                  </a:schemeClr>
                </a:solidFill>
                <a:latin typeface="+mn-ea"/>
                <a:ea typeface="+mn-ea"/>
              </a:rPr>
              <a:t>(</a:t>
            </a:r>
            <a:r>
              <a:rPr lang="zh-TW" altLang="en-US" sz="1600" dirty="0" smtClean="0">
                <a:solidFill>
                  <a:schemeClr val="tx1">
                    <a:lumMod val="50000"/>
                    <a:lumOff val="50000"/>
                  </a:schemeClr>
                </a:solidFill>
                <a:latin typeface="+mn-ea"/>
                <a:ea typeface="+mn-ea"/>
              </a:rPr>
              <a:t>所列設備應與本案相關</a:t>
            </a:r>
            <a:r>
              <a:rPr lang="en-US" altLang="zh-TW" sz="1600" dirty="0" smtClean="0">
                <a:solidFill>
                  <a:schemeClr val="tx1">
                    <a:lumMod val="50000"/>
                    <a:lumOff val="50000"/>
                  </a:schemeClr>
                </a:solidFill>
                <a:latin typeface="+mn-ea"/>
                <a:ea typeface="+mn-ea"/>
              </a:rPr>
              <a:t>)</a:t>
            </a:r>
            <a:r>
              <a:rPr lang="zh-TW" altLang="en-US" sz="1600" dirty="0" smtClean="0">
                <a:solidFill>
                  <a:schemeClr val="tx1">
                    <a:lumMod val="50000"/>
                    <a:lumOff val="50000"/>
                  </a:schemeClr>
                </a:solidFill>
                <a:latin typeface="+mn-ea"/>
                <a:ea typeface="+mn-ea"/>
              </a:rPr>
              <a:t>與物流動線</a:t>
            </a:r>
            <a:r>
              <a:rPr lang="en-US" altLang="zh-TW" sz="1600" dirty="0" smtClean="0">
                <a:solidFill>
                  <a:schemeClr val="tx1">
                    <a:lumMod val="50000"/>
                    <a:lumOff val="50000"/>
                  </a:schemeClr>
                </a:solidFill>
                <a:latin typeface="+mn-ea"/>
                <a:ea typeface="+mn-ea"/>
              </a:rPr>
              <a:t>(</a:t>
            </a:r>
            <a:r>
              <a:rPr lang="zh-TW" altLang="en-US" sz="1600" dirty="0" smtClean="0">
                <a:solidFill>
                  <a:schemeClr val="tx1">
                    <a:lumMod val="50000"/>
                    <a:lumOff val="50000"/>
                  </a:schemeClr>
                </a:solidFill>
                <a:latin typeface="+mn-ea"/>
                <a:ea typeface="+mn-ea"/>
              </a:rPr>
              <a:t>如下圖舉一例表示</a:t>
            </a:r>
            <a:r>
              <a:rPr lang="en-US" altLang="zh-TW" sz="1600" dirty="0" smtClean="0">
                <a:solidFill>
                  <a:schemeClr val="tx1">
                    <a:lumMod val="50000"/>
                    <a:lumOff val="50000"/>
                  </a:schemeClr>
                </a:solidFill>
                <a:latin typeface="+mn-ea"/>
                <a:ea typeface="+mn-ea"/>
              </a:rPr>
              <a:t>)</a:t>
            </a:r>
            <a:r>
              <a:rPr lang="zh-TW" altLang="en-US" sz="1600" dirty="0" smtClean="0">
                <a:solidFill>
                  <a:schemeClr val="tx1">
                    <a:lumMod val="50000"/>
                    <a:lumOff val="50000"/>
                  </a:schemeClr>
                </a:solidFill>
                <a:latin typeface="+mn-ea"/>
                <a:ea typeface="+mn-ea"/>
              </a:rPr>
              <a:t>，並請標註包含：各類設備擺放位置、在製品擺放區域、庫存品擺放區域、可視化生產看板擺放位置等。</a:t>
            </a:r>
          </a:p>
          <a:p>
            <a:pPr marL="177800" indent="-177800" algn="just">
              <a:spcBef>
                <a:spcPts val="300"/>
              </a:spcBef>
              <a:buFont typeface="+mj-lt"/>
              <a:buAutoNum type="arabicPeriod"/>
            </a:pPr>
            <a:r>
              <a:rPr lang="zh-TW" altLang="en-US" sz="1600" dirty="0" smtClean="0">
                <a:solidFill>
                  <a:schemeClr val="tx1">
                    <a:lumMod val="50000"/>
                    <a:lumOff val="50000"/>
                  </a:schemeClr>
                </a:solidFill>
                <a:latin typeface="+mn-ea"/>
                <a:ea typeface="+mn-ea"/>
              </a:rPr>
              <a:t>若本計畫執行涉及廠區</a:t>
            </a:r>
            <a:r>
              <a:rPr lang="en-US" altLang="zh-TW" sz="1600" dirty="0" smtClean="0">
                <a:solidFill>
                  <a:schemeClr val="tx1">
                    <a:lumMod val="50000"/>
                    <a:lumOff val="50000"/>
                  </a:schemeClr>
                </a:solidFill>
                <a:latin typeface="+mn-ea"/>
                <a:ea typeface="+mn-ea"/>
              </a:rPr>
              <a:t>Layout</a:t>
            </a:r>
            <a:r>
              <a:rPr lang="zh-TW" altLang="en-US" sz="1600" dirty="0" smtClean="0">
                <a:solidFill>
                  <a:schemeClr val="tx1">
                    <a:lumMod val="50000"/>
                    <a:lumOff val="50000"/>
                  </a:schemeClr>
                </a:solidFill>
                <a:latin typeface="+mn-ea"/>
                <a:ea typeface="+mn-ea"/>
              </a:rPr>
              <a:t>配置調整貨物流動線調整者，請再補充說明</a:t>
            </a:r>
            <a:r>
              <a:rPr lang="en-US" altLang="zh-TW" sz="1600" dirty="0" smtClean="0">
                <a:solidFill>
                  <a:schemeClr val="tx1">
                    <a:lumMod val="50000"/>
                    <a:lumOff val="50000"/>
                  </a:schemeClr>
                </a:solidFill>
                <a:latin typeface="+mn-ea"/>
                <a:ea typeface="+mn-ea"/>
              </a:rPr>
              <a:t>(</a:t>
            </a:r>
            <a:r>
              <a:rPr lang="zh-TW" altLang="en-US" sz="1600" dirty="0" smtClean="0">
                <a:solidFill>
                  <a:schemeClr val="tx1">
                    <a:lumMod val="50000"/>
                    <a:lumOff val="50000"/>
                  </a:schemeClr>
                </a:solidFill>
                <a:latin typeface="+mn-ea"/>
                <a:ea typeface="+mn-ea"/>
              </a:rPr>
              <a:t>可用其他顏色表示</a:t>
            </a:r>
            <a:r>
              <a:rPr lang="en-US" altLang="zh-TW" sz="1600" dirty="0" smtClean="0">
                <a:solidFill>
                  <a:schemeClr val="tx1">
                    <a:lumMod val="50000"/>
                    <a:lumOff val="50000"/>
                  </a:schemeClr>
                </a:solidFill>
                <a:latin typeface="+mn-ea"/>
                <a:ea typeface="+mn-ea"/>
              </a:rPr>
              <a:t>)</a:t>
            </a:r>
            <a:r>
              <a:rPr lang="zh-TW" altLang="en-US" sz="1600" dirty="0" smtClean="0">
                <a:solidFill>
                  <a:schemeClr val="tx1">
                    <a:lumMod val="50000"/>
                    <a:lumOff val="50000"/>
                  </a:schemeClr>
                </a:solidFill>
                <a:latin typeface="+mn-ea"/>
                <a:ea typeface="+mn-ea"/>
              </a:rPr>
              <a:t>。</a:t>
            </a:r>
            <a:endParaRPr lang="zh-TW" altLang="en-US" sz="1600" dirty="0">
              <a:solidFill>
                <a:schemeClr val="tx1">
                  <a:lumMod val="50000"/>
                  <a:lumOff val="50000"/>
                </a:schemeClr>
              </a:solidFill>
              <a:latin typeface="+mn-ea"/>
              <a:ea typeface="+mn-ea"/>
            </a:endParaRPr>
          </a:p>
        </p:txBody>
      </p:sp>
      <p:cxnSp>
        <p:nvCxnSpPr>
          <p:cNvPr id="3" name="肘形接點 2"/>
          <p:cNvCxnSpPr>
            <a:stCxn id="21" idx="1"/>
            <a:endCxn id="38" idx="1"/>
          </p:cNvCxnSpPr>
          <p:nvPr/>
        </p:nvCxnSpPr>
        <p:spPr>
          <a:xfrm rot="10800000" flipV="1">
            <a:off x="2737124" y="3751602"/>
            <a:ext cx="12700" cy="898525"/>
          </a:xfrm>
          <a:prstGeom prst="bentConnector3">
            <a:avLst>
              <a:gd name="adj1" fmla="val 180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直線單箭頭接點 6"/>
          <p:cNvCxnSpPr>
            <a:stCxn id="39" idx="0"/>
            <a:endCxn id="21" idx="2"/>
          </p:cNvCxnSpPr>
          <p:nvPr/>
        </p:nvCxnSpPr>
        <p:spPr>
          <a:xfrm flipV="1">
            <a:off x="2953124" y="4062753"/>
            <a:ext cx="0" cy="2381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肘形接點 43"/>
          <p:cNvCxnSpPr>
            <a:stCxn id="34" idx="0"/>
            <a:endCxn id="39" idx="3"/>
          </p:cNvCxnSpPr>
          <p:nvPr/>
        </p:nvCxnSpPr>
        <p:spPr>
          <a:xfrm rot="16200000" flipV="1">
            <a:off x="4380283" y="3210369"/>
            <a:ext cx="1077274" cy="349959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2" name="肘形接點 61"/>
          <p:cNvCxnSpPr>
            <a:stCxn id="38" idx="2"/>
            <a:endCxn id="37" idx="3"/>
          </p:cNvCxnSpPr>
          <p:nvPr/>
        </p:nvCxnSpPr>
        <p:spPr>
          <a:xfrm rot="5400000" flipH="1">
            <a:off x="2304762" y="4122416"/>
            <a:ext cx="285024" cy="1011700"/>
          </a:xfrm>
          <a:prstGeom prst="bentConnector4">
            <a:avLst>
              <a:gd name="adj1" fmla="val -80204"/>
              <a:gd name="adj2" fmla="val 60675"/>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0" name="直線單箭頭接點 69"/>
          <p:cNvCxnSpPr>
            <a:stCxn id="37" idx="0"/>
            <a:endCxn id="20" idx="2"/>
          </p:cNvCxnSpPr>
          <p:nvPr/>
        </p:nvCxnSpPr>
        <p:spPr>
          <a:xfrm flipV="1">
            <a:off x="1707424" y="4062753"/>
            <a:ext cx="0" cy="3023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2" name="肘形接點 71"/>
          <p:cNvCxnSpPr>
            <a:stCxn id="20" idx="1"/>
            <a:endCxn id="36" idx="1"/>
          </p:cNvCxnSpPr>
          <p:nvPr/>
        </p:nvCxnSpPr>
        <p:spPr>
          <a:xfrm rot="10800000" flipV="1">
            <a:off x="1473424" y="3751602"/>
            <a:ext cx="12700" cy="962751"/>
          </a:xfrm>
          <a:prstGeom prst="bentConnector3">
            <a:avLst>
              <a:gd name="adj1" fmla="val 180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4" name="肘形接點 73"/>
          <p:cNvCxnSpPr>
            <a:stCxn id="36" idx="2"/>
            <a:endCxn id="53" idx="3"/>
          </p:cNvCxnSpPr>
          <p:nvPr/>
        </p:nvCxnSpPr>
        <p:spPr>
          <a:xfrm rot="5400000" flipH="1" flipV="1">
            <a:off x="4844277" y="1492916"/>
            <a:ext cx="205234" cy="6478941"/>
          </a:xfrm>
          <a:prstGeom prst="bentConnector4">
            <a:avLst>
              <a:gd name="adj1" fmla="val -111385"/>
              <a:gd name="adj2" fmla="val 103528"/>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8" name="直線單箭頭接點 77"/>
          <p:cNvCxnSpPr>
            <a:stCxn id="53" idx="0"/>
            <a:endCxn id="30" idx="2"/>
          </p:cNvCxnSpPr>
          <p:nvPr/>
        </p:nvCxnSpPr>
        <p:spPr>
          <a:xfrm flipH="1" flipV="1">
            <a:off x="7940625" y="4062753"/>
            <a:ext cx="10790" cy="4463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1" name="肘形接點 80"/>
          <p:cNvCxnSpPr>
            <a:stCxn id="30" idx="1"/>
            <a:endCxn id="52" idx="1"/>
          </p:cNvCxnSpPr>
          <p:nvPr/>
        </p:nvCxnSpPr>
        <p:spPr>
          <a:xfrm rot="10800000" flipH="1" flipV="1">
            <a:off x="7708849" y="3751602"/>
            <a:ext cx="7615" cy="1106767"/>
          </a:xfrm>
          <a:prstGeom prst="bentConnector3">
            <a:avLst>
              <a:gd name="adj1" fmla="val -300197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3" name="肘形接點 82"/>
          <p:cNvCxnSpPr>
            <a:stCxn id="52" idx="2"/>
            <a:endCxn id="33" idx="0"/>
          </p:cNvCxnSpPr>
          <p:nvPr/>
        </p:nvCxnSpPr>
        <p:spPr>
          <a:xfrm rot="5400000">
            <a:off x="6486612" y="4033999"/>
            <a:ext cx="519782" cy="240982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84" name="圓角矩形 83"/>
          <p:cNvSpPr/>
          <p:nvPr/>
        </p:nvSpPr>
        <p:spPr>
          <a:xfrm>
            <a:off x="2483768" y="5740102"/>
            <a:ext cx="685356" cy="2159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TW" altLang="en-US" sz="1400" dirty="0" smtClean="0"/>
              <a:t>生管</a:t>
            </a:r>
            <a:endParaRPr lang="zh-TW" altLang="en-US" sz="1400" dirty="0"/>
          </a:p>
        </p:txBody>
      </p:sp>
    </p:spTree>
    <p:extLst>
      <p:ext uri="{BB962C8B-B14F-4D97-AF65-F5344CB8AC3E}">
        <p14:creationId xmlns:p14="http://schemas.microsoft.com/office/powerpoint/2010/main" val="28594849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3293E9E-AFF9-4034-8BF6-5754B3EA07C7}" type="slidenum">
              <a:rPr lang="zh-TW" altLang="en-US" smtClean="0"/>
              <a:pPr/>
              <a:t>7</a:t>
            </a:fld>
            <a:endParaRPr lang="zh-TW" altLang="en-US"/>
          </a:p>
        </p:txBody>
      </p:sp>
      <p:sp>
        <p:nvSpPr>
          <p:cNvPr id="5" name="Rectangle 2"/>
          <p:cNvSpPr>
            <a:spLocks noGrp="1" noChangeArrowheads="1"/>
          </p:cNvSpPr>
          <p:nvPr>
            <p:ph type="title"/>
          </p:nvPr>
        </p:nvSpPr>
        <p:spPr bwMode="auto">
          <a:xfrm>
            <a:off x="1117923" y="44624"/>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zh-TW" altLang="en-US" dirty="0" smtClean="0">
                <a:latin typeface="微軟正黑體" panose="020B0604030504040204" pitchFamily="34" charset="-120"/>
                <a:ea typeface="微軟正黑體" panose="020B0604030504040204" pitchFamily="34" charset="-120"/>
              </a:rPr>
              <a:t>壹、</a:t>
            </a:r>
            <a:r>
              <a:rPr lang="zh-TW" altLang="zh-TW" dirty="0" smtClean="0">
                <a:latin typeface="微軟正黑體" panose="020B0604030504040204" pitchFamily="34" charset="-120"/>
                <a:ea typeface="微軟正黑體" panose="020B0604030504040204" pitchFamily="34" charset="-120"/>
              </a:rPr>
              <a:t>計畫內容</a:t>
            </a:r>
            <a:endParaRPr lang="zh-TW" altLang="en-US" dirty="0" smtClean="0">
              <a:latin typeface="微軟正黑體" panose="020B0604030504040204" pitchFamily="34" charset="-120"/>
              <a:ea typeface="微軟正黑體" panose="020B0604030504040204" pitchFamily="34" charset="-120"/>
            </a:endParaRPr>
          </a:p>
        </p:txBody>
      </p:sp>
      <p:sp>
        <p:nvSpPr>
          <p:cNvPr id="7" name="Rectangle 2"/>
          <p:cNvSpPr txBox="1">
            <a:spLocks noChangeArrowheads="1"/>
          </p:cNvSpPr>
          <p:nvPr/>
        </p:nvSpPr>
        <p:spPr bwMode="auto">
          <a:xfrm>
            <a:off x="179512" y="798352"/>
            <a:ext cx="6121400" cy="76944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0" lvl="1" algn="l">
              <a:spcBef>
                <a:spcPts val="0"/>
              </a:spcBef>
              <a:buNone/>
            </a:pPr>
            <a:r>
              <a:rPr lang="en-US" altLang="zh-TW" sz="2400" b="1" dirty="0"/>
              <a:t> </a:t>
            </a:r>
            <a:r>
              <a:rPr lang="zh-TW" altLang="zh-TW" sz="2400" b="1" dirty="0"/>
              <a:t>一、</a:t>
            </a:r>
            <a:r>
              <a:rPr lang="zh-TW" altLang="en-US" sz="2400" b="1" dirty="0"/>
              <a:t>受輔導業者</a:t>
            </a:r>
            <a:r>
              <a:rPr lang="zh-TW" altLang="zh-TW" sz="2400" b="1" dirty="0"/>
              <a:t>面臨問題</a:t>
            </a:r>
            <a:r>
              <a:rPr lang="zh-TW" altLang="en-US" sz="2400" b="1" dirty="0"/>
              <a:t>與</a:t>
            </a:r>
            <a:r>
              <a:rPr lang="zh-TW" altLang="en-US" sz="2400" b="1" dirty="0" smtClean="0"/>
              <a:t>需求</a:t>
            </a:r>
            <a:endParaRPr lang="en-US" altLang="zh-TW" sz="2400" b="1" dirty="0" smtClean="0"/>
          </a:p>
          <a:p>
            <a:pPr marL="361950" lvl="1" algn="l">
              <a:spcBef>
                <a:spcPts val="0"/>
              </a:spcBef>
            </a:pPr>
            <a:r>
              <a:rPr lang="en-US" altLang="zh-TW" sz="2000" dirty="0" smtClean="0"/>
              <a:t>(</a:t>
            </a:r>
            <a:r>
              <a:rPr lang="zh-TW" altLang="en-US" sz="2000" dirty="0" smtClean="0"/>
              <a:t>五</a:t>
            </a:r>
            <a:r>
              <a:rPr lang="en-US" altLang="zh-TW" sz="2000" dirty="0" smtClean="0"/>
              <a:t>)</a:t>
            </a:r>
            <a:r>
              <a:rPr lang="zh-TW" altLang="en-US" sz="2000" dirty="0" smtClean="0"/>
              <a:t>受輔導業者需求說明</a:t>
            </a:r>
          </a:p>
        </p:txBody>
      </p:sp>
      <p:sp>
        <p:nvSpPr>
          <p:cNvPr id="6" name="文字方塊 5"/>
          <p:cNvSpPr txBox="1"/>
          <p:nvPr/>
        </p:nvSpPr>
        <p:spPr>
          <a:xfrm>
            <a:off x="1043608" y="1700808"/>
            <a:ext cx="7560840" cy="1107996"/>
          </a:xfrm>
          <a:prstGeom prst="rect">
            <a:avLst/>
          </a:prstGeom>
          <a:noFill/>
        </p:spPr>
        <p:txBody>
          <a:bodyPr wrap="square" rtlCol="0">
            <a:spAutoFit/>
          </a:bodyPr>
          <a:lstStyle/>
          <a:p>
            <a:pPr marL="0" lvl="1" algn="just"/>
            <a:r>
              <a:rPr lang="zh-TW" altLang="zh-TW" sz="1600" dirty="0">
                <a:solidFill>
                  <a:schemeClr val="bg1">
                    <a:lumMod val="65000"/>
                  </a:schemeClr>
                </a:solidFill>
                <a:latin typeface="+mn-ea"/>
                <a:ea typeface="+mn-ea"/>
              </a:rPr>
              <a:t>請說明受輔導業者痛點、</a:t>
            </a:r>
            <a:r>
              <a:rPr lang="zh-TW" altLang="zh-TW" sz="1600">
                <a:solidFill>
                  <a:schemeClr val="bg1">
                    <a:lumMod val="65000"/>
                  </a:schemeClr>
                </a:solidFill>
                <a:latin typeface="+mn-ea"/>
                <a:ea typeface="+mn-ea"/>
              </a:rPr>
              <a:t>遭遇</a:t>
            </a:r>
            <a:r>
              <a:rPr lang="zh-TW" altLang="zh-TW" sz="1600" smtClean="0">
                <a:solidFill>
                  <a:schemeClr val="bg1">
                    <a:lumMod val="65000"/>
                  </a:schemeClr>
                </a:solidFill>
                <a:latin typeface="+mn-ea"/>
                <a:ea typeface="+mn-ea"/>
              </a:rPr>
              <a:t>之瓶頸、</a:t>
            </a:r>
            <a:r>
              <a:rPr lang="zh-TW" altLang="en-US" sz="1600" smtClean="0">
                <a:solidFill>
                  <a:schemeClr val="bg1">
                    <a:lumMod val="65000"/>
                  </a:schemeClr>
                </a:solidFill>
                <a:latin typeface="+mn-ea"/>
                <a:ea typeface="+mn-ea"/>
              </a:rPr>
              <a:t>與其中</a:t>
            </a:r>
            <a:r>
              <a:rPr lang="zh-TW" altLang="zh-TW" sz="1600" smtClean="0">
                <a:solidFill>
                  <a:schemeClr val="bg1">
                    <a:lumMod val="65000"/>
                  </a:schemeClr>
                </a:solidFill>
                <a:latin typeface="+mn-ea"/>
                <a:ea typeface="+mn-ea"/>
              </a:rPr>
              <a:t>擬</a:t>
            </a:r>
            <a:r>
              <a:rPr lang="zh-TW" altLang="zh-TW" sz="1600" dirty="0">
                <a:solidFill>
                  <a:schemeClr val="bg1">
                    <a:lumMod val="65000"/>
                  </a:schemeClr>
                </a:solidFill>
                <a:latin typeface="+mn-ea"/>
                <a:ea typeface="+mn-ea"/>
              </a:rPr>
              <a:t>透過本計畫解決的事項， </a:t>
            </a:r>
            <a:r>
              <a:rPr lang="zh-TW" altLang="en-US" sz="1600" dirty="0" smtClean="0">
                <a:solidFill>
                  <a:schemeClr val="bg1">
                    <a:lumMod val="65000"/>
                  </a:schemeClr>
                </a:solidFill>
                <a:latin typeface="+mn-ea"/>
                <a:ea typeface="+mn-ea"/>
              </a:rPr>
              <a:t>，如：因</a:t>
            </a:r>
            <a:r>
              <a:rPr lang="zh-TW" altLang="en-US" sz="1600" dirty="0">
                <a:solidFill>
                  <a:schemeClr val="bg1">
                    <a:lumMod val="65000"/>
                  </a:schemeClr>
                </a:solidFill>
                <a:latin typeface="+mn-ea"/>
                <a:ea typeface="+mn-ea"/>
              </a:rPr>
              <a:t>應</a:t>
            </a:r>
            <a:r>
              <a:rPr lang="zh-TW" altLang="en-US" sz="1600" dirty="0" smtClean="0">
                <a:solidFill>
                  <a:schemeClr val="bg1">
                    <a:lumMod val="65000"/>
                  </a:schemeClr>
                </a:solidFill>
                <a:latin typeface="+mn-ea"/>
                <a:ea typeface="+mn-ea"/>
              </a:rPr>
              <a:t>國外客戶要求需於</a:t>
            </a:r>
            <a:r>
              <a:rPr lang="en-US" altLang="zh-TW" sz="1600" dirty="0" smtClean="0">
                <a:solidFill>
                  <a:schemeClr val="bg1">
                    <a:lumMod val="65000"/>
                  </a:schemeClr>
                </a:solidFill>
                <a:latin typeface="+mn-ea"/>
                <a:ea typeface="+mn-ea"/>
              </a:rPr>
              <a:t>O</a:t>
            </a:r>
            <a:r>
              <a:rPr lang="zh-TW" altLang="en-US" sz="1600" dirty="0" smtClean="0">
                <a:solidFill>
                  <a:schemeClr val="bg1">
                    <a:lumMod val="65000"/>
                  </a:schemeClr>
                </a:solidFill>
                <a:latin typeface="+mn-ea"/>
                <a:ea typeface="+mn-ea"/>
              </a:rPr>
              <a:t>年內逐步建立生產履歷以滿足生產可溯性之需求、插單過於頻繁，導致生產現場管理混亂，訂單達交率過低或產品精度要求提高，導致良品率降低，不符成本等</a:t>
            </a:r>
          </a:p>
        </p:txBody>
      </p:sp>
    </p:spTree>
    <p:extLst>
      <p:ext uri="{BB962C8B-B14F-4D97-AF65-F5344CB8AC3E}">
        <p14:creationId xmlns:p14="http://schemas.microsoft.com/office/powerpoint/2010/main" val="3476956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矩形 4"/>
          <p:cNvSpPr>
            <a:spLocks noChangeArrowheads="1"/>
          </p:cNvSpPr>
          <p:nvPr/>
        </p:nvSpPr>
        <p:spPr bwMode="auto">
          <a:xfrm>
            <a:off x="0" y="714375"/>
            <a:ext cx="84597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b="1" dirty="0" smtClean="0">
                <a:latin typeface="微軟正黑體" panose="020B0604030504040204" pitchFamily="34" charset="-120"/>
                <a:ea typeface="微軟正黑體" panose="020B0604030504040204" pitchFamily="34" charset="-120"/>
                <a:cs typeface="Times New Roman" panose="02020603050405020304" pitchFamily="18" charset="0"/>
              </a:rPr>
              <a:t>二、</a:t>
            </a:r>
            <a:r>
              <a:rPr lang="zh-TW" altLang="en-US" b="1" dirty="0">
                <a:latin typeface="微軟正黑體" panose="020B0604030504040204" pitchFamily="34" charset="-120"/>
                <a:ea typeface="微軟正黑體" panose="020B0604030504040204" pitchFamily="34" charset="-120"/>
                <a:cs typeface="Times New Roman" panose="02020603050405020304" pitchFamily="18" charset="0"/>
              </a:rPr>
              <a:t>解決方案</a:t>
            </a:r>
            <a:r>
              <a:rPr lang="en-US" altLang="zh-TW" b="1"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b="1"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SMU Phase I)</a:t>
            </a:r>
            <a:endParaRPr lang="zh-TW" altLang="zh-TW" sz="14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graphicFrame>
        <p:nvGraphicFramePr>
          <p:cNvPr id="2" name="表格 1"/>
          <p:cNvGraphicFramePr>
            <a:graphicFrameLocks noGrp="1"/>
          </p:cNvGraphicFramePr>
          <p:nvPr/>
        </p:nvGraphicFramePr>
        <p:xfrm>
          <a:off x="612775" y="2620963"/>
          <a:ext cx="8207375" cy="1783969"/>
        </p:xfrm>
        <a:graphic>
          <a:graphicData uri="http://schemas.openxmlformats.org/drawingml/2006/table">
            <a:tbl>
              <a:tblPr firstRow="1" firstCol="1" bandRow="1">
                <a:tableStyleId>{5C22544A-7EE6-4342-B048-85BDC9FD1C3A}</a:tableStyleId>
              </a:tblPr>
              <a:tblGrid>
                <a:gridCol w="378751">
                  <a:extLst>
                    <a:ext uri="{9D8B030D-6E8A-4147-A177-3AD203B41FA5}">
                      <a16:colId xmlns:a16="http://schemas.microsoft.com/office/drawing/2014/main" val="20000"/>
                    </a:ext>
                  </a:extLst>
                </a:gridCol>
                <a:gridCol w="1780274">
                  <a:extLst>
                    <a:ext uri="{9D8B030D-6E8A-4147-A177-3AD203B41FA5}">
                      <a16:colId xmlns:a16="http://schemas.microsoft.com/office/drawing/2014/main" val="20001"/>
                    </a:ext>
                  </a:extLst>
                </a:gridCol>
                <a:gridCol w="2232248">
                  <a:extLst>
                    <a:ext uri="{9D8B030D-6E8A-4147-A177-3AD203B41FA5}">
                      <a16:colId xmlns:a16="http://schemas.microsoft.com/office/drawing/2014/main" val="20002"/>
                    </a:ext>
                  </a:extLst>
                </a:gridCol>
                <a:gridCol w="3816102">
                  <a:extLst>
                    <a:ext uri="{9D8B030D-6E8A-4147-A177-3AD203B41FA5}">
                      <a16:colId xmlns:a16="http://schemas.microsoft.com/office/drawing/2014/main" val="20003"/>
                    </a:ext>
                  </a:extLst>
                </a:gridCol>
              </a:tblGrid>
              <a:tr h="224729">
                <a:tc gridSpan="2">
                  <a:txBody>
                    <a:bodyPr/>
                    <a:lstStyle/>
                    <a:p>
                      <a:pPr algn="ctr">
                        <a:lnSpc>
                          <a:spcPts val="2600"/>
                        </a:lnSpc>
                        <a:spcAft>
                          <a:spcPts val="0"/>
                        </a:spcAft>
                      </a:pPr>
                      <a:r>
                        <a:rPr lang="zh-TW" sz="1400" kern="100" dirty="0">
                          <a:solidFill>
                            <a:schemeClr val="tx1"/>
                          </a:solidFill>
                          <a:effectLst/>
                          <a:latin typeface="微軟正黑體" panose="020B0604030504040204" pitchFamily="34" charset="-120"/>
                          <a:ea typeface="微軟正黑體" panose="020B0604030504040204" pitchFamily="34" charset="-120"/>
                        </a:rPr>
                        <a:t>設備名稱</a:t>
                      </a:r>
                      <a:endParaRPr lang="zh-TW" sz="14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66" marR="685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a:txBody>
                    <a:bodyPr/>
                    <a:lstStyle/>
                    <a:p>
                      <a:pPr algn="ctr">
                        <a:lnSpc>
                          <a:spcPts val="2600"/>
                        </a:lnSpc>
                        <a:spcAft>
                          <a:spcPts val="0"/>
                        </a:spcAft>
                      </a:pPr>
                      <a:r>
                        <a:rPr lang="zh-TW" altLang="en-US" sz="140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控制器型號</a:t>
                      </a:r>
                      <a:r>
                        <a:rPr lang="en-US" altLang="zh-TW" sz="140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40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序號</a:t>
                      </a:r>
                      <a:endParaRPr lang="zh-TW" sz="14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66" marR="685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400" kern="100" dirty="0" smtClean="0">
                          <a:solidFill>
                            <a:schemeClr val="tx1"/>
                          </a:solidFill>
                          <a:effectLst/>
                          <a:latin typeface="微軟正黑體" panose="020B0604030504040204" pitchFamily="34" charset="-120"/>
                          <a:ea typeface="微軟正黑體" panose="020B0604030504040204" pitchFamily="34" charset="-120"/>
                        </a:rPr>
                        <a:t>SMB</a:t>
                      </a:r>
                      <a:r>
                        <a:rPr lang="zh-TW" altLang="en-US" sz="1400" kern="100" dirty="0" smtClean="0">
                          <a:solidFill>
                            <a:schemeClr val="tx1"/>
                          </a:solidFill>
                          <a:effectLst/>
                          <a:latin typeface="微軟正黑體" panose="020B0604030504040204" pitchFamily="34" charset="-120"/>
                          <a:ea typeface="微軟正黑體" panose="020B0604030504040204" pitchFamily="34" charset="-120"/>
                        </a:rPr>
                        <a:t>硬體品牌</a:t>
                      </a:r>
                      <a:r>
                        <a:rPr lang="en-US" altLang="zh-TW" sz="1400" kern="100" dirty="0" smtClean="0">
                          <a:solidFill>
                            <a:schemeClr val="tx1"/>
                          </a:solidFill>
                          <a:effectLst/>
                          <a:latin typeface="微軟正黑體" panose="020B0604030504040204" pitchFamily="34" charset="-120"/>
                          <a:ea typeface="微軟正黑體" panose="020B0604030504040204" pitchFamily="34" charset="-120"/>
                        </a:rPr>
                        <a:t>/</a:t>
                      </a:r>
                      <a:r>
                        <a:rPr lang="zh-TW" altLang="en-US" sz="1400" kern="100" dirty="0" smtClean="0">
                          <a:solidFill>
                            <a:schemeClr val="tx1"/>
                          </a:solidFill>
                          <a:effectLst/>
                          <a:latin typeface="微軟正黑體" panose="020B0604030504040204" pitchFamily="34" charset="-120"/>
                          <a:ea typeface="微軟正黑體" panose="020B0604030504040204" pitchFamily="34" charset="-120"/>
                        </a:rPr>
                        <a:t>型號</a:t>
                      </a:r>
                      <a:r>
                        <a:rPr lang="en-US" altLang="zh-TW" sz="1400" kern="100" dirty="0" smtClean="0">
                          <a:solidFill>
                            <a:schemeClr val="tx1"/>
                          </a:solidFill>
                          <a:effectLst/>
                          <a:latin typeface="微軟正黑體" panose="020B0604030504040204" pitchFamily="34" charset="-120"/>
                          <a:ea typeface="微軟正黑體" panose="020B0604030504040204" pitchFamily="34" charset="-120"/>
                        </a:rPr>
                        <a:t>/</a:t>
                      </a:r>
                      <a:r>
                        <a:rPr lang="zh-TW" altLang="en-US" sz="1400" kern="100" dirty="0" smtClean="0">
                          <a:solidFill>
                            <a:schemeClr val="tx1"/>
                          </a:solidFill>
                          <a:effectLst/>
                          <a:latin typeface="微軟正黑體" panose="020B0604030504040204" pitchFamily="34" charset="-120"/>
                          <a:ea typeface="微軟正黑體" panose="020B0604030504040204" pitchFamily="34" charset="-120"/>
                        </a:rPr>
                        <a:t>軟體品牌</a:t>
                      </a:r>
                      <a:endParaRPr lang="zh-TW" sz="14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66" marR="685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24729">
                <a:tc>
                  <a:txBody>
                    <a:bodyPr/>
                    <a:lstStyle/>
                    <a:p>
                      <a:pPr algn="ctr">
                        <a:lnSpc>
                          <a:spcPts val="2600"/>
                        </a:lnSpc>
                        <a:spcAft>
                          <a:spcPts val="0"/>
                        </a:spcAft>
                      </a:pPr>
                      <a:r>
                        <a:rPr lang="en-US" sz="1200" kern="100" dirty="0">
                          <a:solidFill>
                            <a:schemeClr val="tx1"/>
                          </a:solidFill>
                          <a:effectLst/>
                          <a:latin typeface="微軟正黑體" panose="020B0604030504040204" pitchFamily="34" charset="-120"/>
                          <a:ea typeface="微軟正黑體" panose="020B0604030504040204" pitchFamily="34" charset="-120"/>
                        </a:rPr>
                        <a:t>1</a:t>
                      </a:r>
                      <a:endParaRPr lang="zh-TW" sz="14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66" marR="685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2600"/>
                        </a:lnSpc>
                        <a:spcAft>
                          <a:spcPts val="0"/>
                        </a:spcAft>
                      </a:pPr>
                      <a:r>
                        <a:rPr lang="zh-TW" altLang="en-US" sz="1400" kern="100" dirty="0" smtClean="0">
                          <a:solidFill>
                            <a:schemeClr val="tx1"/>
                          </a:solidFill>
                          <a:effectLst/>
                          <a:latin typeface="微軟正黑體" panose="020B0604030504040204" pitchFamily="34" charset="-120"/>
                          <a:ea typeface="微軟正黑體" panose="020B0604030504040204" pitchFamily="34" charset="-120"/>
                        </a:rPr>
                        <a:t>設備</a:t>
                      </a:r>
                      <a:r>
                        <a:rPr lang="en-US" altLang="zh-TW" sz="1400" kern="100" dirty="0" smtClean="0">
                          <a:solidFill>
                            <a:schemeClr val="tx1"/>
                          </a:solidFill>
                          <a:effectLst/>
                          <a:latin typeface="微軟正黑體" panose="020B0604030504040204" pitchFamily="34" charset="-120"/>
                          <a:ea typeface="微軟正黑體" panose="020B0604030504040204" pitchFamily="34" charset="-120"/>
                        </a:rPr>
                        <a:t>C</a:t>
                      </a:r>
                      <a:r>
                        <a:rPr lang="en-US" sz="1400" kern="100" dirty="0" smtClean="0">
                          <a:solidFill>
                            <a:schemeClr val="tx1"/>
                          </a:solidFill>
                          <a:effectLst/>
                          <a:latin typeface="微軟正黑體" panose="020B0604030504040204" pitchFamily="34" charset="-120"/>
                          <a:ea typeface="微軟正黑體" panose="020B0604030504040204" pitchFamily="34" charset="-120"/>
                        </a:rPr>
                        <a:t>(</a:t>
                      </a:r>
                      <a:r>
                        <a:rPr lang="zh-TW" sz="1400" kern="100" dirty="0">
                          <a:solidFill>
                            <a:schemeClr val="tx1"/>
                          </a:solidFill>
                          <a:effectLst/>
                          <a:latin typeface="微軟正黑體" panose="020B0604030504040204" pitchFamily="34" charset="-120"/>
                          <a:ea typeface="微軟正黑體" panose="020B0604030504040204" pitchFamily="34" charset="-120"/>
                        </a:rPr>
                        <a:t>名稱</a:t>
                      </a:r>
                      <a:r>
                        <a:rPr lang="en-US" sz="1400" kern="100" dirty="0">
                          <a:solidFill>
                            <a:schemeClr val="tx1"/>
                          </a:solidFill>
                          <a:effectLst/>
                          <a:latin typeface="微軟正黑體" panose="020B0604030504040204" pitchFamily="34" charset="-120"/>
                          <a:ea typeface="微軟正黑體" panose="020B0604030504040204" pitchFamily="34" charset="-120"/>
                        </a:rPr>
                        <a:t>) #1</a:t>
                      </a:r>
                      <a:endParaRPr lang="zh-TW" sz="14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66" marR="685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altLang="zh-TW" sz="140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AAA-OOO1</a:t>
                      </a:r>
                      <a:endParaRPr lang="zh-TW" sz="14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66" marR="685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ts val="2600"/>
                        </a:lnSpc>
                        <a:spcBef>
                          <a:spcPts val="0"/>
                        </a:spcBef>
                        <a:spcAft>
                          <a:spcPts val="0"/>
                        </a:spcAft>
                        <a:buClrTx/>
                        <a:buSzTx/>
                        <a:buFontTx/>
                        <a:buNone/>
                        <a:tabLst/>
                        <a:defRPr/>
                      </a:pPr>
                      <a:r>
                        <a:rPr lang="zh-TW" altLang="en-US" sz="1400" kern="100" dirty="0" smtClean="0">
                          <a:solidFill>
                            <a:schemeClr val="tx1"/>
                          </a:solidFill>
                          <a:effectLst/>
                          <a:latin typeface="微軟正黑體" pitchFamily="34" charset="-120"/>
                          <a:ea typeface="微軟正黑體" pitchFamily="34" charset="-120"/>
                        </a:rPr>
                        <a:t>如：</a:t>
                      </a:r>
                      <a:r>
                        <a:rPr lang="zh-TW" altLang="zh-TW" sz="1800" kern="1200" dirty="0" smtClean="0">
                          <a:solidFill>
                            <a:schemeClr val="tx1"/>
                          </a:solidFill>
                          <a:latin typeface="微軟正黑體" pitchFamily="34" charset="-120"/>
                          <a:ea typeface="微軟正黑體" pitchFamily="34" charset="-120"/>
                          <a:cs typeface="+mn-cs"/>
                        </a:rPr>
                        <a:t>研華</a:t>
                      </a:r>
                      <a:r>
                        <a:rPr lang="en-US" altLang="zh-TW" sz="1800" kern="1200" dirty="0" smtClean="0">
                          <a:solidFill>
                            <a:schemeClr val="tx1"/>
                          </a:solidFill>
                          <a:latin typeface="微軟正黑體" pitchFamily="34" charset="-120"/>
                          <a:ea typeface="微軟正黑體" pitchFamily="34" charset="-120"/>
                          <a:cs typeface="+mn-cs"/>
                        </a:rPr>
                        <a:t>/</a:t>
                      </a:r>
                      <a:r>
                        <a:rPr lang="en-US" altLang="zh-TW" sz="1800" b="1" kern="1200" dirty="0" smtClean="0">
                          <a:solidFill>
                            <a:schemeClr val="tx1"/>
                          </a:solidFill>
                          <a:latin typeface="微軟正黑體" pitchFamily="34" charset="-120"/>
                          <a:ea typeface="微軟正黑體" pitchFamily="34" charset="-120"/>
                          <a:cs typeface="+mn-cs"/>
                        </a:rPr>
                        <a:t>UNO-2271G</a:t>
                      </a:r>
                      <a:r>
                        <a:rPr lang="en-US" altLang="zh-TW" sz="1800" kern="1200" dirty="0" smtClean="0">
                          <a:solidFill>
                            <a:schemeClr val="tx1"/>
                          </a:solidFill>
                          <a:latin typeface="微軟正黑體" pitchFamily="34" charset="-120"/>
                          <a:ea typeface="微軟正黑體" pitchFamily="34" charset="-120"/>
                          <a:cs typeface="+mn-cs"/>
                        </a:rPr>
                        <a:t>/</a:t>
                      </a:r>
                      <a:r>
                        <a:rPr lang="en-US" altLang="zh-TW" sz="1800" kern="1200" dirty="0" err="1" smtClean="0">
                          <a:solidFill>
                            <a:schemeClr val="tx1"/>
                          </a:solidFill>
                          <a:latin typeface="微軟正黑體" pitchFamily="34" charset="-120"/>
                          <a:ea typeface="微軟正黑體" pitchFamily="34" charset="-120"/>
                          <a:cs typeface="+mn-cs"/>
                        </a:rPr>
                        <a:t>WebAccess</a:t>
                      </a:r>
                      <a:endParaRPr lang="zh-TW" sz="1400" kern="100" dirty="0">
                        <a:solidFill>
                          <a:schemeClr val="tx1"/>
                        </a:solidFill>
                        <a:effectLst/>
                        <a:latin typeface="微軟正黑體" pitchFamily="34" charset="-120"/>
                        <a:ea typeface="微軟正黑體" pitchFamily="34" charset="-120"/>
                        <a:cs typeface="Times New Roman" panose="02020603050405020304" pitchFamily="18" charset="0"/>
                      </a:endParaRPr>
                    </a:p>
                  </a:txBody>
                  <a:tcPr marL="68566" marR="685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24729">
                <a:tc>
                  <a:txBody>
                    <a:bodyPr/>
                    <a:lstStyle/>
                    <a:p>
                      <a:pPr algn="ctr">
                        <a:lnSpc>
                          <a:spcPts val="2600"/>
                        </a:lnSpc>
                        <a:spcAft>
                          <a:spcPts val="0"/>
                        </a:spcAft>
                      </a:pPr>
                      <a:r>
                        <a:rPr lang="en-US" sz="1200" kern="100" dirty="0">
                          <a:solidFill>
                            <a:schemeClr val="tx1"/>
                          </a:solidFill>
                          <a:effectLst/>
                          <a:latin typeface="微軟正黑體" panose="020B0604030504040204" pitchFamily="34" charset="-120"/>
                          <a:ea typeface="微軟正黑體" panose="020B0604030504040204" pitchFamily="34" charset="-120"/>
                        </a:rPr>
                        <a:t>2</a:t>
                      </a:r>
                      <a:endParaRPr lang="zh-TW" sz="14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66" marR="685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2600"/>
                        </a:lnSpc>
                        <a:spcAft>
                          <a:spcPts val="0"/>
                        </a:spcAft>
                      </a:pPr>
                      <a:r>
                        <a:rPr lang="zh-TW" altLang="en-US" sz="1400" kern="100" dirty="0" smtClean="0">
                          <a:solidFill>
                            <a:schemeClr val="tx1"/>
                          </a:solidFill>
                          <a:effectLst/>
                          <a:latin typeface="微軟正黑體" panose="020B0604030504040204" pitchFamily="34" charset="-120"/>
                          <a:ea typeface="微軟正黑體" panose="020B0604030504040204" pitchFamily="34" charset="-120"/>
                        </a:rPr>
                        <a:t>設備</a:t>
                      </a:r>
                      <a:r>
                        <a:rPr lang="en-US" altLang="zh-TW" sz="1400" kern="100" dirty="0" smtClean="0">
                          <a:solidFill>
                            <a:schemeClr val="tx1"/>
                          </a:solidFill>
                          <a:effectLst/>
                          <a:latin typeface="微軟正黑體" panose="020B0604030504040204" pitchFamily="34" charset="-120"/>
                          <a:ea typeface="微軟正黑體" panose="020B0604030504040204" pitchFamily="34" charset="-120"/>
                        </a:rPr>
                        <a:t>C</a:t>
                      </a:r>
                      <a:r>
                        <a:rPr lang="en-US" sz="1400" kern="100" dirty="0" smtClean="0">
                          <a:solidFill>
                            <a:schemeClr val="tx1"/>
                          </a:solidFill>
                          <a:effectLst/>
                          <a:latin typeface="微軟正黑體" panose="020B0604030504040204" pitchFamily="34" charset="-120"/>
                          <a:ea typeface="微軟正黑體" panose="020B0604030504040204" pitchFamily="34" charset="-120"/>
                        </a:rPr>
                        <a:t>(</a:t>
                      </a:r>
                      <a:r>
                        <a:rPr lang="zh-TW" sz="1400" kern="100" dirty="0">
                          <a:solidFill>
                            <a:schemeClr val="tx1"/>
                          </a:solidFill>
                          <a:effectLst/>
                          <a:latin typeface="微軟正黑體" panose="020B0604030504040204" pitchFamily="34" charset="-120"/>
                          <a:ea typeface="微軟正黑體" panose="020B0604030504040204" pitchFamily="34" charset="-120"/>
                        </a:rPr>
                        <a:t>名稱</a:t>
                      </a:r>
                      <a:r>
                        <a:rPr lang="en-US" sz="1400" kern="100" dirty="0">
                          <a:solidFill>
                            <a:schemeClr val="tx1"/>
                          </a:solidFill>
                          <a:effectLst/>
                          <a:latin typeface="微軟正黑體" panose="020B0604030504040204" pitchFamily="34" charset="-120"/>
                          <a:ea typeface="微軟正黑體" panose="020B0604030504040204" pitchFamily="34" charset="-120"/>
                        </a:rPr>
                        <a:t>) #2</a:t>
                      </a:r>
                      <a:endParaRPr lang="zh-TW" sz="14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66" marR="685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ts val="2600"/>
                        </a:lnSpc>
                        <a:spcBef>
                          <a:spcPts val="0"/>
                        </a:spcBef>
                        <a:spcAft>
                          <a:spcPts val="0"/>
                        </a:spcAft>
                        <a:buClrTx/>
                        <a:buSzTx/>
                        <a:buFontTx/>
                        <a:buNone/>
                        <a:tabLst/>
                        <a:defRPr/>
                      </a:pPr>
                      <a:r>
                        <a:rPr lang="en-US" altLang="zh-TW" sz="140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AAA-OOO2</a:t>
                      </a:r>
                      <a:endParaRPr lang="zh-TW" altLang="zh-TW" sz="140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66" marR="685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ts val="2600"/>
                        </a:lnSpc>
                        <a:spcBef>
                          <a:spcPts val="0"/>
                        </a:spcBef>
                        <a:spcAft>
                          <a:spcPts val="0"/>
                        </a:spcAft>
                        <a:buClrTx/>
                        <a:buSzTx/>
                        <a:buFontTx/>
                        <a:buNone/>
                        <a:tabLst/>
                        <a:defRPr/>
                      </a:pPr>
                      <a:r>
                        <a:rPr lang="en-US" altLang="zh-TW" sz="1400" kern="100" dirty="0" smtClean="0">
                          <a:solidFill>
                            <a:schemeClr val="tx1"/>
                          </a:solidFill>
                          <a:effectLst/>
                          <a:latin typeface="微軟正黑體" panose="020B0604030504040204" pitchFamily="34" charset="-120"/>
                          <a:ea typeface="微軟正黑體" panose="020B0604030504040204" pitchFamily="34" charset="-120"/>
                        </a:rPr>
                        <a:t>SMB-A(</a:t>
                      </a:r>
                      <a:r>
                        <a:rPr lang="zh-TW" altLang="en-US" sz="1400" kern="100" dirty="0" smtClean="0">
                          <a:solidFill>
                            <a:schemeClr val="tx1"/>
                          </a:solidFill>
                          <a:effectLst/>
                          <a:latin typeface="微軟正黑體" panose="020B0604030504040204" pitchFamily="34" charset="-120"/>
                          <a:ea typeface="微軟正黑體" panose="020B0604030504040204" pitchFamily="34" charset="-120"/>
                        </a:rPr>
                        <a:t>品牌</a:t>
                      </a:r>
                      <a:r>
                        <a:rPr lang="en-US" altLang="zh-TW" sz="1400" kern="100" dirty="0" smtClean="0">
                          <a:solidFill>
                            <a:schemeClr val="tx1"/>
                          </a:solidFill>
                          <a:effectLst/>
                          <a:latin typeface="微軟正黑體" panose="020B0604030504040204" pitchFamily="34" charset="-120"/>
                          <a:ea typeface="微軟正黑體" panose="020B0604030504040204" pitchFamily="34" charset="-120"/>
                        </a:rPr>
                        <a:t>/</a:t>
                      </a:r>
                      <a:r>
                        <a:rPr lang="zh-TW" altLang="zh-TW" sz="1400" kern="100" dirty="0" smtClean="0">
                          <a:solidFill>
                            <a:schemeClr val="tx1"/>
                          </a:solidFill>
                          <a:effectLst/>
                          <a:latin typeface="微軟正黑體" panose="020B0604030504040204" pitchFamily="34" charset="-120"/>
                          <a:ea typeface="微軟正黑體" panose="020B0604030504040204" pitchFamily="34" charset="-120"/>
                        </a:rPr>
                        <a:t>型號</a:t>
                      </a:r>
                      <a:r>
                        <a:rPr lang="en-US" altLang="zh-TW" sz="1400" kern="100" dirty="0" smtClean="0">
                          <a:solidFill>
                            <a:schemeClr val="tx1"/>
                          </a:solidFill>
                          <a:effectLst/>
                          <a:latin typeface="微軟正黑體" panose="020B0604030504040204" pitchFamily="34" charset="-120"/>
                          <a:ea typeface="微軟正黑體" panose="020B0604030504040204" pitchFamily="34" charset="-120"/>
                        </a:rPr>
                        <a:t>/</a:t>
                      </a:r>
                      <a:r>
                        <a:rPr lang="zh-TW" altLang="en-US" sz="1400" kern="100" dirty="0" smtClean="0">
                          <a:solidFill>
                            <a:schemeClr val="tx1"/>
                          </a:solidFill>
                          <a:effectLst/>
                          <a:latin typeface="微軟正黑體" panose="020B0604030504040204" pitchFamily="34" charset="-120"/>
                          <a:ea typeface="微軟正黑體" panose="020B0604030504040204" pitchFamily="34" charset="-120"/>
                        </a:rPr>
                        <a:t>軟體品牌</a:t>
                      </a:r>
                      <a:r>
                        <a:rPr lang="en-US" altLang="zh-TW" sz="1400" kern="100" dirty="0" smtClean="0">
                          <a:solidFill>
                            <a:schemeClr val="tx1"/>
                          </a:solidFill>
                          <a:effectLst/>
                          <a:latin typeface="微軟正黑體" panose="020B0604030504040204" pitchFamily="34" charset="-120"/>
                          <a:ea typeface="微軟正黑體" panose="020B0604030504040204" pitchFamily="34" charset="-120"/>
                        </a:rPr>
                        <a:t>)</a:t>
                      </a:r>
                      <a:endParaRPr lang="zh-TW" altLang="zh-TW" sz="14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66" marR="685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24729">
                <a:tc>
                  <a:txBody>
                    <a:bodyPr/>
                    <a:lstStyle/>
                    <a:p>
                      <a:pPr algn="ctr">
                        <a:lnSpc>
                          <a:spcPts val="2600"/>
                        </a:lnSpc>
                        <a:spcAft>
                          <a:spcPts val="0"/>
                        </a:spcAft>
                      </a:pPr>
                      <a:r>
                        <a:rPr lang="en-US" sz="1200" kern="100" dirty="0">
                          <a:solidFill>
                            <a:schemeClr val="tx1"/>
                          </a:solidFill>
                          <a:effectLst/>
                          <a:latin typeface="微軟正黑體" panose="020B0604030504040204" pitchFamily="34" charset="-120"/>
                          <a:ea typeface="微軟正黑體" panose="020B0604030504040204" pitchFamily="34" charset="-120"/>
                        </a:rPr>
                        <a:t>3</a:t>
                      </a:r>
                      <a:endParaRPr lang="zh-TW" sz="14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66" marR="685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2600"/>
                        </a:lnSpc>
                        <a:spcAft>
                          <a:spcPts val="0"/>
                        </a:spcAft>
                      </a:pPr>
                      <a:r>
                        <a:rPr lang="zh-TW" altLang="en-US" sz="1400" kern="100" dirty="0" smtClean="0">
                          <a:solidFill>
                            <a:schemeClr val="tx1"/>
                          </a:solidFill>
                          <a:effectLst/>
                          <a:latin typeface="微軟正黑體" panose="020B0604030504040204" pitchFamily="34" charset="-120"/>
                          <a:ea typeface="微軟正黑體" panose="020B0604030504040204" pitchFamily="34" charset="-120"/>
                        </a:rPr>
                        <a:t>設備</a:t>
                      </a:r>
                      <a:r>
                        <a:rPr lang="en-US" altLang="zh-TW" sz="1400" kern="100" dirty="0" smtClean="0">
                          <a:solidFill>
                            <a:schemeClr val="tx1"/>
                          </a:solidFill>
                          <a:effectLst/>
                          <a:latin typeface="微軟正黑體" panose="020B0604030504040204" pitchFamily="34" charset="-120"/>
                          <a:ea typeface="微軟正黑體" panose="020B0604030504040204" pitchFamily="34" charset="-120"/>
                        </a:rPr>
                        <a:t>C</a:t>
                      </a:r>
                      <a:r>
                        <a:rPr lang="en-US" sz="1400" kern="100" dirty="0" smtClean="0">
                          <a:solidFill>
                            <a:schemeClr val="tx1"/>
                          </a:solidFill>
                          <a:effectLst/>
                          <a:latin typeface="微軟正黑體" panose="020B0604030504040204" pitchFamily="34" charset="-120"/>
                          <a:ea typeface="微軟正黑體" panose="020B0604030504040204" pitchFamily="34" charset="-120"/>
                        </a:rPr>
                        <a:t>(</a:t>
                      </a:r>
                      <a:r>
                        <a:rPr lang="zh-TW" sz="1400" kern="100" dirty="0">
                          <a:solidFill>
                            <a:schemeClr val="tx1"/>
                          </a:solidFill>
                          <a:effectLst/>
                          <a:latin typeface="微軟正黑體" panose="020B0604030504040204" pitchFamily="34" charset="-120"/>
                          <a:ea typeface="微軟正黑體" panose="020B0604030504040204" pitchFamily="34" charset="-120"/>
                        </a:rPr>
                        <a:t>名稱</a:t>
                      </a:r>
                      <a:r>
                        <a:rPr lang="en-US" sz="1400" kern="100" dirty="0">
                          <a:solidFill>
                            <a:schemeClr val="tx1"/>
                          </a:solidFill>
                          <a:effectLst/>
                          <a:latin typeface="微軟正黑體" panose="020B0604030504040204" pitchFamily="34" charset="-120"/>
                          <a:ea typeface="微軟正黑體" panose="020B0604030504040204" pitchFamily="34" charset="-120"/>
                        </a:rPr>
                        <a:t>) #3</a:t>
                      </a:r>
                      <a:endParaRPr lang="zh-TW" sz="14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66" marR="685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ts val="2600"/>
                        </a:lnSpc>
                        <a:spcBef>
                          <a:spcPts val="0"/>
                        </a:spcBef>
                        <a:spcAft>
                          <a:spcPts val="0"/>
                        </a:spcAft>
                        <a:buClrTx/>
                        <a:buSzTx/>
                        <a:buFontTx/>
                        <a:buNone/>
                        <a:tabLst/>
                        <a:defRPr/>
                      </a:pPr>
                      <a:r>
                        <a:rPr lang="en-US" altLang="zh-TW" sz="140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AAA-OOO3</a:t>
                      </a:r>
                      <a:endParaRPr lang="zh-TW" altLang="zh-TW" sz="140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66" marR="685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ts val="2600"/>
                        </a:lnSpc>
                        <a:spcBef>
                          <a:spcPts val="0"/>
                        </a:spcBef>
                        <a:spcAft>
                          <a:spcPts val="0"/>
                        </a:spcAft>
                        <a:buClrTx/>
                        <a:buSzTx/>
                        <a:buFontTx/>
                        <a:buNone/>
                        <a:tabLst/>
                        <a:defRPr/>
                      </a:pPr>
                      <a:r>
                        <a:rPr lang="en-US" altLang="zh-TW" sz="1400" kern="100" dirty="0" smtClean="0">
                          <a:solidFill>
                            <a:schemeClr val="tx1"/>
                          </a:solidFill>
                          <a:effectLst/>
                          <a:latin typeface="微軟正黑體" panose="020B0604030504040204" pitchFamily="34" charset="-120"/>
                          <a:ea typeface="微軟正黑體" panose="020B0604030504040204" pitchFamily="34" charset="-120"/>
                        </a:rPr>
                        <a:t>SMB-A(</a:t>
                      </a:r>
                      <a:r>
                        <a:rPr lang="zh-TW" altLang="en-US" sz="1400" kern="100" dirty="0" smtClean="0">
                          <a:solidFill>
                            <a:schemeClr val="tx1"/>
                          </a:solidFill>
                          <a:effectLst/>
                          <a:latin typeface="微軟正黑體" panose="020B0604030504040204" pitchFamily="34" charset="-120"/>
                          <a:ea typeface="微軟正黑體" panose="020B0604030504040204" pitchFamily="34" charset="-120"/>
                        </a:rPr>
                        <a:t>品牌</a:t>
                      </a:r>
                      <a:r>
                        <a:rPr lang="en-US" altLang="zh-TW" sz="1400" kern="100" dirty="0" smtClean="0">
                          <a:solidFill>
                            <a:schemeClr val="tx1"/>
                          </a:solidFill>
                          <a:effectLst/>
                          <a:latin typeface="微軟正黑體" panose="020B0604030504040204" pitchFamily="34" charset="-120"/>
                          <a:ea typeface="微軟正黑體" panose="020B0604030504040204" pitchFamily="34" charset="-120"/>
                        </a:rPr>
                        <a:t>/</a:t>
                      </a:r>
                      <a:r>
                        <a:rPr lang="zh-TW" altLang="zh-TW" sz="1400" kern="100" dirty="0" smtClean="0">
                          <a:solidFill>
                            <a:schemeClr val="tx1"/>
                          </a:solidFill>
                          <a:effectLst/>
                          <a:latin typeface="微軟正黑體" panose="020B0604030504040204" pitchFamily="34" charset="-120"/>
                          <a:ea typeface="微軟正黑體" panose="020B0604030504040204" pitchFamily="34" charset="-120"/>
                        </a:rPr>
                        <a:t>型號</a:t>
                      </a:r>
                      <a:r>
                        <a:rPr lang="en-US" altLang="zh-TW" sz="1400" kern="100" dirty="0" smtClean="0">
                          <a:solidFill>
                            <a:schemeClr val="tx1"/>
                          </a:solidFill>
                          <a:effectLst/>
                          <a:latin typeface="微軟正黑體" panose="020B0604030504040204" pitchFamily="34" charset="-120"/>
                          <a:ea typeface="微軟正黑體" panose="020B0604030504040204" pitchFamily="34" charset="-120"/>
                        </a:rPr>
                        <a:t>/</a:t>
                      </a:r>
                      <a:r>
                        <a:rPr lang="zh-TW" altLang="en-US" sz="1400" kern="100" dirty="0" smtClean="0">
                          <a:solidFill>
                            <a:schemeClr val="tx1"/>
                          </a:solidFill>
                          <a:effectLst/>
                          <a:latin typeface="微軟正黑體" panose="020B0604030504040204" pitchFamily="34" charset="-120"/>
                          <a:ea typeface="微軟正黑體" panose="020B0604030504040204" pitchFamily="34" charset="-120"/>
                        </a:rPr>
                        <a:t>軟體品牌</a:t>
                      </a:r>
                      <a:r>
                        <a:rPr lang="en-US" altLang="zh-TW" sz="1400" kern="100" dirty="0" smtClean="0">
                          <a:solidFill>
                            <a:schemeClr val="tx1"/>
                          </a:solidFill>
                          <a:effectLst/>
                          <a:latin typeface="微軟正黑體" panose="020B0604030504040204" pitchFamily="34" charset="-120"/>
                          <a:ea typeface="微軟正黑體" panose="020B0604030504040204" pitchFamily="34" charset="-120"/>
                        </a:rPr>
                        <a:t>)</a:t>
                      </a:r>
                      <a:endParaRPr lang="zh-TW" altLang="zh-TW" sz="14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66" marR="685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24729">
                <a:tc>
                  <a:txBody>
                    <a:bodyPr/>
                    <a:lstStyle/>
                    <a:p>
                      <a:pPr algn="ctr">
                        <a:lnSpc>
                          <a:spcPts val="2600"/>
                        </a:lnSpc>
                        <a:spcAft>
                          <a:spcPts val="0"/>
                        </a:spcAft>
                      </a:pPr>
                      <a:r>
                        <a:rPr lang="en-US" sz="1200" kern="100" dirty="0">
                          <a:solidFill>
                            <a:schemeClr val="tx1"/>
                          </a:solidFill>
                          <a:effectLst/>
                          <a:latin typeface="微軟正黑體" panose="020B0604030504040204" pitchFamily="34" charset="-120"/>
                          <a:ea typeface="微軟正黑體" panose="020B0604030504040204" pitchFamily="34" charset="-120"/>
                        </a:rPr>
                        <a:t>4</a:t>
                      </a:r>
                      <a:endParaRPr lang="zh-TW" sz="14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66" marR="685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2600"/>
                        </a:lnSpc>
                        <a:spcAft>
                          <a:spcPts val="0"/>
                        </a:spcAft>
                      </a:pPr>
                      <a:r>
                        <a:rPr lang="zh-TW" altLang="en-US" sz="1400" kern="100" dirty="0" smtClean="0">
                          <a:solidFill>
                            <a:schemeClr val="tx1"/>
                          </a:solidFill>
                          <a:effectLst/>
                          <a:latin typeface="微軟正黑體" panose="020B0604030504040204" pitchFamily="34" charset="-120"/>
                          <a:ea typeface="微軟正黑體" panose="020B0604030504040204" pitchFamily="34" charset="-120"/>
                        </a:rPr>
                        <a:t>設備</a:t>
                      </a:r>
                      <a:r>
                        <a:rPr lang="en-US" altLang="zh-TW" sz="1400" kern="100" dirty="0" smtClean="0">
                          <a:solidFill>
                            <a:schemeClr val="tx1"/>
                          </a:solidFill>
                          <a:effectLst/>
                          <a:latin typeface="微軟正黑體" panose="020B0604030504040204" pitchFamily="34" charset="-120"/>
                          <a:ea typeface="微軟正黑體" panose="020B0604030504040204" pitchFamily="34" charset="-120"/>
                        </a:rPr>
                        <a:t>C</a:t>
                      </a:r>
                      <a:r>
                        <a:rPr lang="en-US" sz="1400" kern="100" dirty="0" smtClean="0">
                          <a:solidFill>
                            <a:schemeClr val="tx1"/>
                          </a:solidFill>
                          <a:effectLst/>
                          <a:latin typeface="微軟正黑體" panose="020B0604030504040204" pitchFamily="34" charset="-120"/>
                          <a:ea typeface="微軟正黑體" panose="020B0604030504040204" pitchFamily="34" charset="-120"/>
                        </a:rPr>
                        <a:t>(</a:t>
                      </a:r>
                      <a:r>
                        <a:rPr lang="zh-TW" sz="1400" kern="100" dirty="0">
                          <a:solidFill>
                            <a:schemeClr val="tx1"/>
                          </a:solidFill>
                          <a:effectLst/>
                          <a:latin typeface="微軟正黑體" panose="020B0604030504040204" pitchFamily="34" charset="-120"/>
                          <a:ea typeface="微軟正黑體" panose="020B0604030504040204" pitchFamily="34" charset="-120"/>
                        </a:rPr>
                        <a:t>名稱</a:t>
                      </a:r>
                      <a:r>
                        <a:rPr lang="en-US" sz="1400" kern="100" dirty="0">
                          <a:solidFill>
                            <a:schemeClr val="tx1"/>
                          </a:solidFill>
                          <a:effectLst/>
                          <a:latin typeface="微軟正黑體" panose="020B0604030504040204" pitchFamily="34" charset="-120"/>
                          <a:ea typeface="微軟正黑體" panose="020B0604030504040204" pitchFamily="34" charset="-120"/>
                        </a:rPr>
                        <a:t>) #4</a:t>
                      </a:r>
                      <a:endParaRPr lang="zh-TW" sz="14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66" marR="685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ts val="2600"/>
                        </a:lnSpc>
                        <a:spcBef>
                          <a:spcPts val="0"/>
                        </a:spcBef>
                        <a:spcAft>
                          <a:spcPts val="0"/>
                        </a:spcAft>
                        <a:buClrTx/>
                        <a:buSzTx/>
                        <a:buFontTx/>
                        <a:buNone/>
                        <a:tabLst/>
                        <a:defRPr/>
                      </a:pPr>
                      <a:r>
                        <a:rPr lang="en-US" altLang="zh-TW" sz="140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AAA-OOO4</a:t>
                      </a:r>
                      <a:endParaRPr lang="zh-TW" altLang="zh-TW" sz="140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66" marR="685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ts val="2600"/>
                        </a:lnSpc>
                        <a:spcBef>
                          <a:spcPts val="0"/>
                        </a:spcBef>
                        <a:spcAft>
                          <a:spcPts val="0"/>
                        </a:spcAft>
                        <a:buClrTx/>
                        <a:buSzTx/>
                        <a:buFontTx/>
                        <a:buNone/>
                        <a:tabLst/>
                        <a:defRPr/>
                      </a:pPr>
                      <a:r>
                        <a:rPr lang="en-US" altLang="zh-TW" sz="1400" kern="100" dirty="0" smtClean="0">
                          <a:solidFill>
                            <a:schemeClr val="tx1"/>
                          </a:solidFill>
                          <a:effectLst/>
                          <a:latin typeface="微軟正黑體" panose="020B0604030504040204" pitchFamily="34" charset="-120"/>
                          <a:ea typeface="微軟正黑體" panose="020B0604030504040204" pitchFamily="34" charset="-120"/>
                        </a:rPr>
                        <a:t>SMB-A(</a:t>
                      </a:r>
                      <a:r>
                        <a:rPr lang="zh-TW" altLang="en-US" sz="1400" kern="100" dirty="0" smtClean="0">
                          <a:solidFill>
                            <a:schemeClr val="tx1"/>
                          </a:solidFill>
                          <a:effectLst/>
                          <a:latin typeface="微軟正黑體" panose="020B0604030504040204" pitchFamily="34" charset="-120"/>
                          <a:ea typeface="微軟正黑體" panose="020B0604030504040204" pitchFamily="34" charset="-120"/>
                        </a:rPr>
                        <a:t>品牌</a:t>
                      </a:r>
                      <a:r>
                        <a:rPr lang="en-US" altLang="zh-TW" sz="1400" kern="100" dirty="0" smtClean="0">
                          <a:solidFill>
                            <a:schemeClr val="tx1"/>
                          </a:solidFill>
                          <a:effectLst/>
                          <a:latin typeface="微軟正黑體" panose="020B0604030504040204" pitchFamily="34" charset="-120"/>
                          <a:ea typeface="微軟正黑體" panose="020B0604030504040204" pitchFamily="34" charset="-120"/>
                        </a:rPr>
                        <a:t>/</a:t>
                      </a:r>
                      <a:r>
                        <a:rPr lang="zh-TW" altLang="zh-TW" sz="1400" kern="100" dirty="0" smtClean="0">
                          <a:solidFill>
                            <a:schemeClr val="tx1"/>
                          </a:solidFill>
                          <a:effectLst/>
                          <a:latin typeface="微軟正黑體" panose="020B0604030504040204" pitchFamily="34" charset="-120"/>
                          <a:ea typeface="微軟正黑體" panose="020B0604030504040204" pitchFamily="34" charset="-120"/>
                        </a:rPr>
                        <a:t>型號</a:t>
                      </a:r>
                      <a:r>
                        <a:rPr lang="en-US" altLang="zh-TW" sz="1400" kern="100" dirty="0" smtClean="0">
                          <a:solidFill>
                            <a:schemeClr val="tx1"/>
                          </a:solidFill>
                          <a:effectLst/>
                          <a:latin typeface="微軟正黑體" panose="020B0604030504040204" pitchFamily="34" charset="-120"/>
                          <a:ea typeface="微軟正黑體" panose="020B0604030504040204" pitchFamily="34" charset="-120"/>
                        </a:rPr>
                        <a:t>/</a:t>
                      </a:r>
                      <a:r>
                        <a:rPr lang="zh-TW" altLang="en-US" sz="1400" kern="100" dirty="0" smtClean="0">
                          <a:solidFill>
                            <a:schemeClr val="tx1"/>
                          </a:solidFill>
                          <a:effectLst/>
                          <a:latin typeface="微軟正黑體" panose="020B0604030504040204" pitchFamily="34" charset="-120"/>
                          <a:ea typeface="微軟正黑體" panose="020B0604030504040204" pitchFamily="34" charset="-120"/>
                        </a:rPr>
                        <a:t>軟體品牌</a:t>
                      </a:r>
                      <a:r>
                        <a:rPr lang="en-US" altLang="zh-TW" sz="1400" kern="100" dirty="0" smtClean="0">
                          <a:solidFill>
                            <a:schemeClr val="tx1"/>
                          </a:solidFill>
                          <a:effectLst/>
                          <a:latin typeface="微軟正黑體" panose="020B0604030504040204" pitchFamily="34" charset="-120"/>
                          <a:ea typeface="微軟正黑體" panose="020B0604030504040204" pitchFamily="34" charset="-120"/>
                        </a:rPr>
                        <a:t>)</a:t>
                      </a:r>
                      <a:endParaRPr lang="zh-TW" altLang="zh-TW" sz="14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66" marR="685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24729">
                <a:tc>
                  <a:txBody>
                    <a:bodyPr/>
                    <a:lstStyle/>
                    <a:p>
                      <a:pPr algn="ctr">
                        <a:lnSpc>
                          <a:spcPts val="2600"/>
                        </a:lnSpc>
                        <a:spcAft>
                          <a:spcPts val="0"/>
                        </a:spcAft>
                      </a:pPr>
                      <a:endParaRPr lang="zh-TW" sz="14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66" marR="685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2600"/>
                        </a:lnSpc>
                        <a:spcAft>
                          <a:spcPts val="0"/>
                        </a:spcAft>
                      </a:pPr>
                      <a:endParaRPr lang="zh-TW" sz="14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66" marR="685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ts val="2600"/>
                        </a:lnSpc>
                        <a:spcAft>
                          <a:spcPts val="0"/>
                        </a:spcAft>
                      </a:pPr>
                      <a:endParaRPr lang="zh-TW" sz="14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66" marR="685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ts val="2600"/>
                        </a:lnSpc>
                        <a:spcAft>
                          <a:spcPts val="0"/>
                        </a:spcAft>
                      </a:pPr>
                      <a:r>
                        <a:rPr lang="en-US" altLang="zh-TW" sz="140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40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請自行增列</a:t>
                      </a:r>
                      <a:r>
                        <a:rPr lang="en-US" altLang="zh-TW" sz="140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4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66" marR="685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11303" name="矩形 4"/>
          <p:cNvSpPr>
            <a:spLocks noChangeArrowheads="1"/>
          </p:cNvSpPr>
          <p:nvPr/>
        </p:nvSpPr>
        <p:spPr bwMode="auto">
          <a:xfrm>
            <a:off x="323850" y="1069975"/>
            <a:ext cx="84597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en-US" altLang="zh-TW" sz="2000" b="1"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b="1" dirty="0" smtClean="0">
                <a:latin typeface="微軟正黑體" panose="020B0604030504040204" pitchFamily="34" charset="-120"/>
                <a:ea typeface="微軟正黑體" panose="020B0604030504040204" pitchFamily="34" charset="-120"/>
                <a:cs typeface="Times New Roman" panose="02020603050405020304" pitchFamily="18" charset="0"/>
              </a:rPr>
              <a:t>一</a:t>
            </a:r>
            <a:r>
              <a:rPr lang="en-US" altLang="zh-TW" sz="2000" b="1"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2000" b="1" dirty="0">
                <a:latin typeface="微軟正黑體" panose="020B0604030504040204" pitchFamily="34" charset="-120"/>
                <a:ea typeface="微軟正黑體" panose="020B0604030504040204" pitchFamily="34" charset="-120"/>
                <a:cs typeface="Times New Roman" panose="02020603050405020304" pitchFamily="18" charset="0"/>
              </a:rPr>
              <a:t>設備聯網之系統架構</a:t>
            </a:r>
            <a:endParaRPr lang="en-US" altLang="zh-TW" sz="2000" b="1" dirty="0">
              <a:latin typeface="微軟正黑體" panose="020B0604030504040204" pitchFamily="34" charset="-120"/>
              <a:ea typeface="微軟正黑體" panose="020B0604030504040204" pitchFamily="34" charset="-120"/>
              <a:cs typeface="Times New Roman" panose="02020603050405020304" pitchFamily="18" charset="0"/>
            </a:endParaRPr>
          </a:p>
          <a:p>
            <a:r>
              <a:rPr lang="en-US" altLang="zh-TW" sz="14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1400" dirty="0">
                <a:latin typeface="微軟正黑體" panose="020B0604030504040204" pitchFamily="34" charset="-120"/>
                <a:ea typeface="微軟正黑體" panose="020B0604030504040204" pitchFamily="34" charset="-120"/>
                <a:cs typeface="Times New Roman" panose="02020603050405020304" pitchFamily="18" charset="0"/>
              </a:rPr>
              <a:t>請製表說明本案進行聯網的設備與</a:t>
            </a:r>
            <a:r>
              <a:rPr lang="en-US" altLang="zh-TW" sz="1400" dirty="0">
                <a:latin typeface="微軟正黑體" panose="020B0604030504040204" pitchFamily="34" charset="-120"/>
                <a:ea typeface="微軟正黑體" panose="020B0604030504040204" pitchFamily="34" charset="-120"/>
                <a:cs typeface="Times New Roman" panose="02020603050405020304" pitchFamily="18" charset="0"/>
              </a:rPr>
              <a:t>SMB</a:t>
            </a:r>
            <a:r>
              <a:rPr lang="zh-TW" altLang="zh-TW" sz="1400" dirty="0">
                <a:latin typeface="微軟正黑體" panose="020B0604030504040204" pitchFamily="34" charset="-120"/>
                <a:ea typeface="微軟正黑體" panose="020B0604030504040204" pitchFamily="34" charset="-120"/>
                <a:cs typeface="Times New Roman" panose="02020603050405020304" pitchFamily="18" charset="0"/>
              </a:rPr>
              <a:t>對應表，並繪製解決方案之系統架構圖，須與本案所連結的機械設備及採用的裝置相關。</a:t>
            </a:r>
            <a:r>
              <a:rPr lang="en-US" altLang="zh-TW" sz="1400" dirty="0">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zh-TW" sz="14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1304" name="Rectangle 2"/>
          <p:cNvSpPr>
            <a:spLocks noGrp="1" noChangeArrowheads="1"/>
          </p:cNvSpPr>
          <p:nvPr>
            <p:ph type="title"/>
          </p:nvPr>
        </p:nvSpPr>
        <p:spPr bwMode="auto">
          <a:xfrm>
            <a:off x="1763713" y="0"/>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en-US" smtClean="0">
                <a:latin typeface="微軟正黑體" panose="020B0604030504040204" pitchFamily="34" charset="-120"/>
                <a:ea typeface="微軟正黑體" panose="020B0604030504040204" pitchFamily="34" charset="-120"/>
              </a:rPr>
              <a:t>壹、</a:t>
            </a:r>
            <a:r>
              <a:rPr lang="zh-TW" altLang="zh-TW" smtClean="0">
                <a:latin typeface="微軟正黑體" panose="020B0604030504040204" pitchFamily="34" charset="-120"/>
                <a:ea typeface="微軟正黑體" panose="020B0604030504040204" pitchFamily="34" charset="-120"/>
              </a:rPr>
              <a:t>計畫內容</a:t>
            </a:r>
            <a:endParaRPr lang="zh-TW" altLang="en-US" smtClean="0">
              <a:latin typeface="微軟正黑體" panose="020B0604030504040204" pitchFamily="34" charset="-120"/>
              <a:ea typeface="微軟正黑體" panose="020B0604030504040204" pitchFamily="34" charset="-120"/>
            </a:endParaRPr>
          </a:p>
        </p:txBody>
      </p:sp>
      <p:sp>
        <p:nvSpPr>
          <p:cNvPr id="11305" name="投影片編號版面配置區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5637CFFE-A243-41FD-B3AE-EE98FDFAB80A}" type="slidenum">
              <a:rPr kumimoji="0" lang="en-US" altLang="zh-TW" sz="1800">
                <a:latin typeface="Constantia" panose="02030602050306030303" pitchFamily="18" charset="0"/>
                <a:ea typeface="標楷體" panose="03000509000000000000" pitchFamily="65" charset="-120"/>
              </a:rPr>
              <a:pPr/>
              <a:t>8</a:t>
            </a:fld>
            <a:endParaRPr kumimoji="0" lang="en-US" altLang="zh-TW" sz="1800">
              <a:latin typeface="Constantia" panose="02030602050306030303" pitchFamily="18" charset="0"/>
              <a:ea typeface="標楷體" panose="03000509000000000000" pitchFamily="65" charset="-120"/>
            </a:endParaRPr>
          </a:p>
        </p:txBody>
      </p:sp>
      <p:sp>
        <p:nvSpPr>
          <p:cNvPr id="4" name="矩形 3"/>
          <p:cNvSpPr/>
          <p:nvPr/>
        </p:nvSpPr>
        <p:spPr>
          <a:xfrm>
            <a:off x="-612775" y="1847850"/>
            <a:ext cx="8775700" cy="758825"/>
          </a:xfrm>
          <a:prstGeom prst="rect">
            <a:avLst/>
          </a:prstGeom>
        </p:spPr>
        <p:txBody>
          <a:bodyPr>
            <a:spAutoFit/>
          </a:bodyPr>
          <a:lstStyle/>
          <a:p>
            <a:pPr marL="1079500" algn="just">
              <a:lnSpc>
                <a:spcPts val="2600"/>
              </a:lnSpc>
              <a:spcAft>
                <a:spcPts val="0"/>
              </a:spcAft>
              <a:defRPr/>
            </a:pPr>
            <a:r>
              <a:rPr lang="en-US" altLang="zh-TW" sz="2000" b="1"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zh-TW" sz="2000" b="1"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設備名稱、控制器、</a:t>
            </a:r>
            <a:r>
              <a:rPr lang="en-US" altLang="zh-TW" sz="2000" b="1"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SMB</a:t>
            </a:r>
            <a:r>
              <a:rPr lang="zh-TW" altLang="zh-TW" sz="2000" b="1"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對照表</a:t>
            </a:r>
            <a:r>
              <a:rPr lang="en-US" altLang="zh-TW" sz="2000" b="1"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2000" b="1"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提案時應列舉型號</a:t>
            </a:r>
            <a:r>
              <a:rPr lang="en-US" altLang="zh-TW" sz="2000" b="1"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2000" b="1"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驗收時應列舉序號</a:t>
            </a:r>
            <a:r>
              <a:rPr lang="en-US" altLang="zh-TW" sz="2000" b="1"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zh-TW" sz="2000" kern="1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1307" name="矩形 2"/>
          <p:cNvSpPr>
            <a:spLocks noChangeArrowheads="1"/>
          </p:cNvSpPr>
          <p:nvPr/>
        </p:nvSpPr>
        <p:spPr bwMode="auto">
          <a:xfrm>
            <a:off x="558800" y="4675188"/>
            <a:ext cx="798988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buFont typeface="Wingdings" panose="05000000000000000000" pitchFamily="2" charset="2"/>
              <a:buChar char="Ø"/>
            </a:pPr>
            <a:r>
              <a:rPr lang="zh-TW" altLang="zh-TW" sz="2000" dirty="0">
                <a:latin typeface="微軟正黑體" panose="020B0604030504040204" pitchFamily="34" charset="-120"/>
                <a:ea typeface="微軟正黑體" panose="020B0604030504040204" pitchFamily="34" charset="-120"/>
              </a:rPr>
              <a:t>本案規劃完成</a:t>
            </a:r>
            <a:r>
              <a:rPr lang="en-US" altLang="zh-TW" sz="2000" dirty="0">
                <a:latin typeface="微軟正黑體" panose="020B0604030504040204" pitchFamily="34" charset="-120"/>
                <a:ea typeface="微軟正黑體" panose="020B0604030504040204" pitchFamily="34" charset="-120"/>
              </a:rPr>
              <a:t>_</a:t>
            </a:r>
            <a:r>
              <a:rPr lang="zh-TW" altLang="zh-TW" sz="2000" u="sng" dirty="0">
                <a:latin typeface="微軟正黑體" panose="020B0604030504040204" pitchFamily="34" charset="-120"/>
                <a:ea typeface="微軟正黑體" panose="020B0604030504040204" pitchFamily="34" charset="-120"/>
              </a:rPr>
              <a:t>〇</a:t>
            </a:r>
            <a:r>
              <a:rPr lang="en-US" altLang="zh-TW" sz="2000" dirty="0">
                <a:latin typeface="微軟正黑體" panose="020B0604030504040204" pitchFamily="34" charset="-120"/>
                <a:ea typeface="微軟正黑體" panose="020B0604030504040204" pitchFamily="34" charset="-120"/>
              </a:rPr>
              <a:t>_</a:t>
            </a:r>
            <a:r>
              <a:rPr lang="zh-TW" altLang="zh-TW" sz="2000" dirty="0">
                <a:latin typeface="微軟正黑體" panose="020B0604030504040204" pitchFamily="34" charset="-120"/>
                <a:ea typeface="微軟正黑體" panose="020B0604030504040204" pitchFamily="34" charset="-120"/>
              </a:rPr>
              <a:t>台設備聯網，使用</a:t>
            </a:r>
            <a:r>
              <a:rPr lang="en-US" altLang="zh-TW" sz="2000" dirty="0">
                <a:latin typeface="微軟正黑體" panose="020B0604030504040204" pitchFamily="34" charset="-120"/>
                <a:ea typeface="微軟正黑體" panose="020B0604030504040204" pitchFamily="34" charset="-120"/>
              </a:rPr>
              <a:t>_</a:t>
            </a:r>
            <a:r>
              <a:rPr lang="zh-TW" altLang="zh-TW" sz="2000" u="sng" dirty="0">
                <a:latin typeface="微軟正黑體" panose="020B0604030504040204" pitchFamily="34" charset="-120"/>
                <a:ea typeface="微軟正黑體" panose="020B0604030504040204" pitchFamily="34" charset="-120"/>
              </a:rPr>
              <a:t>〇</a:t>
            </a:r>
            <a:r>
              <a:rPr lang="en-US" altLang="zh-TW" sz="2000" dirty="0">
                <a:latin typeface="微軟正黑體" panose="020B0604030504040204" pitchFamily="34" charset="-120"/>
                <a:ea typeface="微軟正黑體" panose="020B0604030504040204" pitchFamily="34" charset="-120"/>
              </a:rPr>
              <a:t>_</a:t>
            </a:r>
            <a:r>
              <a:rPr lang="zh-TW" altLang="zh-TW" sz="2000" dirty="0">
                <a:latin typeface="微軟正黑體" panose="020B0604030504040204" pitchFamily="34" charset="-120"/>
                <a:ea typeface="微軟正黑體" panose="020B0604030504040204" pitchFamily="34" charset="-120"/>
              </a:rPr>
              <a:t>台</a:t>
            </a:r>
            <a:r>
              <a:rPr lang="en-US" altLang="zh-TW" sz="2000" dirty="0">
                <a:latin typeface="微軟正黑體" panose="020B0604030504040204" pitchFamily="34" charset="-120"/>
                <a:ea typeface="微軟正黑體" panose="020B0604030504040204" pitchFamily="34" charset="-120"/>
              </a:rPr>
              <a:t>SMB</a:t>
            </a:r>
            <a:r>
              <a:rPr lang="zh-TW" altLang="zh-TW" sz="2000" dirty="0" smtClean="0">
                <a:latin typeface="微軟正黑體" panose="020B0604030504040204" pitchFamily="34" charset="-120"/>
                <a:ea typeface="微軟正黑體" panose="020B0604030504040204" pitchFamily="34" charset="-120"/>
              </a:rPr>
              <a:t>。</a:t>
            </a:r>
            <a:endParaRPr lang="en-US" altLang="zh-TW" sz="2000" dirty="0" smtClean="0">
              <a:latin typeface="微軟正黑體" panose="020B0604030504040204" pitchFamily="34" charset="-120"/>
              <a:ea typeface="微軟正黑體" panose="020B0604030504040204" pitchFamily="34" charset="-120"/>
            </a:endParaRPr>
          </a:p>
          <a:p>
            <a:pPr>
              <a:buFont typeface="Wingdings" panose="05000000000000000000" pitchFamily="2" charset="2"/>
              <a:buChar char="Ø"/>
            </a:pPr>
            <a:r>
              <a:rPr lang="zh-TW" altLang="en-US" sz="2000" dirty="0">
                <a:solidFill>
                  <a:srgbClr val="FF0000"/>
                </a:solidFill>
                <a:latin typeface="微軟正黑體" panose="020B0604030504040204" pitchFamily="34" charset="-120"/>
                <a:ea typeface="微軟正黑體" panose="020B0604030504040204" pitchFamily="34" charset="-120"/>
              </a:rPr>
              <a:t>本案設備聯網數量占全廠百分比為</a:t>
            </a:r>
            <a:r>
              <a:rPr lang="en-US" altLang="zh-TW" sz="2000" dirty="0">
                <a:solidFill>
                  <a:srgbClr val="FF0000"/>
                </a:solidFill>
                <a:latin typeface="微軟正黑體" panose="020B0604030504040204" pitchFamily="34" charset="-120"/>
                <a:ea typeface="微軟正黑體" panose="020B0604030504040204" pitchFamily="34" charset="-120"/>
              </a:rPr>
              <a:t>___OO/OO_</a:t>
            </a:r>
            <a:r>
              <a:rPr lang="zh-TW" altLang="en-US" sz="2000" dirty="0">
                <a:solidFill>
                  <a:srgbClr val="FF0000"/>
                </a:solidFill>
                <a:latin typeface="微軟正黑體" panose="020B0604030504040204" pitchFamily="34" charset="-120"/>
                <a:ea typeface="微軟正黑體" panose="020B0604030504040204" pitchFamily="34" charset="-120"/>
              </a:rPr>
              <a:t>，</a:t>
            </a:r>
            <a:r>
              <a:rPr lang="en-US" altLang="zh-TW" sz="2000" dirty="0">
                <a:solidFill>
                  <a:srgbClr val="FF0000"/>
                </a:solidFill>
                <a:latin typeface="微軟正黑體" panose="020B0604030504040204" pitchFamily="34" charset="-120"/>
                <a:ea typeface="微軟正黑體" panose="020B0604030504040204" pitchFamily="34" charset="-120"/>
              </a:rPr>
              <a:t>_____%</a:t>
            </a:r>
            <a:endParaRPr lang="zh-TW" altLang="zh-TW" sz="2000" dirty="0">
              <a:solidFill>
                <a:srgbClr val="FF0000"/>
              </a:solidFill>
              <a:latin typeface="微軟正黑體" panose="020B0604030504040204" pitchFamily="34" charset="-120"/>
              <a:ea typeface="微軟正黑體" panose="020B0604030504040204" pitchFamily="34" charset="-120"/>
            </a:endParaRPr>
          </a:p>
          <a:p>
            <a:pPr>
              <a:buFont typeface="Wingdings" panose="05000000000000000000" pitchFamily="2" charset="2"/>
              <a:buChar char="Ø"/>
            </a:pPr>
            <a:r>
              <a:rPr lang="zh-TW" altLang="zh-TW" sz="2000" dirty="0">
                <a:latin typeface="微軟正黑體" panose="020B0604030504040204" pitchFamily="34" charset="-120"/>
                <a:ea typeface="微軟正黑體" panose="020B0604030504040204" pitchFamily="34" charset="-120"/>
              </a:rPr>
              <a:t>上述設備聯網□是／□否為前後站生產製程</a:t>
            </a:r>
          </a:p>
        </p:txBody>
      </p:sp>
    </p:spTree>
    <p:extLst>
      <p:ext uri="{BB962C8B-B14F-4D97-AF65-F5344CB8AC3E}">
        <p14:creationId xmlns:p14="http://schemas.microsoft.com/office/powerpoint/2010/main" val="777474015"/>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訂 1">
      <a:majorFont>
        <a:latin typeface="微軟正黑體"/>
        <a:ea typeface="微軟正黑體"/>
        <a:cs typeface=""/>
      </a:majorFont>
      <a:minorFont>
        <a:latin typeface="微軟正黑體"/>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訂 1">
      <a:majorFont>
        <a:latin typeface="微軟正黑體"/>
        <a:ea typeface="微軟正黑體"/>
        <a:cs typeface=""/>
      </a:majorFont>
      <a:minorFont>
        <a:latin typeface="微軟正黑體"/>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訂 1">
      <a:majorFont>
        <a:latin typeface="微軟正黑體"/>
        <a:ea typeface="微軟正黑體"/>
        <a:cs typeface=""/>
      </a:majorFont>
      <a:minorFont>
        <a:latin typeface="微軟正黑體"/>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62514</TotalTime>
  <Words>8170</Words>
  <Application>Microsoft Office PowerPoint</Application>
  <PresentationFormat>如螢幕大小 (4:3)</PresentationFormat>
  <Paragraphs>1459</Paragraphs>
  <Slides>46</Slides>
  <Notes>5</Notes>
  <HiddenSlides>0</HiddenSlides>
  <MMClips>0</MMClips>
  <ScaleCrop>false</ScaleCrop>
  <HeadingPairs>
    <vt:vector size="6" baseType="variant">
      <vt:variant>
        <vt:lpstr>使用字型</vt:lpstr>
      </vt:variant>
      <vt:variant>
        <vt:i4>9</vt:i4>
      </vt:variant>
      <vt:variant>
        <vt:lpstr>佈景主題</vt:lpstr>
      </vt:variant>
      <vt:variant>
        <vt:i4>3</vt:i4>
      </vt:variant>
      <vt:variant>
        <vt:lpstr>投影片標題</vt:lpstr>
      </vt:variant>
      <vt:variant>
        <vt:i4>46</vt:i4>
      </vt:variant>
    </vt:vector>
  </HeadingPairs>
  <TitlesOfParts>
    <vt:vector size="58" baseType="lpstr">
      <vt:lpstr>華康隸書體</vt:lpstr>
      <vt:lpstr>微軟正黑體</vt:lpstr>
      <vt:lpstr>新細明體</vt:lpstr>
      <vt:lpstr>標楷體</vt:lpstr>
      <vt:lpstr>Arial</vt:lpstr>
      <vt:lpstr>Calibri</vt:lpstr>
      <vt:lpstr>Constantia</vt:lpstr>
      <vt:lpstr>Times New Roman</vt:lpstr>
      <vt:lpstr>Wingdings</vt:lpstr>
      <vt:lpstr>2_Office 佈景主題</vt:lpstr>
      <vt:lpstr>Office 佈景主題</vt:lpstr>
      <vt:lpstr>1_Office 佈景主題</vt:lpstr>
      <vt:lpstr>經濟部工業局112年度 協助中小企業智慧應用升級計畫(4/4) 疫後特別預算-協助製造業智慧應用升級輔導計畫</vt:lpstr>
      <vt:lpstr>輔導計畫基本資訊</vt:lpstr>
      <vt:lpstr>簡 報 大 綱</vt:lpstr>
      <vt:lpstr>壹、計畫內容</vt:lpstr>
      <vt:lpstr>壹、計畫內容</vt:lpstr>
      <vt:lpstr>壹、計畫內容</vt:lpstr>
      <vt:lpstr>壹、計畫內容</vt:lpstr>
      <vt:lpstr>壹、計畫內容</vt:lpstr>
      <vt:lpstr>壹、計畫內容</vt:lpstr>
      <vt:lpstr>壹、計畫內容</vt:lpstr>
      <vt:lpstr>壹、計畫內容</vt:lpstr>
      <vt:lpstr>壹、計畫內容</vt:lpstr>
      <vt:lpstr>壹、計畫內容</vt:lpstr>
      <vt:lpstr>壹、計畫內容</vt:lpstr>
      <vt:lpstr>壹、計畫內容</vt:lpstr>
      <vt:lpstr>壹、計畫內容</vt:lpstr>
      <vt:lpstr>壹、計畫內容</vt:lpstr>
      <vt:lpstr>壹、計畫內容</vt:lpstr>
      <vt:lpstr>壹、計畫內容</vt:lpstr>
      <vt:lpstr>壹、計畫內容</vt:lpstr>
      <vt:lpstr>壹、計畫內容</vt:lpstr>
      <vt:lpstr>壹、計畫內容</vt:lpstr>
      <vt:lpstr>壹、計畫內容</vt:lpstr>
      <vt:lpstr>壹、計畫內容</vt:lpstr>
      <vt:lpstr>壹、計畫內容</vt:lpstr>
      <vt:lpstr>壹、計畫內容</vt:lpstr>
      <vt:lpstr>壹、計畫內容</vt:lpstr>
      <vt:lpstr>壹、計畫內容</vt:lpstr>
      <vt:lpstr>壹、計畫內容</vt:lpstr>
      <vt:lpstr>壹、計畫內容</vt:lpstr>
      <vt:lpstr>壹、計畫內容</vt:lpstr>
      <vt:lpstr>壹、計畫內容</vt:lpstr>
      <vt:lpstr>壹、計畫內容</vt:lpstr>
      <vt:lpstr>壹、計畫內容</vt:lpstr>
      <vt:lpstr>壹、計畫內容</vt:lpstr>
      <vt:lpstr>壹、計畫內容</vt:lpstr>
      <vt:lpstr>貳、預期效益</vt:lpstr>
      <vt:lpstr>貳、預期效益</vt:lpstr>
      <vt:lpstr>PowerPoint 簡報</vt:lpstr>
      <vt:lpstr>參、基本資料</vt:lpstr>
      <vt:lpstr>肆、附錄</vt:lpstr>
      <vt:lpstr>肆、附錄-基本資料</vt:lpstr>
      <vt:lpstr>肆、附錄-基本資料</vt:lpstr>
      <vt:lpstr>PowerPoint 簡報</vt:lpstr>
      <vt:lpstr>肆、附錄-原設備聯網列表</vt:lpstr>
      <vt:lpstr>肆、附錄-系統資訊流之資訊項目列表</vt:lpstr>
    </vt:vector>
  </TitlesOfParts>
  <Company>PMC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JOHNNY</dc:creator>
  <cp:lastModifiedBy>張乃文</cp:lastModifiedBy>
  <cp:revision>4208</cp:revision>
  <cp:lastPrinted>2017-06-21T01:29:56Z</cp:lastPrinted>
  <dcterms:created xsi:type="dcterms:W3CDTF">2012-04-25T05:44:35Z</dcterms:created>
  <dcterms:modified xsi:type="dcterms:W3CDTF">2023-04-21T04:00:56Z</dcterms:modified>
</cp:coreProperties>
</file>