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  <p:sldMasterId id="2147483885" r:id="rId2"/>
  </p:sldMasterIdLst>
  <p:notesMasterIdLst>
    <p:notesMasterId r:id="rId20"/>
  </p:notesMasterIdLst>
  <p:handoutMasterIdLst>
    <p:handoutMasterId r:id="rId21"/>
  </p:handoutMasterIdLst>
  <p:sldIdLst>
    <p:sldId id="259" r:id="rId3"/>
    <p:sldId id="340" r:id="rId4"/>
    <p:sldId id="336" r:id="rId5"/>
    <p:sldId id="296" r:id="rId6"/>
    <p:sldId id="344" r:id="rId7"/>
    <p:sldId id="297" r:id="rId8"/>
    <p:sldId id="298" r:id="rId9"/>
    <p:sldId id="299" r:id="rId10"/>
    <p:sldId id="300" r:id="rId11"/>
    <p:sldId id="343" r:id="rId12"/>
    <p:sldId id="269" r:id="rId13"/>
    <p:sldId id="326" r:id="rId14"/>
    <p:sldId id="327" r:id="rId15"/>
    <p:sldId id="328" r:id="rId16"/>
    <p:sldId id="329" r:id="rId17"/>
    <p:sldId id="330" r:id="rId18"/>
    <p:sldId id="318" r:id="rId19"/>
  </p:sldIdLst>
  <p:sldSz cx="9144000" cy="6858000" type="screen4x3"/>
  <p:notesSz cx="6797675" cy="987266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0000"/>
    <a:srgbClr val="2CD4A8"/>
    <a:srgbClr val="04B471"/>
    <a:srgbClr val="314659"/>
    <a:srgbClr val="800000"/>
    <a:srgbClr val="3333CC"/>
    <a:srgbClr val="6666FF"/>
    <a:srgbClr val="3333FF"/>
    <a:srgbClr val="02A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93447" autoAdjust="0"/>
  </p:normalViewPr>
  <p:slideViewPr>
    <p:cSldViewPr>
      <p:cViewPr varScale="1">
        <p:scale>
          <a:sx n="61" d="100"/>
          <a:sy n="61" d="100"/>
        </p:scale>
        <p:origin x="11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3078" y="-84"/>
      </p:cViewPr>
      <p:guideLst>
        <p:guide orient="horz" pos="3131"/>
        <p:guide pos="2144"/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3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1278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08EC00BF-8399-46E1-A272-3E1FD3648EA0}" type="datetimeFigureOut">
              <a:rPr lang="zh-TW" altLang="en-US"/>
              <a:pPr>
                <a:defRPr/>
              </a:pPr>
              <a:t>2023/4/25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3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1278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5F4C94EF-AE2C-4AD4-851F-92FCF7AF430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402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3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51278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257C761E-3092-471C-A518-034AA91CE747}" type="datetimeFigureOut">
              <a:rPr lang="zh-TW" altLang="en-US"/>
              <a:pPr>
                <a:defRPr/>
              </a:pPr>
              <a:t>2023/4/25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4" tIns="45684" rIns="91364" bIns="45684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79453" y="4690312"/>
            <a:ext cx="5438775" cy="444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3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51278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9EFC5CF5-F970-492A-B9BB-65487FECF2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4110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752C7-D5C4-4262-ACA1-894214C085C8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752C7-D5C4-4262-ACA1-894214C085C8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3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1314450"/>
            <a:ext cx="7924800" cy="1828800"/>
          </a:xfrm>
        </p:spPr>
        <p:txBody>
          <a:bodyPr lIns="91440" tIns="45720" rIns="91440" bIns="45720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617663" y="4124582"/>
            <a:ext cx="5908675" cy="140335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2398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320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4DD5-AC88-435B-91BB-D73A45E09E07}" type="datetime1">
              <a:rPr lang="zh-TW" altLang="en-US" smtClean="0"/>
              <a:t>2023/4/25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E49FB89F-49F3-4BB8-BF97-E4CC67ADE481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75064312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0538" y="76200"/>
            <a:ext cx="2051050" cy="6019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002338" cy="6019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F4C6-3F21-43A8-B542-7344A43582E8}" type="datetime1">
              <a:rPr lang="zh-TW" altLang="en-US" smtClean="0"/>
              <a:t>2023/4/25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D0F84915-3B2F-4A7E-B4F3-F20031034F25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563253309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113" y="76200"/>
            <a:ext cx="7864475" cy="8318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23963"/>
            <a:ext cx="4025900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3"/>
            <a:ext cx="4027488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4E35-DAFE-4CE3-AE21-4EE309ABA8EF}" type="datetime1">
              <a:rPr lang="zh-TW" altLang="en-US" smtClean="0"/>
              <a:t>2023/4/25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ABA01971-E23E-42D6-A60D-4C5625D70F76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370563101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873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C6FE1-C683-493D-B1DA-6050B1F56126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2023/4/25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30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44843B-E2E0-46E4-8E79-A3C1812C31CB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2023/4/25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98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5B72F-CA46-40B9-9913-17274503B8AE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2023/4/25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945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668E32-994B-4A74-8425-5B5711F042B8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2023/4/25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93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B4DA09-8A06-448F-8B6B-F66738AA96A3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2023/4/25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80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44653C-EE75-465D-9B40-7CCC6CC71BA6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2023/4/25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72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1F19-F512-498F-A2DC-F6FC9CE53ADA}" type="datetime1">
              <a:rPr lang="zh-TW" altLang="en-US" smtClean="0"/>
              <a:t>2023/4/25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31CB5F36-9976-4ADA-991D-41FF0EF969CC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26212656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63E84-F680-42FC-A77B-217A70B1EC33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2023/4/25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940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97902-F033-404E-AC2A-3D1EC5B5D00C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2023/4/25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385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CD2A4E-283D-4FEB-8396-4E5A97727100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2023/4/25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480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8A9E-761E-4512-9F5E-898D320CC6CD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2023/4/25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0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9197-EA8E-4BAF-A049-221D4A5E80F6}" type="datetime1">
              <a:rPr lang="zh-TW" altLang="en-US" smtClean="0"/>
              <a:t>2023/4/25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1B1146F3-43EF-4E5D-816F-578D24817C8A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24053180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223963"/>
            <a:ext cx="4025900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3"/>
            <a:ext cx="4027488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EC08E-0230-45C4-8095-8387BAAA232B}" type="datetime1">
              <a:rPr lang="zh-TW" altLang="en-US" smtClean="0"/>
              <a:t>2023/4/25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5D233F6D-65E8-4142-8D1B-1DC4A4D872ED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75081769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2385-97FC-449D-A338-3D3CD979265B}" type="datetime1">
              <a:rPr lang="zh-TW" altLang="en-US" smtClean="0"/>
              <a:t>2023/4/25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D600113E-7223-4380-80EC-5205F661CA7B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28008376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C141-5C5D-4E62-A873-D12DF420DA7A}" type="datetime1">
              <a:rPr lang="zh-TW" altLang="en-US" smtClean="0"/>
              <a:t>2023/4/25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CC982FF4-071F-40AF-A49D-0780379215B7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124034927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24372-BDCC-4A70-B0DC-2731EDB11FD3}" type="datetime1">
              <a:rPr lang="zh-TW" altLang="en-US" smtClean="0"/>
              <a:t>2023/4/25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354BEFCB-66BC-46BA-85B5-7B47B07355DD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98755930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CC895-5823-4335-ACDB-905F44696196}" type="datetime1">
              <a:rPr lang="zh-TW" altLang="en-US" smtClean="0"/>
              <a:t>2023/4/25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E1789107-B36B-44E9-942D-206F28FD69E6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69489233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61D5-5E48-47AB-86E4-C54AEA875E6C}" type="datetime1">
              <a:rPr lang="zh-TW" altLang="en-US" smtClean="0"/>
              <a:t>2023/4/25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FF130D96-2887-46E1-A8F0-6F2A773E534F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103829376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76200"/>
            <a:ext cx="7864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3963"/>
            <a:ext cx="8205788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AEC3FC2D-40EC-4501-ACDD-C54ACA218189}" type="datetime1">
              <a:rPr lang="zh-TW" altLang="en-US" smtClean="0"/>
              <a:t>2023/4/25</a:t>
            </a:fld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 </a:t>
            </a:r>
            <a:fld id="{A55D4852-FCED-4567-861D-E1758851CF1B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03300" y="311150"/>
            <a:ext cx="16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eaLnBrk="1" hangingPunct="1"/>
            <a:endParaRPr lang="zh-TW" altLang="zh-TW" sz="140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" y="33115"/>
            <a:ext cx="1255513" cy="874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q"/>
        <a:defRPr kumimoji="1" sz="32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800" b="1">
          <a:solidFill>
            <a:srgbClr val="0000CC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2400" b="1">
          <a:solidFill>
            <a:srgbClr val="0000CC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  <a:ea typeface="新細明體" charset="-12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3A342-B6B2-40D8-B159-63275748C7A9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2023/4/25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18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c.org.tw/" TargetMode="External"/><Relationship Id="rId2" Type="http://schemas.openxmlformats.org/officeDocument/2006/relationships/hyperlink" Target="mailto:SMU@mail.pmc.org.t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331640" y="4293096"/>
            <a:ext cx="7056784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：經濟部工業局</a:t>
            </a:r>
            <a:endParaRPr lang="en-US" altLang="zh-TW" sz="28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：財團法人精密機械研究發展中心</a:t>
            </a:r>
            <a:endParaRPr lang="zh-TW" altLang="en-US" sz="28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71600" y="170080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疫後特別預算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>
              <a:lnSpc>
                <a:spcPts val="48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金屬製品領域智慧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機上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盒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(SMB)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製造業智慧應用升級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(SMU)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251520" y="974786"/>
            <a:ext cx="8291956" cy="5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-355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000"/>
              </a:lnSpc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五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、其他補充事項</a:t>
            </a:r>
            <a:endParaRPr lang="zh-TW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64288" y="1066109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依實際公告為主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9</a:t>
            </a:fld>
            <a:endParaRPr lang="en-US" altLang="zh-TW" b="1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07096"/>
              </p:ext>
            </p:extLst>
          </p:nvPr>
        </p:nvGraphicFramePr>
        <p:xfrm>
          <a:off x="251520" y="1464183"/>
          <a:ext cx="8713093" cy="51763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7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350">
                  <a:extLst>
                    <a:ext uri="{9D8B030D-6E8A-4147-A177-3AD203B41FA5}">
                      <a16:colId xmlns:a16="http://schemas.microsoft.com/office/drawing/2014/main" val="991155102"/>
                    </a:ext>
                  </a:extLst>
                </a:gridCol>
              </a:tblGrid>
              <a:tr h="355051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疫後</a:t>
                      </a:r>
                      <a:r>
                        <a:rPr lang="en-US" altLang="zh-TW" sz="1800" b="1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b="1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金屬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製品領域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SMB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輔導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疫後</a:t>
                      </a:r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SMU</a:t>
                      </a:r>
                      <a:r>
                        <a:rPr lang="en-US" altLang="zh-TW" baseline="0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-Phase I</a:t>
                      </a:r>
                      <a:endParaRPr lang="zh-TW" altLang="en-US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疫後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SMU-Phase II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6229">
                <a:tc>
                  <a:txBody>
                    <a:bodyPr/>
                    <a:lstStyle/>
                    <a:p>
                      <a:pPr marL="276225" indent="-276225" algn="just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每個案計畫由 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輔導單位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針對 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受輔導業者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進行輔導。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6225" lvl="1" indent="-276225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每個案計畫執行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期程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至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個月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為原則，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結案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日期以本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(112)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為限；實際計畫執行期程由</a:t>
                      </a:r>
                      <a:r>
                        <a:rPr lang="zh-TW" altLang="zh-TW" sz="1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審查委員會審定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pPr marL="276225" lvl="1" indent="-276225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本計畫輔導單位須於系統導入前提供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第三方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需為工業局技術服務能量登錄合格機構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資訊安全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IS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類之廠商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資安檢測相關文件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；資安檢測報告內容應包含導入之功能模組、檢測之資安弱點項目及資安業者提供之改善建議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TW" sz="14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indent="-361950" algn="just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zh-TW" altLang="zh-TW" sz="1400" b="1" kern="1200" dirty="0" smtClean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0" indent="-361950" algn="just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每個案計畫由 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輔導單位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針對 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受輔導業者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進行輔導。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1950" indent="-361950" algn="just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	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個案計畫執行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期程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為原則，但每一個案計畫之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結案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日期以本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(112)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為限；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實際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計畫執行期程由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審查委員會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審定。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6225" lvl="1" indent="-276225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本計畫輔導單位須於系統導入前提供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第三方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需為工業局技術服務能量登錄合格機構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資訊安全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IS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類之廠商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資安檢測相關文件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；資安檢測報告內容應包含導入之功能模組、檢測之資安弱點項目及資安業者提供之改善建議，若輔導單位本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(112)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年度經審查核定並簽約執行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案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以上之輔導計畫，所提供之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資安檢測須提升為源碼掃描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TW" sz="14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indent="-361950" algn="just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zh-TW" altLang="zh-TW" sz="1400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361950" algn="just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每個案計畫由 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輔導單位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針對 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受輔導業者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進行輔導。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1950" indent="-361950" algn="just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	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個案計畫執行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期程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為原則，但每一個案計畫之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結案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日期以本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(112)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為限；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實際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計畫執行期程由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審查委員會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審定。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6225" lvl="1" indent="-276225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本計畫輔導單位須於系統導入前提供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第三方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需為工業局技術服務能量登錄合格機構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資訊安全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IS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類之廠商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資安檢測相關文件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；資安檢測報告內容應包含導入之功能模組、檢測之資安弱點項目及資安業者提供之改善建議，若輔導單位本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(112)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年度經審查核定並簽約執行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案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以上之輔導計畫，所提供之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資安檢測須提升為源碼掃描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TW" sz="1400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indent="-361950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endParaRPr lang="zh-TW" altLang="zh-TW" sz="1400" b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SMB/SMU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輔導計畫說明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64076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55576" y="292894"/>
            <a:ext cx="7864475" cy="543818"/>
          </a:xfrm>
        </p:spPr>
        <p:txBody>
          <a:bodyPr/>
          <a:lstStyle/>
          <a:p>
            <a:pPr lvl="0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肆、輔導計畫聯絡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467544" y="1268760"/>
            <a:ext cx="2304256" cy="2088232"/>
            <a:chOff x="1215" y="1680"/>
            <a:chExt cx="919" cy="828"/>
          </a:xfrm>
        </p:grpSpPr>
        <p:sp>
          <p:nvSpPr>
            <p:cNvPr id="27" name="AutoShape 4"/>
            <p:cNvSpPr>
              <a:spLocks noChangeArrowheads="1"/>
            </p:cNvSpPr>
            <p:nvPr/>
          </p:nvSpPr>
          <p:spPr bwMode="gray">
            <a:xfrm>
              <a:off x="1215" y="1680"/>
              <a:ext cx="919" cy="828"/>
            </a:xfrm>
            <a:prstGeom prst="roundRect">
              <a:avLst>
                <a:gd name="adj" fmla="val 11921"/>
              </a:avLst>
            </a:prstGeom>
            <a:solidFill>
              <a:srgbClr val="EEAD38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3B7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kern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1296" y="1728"/>
              <a:ext cx="431" cy="4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EAD38">
                    <a:gamma/>
                    <a:tint val="36471"/>
                    <a:invGamma/>
                  </a:srgbClr>
                </a:gs>
                <a:gs pos="50000">
                  <a:srgbClr val="EEAD38"/>
                </a:gs>
                <a:gs pos="100000">
                  <a:srgbClr val="EEAD38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kumimoji="0" lang="zh-TW" altLang="en-US" kern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Text Box 6"/>
          <p:cNvSpPr txBox="1">
            <a:spLocks noChangeArrowheads="1"/>
          </p:cNvSpPr>
          <p:nvPr/>
        </p:nvSpPr>
        <p:spPr bwMode="gray">
          <a:xfrm>
            <a:off x="499486" y="1589601"/>
            <a:ext cx="217078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疫後</a:t>
            </a:r>
            <a:r>
              <a:rPr kumimoji="0"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特別預算</a:t>
            </a:r>
            <a:r>
              <a:rPr kumimoji="0"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algn="ctr"/>
            <a:r>
              <a:rPr kumimoji="0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協助製造業</a:t>
            </a:r>
            <a:endParaRPr kumimoji="0"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智慧應用升級</a:t>
            </a:r>
            <a:endParaRPr kumimoji="0"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(SMU)</a:t>
            </a:r>
            <a:r>
              <a:rPr kumimoji="0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</a:t>
            </a:r>
            <a:endParaRPr kumimoji="0"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2974895" y="1272178"/>
            <a:ext cx="5841701" cy="2084814"/>
            <a:chOff x="1752" y="1920"/>
            <a:chExt cx="3348" cy="836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1752" y="1920"/>
              <a:ext cx="3264" cy="836"/>
              <a:chOff x="1752" y="1920"/>
              <a:chExt cx="3264" cy="836"/>
            </a:xfrm>
          </p:grpSpPr>
          <p:sp>
            <p:nvSpPr>
              <p:cNvPr id="33" name="AutoShape 21"/>
              <p:cNvSpPr>
                <a:spLocks noChangeArrowheads="1"/>
              </p:cNvSpPr>
              <p:nvPr/>
            </p:nvSpPr>
            <p:spPr bwMode="gray">
              <a:xfrm>
                <a:off x="1752" y="1920"/>
                <a:ext cx="3264" cy="83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BEBD1"/>
                  </a:gs>
                  <a:gs pos="50000">
                    <a:srgbClr val="FBEBD1">
                      <a:gamma/>
                      <a:tint val="0"/>
                      <a:invGamma/>
                    </a:srgbClr>
                  </a:gs>
                  <a:gs pos="100000">
                    <a:srgbClr val="FBEBD1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003B7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zh-TW" altLang="en-US" kern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kumimoji="0" lang="zh-TW" altLang="en-US" kern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2" name="Text Box 23"/>
            <p:cNvSpPr txBox="1">
              <a:spLocks noChangeArrowheads="1"/>
            </p:cNvSpPr>
            <p:nvPr/>
          </p:nvSpPr>
          <p:spPr bwMode="gray">
            <a:xfrm>
              <a:off x="1821" y="2054"/>
              <a:ext cx="3279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輔導計畫申請</a:t>
              </a:r>
              <a:r>
                <a:rPr kumimoji="0" lang="zh-TW" altLang="en-US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洽詢</a:t>
              </a:r>
              <a:r>
                <a:rPr kumimoji="0" lang="en-US" altLang="zh-TW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endParaRPr kumimoji="0" lang="en-US" altLang="zh-TW" sz="16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財團法人精密機械研究發展中</a:t>
              </a:r>
              <a:r>
                <a:rPr kumimoji="0" lang="zh-TW" altLang="en-US" sz="1600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林先生</a:t>
              </a:r>
              <a:r>
                <a:rPr kumimoji="0" lang="zh-TW" altLang="en-US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、何先生</a:t>
              </a:r>
              <a:endParaRPr kumimoji="0" lang="en-US" altLang="zh-TW" sz="16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TEL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04-23599009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分機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361</a:t>
              </a:r>
            </a:p>
            <a:p>
              <a:pPr>
                <a:defRPr/>
              </a:pPr>
              <a:r>
                <a:rPr kumimoji="0" lang="en-US" altLang="zh-TW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hlinkClick r:id="rId2"/>
                </a:rPr>
                <a:t>SMU@mail.pmc.org.tw</a:t>
              </a:r>
              <a:endParaRPr kumimoji="0" lang="en-US" altLang="zh-TW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endParaRPr kumimoji="0"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kumimoji="0" lang="zh-TW" altLang="en-US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申請須知公布網站</a:t>
              </a:r>
              <a:r>
                <a:rPr kumimoji="0" lang="en-US" altLang="zh-TW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kumimoji="0" lang="zh-TW" altLang="en-US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kumimoji="0" lang="en-US" altLang="zh-TW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hlinkClick r:id="rId3"/>
                </a:rPr>
                <a:t>www.pmc.org.tw</a:t>
              </a:r>
              <a:r>
                <a:rPr kumimoji="0" lang="en-US" altLang="zh-TW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kumimoji="0" lang="zh-TW" altLang="en-US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最新消息</a:t>
              </a:r>
              <a:r>
                <a:rPr kumimoji="0" lang="en-US" altLang="zh-TW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/PMC</a:t>
              </a:r>
              <a:r>
                <a:rPr kumimoji="0" lang="zh-TW" altLang="en-US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新訊</a:t>
              </a:r>
              <a:endParaRPr kumimoji="0"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10</a:t>
            </a:fld>
            <a:endParaRPr lang="en-US" altLang="zh-TW" b="1"/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500189" y="3758580"/>
            <a:ext cx="2304256" cy="2088232"/>
            <a:chOff x="1215" y="1680"/>
            <a:chExt cx="919" cy="828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1215" y="1680"/>
              <a:ext cx="919" cy="828"/>
            </a:xfrm>
            <a:prstGeom prst="roundRect">
              <a:avLst>
                <a:gd name="adj" fmla="val 11921"/>
              </a:avLst>
            </a:prstGeom>
            <a:solidFill>
              <a:srgbClr val="EEAD38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3B7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kern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1296" y="1728"/>
              <a:ext cx="431" cy="4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EAD38">
                    <a:gamma/>
                    <a:tint val="36471"/>
                    <a:invGamma/>
                  </a:srgbClr>
                </a:gs>
                <a:gs pos="50000">
                  <a:srgbClr val="EEAD38"/>
                </a:gs>
                <a:gs pos="100000">
                  <a:srgbClr val="EEAD38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kumimoji="0" lang="zh-TW" altLang="en-US" kern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Text Box 6"/>
          <p:cNvSpPr txBox="1">
            <a:spLocks noChangeArrowheads="1"/>
          </p:cNvSpPr>
          <p:nvPr/>
        </p:nvSpPr>
        <p:spPr bwMode="gray">
          <a:xfrm>
            <a:off x="548163" y="4079421"/>
            <a:ext cx="213872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疫後特別預算</a:t>
            </a:r>
            <a:r>
              <a:rPr kumimoji="0"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algn="ctr"/>
            <a:r>
              <a:rPr kumimoji="0"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金屬</a:t>
            </a:r>
            <a:r>
              <a:rPr kumimoji="0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製品領域</a:t>
            </a:r>
            <a:endParaRPr kumimoji="0"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智慧機上</a:t>
            </a:r>
            <a:r>
              <a:rPr kumimoji="0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盒</a:t>
            </a:r>
            <a:endParaRPr kumimoji="0"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(SMB)</a:t>
            </a:r>
            <a:r>
              <a:rPr kumimoji="0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</a:t>
            </a:r>
            <a:endParaRPr kumimoji="0"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3007540" y="3761998"/>
            <a:ext cx="5841701" cy="2084814"/>
            <a:chOff x="1752" y="1920"/>
            <a:chExt cx="3348" cy="836"/>
          </a:xfrm>
        </p:grpSpPr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1752" y="1920"/>
              <a:ext cx="3264" cy="836"/>
              <a:chOff x="1752" y="1920"/>
              <a:chExt cx="3264" cy="836"/>
            </a:xfrm>
          </p:grpSpPr>
          <p:sp>
            <p:nvSpPr>
              <p:cNvPr id="20" name="AutoShape 21"/>
              <p:cNvSpPr>
                <a:spLocks noChangeArrowheads="1"/>
              </p:cNvSpPr>
              <p:nvPr/>
            </p:nvSpPr>
            <p:spPr bwMode="gray">
              <a:xfrm>
                <a:off x="1752" y="1920"/>
                <a:ext cx="3264" cy="83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BEBD1"/>
                  </a:gs>
                  <a:gs pos="50000">
                    <a:srgbClr val="FBEBD1">
                      <a:gamma/>
                      <a:tint val="0"/>
                      <a:invGamma/>
                    </a:srgbClr>
                  </a:gs>
                  <a:gs pos="100000">
                    <a:srgbClr val="FBEBD1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003B7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zh-TW" altLang="en-US" kern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kumimoji="0" lang="zh-TW" altLang="en-US" kern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9" name="Text Box 23"/>
            <p:cNvSpPr txBox="1">
              <a:spLocks noChangeArrowheads="1"/>
            </p:cNvSpPr>
            <p:nvPr/>
          </p:nvSpPr>
          <p:spPr bwMode="gray">
            <a:xfrm>
              <a:off x="1821" y="2054"/>
              <a:ext cx="3279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輔導計畫申請</a:t>
              </a:r>
              <a:r>
                <a:rPr kumimoji="0" lang="zh-TW" altLang="en-US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洽詢</a:t>
              </a:r>
              <a:r>
                <a:rPr kumimoji="0" lang="en-US" altLang="zh-TW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endParaRPr kumimoji="0" lang="en-US" altLang="zh-TW" sz="16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財團法人精密機械研究發展中</a:t>
              </a:r>
              <a:r>
                <a:rPr kumimoji="0" lang="zh-TW" altLang="en-US" sz="1600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kumimoji="0" lang="zh-TW" altLang="en-US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葉小姐、黃小姐</a:t>
              </a:r>
              <a:endParaRPr kumimoji="0" lang="en-US" altLang="zh-TW" sz="16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TEL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04-23599009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分機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359</a:t>
              </a:r>
            </a:p>
            <a:p>
              <a:pPr>
                <a:defRPr/>
              </a:pPr>
              <a:r>
                <a:rPr kumimoji="0" lang="en-US" altLang="zh-TW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hlinkClick r:id="rId2"/>
                </a:rPr>
                <a:t>SMB-GMP@mail.pmc.org.tw</a:t>
              </a:r>
              <a:endParaRPr kumimoji="0" lang="en-US" altLang="zh-TW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endParaRPr kumimoji="0"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kumimoji="0" lang="zh-TW" altLang="en-US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申請須知公布網站</a:t>
              </a:r>
              <a:r>
                <a:rPr kumimoji="0" lang="en-US" altLang="zh-TW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kumimoji="0" lang="zh-TW" altLang="en-US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kumimoji="0" lang="en-US" altLang="zh-TW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hlinkClick r:id="rId3"/>
                </a:rPr>
                <a:t>www.pmc.org.tw</a:t>
              </a:r>
              <a:r>
                <a:rPr kumimoji="0" lang="en-US" altLang="zh-TW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kumimoji="0" lang="zh-TW" altLang="en-US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最新消息</a:t>
              </a:r>
              <a:r>
                <a:rPr kumimoji="0" lang="en-US" altLang="zh-TW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/PMC</a:t>
              </a:r>
              <a:r>
                <a:rPr kumimoji="0" lang="zh-TW" altLang="en-US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新訊</a:t>
              </a:r>
              <a:endParaRPr kumimoji="0"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「plc controller png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380" y="1368153"/>
            <a:ext cx="1108282" cy="1217572"/>
          </a:xfrm>
          <a:prstGeom prst="rect">
            <a:avLst/>
          </a:prstGeom>
          <a:noFill/>
        </p:spPr>
      </p:pic>
      <p:pic>
        <p:nvPicPr>
          <p:cNvPr id="27" name="Picture 20" descr="相關圖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886" y="1296144"/>
            <a:ext cx="1639172" cy="1447853"/>
          </a:xfrm>
          <a:prstGeom prst="rect">
            <a:avLst/>
          </a:prstGeom>
          <a:noFill/>
        </p:spPr>
      </p:pic>
      <p:sp>
        <p:nvSpPr>
          <p:cNvPr id="28" name="文字方塊 27"/>
          <p:cNvSpPr txBox="1"/>
          <p:nvPr/>
        </p:nvSpPr>
        <p:spPr>
          <a:xfrm>
            <a:off x="1547665" y="2808314"/>
            <a:ext cx="20882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工控系統業者</a:t>
            </a:r>
            <a:endParaRPr kumimoji="0" lang="en-US" altLang="zh-TW" sz="2400" b="1" i="0" u="sng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銷售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CNC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PLC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iPC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SMB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等工業控制系統之業者，提供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智慧機械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產業發展所需之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硬體裝置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系統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如何確保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硬體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或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作業系統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沒有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資安弱點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怎麼確保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方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提供之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函式庫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沒有資安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弱點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220797" y="2808314"/>
            <a:ext cx="22555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機械或</a:t>
            </a:r>
            <a:r>
              <a:rPr kumimoji="0" lang="en-US" altLang="zh-TW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SI</a:t>
            </a:r>
            <a:r>
              <a:rPr kumimoji="0" lang="zh-TW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業者</a:t>
            </a:r>
            <a:endParaRPr kumimoji="0" lang="en-US" altLang="zh-TW" sz="2400" b="1" i="0" u="sng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購入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工業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控制系統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，用以開發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客製化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智慧化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軟體，致力於將老師傅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經驗數位化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，發展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智慧機械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或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智慧製造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解決方案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怎麼確保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方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開發的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軟體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沒有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資安弱點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如何確保開發的軟體系統或功能模組沒有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資安弱點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948265" y="2736304"/>
            <a:ext cx="202451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加工應用業者</a:t>
            </a:r>
            <a:endParaRPr kumimoji="0" lang="en-US" altLang="zh-TW" sz="2400" b="1" i="0" u="sng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購入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智慧機械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或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智慧製造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解決方案，導入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機聯網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、設備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稼動可視化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IoT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AI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5G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等技術，以提升訂單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準交率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，因應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少量多樣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市場趨勢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如何確保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OT/IT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層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硬體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軟體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沒有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資安弱點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如何確保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全廠網路</a:t>
            </a:r>
            <a:r>
              <a:rPr kumimoji="0" lang="zh-TW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拓撲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沒有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資安弱點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31" name="Picture 32" descr="「scada png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2481" y="1199657"/>
            <a:ext cx="1580631" cy="1308162"/>
          </a:xfrm>
          <a:prstGeom prst="rect">
            <a:avLst/>
          </a:prstGeom>
          <a:noFill/>
        </p:spPr>
      </p:pic>
      <p:pic>
        <p:nvPicPr>
          <p:cNvPr id="32" name="Picture 2" descr="ãrouter png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51093" y="2088232"/>
            <a:ext cx="585418" cy="643147"/>
          </a:xfrm>
          <a:prstGeom prst="rect">
            <a:avLst/>
          </a:prstGeom>
          <a:noFill/>
        </p:spPr>
      </p:pic>
      <p:pic>
        <p:nvPicPr>
          <p:cNvPr id="33" name="Picture 36" descr="「wireless png」的圖片搜尋結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6640" y="1872208"/>
            <a:ext cx="351250" cy="385888"/>
          </a:xfrm>
          <a:prstGeom prst="rect">
            <a:avLst/>
          </a:prstGeom>
          <a:noFill/>
        </p:spPr>
      </p:pic>
      <p:sp>
        <p:nvSpPr>
          <p:cNvPr id="34" name="向右箭號 33"/>
          <p:cNvSpPr/>
          <p:nvPr/>
        </p:nvSpPr>
        <p:spPr>
          <a:xfrm>
            <a:off x="3499806" y="2027265"/>
            <a:ext cx="520465" cy="4328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向右箭號 34"/>
          <p:cNvSpPr/>
          <p:nvPr/>
        </p:nvSpPr>
        <p:spPr>
          <a:xfrm>
            <a:off x="6476351" y="2016224"/>
            <a:ext cx="520465" cy="4328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547664" y="836712"/>
            <a:ext cx="731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一、製造業發展智慧製造解決方案供應鏈</a:t>
            </a:r>
          </a:p>
        </p:txBody>
      </p:sp>
      <p:sp>
        <p:nvSpPr>
          <p:cNvPr id="37" name="橢圓 36"/>
          <p:cNvSpPr/>
          <p:nvPr/>
        </p:nvSpPr>
        <p:spPr>
          <a:xfrm>
            <a:off x="8874462" y="1152128"/>
            <a:ext cx="196633" cy="2572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IT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8874462" y="2448272"/>
            <a:ext cx="196633" cy="2572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OT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cxnSp>
        <p:nvCxnSpPr>
          <p:cNvPr id="39" name="直線單箭頭接點 38"/>
          <p:cNvCxnSpPr>
            <a:stCxn id="37" idx="4"/>
            <a:endCxn id="38" idx="0"/>
          </p:cNvCxnSpPr>
          <p:nvPr/>
        </p:nvCxnSpPr>
        <p:spPr>
          <a:xfrm>
            <a:off x="8972779" y="1409387"/>
            <a:ext cx="0" cy="1038885"/>
          </a:xfrm>
          <a:prstGeom prst="straightConnector1">
            <a:avLst/>
          </a:prstGeom>
          <a:ln w="19050">
            <a:solidFill>
              <a:srgbClr val="7030A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「information security png」的圖片搜尋結果"/>
          <p:cNvPicPr>
            <a:picLocks noChangeAspect="1" noChangeArrowheads="1"/>
          </p:cNvPicPr>
          <p:nvPr/>
        </p:nvPicPr>
        <p:blipFill>
          <a:blip r:embed="rId7" cstate="print"/>
          <a:srcRect l="10584" t="1676" r="18353" b="2777"/>
          <a:stretch>
            <a:fillRect/>
          </a:stretch>
        </p:blipFill>
        <p:spPr bwMode="auto">
          <a:xfrm>
            <a:off x="1861192" y="1512168"/>
            <a:ext cx="841154" cy="112071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" name="Picture 2" descr="「information security png」的圖片搜尋結果"/>
          <p:cNvPicPr>
            <a:picLocks noChangeAspect="1" noChangeArrowheads="1"/>
          </p:cNvPicPr>
          <p:nvPr/>
        </p:nvPicPr>
        <p:blipFill>
          <a:blip r:embed="rId7" cstate="print"/>
          <a:srcRect l="10584" t="1676" r="18353" b="2777"/>
          <a:stretch>
            <a:fillRect/>
          </a:stretch>
        </p:blipFill>
        <p:spPr bwMode="auto">
          <a:xfrm>
            <a:off x="7891293" y="1440160"/>
            <a:ext cx="841154" cy="112071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2" name="Picture 2" descr="「information security png」的圖片搜尋結果"/>
          <p:cNvPicPr>
            <a:picLocks noChangeAspect="1" noChangeArrowheads="1"/>
          </p:cNvPicPr>
          <p:nvPr/>
        </p:nvPicPr>
        <p:blipFill>
          <a:blip r:embed="rId7" cstate="print"/>
          <a:srcRect l="10584" t="1676" r="18353" b="2777"/>
          <a:stretch>
            <a:fillRect/>
          </a:stretch>
        </p:blipFill>
        <p:spPr bwMode="auto">
          <a:xfrm>
            <a:off x="4745155" y="1512168"/>
            <a:ext cx="841154" cy="112071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3" name="矩形 42"/>
          <p:cNvSpPr/>
          <p:nvPr/>
        </p:nvSpPr>
        <p:spPr>
          <a:xfrm>
            <a:off x="1117328" y="4869160"/>
            <a:ext cx="430336" cy="19907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各節點資安挑戰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cxnSp>
        <p:nvCxnSpPr>
          <p:cNvPr id="44" name="直線接點 43"/>
          <p:cNvCxnSpPr/>
          <p:nvPr/>
        </p:nvCxnSpPr>
        <p:spPr>
          <a:xfrm>
            <a:off x="1547664" y="4869160"/>
            <a:ext cx="7596336" cy="186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596336" cy="1052736"/>
          </a:xfrm>
        </p:spPr>
        <p:txBody>
          <a:bodyPr/>
          <a:lstStyle/>
          <a:p>
            <a:r>
              <a:rPr kumimoji="1"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附件</a:t>
            </a:r>
            <a:r>
              <a:rPr kumimoji="1" lang="zh-TW" altLang="en-US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、輔導計畫資安推動作法說明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20271" y="1296144"/>
            <a:ext cx="2532929" cy="542533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4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75656" y="791006"/>
            <a:ext cx="8856984" cy="621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zh-TW" altLang="en-US" sz="21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二、資安推動長期目標：將資訊安全融入軟體系統發展生命週期</a:t>
            </a:r>
            <a:endParaRPr kumimoji="1" lang="zh-TW" altLang="en-US" sz="2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1" t="25700" r="16336" b="16433"/>
          <a:stretch/>
        </p:blipFill>
        <p:spPr bwMode="auto">
          <a:xfrm>
            <a:off x="1658936" y="1622244"/>
            <a:ext cx="7161536" cy="468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466288" y="6237312"/>
            <a:ext cx="3570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隸書體" charset="-120"/>
                <a:cs typeface="+mn-cs"/>
              </a:rPr>
              <a:t>資料來源：行政院國家資通安全會報技術服務中心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47664" y="-99392"/>
            <a:ext cx="759633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、輔導</a:t>
            </a:r>
            <a:r>
              <a:rPr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計畫資安推動作法說明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0271" y="3356991"/>
            <a:ext cx="2639961" cy="201622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5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836712"/>
            <a:ext cx="7128792" cy="5400600"/>
          </a:xfrm>
        </p:spPr>
        <p:txBody>
          <a:bodyPr>
            <a:normAutofit lnSpcReduction="10000"/>
          </a:bodyPr>
          <a:lstStyle/>
          <a:p>
            <a:pPr marL="441325" lvl="0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、個案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須於系統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導入前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需為經濟部工業局技術服務能量登錄合格機構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類之廠商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資安檢測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相關文件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2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0" indent="-5429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endParaRPr kumimoji="1" lang="en-US" altLang="zh-TW" sz="26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0" indent="-5429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四、第三方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資安檢測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相關文件至少應包含下列內容：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第三方資安檢測單位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endParaRPr kumimoji="1" lang="en-US" altLang="zh-TW" sz="22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檢測日期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掃描工具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使用商業級掃描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r>
              <a:rPr kumimoji="1" lang="en-US" altLang="zh-TW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36575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掃描系統之環境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OS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Database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等軟體名稱版次等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36575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檢測範疇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功能模組種類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36575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kumimoji="1" lang="en-US" altLang="zh-TW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(OWASP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TOP10)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弱點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kumimoji="1" lang="en-US" altLang="zh-TW" sz="22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等級、弱點名稱、弱點說明、修補方式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說明等</a:t>
            </a:r>
            <a:endParaRPr kumimoji="1" lang="en-US" altLang="zh-TW" sz="22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7" lvl="0" indent="0" defTabSz="762000" eaLnBrk="0" fontAlgn="base" latinLnBrk="0" hangingPunct="0">
              <a:spcAft>
                <a:spcPct val="0"/>
              </a:spcAft>
              <a:buNone/>
            </a:pPr>
            <a:endParaRPr kumimoji="1" lang="en-US" altLang="zh-TW" sz="29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7" lvl="0" indent="0" defTabSz="762000" eaLnBrk="0" fontAlgn="base" latinLnBrk="0" hangingPunct="0">
              <a:spcAft>
                <a:spcPct val="0"/>
              </a:spcAft>
              <a:buNone/>
            </a:pPr>
            <a:endParaRPr kumimoji="1" lang="en-US" altLang="zh-TW" sz="24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endParaRPr kumimoji="1" lang="en-US" altLang="zh-TW" sz="24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0" indent="-5429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endParaRPr kumimoji="1" lang="en-US" altLang="zh-TW" sz="24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-99392"/>
            <a:ext cx="759633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、輔導</a:t>
            </a:r>
            <a:r>
              <a:rPr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計畫資安推動作法說明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9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836712"/>
            <a:ext cx="7344816" cy="6264696"/>
          </a:xfrm>
        </p:spPr>
        <p:txBody>
          <a:bodyPr>
            <a:noAutofit/>
          </a:bodyPr>
          <a:lstStyle/>
          <a:p>
            <a:pPr marL="536575" lvl="0" indent="-53657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五、第三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方資安檢測相關文件基本應包含</a:t>
            </a:r>
            <a:r>
              <a:rPr kumimoji="1" lang="en-US" altLang="zh-TW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OWASP TOP 10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最新版之測試項目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注入攻擊（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Injection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身分鑑別相關功能缺陷（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Broken Authentication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敏感資料暴露（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Sensitive Data Exposure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4.XML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外部實體（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XML External Entities (XXE)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存取控制相關功能缺陷（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Broken Access Control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不當的安全組態設定（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Security Misconfiguration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跨站腳本攻擊（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Cross-Site Scripting (XSS)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不安全的反序列化（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Insecure Deserialization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630238" lvl="0" indent="-268288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使用具有已知弱點的原件（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Using Components with Known Vulnerabilities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紀錄與監控不足（</a:t>
            </a:r>
            <a:r>
              <a:rPr kumimoji="1" lang="en-US" altLang="zh-TW" sz="2200" kern="0" dirty="0" err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InsufficientLogging&amp;Monitoring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TW" altLang="en-US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-99392"/>
            <a:ext cx="759633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、輔導</a:t>
            </a:r>
            <a:r>
              <a:rPr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計畫資安推動作法說明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3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052736"/>
            <a:ext cx="7452320" cy="5949280"/>
          </a:xfrm>
        </p:spPr>
        <p:txBody>
          <a:bodyPr>
            <a:noAutofit/>
          </a:bodyPr>
          <a:lstStyle/>
          <a:p>
            <a:pPr marL="441325" lvl="0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六、依據審查委員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會決議「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為使資安檢測能務實協助輔導單位逐步強化資安，有關資安檢測報告，其內容應明列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導入之功能模組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，檢測之資安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弱點項目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等，並應包含資安業者初步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改善建議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kumimoji="1" lang="en-US" altLang="zh-TW" sz="21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lvl="0" indent="-441325" defTabSz="762000" eaLnBrk="0" fontAlgn="base" latinLnBrk="0" hangingPunct="0">
              <a:spcAft>
                <a:spcPct val="0"/>
              </a:spcAft>
              <a:buNone/>
            </a:pP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七、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下列</a:t>
            </a:r>
            <a:r>
              <a:rPr kumimoji="1" lang="zh-TW" altLang="en-US" sz="21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任一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情形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發生時，輔導單位須再重測第三方資安檢測相關文件：</a:t>
            </a:r>
            <a:endParaRPr kumimoji="1" lang="en-US" altLang="zh-TW" sz="21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檢測日期超過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1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個案計畫所導入之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功能模組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未載明於第三方資安檢測相關文件之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檢測範疇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1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0" indent="0" defTabSz="762000" eaLnBrk="0" fontAlgn="base" latinLnBrk="0" hangingPunct="0">
              <a:spcAft>
                <a:spcPct val="0"/>
              </a:spcAft>
              <a:buNone/>
            </a:pPr>
            <a:r>
              <a:rPr kumimoji="1" lang="en-US" altLang="zh-TW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建議將今年預計提案之軟體，或公司</a:t>
            </a:r>
            <a:r>
              <a:rPr kumimoji="1" lang="zh-TW" altLang="en-US" sz="2100" u="sng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kumimoji="1" lang="zh-TW" altLang="en-US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智慧化軟體先行弱掃一次，則弱掃報告</a:t>
            </a:r>
            <a:r>
              <a:rPr kumimoji="1" lang="zh-TW" altLang="en-US" sz="2100" u="sng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一年內</a:t>
            </a:r>
            <a:r>
              <a:rPr kumimoji="1" lang="zh-TW" altLang="en-US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皆可被計畫辦公室認可。</a:t>
            </a:r>
            <a:r>
              <a:rPr kumimoji="1" lang="en-US" altLang="zh-TW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2100" u="sng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八、若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第三方資安檢測相關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文件所需之經費於計畫內</a:t>
            </a:r>
            <a:r>
              <a:rPr kumimoji="1" lang="zh-TW" altLang="en-US" sz="21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核支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時，則相關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第三方資安檢測相關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文件須</a:t>
            </a:r>
            <a:r>
              <a:rPr kumimoji="1" lang="zh-TW" altLang="en-US" sz="21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簽章。</a:t>
            </a:r>
            <a:endParaRPr kumimoji="1" lang="en-US" altLang="zh-TW" sz="21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lvl="0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、輔導單位執行</a:t>
            </a:r>
            <a:r>
              <a:rPr kumimoji="1" lang="en-US" altLang="zh-TW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須進行源碼掃描，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風險為</a:t>
            </a:r>
            <a:r>
              <a:rPr kumimoji="1" lang="en-US" altLang="zh-TW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，未能解決之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中度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風險項目應列舉並告知受輔導業者合理處置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措施。</a:t>
            </a:r>
            <a:endParaRPr kumimoji="1" lang="en-US" altLang="zh-TW" sz="21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0"/>
            <a:ext cx="7596336" cy="95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、輔導</a:t>
            </a:r>
            <a:r>
              <a:rPr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計畫資安推動作法說明</a:t>
            </a:r>
            <a:endParaRPr kumimoji="0" lang="ko-KR" altLang="en-US" dirty="0">
              <a:solidFill>
                <a:prstClr val="black">
                  <a:lumMod val="75000"/>
                  <a:lumOff val="25000"/>
                </a:prstClr>
              </a:solidFill>
              <a:ea typeface="Arial Unicode MS" pitchFamily="50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36296" y="692696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依實際公告為主</a:t>
            </a:r>
            <a:endParaRPr kumimoji="1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3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104456" cy="575781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1134"/>
            <a:ext cx="4104456" cy="575781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54BEFCB-66BC-46BA-85B5-7B47B07355DD}" type="slidenum">
              <a:rPr lang="en-US" altLang="zh-TW" b="1" smtClean="0"/>
              <a:pPr>
                <a:defRPr/>
              </a:pPr>
              <a:t>16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1556139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壹、疫後特別預算緣由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CC982FF4-071F-40AF-A49D-0780379215B7}" type="slidenum">
              <a:rPr lang="en-US" altLang="zh-TW" b="1" smtClean="0"/>
              <a:pPr>
                <a:defRPr/>
              </a:pPr>
              <a:t>1</a:t>
            </a:fld>
            <a:endParaRPr lang="en-US" altLang="zh-TW" b="1"/>
          </a:p>
        </p:txBody>
      </p:sp>
      <p:sp>
        <p:nvSpPr>
          <p:cNvPr id="5" name="矩形 4"/>
          <p:cNvSpPr/>
          <p:nvPr/>
        </p:nvSpPr>
        <p:spPr>
          <a:xfrm>
            <a:off x="1115616" y="1652429"/>
            <a:ext cx="7344815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>
              <a:lnSpc>
                <a:spcPts val="38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因應嚴重特殊傳染性肺炎疫情後全球經濟挑戰，經濟部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編列疫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後特別預算挺中小企業穩經營、留人力、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助升級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、注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資金，鏈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結產業需求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，帶動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產業低碳化與智慧化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</p:txBody>
      </p:sp>
      <p:sp>
        <p:nvSpPr>
          <p:cNvPr id="7" name="矩形 6"/>
          <p:cNvSpPr/>
          <p:nvPr/>
        </p:nvSpPr>
        <p:spPr>
          <a:xfrm>
            <a:off x="611560" y="1036758"/>
            <a:ext cx="315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一、背景說明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</a:p>
        </p:txBody>
      </p:sp>
      <p:sp>
        <p:nvSpPr>
          <p:cNvPr id="8" name="矩形 7"/>
          <p:cNvSpPr/>
          <p:nvPr/>
        </p:nvSpPr>
        <p:spPr>
          <a:xfrm>
            <a:off x="611560" y="4963074"/>
            <a:ext cx="2088232" cy="70788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推動產業及中小企業升級轉型</a:t>
            </a:r>
          </a:p>
        </p:txBody>
      </p:sp>
      <p:sp>
        <p:nvSpPr>
          <p:cNvPr id="54" name="矩形 53"/>
          <p:cNvSpPr/>
          <p:nvPr/>
        </p:nvSpPr>
        <p:spPr>
          <a:xfrm>
            <a:off x="2915816" y="4301356"/>
            <a:ext cx="1368152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個案輔導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915816" y="6053226"/>
            <a:ext cx="1944216" cy="4001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以大帶小輔導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肘形接點 9"/>
          <p:cNvCxnSpPr>
            <a:stCxn id="8" idx="3"/>
            <a:endCxn id="54" idx="1"/>
          </p:cNvCxnSpPr>
          <p:nvPr/>
        </p:nvCxnSpPr>
        <p:spPr bwMode="auto">
          <a:xfrm flipV="1">
            <a:off x="2699792" y="4501411"/>
            <a:ext cx="216024" cy="81560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肘形接點 11"/>
          <p:cNvCxnSpPr>
            <a:stCxn id="8" idx="3"/>
            <a:endCxn id="55" idx="1"/>
          </p:cNvCxnSpPr>
          <p:nvPr/>
        </p:nvCxnSpPr>
        <p:spPr bwMode="auto">
          <a:xfrm>
            <a:off x="2699792" y="5317017"/>
            <a:ext cx="216024" cy="93626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6" name="矩形 55"/>
          <p:cNvSpPr/>
          <p:nvPr/>
        </p:nvSpPr>
        <p:spPr>
          <a:xfrm>
            <a:off x="5004048" y="4067080"/>
            <a:ext cx="1764000" cy="40011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004048" y="4709159"/>
            <a:ext cx="1764000" cy="40011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SMU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004048" y="5385039"/>
            <a:ext cx="1800000" cy="4001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CITD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補助計畫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004048" y="6053226"/>
            <a:ext cx="2304000" cy="4001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產創平台補助計畫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肘形接點 13"/>
          <p:cNvCxnSpPr>
            <a:stCxn id="54" idx="3"/>
            <a:endCxn id="56" idx="1"/>
          </p:cNvCxnSpPr>
          <p:nvPr/>
        </p:nvCxnSpPr>
        <p:spPr bwMode="auto">
          <a:xfrm flipV="1">
            <a:off x="4283968" y="4267135"/>
            <a:ext cx="720080" cy="23427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肘形接點 15"/>
          <p:cNvCxnSpPr>
            <a:stCxn id="54" idx="3"/>
            <a:endCxn id="57" idx="1"/>
          </p:cNvCxnSpPr>
          <p:nvPr/>
        </p:nvCxnSpPr>
        <p:spPr bwMode="auto">
          <a:xfrm>
            <a:off x="4283968" y="4501411"/>
            <a:ext cx="720080" cy="407803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肘形接點 17"/>
          <p:cNvCxnSpPr>
            <a:stCxn id="54" idx="3"/>
            <a:endCxn id="58" idx="1"/>
          </p:cNvCxnSpPr>
          <p:nvPr/>
        </p:nvCxnSpPr>
        <p:spPr bwMode="auto">
          <a:xfrm>
            <a:off x="4283968" y="4501411"/>
            <a:ext cx="720080" cy="1083683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直線接點 19"/>
          <p:cNvCxnSpPr>
            <a:stCxn id="55" idx="3"/>
            <a:endCxn id="59" idx="1"/>
          </p:cNvCxnSpPr>
          <p:nvPr/>
        </p:nvCxnSpPr>
        <p:spPr bwMode="auto">
          <a:xfrm>
            <a:off x="4860032" y="6253281"/>
            <a:ext cx="1440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右大括弧 20"/>
          <p:cNvSpPr/>
          <p:nvPr/>
        </p:nvSpPr>
        <p:spPr bwMode="auto">
          <a:xfrm>
            <a:off x="6915469" y="4040912"/>
            <a:ext cx="288288" cy="1042189"/>
          </a:xfrm>
          <a:prstGeom prst="righ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308048" y="406229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7260024" y="4712501"/>
            <a:ext cx="1613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低碳化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9733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1089279" y="5249277"/>
            <a:ext cx="1080000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kumimoji="0" lang="zh-TW" altLang="zh-TW" sz="8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Computerization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2354181" y="5159491"/>
            <a:ext cx="1080000" cy="4504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zh-TW" altLang="zh-TW" sz="1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Connectivity</a:t>
            </a:r>
            <a:endParaRPr lang="zh-TW" altLang="zh-TW" sz="14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3693752" y="4561625"/>
            <a:ext cx="1080000" cy="104895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  <a:endParaRPr lang="en-US" altLang="zh-TW" sz="16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0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Visibility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4990470" y="4200917"/>
            <a:ext cx="1080000" cy="140966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透明化</a:t>
            </a:r>
            <a:endParaRPr lang="en-US" altLang="zh-TW" sz="16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0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Transparency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6308450" y="3207537"/>
            <a:ext cx="1080000" cy="2403044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可預測</a:t>
            </a:r>
            <a:endParaRPr lang="en-US" altLang="zh-TW" sz="16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Predictability</a:t>
            </a:r>
            <a:endParaRPr lang="zh-TW" altLang="zh-TW" sz="10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7590096" y="2476642"/>
            <a:ext cx="1080000" cy="3133939"/>
          </a:xfrm>
          <a:prstGeom prst="roundRect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自適</a:t>
            </a:r>
            <a:r>
              <a:rPr lang="zh-TW" altLang="zh-TW" sz="1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化</a:t>
            </a:r>
            <a:endParaRPr lang="en-US" altLang="zh-TW" sz="16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Adaptability</a:t>
            </a:r>
            <a:endParaRPr lang="zh-TW" altLang="zh-TW" sz="10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Freeform 167"/>
          <p:cNvSpPr>
            <a:spLocks noEditPoints="1"/>
          </p:cNvSpPr>
          <p:nvPr/>
        </p:nvSpPr>
        <p:spPr bwMode="auto">
          <a:xfrm>
            <a:off x="1046715" y="5589653"/>
            <a:ext cx="7776000" cy="88547"/>
          </a:xfrm>
          <a:custGeom>
            <a:avLst/>
            <a:gdLst>
              <a:gd name="T0" fmla="*/ 0 w 4886"/>
              <a:gd name="T1" fmla="*/ 34 h 82"/>
              <a:gd name="T2" fmla="*/ 4867 w 4886"/>
              <a:gd name="T3" fmla="*/ 34 h 82"/>
              <a:gd name="T4" fmla="*/ 4867 w 4886"/>
              <a:gd name="T5" fmla="*/ 52 h 82"/>
              <a:gd name="T6" fmla="*/ 0 w 4886"/>
              <a:gd name="T7" fmla="*/ 52 h 82"/>
              <a:gd name="T8" fmla="*/ 0 w 4886"/>
              <a:gd name="T9" fmla="*/ 34 h 82"/>
              <a:gd name="T10" fmla="*/ 4819 w 4886"/>
              <a:gd name="T11" fmla="*/ 0 h 82"/>
              <a:gd name="T12" fmla="*/ 4886 w 4886"/>
              <a:gd name="T13" fmla="*/ 41 h 82"/>
              <a:gd name="T14" fmla="*/ 4819 w 4886"/>
              <a:gd name="T15" fmla="*/ 82 h 82"/>
              <a:gd name="T16" fmla="*/ 4811 w 4886"/>
              <a:gd name="T17" fmla="*/ 82 h 82"/>
              <a:gd name="T18" fmla="*/ 4804 w 4886"/>
              <a:gd name="T19" fmla="*/ 78 h 82"/>
              <a:gd name="T20" fmla="*/ 4804 w 4886"/>
              <a:gd name="T21" fmla="*/ 71 h 82"/>
              <a:gd name="T22" fmla="*/ 4807 w 4886"/>
              <a:gd name="T23" fmla="*/ 67 h 82"/>
              <a:gd name="T24" fmla="*/ 4863 w 4886"/>
              <a:gd name="T25" fmla="*/ 34 h 82"/>
              <a:gd name="T26" fmla="*/ 4863 w 4886"/>
              <a:gd name="T27" fmla="*/ 49 h 82"/>
              <a:gd name="T28" fmla="*/ 4807 w 4886"/>
              <a:gd name="T29" fmla="*/ 15 h 82"/>
              <a:gd name="T30" fmla="*/ 4804 w 4886"/>
              <a:gd name="T31" fmla="*/ 11 h 82"/>
              <a:gd name="T32" fmla="*/ 4804 w 4886"/>
              <a:gd name="T33" fmla="*/ 4 h 82"/>
              <a:gd name="T34" fmla="*/ 4811 w 4886"/>
              <a:gd name="T35" fmla="*/ 0 h 82"/>
              <a:gd name="T36" fmla="*/ 4819 w 4886"/>
              <a:gd name="T37" fmla="*/ 0 h 82"/>
              <a:gd name="T38" fmla="*/ 4819 w 4886"/>
              <a:gd name="T3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86" h="82">
                <a:moveTo>
                  <a:pt x="0" y="34"/>
                </a:moveTo>
                <a:lnTo>
                  <a:pt x="4867" y="34"/>
                </a:lnTo>
                <a:lnTo>
                  <a:pt x="4867" y="52"/>
                </a:lnTo>
                <a:lnTo>
                  <a:pt x="0" y="52"/>
                </a:lnTo>
                <a:lnTo>
                  <a:pt x="0" y="34"/>
                </a:lnTo>
                <a:close/>
                <a:moveTo>
                  <a:pt x="4819" y="0"/>
                </a:moveTo>
                <a:lnTo>
                  <a:pt x="4886" y="41"/>
                </a:lnTo>
                <a:lnTo>
                  <a:pt x="4819" y="82"/>
                </a:lnTo>
                <a:lnTo>
                  <a:pt x="4811" y="82"/>
                </a:lnTo>
                <a:lnTo>
                  <a:pt x="4804" y="78"/>
                </a:lnTo>
                <a:lnTo>
                  <a:pt x="4804" y="71"/>
                </a:lnTo>
                <a:lnTo>
                  <a:pt x="4807" y="67"/>
                </a:lnTo>
                <a:lnTo>
                  <a:pt x="4863" y="34"/>
                </a:lnTo>
                <a:lnTo>
                  <a:pt x="4863" y="49"/>
                </a:lnTo>
                <a:lnTo>
                  <a:pt x="4807" y="15"/>
                </a:lnTo>
                <a:lnTo>
                  <a:pt x="4804" y="11"/>
                </a:lnTo>
                <a:lnTo>
                  <a:pt x="4804" y="4"/>
                </a:lnTo>
                <a:lnTo>
                  <a:pt x="4811" y="0"/>
                </a:lnTo>
                <a:lnTo>
                  <a:pt x="4819" y="0"/>
                </a:lnTo>
                <a:lnTo>
                  <a:pt x="48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ker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Rectangle 219"/>
          <p:cNvSpPr>
            <a:spLocks noChangeArrowheads="1"/>
          </p:cNvSpPr>
          <p:nvPr/>
        </p:nvSpPr>
        <p:spPr bwMode="auto">
          <a:xfrm>
            <a:off x="1742758" y="5701068"/>
            <a:ext cx="11565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1400" b="1" kern="0" dirty="0" err="1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Digitalisation</a:t>
            </a:r>
            <a:endParaRPr lang="zh-TW" altLang="zh-TW" sz="1600" b="1" kern="0" dirty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Rectangle 218"/>
          <p:cNvSpPr>
            <a:spLocks noChangeArrowheads="1"/>
          </p:cNvSpPr>
          <p:nvPr/>
        </p:nvSpPr>
        <p:spPr bwMode="auto">
          <a:xfrm>
            <a:off x="5127177" y="5705760"/>
            <a:ext cx="19999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1400" b="1" kern="0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The way of </a:t>
            </a:r>
            <a:r>
              <a:rPr lang="zh-TW" altLang="zh-TW" sz="1400" b="1" kern="0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Industry 4.0</a:t>
            </a:r>
            <a:endParaRPr lang="zh-TW" altLang="zh-TW" sz="1600" b="1" kern="0" dirty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Rectangle 295"/>
          <p:cNvSpPr>
            <a:spLocks noChangeArrowheads="1"/>
          </p:cNvSpPr>
          <p:nvPr/>
        </p:nvSpPr>
        <p:spPr bwMode="auto">
          <a:xfrm>
            <a:off x="3656867" y="3483564"/>
            <a:ext cx="1183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r>
              <a:rPr lang="zh-TW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發生</a:t>
            </a:r>
            <a:r>
              <a:rPr lang="zh-TW" altLang="zh-TW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了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什麼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事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Rectangle 299"/>
          <p:cNvSpPr>
            <a:spLocks noChangeArrowheads="1"/>
          </p:cNvSpPr>
          <p:nvPr/>
        </p:nvSpPr>
        <p:spPr bwMode="auto">
          <a:xfrm>
            <a:off x="4764066" y="2980378"/>
            <a:ext cx="15328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為什麼發生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這些事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?</a:t>
            </a:r>
            <a:endParaRPr lang="zh-TW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35" name="Rectangle 304"/>
          <p:cNvSpPr>
            <a:spLocks noChangeArrowheads="1"/>
          </p:cNvSpPr>
          <p:nvPr/>
        </p:nvSpPr>
        <p:spPr bwMode="auto">
          <a:xfrm>
            <a:off x="6151156" y="2043135"/>
            <a:ext cx="14329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哪些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事</a:t>
            </a:r>
            <a:r>
              <a:rPr lang="zh-TW" altLang="zh-TW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要</a:t>
            </a:r>
            <a:r>
              <a:rPr lang="zh-TW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發生了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?</a:t>
            </a:r>
            <a:endParaRPr lang="zh-TW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36" name="Rectangle 307"/>
          <p:cNvSpPr>
            <a:spLocks noChangeArrowheads="1"/>
          </p:cNvSpPr>
          <p:nvPr/>
        </p:nvSpPr>
        <p:spPr bwMode="auto">
          <a:xfrm>
            <a:off x="7560079" y="1485364"/>
            <a:ext cx="11742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如何自動</a:t>
            </a:r>
            <a:r>
              <a:rPr lang="zh-TW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反應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?</a:t>
            </a:r>
            <a:endParaRPr lang="zh-TW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37" name="Rectangle 259"/>
          <p:cNvSpPr>
            <a:spLocks noChangeArrowheads="1"/>
          </p:cNvSpPr>
          <p:nvPr/>
        </p:nvSpPr>
        <p:spPr bwMode="auto">
          <a:xfrm>
            <a:off x="1189755" y="4453037"/>
            <a:ext cx="1008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數位處理</a:t>
            </a:r>
            <a:endParaRPr lang="en-US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以電腦處理資料取代純人工作業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Rectangle 264"/>
          <p:cNvSpPr>
            <a:spLocks noChangeArrowheads="1"/>
          </p:cNvSpPr>
          <p:nvPr/>
        </p:nvSpPr>
        <p:spPr bwMode="auto">
          <a:xfrm>
            <a:off x="2454450" y="4102679"/>
            <a:ext cx="101815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14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資料傳遞</a:t>
            </a:r>
            <a:endParaRPr lang="en-US" altLang="zh-TW" sz="1400" b="1" u="sng" kern="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defRPr/>
            </a:pP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設備</a:t>
            </a:r>
            <a:r>
              <a:rPr lang="en-US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互聯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，將數據處理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模式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結構化並轉為資訊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Rectangle 273"/>
          <p:cNvSpPr>
            <a:spLocks noChangeArrowheads="1"/>
          </p:cNvSpPr>
          <p:nvPr/>
        </p:nvSpPr>
        <p:spPr bwMode="auto">
          <a:xfrm>
            <a:off x="3689382" y="3709629"/>
            <a:ext cx="11183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看見問題</a:t>
            </a:r>
            <a:endParaRPr lang="en-US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能透過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資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訊了解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正在發生的事件，並依據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數據輔助決策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Rectangle 279"/>
          <p:cNvSpPr>
            <a:spLocks noChangeArrowheads="1"/>
          </p:cNvSpPr>
          <p:nvPr/>
        </p:nvSpPr>
        <p:spPr bwMode="auto">
          <a:xfrm>
            <a:off x="4937086" y="3226764"/>
            <a:ext cx="12561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了解問題</a:t>
            </a:r>
            <a:endParaRPr lang="en-US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能透過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跨系統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的多維度資訊了解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各事件發生的原</a:t>
            </a:r>
            <a:r>
              <a:rPr lang="zh-TW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因</a:t>
            </a: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，且</a:t>
            </a:r>
            <a:r>
              <a:rPr lang="zh-TW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累積</a:t>
            </a: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處理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事件知識於系統中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Rectangle 285"/>
          <p:cNvSpPr>
            <a:spLocks noChangeArrowheads="1"/>
          </p:cNvSpPr>
          <p:nvPr/>
        </p:nvSpPr>
        <p:spPr bwMode="auto">
          <a:xfrm>
            <a:off x="6166155" y="2286139"/>
            <a:ext cx="143292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準備好</a:t>
            </a:r>
            <a:r>
              <a:rPr lang="en-US" altLang="zh-TW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解決方案</a:t>
            </a:r>
            <a:r>
              <a:rPr lang="en-US" altLang="zh-TW" sz="14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能透過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多維度</a:t>
            </a: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推估</a:t>
            </a:r>
            <a:endParaRPr lang="en-US" altLang="zh-TW" sz="10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可能且即將發生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的事件，</a:t>
            </a:r>
            <a:endParaRPr lang="en-US" altLang="zh-TW" sz="10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並提供建議處置措施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Rectangle 291"/>
          <p:cNvSpPr>
            <a:spLocks noChangeArrowheads="1"/>
          </p:cNvSpPr>
          <p:nvPr/>
        </p:nvSpPr>
        <p:spPr bwMode="auto">
          <a:xfrm>
            <a:off x="7599082" y="1693614"/>
            <a:ext cx="121517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最佳化</a:t>
            </a:r>
            <a:endParaRPr lang="zh-TW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能夠</a:t>
            </a:r>
            <a:r>
              <a:rPr lang="zh-TW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依據</a:t>
            </a: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發生的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事件自動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進行最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有利的策略回應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059212" y="2041684"/>
            <a:ext cx="2867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參考資料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Industry 4.0 Maturity Index,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acatech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, 2017/PMC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整理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4" name="直線接點 43"/>
          <p:cNvCxnSpPr/>
          <p:nvPr/>
        </p:nvCxnSpPr>
        <p:spPr>
          <a:xfrm flipH="1">
            <a:off x="3599675" y="2488381"/>
            <a:ext cx="17085" cy="374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 flipV="1">
            <a:off x="1034578" y="1809248"/>
            <a:ext cx="12137" cy="3852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526129" y="1657384"/>
            <a:ext cx="298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價值</a:t>
            </a:r>
          </a:p>
        </p:txBody>
      </p:sp>
      <p:sp>
        <p:nvSpPr>
          <p:cNvPr id="48" name="矩形 47"/>
          <p:cNvSpPr/>
          <p:nvPr/>
        </p:nvSpPr>
        <p:spPr>
          <a:xfrm>
            <a:off x="7140415" y="5822006"/>
            <a:ext cx="1896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智慧化程度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452610" y="1073181"/>
            <a:ext cx="806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邁入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智慧製造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智慧機械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導入可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分階段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達成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99309" y="4944401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電腦化</a:t>
            </a:r>
            <a:endParaRPr lang="en-US" altLang="zh-TW" sz="16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452743" y="4846166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聯網化</a:t>
            </a:r>
            <a:endParaRPr lang="en-US" altLang="zh-TW" sz="16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貳、各輔導計畫技術面階段目的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3" name="直線接點 52"/>
          <p:cNvCxnSpPr/>
          <p:nvPr/>
        </p:nvCxnSpPr>
        <p:spPr>
          <a:xfrm flipH="1">
            <a:off x="1029630" y="5589616"/>
            <a:ext cx="17085" cy="68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</a:t>
            </a:r>
            <a:fld id="{CC982FF4-071F-40AF-A49D-0780379215B7}" type="slidenum">
              <a:rPr lang="en-US" altLang="zh-TW" b="1" smtClean="0"/>
              <a:pPr>
                <a:defRPr/>
              </a:pPr>
              <a:t>2</a:t>
            </a:fld>
            <a:endParaRPr lang="en-US" altLang="zh-TW" b="1" dirty="0"/>
          </a:p>
        </p:txBody>
      </p:sp>
      <p:sp>
        <p:nvSpPr>
          <p:cNvPr id="5" name="矩形 4"/>
          <p:cNvSpPr/>
          <p:nvPr/>
        </p:nvSpPr>
        <p:spPr bwMode="auto">
          <a:xfrm>
            <a:off x="1475656" y="5950272"/>
            <a:ext cx="2664000" cy="324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金屬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製品領域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</a:t>
            </a:r>
          </a:p>
        </p:txBody>
      </p:sp>
      <p:sp>
        <p:nvSpPr>
          <p:cNvPr id="54" name="矩形 53"/>
          <p:cNvSpPr/>
          <p:nvPr/>
        </p:nvSpPr>
        <p:spPr bwMode="auto">
          <a:xfrm>
            <a:off x="1475656" y="6291596"/>
            <a:ext cx="2664000" cy="324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SMU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Phase I</a:t>
            </a:r>
            <a:endParaRPr kumimoji="1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矩形 54"/>
          <p:cNvSpPr/>
          <p:nvPr/>
        </p:nvSpPr>
        <p:spPr bwMode="auto">
          <a:xfrm>
            <a:off x="4175704" y="5947080"/>
            <a:ext cx="2628544" cy="668516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SMU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Phase II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跨系統整合智慧化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58909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377147" y="908720"/>
            <a:ext cx="768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一、疫後經濟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金屬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製品領域智慧機上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盒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(SMB)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94112" y="1340768"/>
            <a:ext cx="8327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1563" indent="-987425"/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計畫標的</a:t>
            </a:r>
            <a:r>
              <a:rPr lang="en-US" altLang="zh-TW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金屬製品領域</a:t>
            </a:r>
            <a:r>
              <a:rPr lang="zh-TW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業者</a:t>
            </a:r>
            <a:r>
              <a:rPr lang="en-US" altLang="zh-TW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en-US" altLang="zh-TW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現有產線機械設備、系統或新購之機械設備，經由工業局「技術服務能量登錄合格機構」</a:t>
            </a:r>
            <a:r>
              <a:rPr lang="en-US" altLang="zh-TW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lang="en-US" altLang="zh-TW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輔導，協助業者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建置機聯網</a:t>
            </a:r>
            <a:r>
              <a:rPr lang="zh-TW" altLang="zh-TW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設備管理可視化</a:t>
            </a:r>
            <a:r>
              <a:rPr lang="zh-TW" altLang="zh-TW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3</a:t>
            </a:fld>
            <a:endParaRPr lang="en-US" altLang="zh-TW" b="1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13653" r="9252" b="7341"/>
          <a:stretch/>
        </p:blipFill>
        <p:spPr>
          <a:xfrm>
            <a:off x="2860331" y="4218256"/>
            <a:ext cx="802446" cy="790815"/>
          </a:xfrm>
          <a:prstGeom prst="rect">
            <a:avLst/>
          </a:prstGeom>
        </p:spPr>
      </p:pic>
      <p:cxnSp>
        <p:nvCxnSpPr>
          <p:cNvPr id="9" name="直線接點 8"/>
          <p:cNvCxnSpPr/>
          <p:nvPr/>
        </p:nvCxnSpPr>
        <p:spPr bwMode="auto">
          <a:xfrm>
            <a:off x="1892452" y="4021371"/>
            <a:ext cx="2134601" cy="2636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818" y1="37013" x2="31818" y2="37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80" y="2927748"/>
            <a:ext cx="590273" cy="59027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804201" y="3467940"/>
            <a:ext cx="90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2000465" y="5302706"/>
            <a:ext cx="0" cy="62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2727299" y="5302706"/>
            <a:ext cx="0" cy="62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3596630" y="5302706"/>
            <a:ext cx="0" cy="62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741976" y="5511761"/>
            <a:ext cx="51648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SMB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468719" y="5511761"/>
            <a:ext cx="51648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SMB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7" name="上-下雙向箭號 16"/>
          <p:cNvSpPr/>
          <p:nvPr/>
        </p:nvSpPr>
        <p:spPr>
          <a:xfrm>
            <a:off x="3279752" y="4978670"/>
            <a:ext cx="162018" cy="32403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116188" y="4277722"/>
            <a:ext cx="645625" cy="461665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SMB</a:t>
            </a:r>
          </a:p>
          <a:p>
            <a:pPr algn="ctr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Server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367262" y="3767656"/>
            <a:ext cx="90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生產看板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 bwMode="auto">
          <a:xfrm>
            <a:off x="2000464" y="5302706"/>
            <a:ext cx="2513229" cy="0"/>
          </a:xfrm>
          <a:prstGeom prst="line">
            <a:avLst/>
          </a:prstGeom>
          <a:noFill/>
          <a:ln w="25400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肘形接點 20"/>
          <p:cNvCxnSpPr>
            <a:stCxn id="15" idx="1"/>
            <a:endCxn id="38" idx="1"/>
          </p:cNvCxnSpPr>
          <p:nvPr/>
        </p:nvCxnSpPr>
        <p:spPr>
          <a:xfrm rot="10800000" flipH="1">
            <a:off x="1741976" y="3414069"/>
            <a:ext cx="657480" cy="2236192"/>
          </a:xfrm>
          <a:prstGeom prst="bentConnector3">
            <a:avLst>
              <a:gd name="adj1" fmla="val -34769"/>
            </a:avLst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向上箭號 21"/>
          <p:cNvSpPr/>
          <p:nvPr/>
        </p:nvSpPr>
        <p:spPr>
          <a:xfrm>
            <a:off x="3071333" y="3858526"/>
            <a:ext cx="166790" cy="34230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65179" y="4124646"/>
            <a:ext cx="369332" cy="1488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單機狀態可視化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62018" y="4045509"/>
            <a:ext cx="1396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整線狀態可視化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2031448" y="4789147"/>
            <a:ext cx="874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集中管理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594729" y="6432405"/>
            <a:ext cx="2401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各類生產設備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輔助裝置聯網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662777" y="4801902"/>
            <a:ext cx="91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聯網輔導</a:t>
            </a: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18" y="5805462"/>
            <a:ext cx="669913" cy="66991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" b="11367"/>
          <a:stretch/>
        </p:blipFill>
        <p:spPr>
          <a:xfrm>
            <a:off x="3240502" y="5728126"/>
            <a:ext cx="755291" cy="680484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45" y="5849618"/>
            <a:ext cx="526126" cy="526126"/>
          </a:xfrm>
          <a:prstGeom prst="rect">
            <a:avLst/>
          </a:prstGeom>
        </p:spPr>
      </p:pic>
      <p:sp>
        <p:nvSpPr>
          <p:cNvPr id="34" name="直線圖說文字 2 33"/>
          <p:cNvSpPr/>
          <p:nvPr/>
        </p:nvSpPr>
        <p:spPr>
          <a:xfrm>
            <a:off x="4509604" y="2492896"/>
            <a:ext cx="4022835" cy="2573250"/>
          </a:xfrm>
          <a:prstGeom prst="borderCallout2">
            <a:avLst>
              <a:gd name="adj1" fmla="val 67697"/>
              <a:gd name="adj2" fmla="val -3848"/>
              <a:gd name="adj3" fmla="val 68067"/>
              <a:gd name="adj4" fmla="val -13874"/>
              <a:gd name="adj5" fmla="val 80132"/>
              <a:gd name="adj6" fmla="val -2954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第三方資安檢測高度風險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以上為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必要功能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設備連線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設定管理功能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擷取與儲存管理功能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設備稼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動管理功能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設備完工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計量管理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操作歷程記錄功能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設備異常主動通報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設備能耗管理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3350" lvl="1" indent="-133350">
              <a:spcBef>
                <a:spcPts val="0"/>
              </a:spcBef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建議功能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設備工單完工時間預估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國際相容通訊協定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直線圖說文字 2 35"/>
          <p:cNvSpPr/>
          <p:nvPr/>
        </p:nvSpPr>
        <p:spPr>
          <a:xfrm>
            <a:off x="5531760" y="5208196"/>
            <a:ext cx="3189453" cy="822994"/>
          </a:xfrm>
          <a:prstGeom prst="borderCallout2">
            <a:avLst>
              <a:gd name="adj1" fmla="val 75492"/>
              <a:gd name="adj2" fmla="val -3572"/>
              <a:gd name="adj3" fmla="val 75822"/>
              <a:gd name="adj4" fmla="val -16667"/>
              <a:gd name="adj5" fmla="val 94271"/>
              <a:gd name="adj6" fmla="val -468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-133350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機聯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網範圍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3350" indent="-133350"/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業者既有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生產線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機聯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與基本生產管理功能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986454" y="5666700"/>
            <a:ext cx="874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靈活反應</a:t>
            </a:r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14" b="43899"/>
          <a:stretch/>
        </p:blipFill>
        <p:spPr>
          <a:xfrm>
            <a:off x="2399456" y="3011170"/>
            <a:ext cx="1033031" cy="805798"/>
          </a:xfrm>
          <a:prstGeom prst="rect">
            <a:avLst/>
          </a:prstGeom>
        </p:spPr>
      </p:pic>
      <p:sp>
        <p:nvSpPr>
          <p:cNvPr id="40" name="五邊形 39"/>
          <p:cNvSpPr/>
          <p:nvPr/>
        </p:nvSpPr>
        <p:spPr bwMode="auto">
          <a:xfrm>
            <a:off x="433781" y="2420888"/>
            <a:ext cx="897530" cy="504000"/>
          </a:xfrm>
          <a:prstGeom prst="homePlate">
            <a:avLst>
              <a:gd name="adj" fmla="val 26640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無聯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網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基礎業者</a:t>
            </a:r>
            <a:endParaRPr lang="zh-TW" altLang="en-US"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＞形箭號 41"/>
          <p:cNvSpPr/>
          <p:nvPr/>
        </p:nvSpPr>
        <p:spPr bwMode="auto">
          <a:xfrm>
            <a:off x="2527982" y="2420888"/>
            <a:ext cx="1296000" cy="504000"/>
          </a:xfrm>
          <a:prstGeom prst="chevron">
            <a:avLst>
              <a:gd name="adj" fmla="val 27286"/>
            </a:avLst>
          </a:prstGeom>
          <a:solidFill>
            <a:srgbClr val="FFE48F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看見問題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＞形箭號 42"/>
          <p:cNvSpPr/>
          <p:nvPr/>
        </p:nvSpPr>
        <p:spPr bwMode="auto">
          <a:xfrm>
            <a:off x="1262366" y="2420888"/>
            <a:ext cx="1368000" cy="504000"/>
          </a:xfrm>
          <a:prstGeom prst="chevron">
            <a:avLst>
              <a:gd name="adj" fmla="val 27286"/>
            </a:avLst>
          </a:prstGeom>
          <a:solidFill>
            <a:srgbClr val="FFE48F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聯網化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資料記錄</a:t>
            </a:r>
            <a:r>
              <a:rPr lang="en-US" altLang="zh-TW" sz="105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05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傳遞</a:t>
            </a:r>
            <a:r>
              <a:rPr lang="en-US" altLang="zh-TW" sz="105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5111962" y="606836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政府經費上限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廠商自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籌款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50%(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SMB/SMU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輔導計畫說明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46104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51520" y="908720"/>
            <a:ext cx="8839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、疫後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經濟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協助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製造業智慧應用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升級輔導計畫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SMU-Phase I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94112" y="1340768"/>
            <a:ext cx="8124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1563" indent="-987425"/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計畫標的</a:t>
            </a:r>
            <a:r>
              <a:rPr lang="en-US" altLang="zh-TW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所製造之機械設備，或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現有產線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機械設備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或新購之機械設備，經由本局「技術服務能量登錄合格機構」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輔導，協助業者建置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機聯網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設備管理可視化</a:t>
            </a:r>
            <a:r>
              <a:rPr lang="zh-TW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能耗管理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4</a:t>
            </a:fld>
            <a:endParaRPr lang="en-US" altLang="zh-TW" b="1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13653" r="9252" b="7341"/>
          <a:stretch/>
        </p:blipFill>
        <p:spPr>
          <a:xfrm>
            <a:off x="2860331" y="4363458"/>
            <a:ext cx="802446" cy="790815"/>
          </a:xfrm>
          <a:prstGeom prst="rect">
            <a:avLst/>
          </a:prstGeom>
        </p:spPr>
      </p:pic>
      <p:cxnSp>
        <p:nvCxnSpPr>
          <p:cNvPr id="9" name="直線接點 8"/>
          <p:cNvCxnSpPr/>
          <p:nvPr/>
        </p:nvCxnSpPr>
        <p:spPr bwMode="auto">
          <a:xfrm>
            <a:off x="1892452" y="4166573"/>
            <a:ext cx="2134601" cy="2636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818" y1="37013" x2="31818" y2="37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80" y="3072950"/>
            <a:ext cx="590273" cy="59027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804201" y="3613142"/>
            <a:ext cx="90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2000465" y="5447908"/>
            <a:ext cx="0" cy="62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2727299" y="5447908"/>
            <a:ext cx="0" cy="62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3596630" y="5447908"/>
            <a:ext cx="0" cy="62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741976" y="5656963"/>
            <a:ext cx="51648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SMB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468719" y="5656963"/>
            <a:ext cx="51648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SMB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7" name="上-下雙向箭號 16"/>
          <p:cNvSpPr/>
          <p:nvPr/>
        </p:nvSpPr>
        <p:spPr>
          <a:xfrm>
            <a:off x="3279752" y="5123872"/>
            <a:ext cx="162018" cy="32403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116188" y="4422924"/>
            <a:ext cx="645625" cy="461665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SMB</a:t>
            </a:r>
          </a:p>
          <a:p>
            <a:pPr algn="ctr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Server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367262" y="3912858"/>
            <a:ext cx="90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生產看板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 bwMode="auto">
          <a:xfrm>
            <a:off x="2000464" y="5447908"/>
            <a:ext cx="2513229" cy="0"/>
          </a:xfrm>
          <a:prstGeom prst="line">
            <a:avLst/>
          </a:prstGeom>
          <a:noFill/>
          <a:ln w="25400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肘形接點 20"/>
          <p:cNvCxnSpPr>
            <a:stCxn id="15" idx="1"/>
            <a:endCxn id="38" idx="1"/>
          </p:cNvCxnSpPr>
          <p:nvPr/>
        </p:nvCxnSpPr>
        <p:spPr>
          <a:xfrm rot="10800000" flipH="1">
            <a:off x="1741976" y="3559271"/>
            <a:ext cx="657480" cy="2236192"/>
          </a:xfrm>
          <a:prstGeom prst="bentConnector3">
            <a:avLst>
              <a:gd name="adj1" fmla="val -34769"/>
            </a:avLst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向上箭號 21"/>
          <p:cNvSpPr/>
          <p:nvPr/>
        </p:nvSpPr>
        <p:spPr>
          <a:xfrm>
            <a:off x="3071333" y="4003728"/>
            <a:ext cx="166790" cy="34230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65179" y="4269848"/>
            <a:ext cx="369332" cy="1488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單機狀態可視化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62018" y="4190711"/>
            <a:ext cx="1396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整線狀態可視化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2031448" y="4934349"/>
            <a:ext cx="874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集中管理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594729" y="6577607"/>
            <a:ext cx="2401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各類生產設備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輔助裝置聯網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662777" y="4947104"/>
            <a:ext cx="91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聯網輔導</a:t>
            </a: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18" y="5950664"/>
            <a:ext cx="669913" cy="66991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" b="11367"/>
          <a:stretch/>
        </p:blipFill>
        <p:spPr>
          <a:xfrm>
            <a:off x="3240502" y="5873328"/>
            <a:ext cx="755291" cy="680484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45" y="5994820"/>
            <a:ext cx="526126" cy="526126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0" r="36798" b="57828"/>
          <a:stretch/>
        </p:blipFill>
        <p:spPr>
          <a:xfrm>
            <a:off x="4027054" y="5684469"/>
            <a:ext cx="965105" cy="869344"/>
          </a:xfrm>
          <a:prstGeom prst="rect">
            <a:avLst/>
          </a:prstGeom>
        </p:spPr>
      </p:pic>
      <p:sp>
        <p:nvSpPr>
          <p:cNvPr id="34" name="直線圖說文字 2 33"/>
          <p:cNvSpPr/>
          <p:nvPr/>
        </p:nvSpPr>
        <p:spPr>
          <a:xfrm>
            <a:off x="4509604" y="2638098"/>
            <a:ext cx="4022835" cy="2573250"/>
          </a:xfrm>
          <a:prstGeom prst="borderCallout2">
            <a:avLst>
              <a:gd name="adj1" fmla="val 67697"/>
              <a:gd name="adj2" fmla="val -3848"/>
              <a:gd name="adj3" fmla="val 68067"/>
              <a:gd name="adj4" fmla="val -13874"/>
              <a:gd name="adj5" fmla="val 80132"/>
              <a:gd name="adj6" fmla="val -2954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第三方資安檢測高度風險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以上為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必要功能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系統連線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設定管理功能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擷取與儲存管理功能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系統稼動管理功能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系統完工計量管理功能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歷程記錄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異常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主動通報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能耗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1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3350" lvl="1" indent="-133350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系統工單完工時間預估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國際相容通訊協定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加分功能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35" name="直線接點 34"/>
          <p:cNvCxnSpPr/>
          <p:nvPr/>
        </p:nvCxnSpPr>
        <p:spPr>
          <a:xfrm flipV="1">
            <a:off x="4136232" y="5447908"/>
            <a:ext cx="0" cy="62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直線圖說文字 2 35"/>
          <p:cNvSpPr/>
          <p:nvPr/>
        </p:nvSpPr>
        <p:spPr>
          <a:xfrm>
            <a:off x="5531760" y="5353398"/>
            <a:ext cx="3189453" cy="822994"/>
          </a:xfrm>
          <a:prstGeom prst="borderCallout2">
            <a:avLst>
              <a:gd name="adj1" fmla="val 75492"/>
              <a:gd name="adj2" fmla="val -3572"/>
              <a:gd name="adj3" fmla="val 75822"/>
              <a:gd name="adj4" fmla="val -16667"/>
              <a:gd name="adj5" fmla="val 84054"/>
              <a:gd name="adj6" fmla="val -260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-133350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機聯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網範圍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3350" indent="-133350"/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業者既有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生產線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機聯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與基本生產管理功能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986454" y="5811902"/>
            <a:ext cx="874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靈活反應</a:t>
            </a:r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14" b="43899"/>
          <a:stretch/>
        </p:blipFill>
        <p:spPr>
          <a:xfrm>
            <a:off x="2399456" y="3156372"/>
            <a:ext cx="1033031" cy="805798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818" y1="37013" x2="31818" y2="37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95" y="5474396"/>
            <a:ext cx="590273" cy="590273"/>
          </a:xfrm>
          <a:prstGeom prst="rect">
            <a:avLst/>
          </a:prstGeom>
        </p:spPr>
      </p:pic>
      <p:sp>
        <p:nvSpPr>
          <p:cNvPr id="40" name="五邊形 39"/>
          <p:cNvSpPr/>
          <p:nvPr/>
        </p:nvSpPr>
        <p:spPr bwMode="auto">
          <a:xfrm>
            <a:off x="433781" y="2564904"/>
            <a:ext cx="897530" cy="504000"/>
          </a:xfrm>
          <a:prstGeom prst="homePlate">
            <a:avLst>
              <a:gd name="adj" fmla="val 26640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無聯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網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基礎業者</a:t>
            </a:r>
            <a:endParaRPr lang="zh-TW" altLang="en-US"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＞形箭號 41"/>
          <p:cNvSpPr/>
          <p:nvPr/>
        </p:nvSpPr>
        <p:spPr bwMode="auto">
          <a:xfrm>
            <a:off x="2527982" y="2564904"/>
            <a:ext cx="1296000" cy="504000"/>
          </a:xfrm>
          <a:prstGeom prst="chevron">
            <a:avLst>
              <a:gd name="adj" fmla="val 27286"/>
            </a:avLst>
          </a:prstGeom>
          <a:solidFill>
            <a:srgbClr val="FFE48F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看見問題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＞形箭號 42"/>
          <p:cNvSpPr/>
          <p:nvPr/>
        </p:nvSpPr>
        <p:spPr bwMode="auto">
          <a:xfrm>
            <a:off x="1262366" y="2564904"/>
            <a:ext cx="1368000" cy="504000"/>
          </a:xfrm>
          <a:prstGeom prst="chevron">
            <a:avLst>
              <a:gd name="adj" fmla="val 27286"/>
            </a:avLst>
          </a:prstGeom>
          <a:solidFill>
            <a:srgbClr val="FFE48F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聯網化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資料記錄</a:t>
            </a:r>
            <a:r>
              <a:rPr lang="en-US" altLang="zh-TW" sz="105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05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傳遞</a:t>
            </a:r>
            <a:r>
              <a:rPr lang="en-US" altLang="zh-TW" sz="105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5111962" y="621357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政府經費上限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廠商自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籌款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50%(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SMB/SMU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輔導計畫說明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62206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字方塊 55"/>
          <p:cNvSpPr txBox="1"/>
          <p:nvPr/>
        </p:nvSpPr>
        <p:spPr>
          <a:xfrm>
            <a:off x="6049363" y="3273591"/>
            <a:ext cx="2783725" cy="28144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ts val="1600"/>
              </a:lnSpc>
            </a:pPr>
            <a:endParaRPr lang="zh-TW" altLang="en-US" sz="105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424" name="AutoShape 8" descr="Packin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426" name="AutoShape 10" descr="Packin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428" name="AutoShape 12" descr="Packin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251520" y="980728"/>
            <a:ext cx="893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、疫後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協助製造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業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智慧應用升級輔導計畫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SMU-Phase II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60375" y="1396681"/>
            <a:ext cx="84746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1563" indent="-987425"/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</a:t>
            </a:r>
            <a:r>
              <a:rPr lang="zh-TW" altLang="en-US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所製造之機械設備，或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現有產線機械設備或新購之機械設備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已具備機械設備聯網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設備稼動率可視化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之基礎下，經由本局「技術服務能量登錄合格機構」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輔導協助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智慧應用</a:t>
            </a:r>
            <a:r>
              <a:rPr lang="zh-TW" altLang="zh-TW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升級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得依需求實施碳盤查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相關工作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5</a:t>
            </a:fld>
            <a:endParaRPr lang="en-US" altLang="zh-TW" b="1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939434" y="3296101"/>
            <a:ext cx="1809000" cy="3264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endParaRPr lang="zh-TW" altLang="en-US" sz="105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654949" y="3288830"/>
            <a:ext cx="3368841" cy="3271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ts val="1600"/>
              </a:lnSpc>
            </a:pPr>
            <a:endParaRPr lang="zh-TW" altLang="en-US" sz="105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五邊形 56"/>
          <p:cNvSpPr/>
          <p:nvPr/>
        </p:nvSpPr>
        <p:spPr bwMode="auto">
          <a:xfrm>
            <a:off x="118255" y="2708920"/>
            <a:ext cx="840064" cy="468000"/>
          </a:xfrm>
          <a:prstGeom prst="homePlate">
            <a:avLst>
              <a:gd name="adj" fmla="val 26640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有聯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網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基礎業者</a:t>
            </a:r>
            <a:endParaRPr lang="zh-TW" altLang="en-US"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" name="＞形箭號 57"/>
          <p:cNvSpPr/>
          <p:nvPr/>
        </p:nvSpPr>
        <p:spPr bwMode="auto">
          <a:xfrm>
            <a:off x="939434" y="2708920"/>
            <a:ext cx="1836000" cy="468000"/>
          </a:xfrm>
          <a:prstGeom prst="chevron">
            <a:avLst>
              <a:gd name="adj" fmla="val 27286"/>
            </a:avLst>
          </a:prstGeom>
          <a:solidFill>
            <a:srgbClr val="FFE48F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看見問題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9" name="＞形箭號 58"/>
          <p:cNvSpPr/>
          <p:nvPr/>
        </p:nvSpPr>
        <p:spPr bwMode="auto">
          <a:xfrm>
            <a:off x="2648134" y="2708920"/>
            <a:ext cx="2112928" cy="468000"/>
          </a:xfrm>
          <a:prstGeom prst="chevron">
            <a:avLst>
              <a:gd name="adj" fmla="val 27286"/>
            </a:avLst>
          </a:prstGeom>
          <a:solidFill>
            <a:srgbClr val="FFD85D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透明化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了解問題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" name="＞形箭號 59"/>
          <p:cNvSpPr/>
          <p:nvPr/>
        </p:nvSpPr>
        <p:spPr bwMode="auto">
          <a:xfrm>
            <a:off x="5947544" y="2708920"/>
            <a:ext cx="1512000" cy="468000"/>
          </a:xfrm>
          <a:prstGeom prst="chevron">
            <a:avLst>
              <a:gd name="adj" fmla="val 27286"/>
            </a:avLst>
          </a:prstGeom>
          <a:solidFill>
            <a:srgbClr val="FFCD2F"/>
          </a:solidFill>
          <a:ln w="12700" cap="flat" cmpd="sng" algn="ctr">
            <a:solidFill>
              <a:srgbClr val="FFC30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可預測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異常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趨勢偏移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61" name="＞形箭號 60"/>
          <p:cNvSpPr/>
          <p:nvPr/>
        </p:nvSpPr>
        <p:spPr bwMode="auto">
          <a:xfrm>
            <a:off x="7384881" y="2672968"/>
            <a:ext cx="1512000" cy="468000"/>
          </a:xfrm>
          <a:prstGeom prst="chevron">
            <a:avLst>
              <a:gd name="adj" fmla="val 27286"/>
            </a:avLst>
          </a:prstGeom>
          <a:solidFill>
            <a:srgbClr val="FFC000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自適化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恢復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優化調整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110497" y="3280859"/>
            <a:ext cx="739811" cy="3217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eaVert" wrap="square" rtlCol="0" anchor="ctr">
            <a:noAutofit/>
          </a:bodyPr>
          <a:lstStyle/>
          <a:p>
            <a:pPr algn="ctr">
              <a:lnSpc>
                <a:spcPts val="1600"/>
              </a:lnSpc>
            </a:pPr>
            <a:endParaRPr lang="en-US" altLang="zh-TW" sz="1875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3" name="直線接點 62"/>
          <p:cNvCxnSpPr>
            <a:cxnSpLocks/>
          </p:cNvCxnSpPr>
          <p:nvPr/>
        </p:nvCxnSpPr>
        <p:spPr bwMode="auto">
          <a:xfrm flipV="1">
            <a:off x="954674" y="3551219"/>
            <a:ext cx="1593000" cy="104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4" name="直線接點 63"/>
          <p:cNvCxnSpPr>
            <a:cxnSpLocks/>
          </p:cNvCxnSpPr>
          <p:nvPr/>
        </p:nvCxnSpPr>
        <p:spPr bwMode="auto">
          <a:xfrm>
            <a:off x="966974" y="4148102"/>
            <a:ext cx="1593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" name="直線接點 64"/>
          <p:cNvCxnSpPr>
            <a:cxnSpLocks/>
          </p:cNvCxnSpPr>
          <p:nvPr/>
        </p:nvCxnSpPr>
        <p:spPr bwMode="auto">
          <a:xfrm>
            <a:off x="2821054" y="3548888"/>
            <a:ext cx="1755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6" name="直線接點 65"/>
          <p:cNvCxnSpPr>
            <a:cxnSpLocks/>
          </p:cNvCxnSpPr>
          <p:nvPr/>
        </p:nvCxnSpPr>
        <p:spPr bwMode="auto">
          <a:xfrm>
            <a:off x="2821054" y="4148102"/>
            <a:ext cx="1755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7" name="直線接點 66"/>
          <p:cNvCxnSpPr>
            <a:cxnSpLocks/>
          </p:cNvCxnSpPr>
          <p:nvPr/>
        </p:nvCxnSpPr>
        <p:spPr bwMode="auto">
          <a:xfrm>
            <a:off x="6073963" y="3551605"/>
            <a:ext cx="2538000" cy="141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直線接點 67"/>
          <p:cNvCxnSpPr>
            <a:cxnSpLocks/>
          </p:cNvCxnSpPr>
          <p:nvPr/>
        </p:nvCxnSpPr>
        <p:spPr bwMode="auto">
          <a:xfrm>
            <a:off x="6100963" y="4148102"/>
            <a:ext cx="251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9" name="文字方塊 68"/>
          <p:cNvSpPr txBox="1"/>
          <p:nvPr/>
        </p:nvSpPr>
        <p:spPr>
          <a:xfrm>
            <a:off x="888580" y="3581167"/>
            <a:ext cx="1796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just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能將數據轉化成可視畫面，即時了解正在發生的事件，並依據數據輔助決策。</a:t>
            </a:r>
          </a:p>
        </p:txBody>
      </p:sp>
      <p:sp>
        <p:nvSpPr>
          <p:cNvPr id="70" name="文字方塊 69"/>
          <p:cNvSpPr txBox="1"/>
          <p:nvPr/>
        </p:nvSpPr>
        <p:spPr>
          <a:xfrm>
            <a:off x="1082560" y="3296103"/>
            <a:ext cx="1350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發生了什麼事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2667965" y="3296102"/>
            <a:ext cx="172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為什麼發生這些事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2658481" y="3581167"/>
            <a:ext cx="1937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just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能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多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維度資訊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轉化為各事件發生的原因，並且累積處理事件的經驗知識。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81901" y="3965516"/>
            <a:ext cx="761747" cy="18099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1875" b="1" dirty="0">
                <a:latin typeface="微軟正黑體" pitchFamily="34" charset="-120"/>
                <a:ea typeface="微軟正黑體" pitchFamily="34" charset="-120"/>
              </a:rPr>
              <a:t>設備聯網稼動率可視化</a:t>
            </a:r>
          </a:p>
        </p:txBody>
      </p:sp>
      <p:sp>
        <p:nvSpPr>
          <p:cNvPr id="76" name="＞形箭號 75"/>
          <p:cNvSpPr/>
          <p:nvPr/>
        </p:nvSpPr>
        <p:spPr bwMode="auto">
          <a:xfrm>
            <a:off x="4647247" y="2708920"/>
            <a:ext cx="1417836" cy="468000"/>
          </a:xfrm>
          <a:prstGeom prst="chevron">
            <a:avLst>
              <a:gd name="adj" fmla="val 27286"/>
            </a:avLst>
          </a:prstGeom>
          <a:solidFill>
            <a:schemeClr val="accent6">
              <a:alpha val="60000"/>
            </a:schemeClr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6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流程</a:t>
            </a:r>
            <a:r>
              <a:rPr lang="zh-TW" altLang="en-US" sz="16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數位化</a:t>
            </a:r>
            <a:endParaRPr lang="en-US" altLang="zh-TW" sz="16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建立數位參考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4605954" y="3296102"/>
            <a:ext cx="151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事件是否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正常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cxnSp>
        <p:nvCxnSpPr>
          <p:cNvPr id="78" name="直線接點 77"/>
          <p:cNvCxnSpPr>
            <a:cxnSpLocks/>
          </p:cNvCxnSpPr>
          <p:nvPr/>
        </p:nvCxnSpPr>
        <p:spPr bwMode="auto">
          <a:xfrm>
            <a:off x="4829153" y="3559176"/>
            <a:ext cx="113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9" name="文字方塊 78"/>
          <p:cNvSpPr txBox="1"/>
          <p:nvPr/>
        </p:nvSpPr>
        <p:spPr>
          <a:xfrm>
            <a:off x="4554432" y="3592758"/>
            <a:ext cx="1531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just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數位技術建立生產流程、參考數值與實際生產數值並綜合運用。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80" name="直線接點 79"/>
          <p:cNvCxnSpPr>
            <a:cxnSpLocks/>
          </p:cNvCxnSpPr>
          <p:nvPr/>
        </p:nvCxnSpPr>
        <p:spPr bwMode="auto">
          <a:xfrm>
            <a:off x="4859539" y="4148102"/>
            <a:ext cx="1107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1" name="文字方塊 80"/>
          <p:cNvSpPr txBox="1"/>
          <p:nvPr/>
        </p:nvSpPr>
        <p:spPr>
          <a:xfrm>
            <a:off x="4700781" y="4203779"/>
            <a:ext cx="1254007" cy="230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050" b="1" dirty="0">
                <a:latin typeface="微軟正黑體" pitchFamily="34" charset="-120"/>
                <a:ea typeface="微軟正黑體" pitchFamily="34" charset="-120"/>
              </a:rPr>
              <a:t>輔導措施</a:t>
            </a:r>
            <a:r>
              <a:rPr lang="en-US" altLang="zh-TW" sz="105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algn="just">
              <a:lnSpc>
                <a:spcPts val="1600"/>
              </a:lnSpc>
            </a:pPr>
            <a:r>
              <a:rPr lang="zh-TW" altLang="en-US" sz="1050" b="1" dirty="0">
                <a:latin typeface="微軟正黑體" pitchFamily="34" charset="-120"/>
                <a:ea typeface="微軟正黑體" pitchFamily="34" charset="-120"/>
              </a:rPr>
              <a:t>運用數位技術追蹤數據、建立作業標準參考數值、建立數位作業</a:t>
            </a:r>
            <a:r>
              <a:rPr lang="zh-TW" altLang="en-US" sz="1050" b="1" dirty="0" smtClean="0">
                <a:latin typeface="微軟正黑體" pitchFamily="34" charset="-120"/>
                <a:ea typeface="微軟正黑體" pitchFamily="34" charset="-120"/>
              </a:rPr>
              <a:t>程序標準，並藉此優化標準</a:t>
            </a:r>
            <a:endParaRPr lang="en-US" altLang="zh-TW" sz="1050" b="1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標準作業數位化、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參考數值可視化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即時差異比對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流程數位可視化、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事件分析。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7525200" y="3284984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如何自動反應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6014623" y="3296101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哪些事要發生了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7426707" y="3588124"/>
            <a:ext cx="1351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4" indent="-64294" algn="just">
              <a:buFont typeface="Arial" pitchFamily="34" charset="0"/>
              <a:buChar char="•"/>
            </a:pPr>
            <a:r>
              <a:rPr lang="zh-TW" altLang="en-US" sz="975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能夠依據發生的事件自動進行最有利的策略回應</a:t>
            </a:r>
            <a:r>
              <a:rPr lang="zh-TW" altLang="en-US" sz="105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05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6008805" y="3577032"/>
            <a:ext cx="1432240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4" indent="-64294" algn="just">
              <a:buFont typeface="Arial" pitchFamily="34" charset="0"/>
              <a:buChar char="•"/>
            </a:pPr>
            <a:r>
              <a:rPr lang="zh-TW" altLang="en-US" sz="975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能透過資料推估未來可能發生的事件，並且依預測進行決策。</a:t>
            </a:r>
            <a:endParaRPr lang="en-US" altLang="zh-TW" sz="975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898646" y="4203779"/>
            <a:ext cx="1821192" cy="234936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產業問題</a:t>
            </a:r>
            <a:r>
              <a: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00"/>
              </a:lnSpc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訂單小型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化生產、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站</a:t>
            </a:r>
            <a:r>
              <a:rPr lang="en-US" altLang="zh-TW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倉儲缺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料、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生產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穩定使調度困難、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刀具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高、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模具故障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影響生產、衡量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績效不公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員工消極、設備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故障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影響產出、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穩定造成退貨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風險高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00"/>
              </a:lnSpc>
            </a:pPr>
            <a:r>
              <a:rPr lang="zh-TW" altLang="en-US" sz="9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輔導措施</a:t>
            </a:r>
            <a:r>
              <a:rPr lang="en-US" altLang="zh-TW" sz="9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1600"/>
              </a:lnSpc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自動收集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數據，實現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資訊可視</a:t>
            </a:r>
            <a:r>
              <a:rPr lang="en-US" altLang="zh-TW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人、機、料、法、環、測</a:t>
            </a:r>
            <a:r>
              <a:rPr lang="en-US" altLang="zh-TW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改為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2605890" y="4203779"/>
            <a:ext cx="215517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輔導措施</a:t>
            </a:r>
            <a:r>
              <a: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跨系統數位整合</a:t>
            </a:r>
            <a:endParaRPr lang="en-US" altLang="zh-TW" sz="10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訂單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排程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整合、易於安排生產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物料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工單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結合、知需求預訂貨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時間統計分析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，知合理時間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刀具領用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數位記錄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，管理省成本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模具使用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數位紀錄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，維護易規劃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人員產能數位管理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，獎勵好員工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設備數據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異常預警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，決策修產</a:t>
            </a:r>
            <a:r>
              <a:rPr lang="zh-TW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</a:t>
            </a:r>
            <a:endParaRPr lang="en-US" altLang="zh-TW" sz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監測</a:t>
            </a:r>
            <a:r>
              <a:rPr lang="zh-TW" altLang="en-US" sz="1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變化，降低不良率</a:t>
            </a:r>
            <a:endParaRPr lang="en-US" altLang="zh-TW" sz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及時</a:t>
            </a:r>
            <a:r>
              <a:rPr lang="zh-TW" altLang="en-US" sz="1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能耗監測</a:t>
            </a:r>
            <a:r>
              <a:rPr lang="zh-TW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改善，節能又減碳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6066193" y="4149080"/>
            <a:ext cx="283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輔導措施</a:t>
            </a:r>
            <a:r>
              <a:rPr lang="en-US" altLang="zh-TW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導入進階智慧軟體</a:t>
            </a:r>
            <a:r>
              <a:rPr lang="en-US" altLang="zh-TW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0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訂單與排程整合、預測完工時間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分析歷史數據與上游資訊，提前警示與催料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標準化流程、分析調整可行性，輔助優化效率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分析每日、每周用量，精準訂貨、庫存降低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分析模具次數與產品良率、預測保養時間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分析優秀員工，拔擢管理層級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分析異常，預估問題發生點，不讓設備故障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交叉分析檢測品質數據、預測缺陷原因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69488" y="3288830"/>
            <a:ext cx="87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lang="zh-TW" altLang="en-US" sz="1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即時記錄</a:t>
            </a:r>
            <a:r>
              <a:rPr lang="en-US" altLang="zh-TW" sz="1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傳遞</a:t>
            </a:r>
            <a:endParaRPr lang="en-US" altLang="zh-TW" sz="1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878904" y="2708920"/>
            <a:ext cx="3814080" cy="384422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933450" marR="0" indent="-4762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AutoNum type="ea1ChsPeriod"/>
            </a:pPr>
            <a:endParaRPr kumimoji="1" lang="zh-TW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44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SMB/SMU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輔導計畫說明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008805" y="6045837"/>
            <a:ext cx="313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政府經費上限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廠商自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籌款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50%(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36971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字方塊 71"/>
          <p:cNvSpPr txBox="1"/>
          <p:nvPr/>
        </p:nvSpPr>
        <p:spPr>
          <a:xfrm>
            <a:off x="467544" y="980728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、計畫申請模式：由輔導單位協助送件、提出申請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17" y="1988840"/>
            <a:ext cx="8658096" cy="405563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6</a:t>
            </a:fld>
            <a:endParaRPr lang="en-US" altLang="zh-TW" b="1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SMB/SMU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輔導計畫說明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88011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93209" y="980728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五、申請資格：有關申請之企業應符合下列申請資格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4" descr="http://www.myfreephotoshop.com/wp-content/uploads/2013/03/1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44077"/>
            <a:ext cx="2232248" cy="15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639325" y="1486813"/>
            <a:ext cx="5702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 defTabSz="901700">
              <a:spcBef>
                <a:spcPts val="600"/>
              </a:spcBef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：在中華民國境內依法辦理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登記或商業登記、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法人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經主管機關核准設立，且為經濟部工業局「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技術服務能量登錄合格機構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」之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(AU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(IT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資料經濟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(DA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系統整合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(SI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等服務機構</a:t>
            </a:r>
            <a:r>
              <a:rPr lang="zh-TW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Picture 8" descr="相關圖片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236" y="3482178"/>
            <a:ext cx="2207673" cy="1819030"/>
          </a:xfrm>
          <a:prstGeom prst="rect">
            <a:avLst/>
          </a:prstGeom>
          <a:noFill/>
        </p:spPr>
      </p:pic>
      <p:pic>
        <p:nvPicPr>
          <p:cNvPr id="15" name="Picture 4" descr="相關圖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249" y="1561332"/>
            <a:ext cx="2265674" cy="1435620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639325" y="5978252"/>
            <a:ext cx="5437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 defTabSz="901700">
              <a:spcBef>
                <a:spcPts val="600"/>
              </a:spcBef>
              <a:spcAft>
                <a:spcPts val="0"/>
              </a:spcAft>
            </a:pP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其他資格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：淨值不得為負值、非金融機構拒絕往來戶、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年內無欠繳應納稅捐情事等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40643" y="3220741"/>
            <a:ext cx="622396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 defTabSz="901700">
              <a:spcBef>
                <a:spcPts val="600"/>
              </a:spcBef>
              <a:spcAft>
                <a:spcPts val="0"/>
              </a:spcAft>
            </a:pP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輔導業者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1563" lvl="0" indent="-1071563"/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1.SMB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在中華民國境內依法辦理公司登記或商業登記，並有工廠登記證明文件之國內製造業者，且行業類別屬於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基本金屬製造業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金屬製品製造業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071563" lvl="1" indent="-1071563" algn="just" defTabSz="901700">
              <a:spcBef>
                <a:spcPts val="600"/>
              </a:spcBef>
              <a:spcAft>
                <a:spcPts val="0"/>
              </a:spcAft>
            </a:pPr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2.SMU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(Phase I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Phase II):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在中華民國境內依法辦理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公司登記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商業登記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，並有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工廠登記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證明文件之國內製造業者。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「manufacturing png」的圖片搜尋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0644" y="4822993"/>
            <a:ext cx="3150865" cy="1289061"/>
          </a:xfrm>
          <a:prstGeom prst="rect">
            <a:avLst/>
          </a:prstGeom>
          <a:noFill/>
        </p:spPr>
      </p:pic>
      <p:sp>
        <p:nvSpPr>
          <p:cNvPr id="19" name="文字方塊 18"/>
          <p:cNvSpPr txBox="1"/>
          <p:nvPr/>
        </p:nvSpPr>
        <p:spPr>
          <a:xfrm>
            <a:off x="1076889" y="2795124"/>
            <a:ext cx="58961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技術服務能量登錄合格機構查詢網址：</a:t>
            </a:r>
            <a:endParaRPr lang="en-US" altLang="zh-TW" sz="105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https://assist.nat.gov.tw/wSite/sp?xdUrl=/wSite/sp/tech/enterpriseQualifiedList.jsp&amp;mp=2</a:t>
            </a:r>
            <a:endParaRPr lang="zh-TW" altLang="en-US" sz="105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7</a:t>
            </a:fld>
            <a:endParaRPr lang="en-US" altLang="zh-TW" b="1"/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SMB/SMU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輔導計畫說明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48967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251520" y="692696"/>
            <a:ext cx="8291956" cy="5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-355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六、其他補充事項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16758"/>
              </p:ext>
            </p:extLst>
          </p:nvPr>
        </p:nvGraphicFramePr>
        <p:xfrm>
          <a:off x="259387" y="1206044"/>
          <a:ext cx="8713093" cy="555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7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350">
                  <a:extLst>
                    <a:ext uri="{9D8B030D-6E8A-4147-A177-3AD203B41FA5}">
                      <a16:colId xmlns:a16="http://schemas.microsoft.com/office/drawing/2014/main" val="991155102"/>
                    </a:ext>
                  </a:extLst>
                </a:gridCol>
              </a:tblGrid>
              <a:tr h="355051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疫後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金屬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製品領域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SMB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輔導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疫後</a:t>
                      </a:r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SMU</a:t>
                      </a:r>
                      <a:r>
                        <a:rPr lang="en-US" altLang="zh-TW" baseline="0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-Phase </a:t>
                      </a:r>
                      <a:r>
                        <a:rPr lang="en-US" altLang="zh-TW" baseline="0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</a:t>
                      </a:r>
                      <a:endParaRPr lang="zh-TW" altLang="en-US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疫後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SMU-Phase 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II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6229"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本須知自公布日起即受理申請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，若本計畫年度預算用罄，即公布停止受理申請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1400" b="1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marR="0" lvl="0" indent="-36195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每個案受輔導業者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自籌款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至少占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個案總經費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50%(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以上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；政府輔導經費以個案總經費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為限，每個案輔導計畫之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政府輔導經費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上限為新臺幣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en-US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惟實際輔導計畫總經費及政府輔導經費由審查委員依設備聯網比例、導入之功能模組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(7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項基本功能為必要功能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及計畫效益審定。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marR="0" lvl="0" indent="-36195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marR="0" lvl="0" indent="-36195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受輔導行業別須為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</a:t>
                      </a:r>
                      <a:r>
                        <a:rPr lang="zh-TW" altLang="en-US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類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en-US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基本金屬製造業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</a:t>
                      </a:r>
                      <a:r>
                        <a:rPr lang="zh-TW" altLang="en-US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類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en-US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金屬製品製造業。</a:t>
                      </a:r>
                      <a:endParaRPr lang="zh-TW" altLang="zh-TW" sz="1400" b="1" kern="1200" dirty="0" smtClean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0" indent="-361950" algn="just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	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本須知自公布日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起即受理申請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若本計畫年度預算用罄，即公布停止受理申請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1950" marR="0" lvl="0" indent="-36195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每個案受輔導業者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自籌款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至少占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個案總經費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50%(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以上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；政府輔導經費以個案總經費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為限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，每個案輔導計畫之政府輔導經費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上限為新臺幣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en-US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惟實際輔導計畫總經費及政府輔導經費由審查委員依設備聯網比例、導入之功能模組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(7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項基本功能為必要功能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及計畫效益審定。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marR="0" lvl="0" indent="-36195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marR="0" lvl="0" indent="-36195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受輔導業者</a:t>
                      </a:r>
                      <a:r>
                        <a:rPr lang="zh-TW" altLang="en-US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無產業別限制</a:t>
                      </a: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TW" sz="1400" b="1" kern="12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indent="-361950" algn="just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1950" indent="-361950" algn="just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zh-TW" altLang="zh-TW" sz="1400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本須知自公布日起即受理申請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，若本計畫年度預算用罄，即公布停止受理申請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1400" b="1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indent="-361950" algn="just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每個案受輔導業者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自籌款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至少占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個案總經費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50%(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以上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；政府輔導經費以個案總經費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為限，每個案輔導計畫之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政府輔導經費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上限為新臺幣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；提案輔導計畫中規劃達成流程數位化或可預測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以上之智慧化程度，經審查委員同意實施之項目得以提高評分，實際政府輔導經費由審查委員審定。</a:t>
                      </a:r>
                      <a:endParaRPr lang="en-US" altLang="zh-TW" sz="1400" b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indent="-361950" algn="just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規劃執行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組織碳盤查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且結案提供組織碳盤查報告之個案，得於個案經費核定時增加政府輔導經費新臺幣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1400" b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marR="0" lvl="0" indent="-36195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受輔導業者無產業別限制</a:t>
                      </a:r>
                      <a:r>
                        <a:rPr lang="zh-TW" alt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TW" sz="1400" b="1" kern="12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294394" y="764704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依實際公告為主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8</a:t>
            </a:fld>
            <a:endParaRPr lang="en-US" altLang="zh-TW" b="1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SMB/SMU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輔導計畫說明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49492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B簡報格式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經濟部工業局</Template>
  <TotalTime>7285</TotalTime>
  <Words>3552</Words>
  <Application>Microsoft Office PowerPoint</Application>
  <PresentationFormat>如螢幕大小 (4:3)</PresentationFormat>
  <Paragraphs>334</Paragraphs>
  <Slides>17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30" baseType="lpstr">
      <vt:lpstr>Arial Unicode MS</vt:lpstr>
      <vt:lpstr>맑은 고딕</vt:lpstr>
      <vt:lpstr>華康隸書體</vt:lpstr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IDB簡報格式</vt:lpstr>
      <vt:lpstr>2_Office Theme</vt:lpstr>
      <vt:lpstr>PowerPoint 簡報</vt:lpstr>
      <vt:lpstr>壹、疫後特別預算緣由</vt:lpstr>
      <vt:lpstr>貳、各輔導計畫技術面階段目的</vt:lpstr>
      <vt:lpstr>參、SMB/SMU輔導計畫說明</vt:lpstr>
      <vt:lpstr>參、SMB/SMU輔導計畫說明</vt:lpstr>
      <vt:lpstr>參、SMB/SMU輔導計畫說明</vt:lpstr>
      <vt:lpstr>參、SMB/SMU輔導計畫說明</vt:lpstr>
      <vt:lpstr>參、SMB/SMU輔導計畫說明</vt:lpstr>
      <vt:lpstr>參、SMB/SMU輔導計畫說明</vt:lpstr>
      <vt:lpstr>參、SMB/SMU輔導計畫說明</vt:lpstr>
      <vt:lpstr>肆、輔導計畫聯絡窗口</vt:lpstr>
      <vt:lpstr>附件、輔導計畫資安推動作法說明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iii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張乃文</cp:lastModifiedBy>
  <cp:revision>652</cp:revision>
  <cp:lastPrinted>2020-01-14T12:05:23Z</cp:lastPrinted>
  <dcterms:created xsi:type="dcterms:W3CDTF">2009-11-22T11:53:13Z</dcterms:created>
  <dcterms:modified xsi:type="dcterms:W3CDTF">2023-04-25T05:04:02Z</dcterms:modified>
</cp:coreProperties>
</file>