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52"/>
  </p:notesMasterIdLst>
  <p:handoutMasterIdLst>
    <p:handoutMasterId r:id="rId53"/>
  </p:handoutMasterIdLst>
  <p:sldIdLst>
    <p:sldId id="2094" r:id="rId4"/>
    <p:sldId id="2161" r:id="rId5"/>
    <p:sldId id="2093" r:id="rId6"/>
    <p:sldId id="2091" r:id="rId7"/>
    <p:sldId id="2119" r:id="rId8"/>
    <p:sldId id="2120" r:id="rId9"/>
    <p:sldId id="2095" r:id="rId10"/>
    <p:sldId id="2125" r:id="rId11"/>
    <p:sldId id="2154" r:id="rId12"/>
    <p:sldId id="2155" r:id="rId13"/>
    <p:sldId id="2158" r:id="rId14"/>
    <p:sldId id="2156" r:id="rId15"/>
    <p:sldId id="2163" r:id="rId16"/>
    <p:sldId id="2159" r:id="rId17"/>
    <p:sldId id="2160" r:id="rId18"/>
    <p:sldId id="2165" r:id="rId19"/>
    <p:sldId id="2129" r:id="rId20"/>
    <p:sldId id="2132" r:id="rId21"/>
    <p:sldId id="2126" r:id="rId22"/>
    <p:sldId id="2143" r:id="rId23"/>
    <p:sldId id="2135" r:id="rId24"/>
    <p:sldId id="2142" r:id="rId25"/>
    <p:sldId id="2146" r:id="rId26"/>
    <p:sldId id="2104" r:id="rId27"/>
    <p:sldId id="2108" r:id="rId28"/>
    <p:sldId id="2109" r:id="rId29"/>
    <p:sldId id="2147" r:id="rId30"/>
    <p:sldId id="2153" r:id="rId31"/>
    <p:sldId id="2166" r:id="rId32"/>
    <p:sldId id="2141" r:id="rId33"/>
    <p:sldId id="2149" r:id="rId34"/>
    <p:sldId id="2150" r:id="rId35"/>
    <p:sldId id="2151" r:id="rId36"/>
    <p:sldId id="2152" r:id="rId37"/>
    <p:sldId id="2101" r:id="rId38"/>
    <p:sldId id="2111" r:id="rId39"/>
    <p:sldId id="2112" r:id="rId40"/>
    <p:sldId id="2144" r:id="rId41"/>
    <p:sldId id="2113" r:id="rId42"/>
    <p:sldId id="2148" r:id="rId43"/>
    <p:sldId id="2116" r:id="rId44"/>
    <p:sldId id="2157" r:id="rId45"/>
    <p:sldId id="2145" r:id="rId46"/>
    <p:sldId id="2114" r:id="rId47"/>
    <p:sldId id="2115" r:id="rId48"/>
    <p:sldId id="2140" r:id="rId49"/>
    <p:sldId id="2133" r:id="rId50"/>
    <p:sldId id="2136" r:id="rId51"/>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9" autoAdjust="0"/>
    <p:restoredTop sz="83181" autoAdjust="0"/>
  </p:normalViewPr>
  <p:slideViewPr>
    <p:cSldViewPr>
      <p:cViewPr varScale="1">
        <p:scale>
          <a:sx n="65" d="100"/>
          <a:sy n="65" d="100"/>
        </p:scale>
        <p:origin x="1256" y="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1" d="100"/>
          <a:sy n="81" d="100"/>
        </p:scale>
        <p:origin x="4013" y="53"/>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2023/12/27</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2023/12/27</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342900" indent="-342900" algn="just">
              <a:lnSpc>
                <a:spcPts val="1800"/>
              </a:lnSpc>
              <a:spcAft>
                <a:spcPts val="0"/>
              </a:spcAft>
              <a:buFont typeface="Wingdings" panose="05000000000000000000" pitchFamily="2" charset="2"/>
              <a:buChar char=""/>
              <a:defRPr/>
            </a:pPr>
            <a:endParaRPr lang="zh-TW" altLang="zh-TW"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3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9346B13-07F9-406A-9688-1A460F157DF4}" type="slidenum">
              <a:rPr lang="en-US" altLang="zh-TW" sz="1200"/>
              <a:pPr/>
              <a:t>10</a:t>
            </a:fld>
            <a:endParaRPr lang="en-US" altLang="zh-TW" sz="1200"/>
          </a:p>
        </p:txBody>
      </p:sp>
    </p:spTree>
    <p:extLst>
      <p:ext uri="{BB962C8B-B14F-4D97-AF65-F5344CB8AC3E}">
        <p14:creationId xmlns:p14="http://schemas.microsoft.com/office/powerpoint/2010/main" val="22385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803EAE8-6A29-46A0-A36A-866621FD78FB}" type="slidenum">
              <a:rPr lang="en-US" altLang="zh-TW" sz="1200"/>
              <a:pPr/>
              <a:t>14</a:t>
            </a:fld>
            <a:endParaRPr lang="en-US" altLang="zh-TW" sz="1200"/>
          </a:p>
        </p:txBody>
      </p:sp>
    </p:spTree>
    <p:extLst>
      <p:ext uri="{BB962C8B-B14F-4D97-AF65-F5344CB8AC3E}">
        <p14:creationId xmlns:p14="http://schemas.microsoft.com/office/powerpoint/2010/main" val="25347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身份證字號欄是否刪除</a:t>
            </a:r>
            <a:r>
              <a:rPr lang="en-US" altLang="zh-TW" smtClean="0"/>
              <a:t>??</a:t>
            </a:r>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35</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40</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3E434F-D57B-459E-B11C-06F7E0EC54E3}" type="slidenum">
              <a:rPr lang="en-US" altLang="zh-TW" sz="1200"/>
              <a:pPr/>
              <a:t>41</a:t>
            </a:fld>
            <a:endParaRPr lang="en-US" altLang="zh-TW" sz="1200"/>
          </a:p>
        </p:txBody>
      </p:sp>
    </p:spTree>
    <p:extLst>
      <p:ext uri="{BB962C8B-B14F-4D97-AF65-F5344CB8AC3E}">
        <p14:creationId xmlns:p14="http://schemas.microsoft.com/office/powerpoint/2010/main" val="112379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pic>
        <p:nvPicPr>
          <p:cNvPr id="4" name="圖片 3"/>
          <p:cNvPicPr>
            <a:picLocks noChangeAspect="1"/>
          </p:cNvPicPr>
          <p:nvPr userDrawn="1"/>
        </p:nvPicPr>
        <p:blipFill>
          <a:blip r:embed="rId2"/>
          <a:stretch>
            <a:fillRect/>
          </a:stretch>
        </p:blipFill>
        <p:spPr>
          <a:xfrm>
            <a:off x="107504" y="116632"/>
            <a:ext cx="2304256" cy="81412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124744"/>
            <a:ext cx="8229600" cy="525700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484784"/>
            <a:ext cx="8229600" cy="496855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smtClean="0">
                <a:latin typeface="微軟正黑體" pitchFamily="34" charset="-120"/>
                <a:ea typeface="微軟正黑體" pitchFamily="34" charset="-120"/>
              </a:rPr>
              <a:t>規劃提案</a:t>
            </a:r>
            <a:endParaRPr lang="zh-TW" altLang="en-US" sz="1600" dirty="0">
              <a:latin typeface="微軟正黑體" pitchFamily="34" charset="-120"/>
              <a:ea typeface="微軟正黑體" pitchFamily="34" charset="-120"/>
            </a:endParaRPr>
          </a:p>
        </p:txBody>
      </p:sp>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3" name="圖片 2"/>
          <p:cNvPicPr>
            <a:picLocks noChangeAspect="1"/>
          </p:cNvPicPr>
          <p:nvPr userDrawn="1"/>
        </p:nvPicPr>
        <p:blipFill>
          <a:blip r:embed="rId16"/>
          <a:stretch>
            <a:fillRect/>
          </a:stretch>
        </p:blipFill>
        <p:spPr>
          <a:xfrm>
            <a:off x="35496" y="0"/>
            <a:ext cx="936104" cy="560431"/>
          </a:xfrm>
          <a:prstGeom prst="rect">
            <a:avLst/>
          </a:prstGeom>
        </p:spPr>
      </p:pic>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a:ex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8083" y="908720"/>
            <a:ext cx="8604447" cy="1411560"/>
          </a:xfrm>
        </p:spPr>
        <p:txBody>
          <a:bodyPr>
            <a:normAutofit/>
          </a:bodyPr>
          <a:lstStyle/>
          <a:p>
            <a:r>
              <a:rPr lang="zh-TW" altLang="en-US" sz="3700" b="1" dirty="0" smtClean="0">
                <a:latin typeface="微軟正黑體" panose="020B0604030504040204" pitchFamily="34" charset="-120"/>
                <a:ea typeface="微軟正黑體" panose="020B0604030504040204" pitchFamily="34" charset="-120"/>
              </a:rPr>
              <a:t>經濟部</a:t>
            </a:r>
            <a:r>
              <a:rPr lang="zh-TW" altLang="en-US" sz="3700" b="1" dirty="0">
                <a:latin typeface="微軟正黑體" panose="020B0604030504040204" pitchFamily="34" charset="-120"/>
                <a:ea typeface="微軟正黑體" panose="020B0604030504040204" pitchFamily="34" charset="-120"/>
              </a:rPr>
              <a:t>產業發展署</a:t>
            </a:r>
            <a:r>
              <a:rPr lang="en-US" altLang="zh-TW" sz="3700" b="1" dirty="0" smtClean="0">
                <a:latin typeface="微軟正黑體" panose="020B0604030504040204" pitchFamily="34" charset="-120"/>
                <a:ea typeface="微軟正黑體" panose="020B0604030504040204" pitchFamily="34" charset="-120"/>
              </a:rPr>
              <a:t>113</a:t>
            </a:r>
            <a:r>
              <a:rPr lang="zh-TW" altLang="en-US" sz="3700" b="1" dirty="0" smtClean="0">
                <a:latin typeface="微軟正黑體" panose="020B0604030504040204" pitchFamily="34" charset="-120"/>
                <a:ea typeface="微軟正黑體" panose="020B0604030504040204" pitchFamily="34" charset="-120"/>
              </a:rPr>
              <a:t>年度</a:t>
            </a:r>
            <a:r>
              <a:rPr lang="zh-TW" altLang="en-US" sz="3700" b="1" dirty="0">
                <a:latin typeface="微軟正黑體" panose="020B0604030504040204" pitchFamily="34" charset="-120"/>
                <a:ea typeface="微軟正黑體" panose="020B0604030504040204" pitchFamily="34" charset="-120"/>
              </a:rPr>
              <a:t/>
            </a:r>
            <a:br>
              <a:rPr lang="zh-TW" altLang="en-US" sz="3700" b="1" dirty="0">
                <a:latin typeface="微軟正黑體" panose="020B0604030504040204" pitchFamily="34" charset="-120"/>
                <a:ea typeface="微軟正黑體" panose="020B0604030504040204" pitchFamily="34" charset="-120"/>
              </a:rPr>
            </a:br>
            <a:r>
              <a:rPr lang="zh-TW" altLang="en-US" sz="2700" b="1" dirty="0">
                <a:solidFill>
                  <a:srgbClr val="800000"/>
                </a:solidFill>
                <a:latin typeface="微軟正黑體" panose="020B0604030504040204" pitchFamily="34" charset="-120"/>
                <a:ea typeface="微軟正黑體" panose="020B0604030504040204" pitchFamily="34" charset="-120"/>
                <a:cs typeface="Times New Roman" pitchFamily="18" charset="0"/>
              </a:rPr>
              <a:t>協助中小企業低碳節能與智慧化應用升級計畫</a:t>
            </a:r>
            <a:r>
              <a:rPr lang="en-US" altLang="zh-TW" sz="2700" b="1" dirty="0">
                <a:solidFill>
                  <a:srgbClr val="800000"/>
                </a:solidFill>
                <a:latin typeface="微軟正黑體" panose="020B0604030504040204" pitchFamily="34" charset="-120"/>
                <a:ea typeface="微軟正黑體" panose="020B0604030504040204" pitchFamily="34" charset="-120"/>
                <a:cs typeface="Times New Roman" pitchFamily="18" charset="0"/>
              </a:rPr>
              <a:t>(1/3</a:t>
            </a:r>
            <a:r>
              <a:rPr lang="en-US" altLang="zh-TW" sz="27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a:t>
            </a:r>
            <a:br>
              <a:rPr lang="en-US" altLang="zh-TW" sz="27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en-US" sz="2000" dirty="0" smtClean="0"/>
              <a:t>疫</a:t>
            </a:r>
            <a:r>
              <a:rPr lang="zh-TW" altLang="en-US" sz="2000" dirty="0"/>
              <a:t>後特別</a:t>
            </a:r>
            <a:r>
              <a:rPr lang="zh-TW" altLang="en-US" sz="2000" dirty="0" smtClean="0"/>
              <a:t>預算</a:t>
            </a:r>
            <a:r>
              <a:rPr lang="en-US" altLang="zh-TW" sz="2000" dirty="0" smtClean="0"/>
              <a:t>-</a:t>
            </a:r>
            <a:r>
              <a:rPr lang="zh-TW" altLang="zh-TW" sz="2000" dirty="0" smtClean="0"/>
              <a:t>協助</a:t>
            </a:r>
            <a:r>
              <a:rPr lang="zh-TW" altLang="en-US" sz="2000" dirty="0" smtClean="0"/>
              <a:t>製造業</a:t>
            </a:r>
            <a:r>
              <a:rPr lang="zh-TW" altLang="zh-TW" sz="2000" dirty="0" smtClean="0"/>
              <a:t>智慧</a:t>
            </a:r>
            <a:r>
              <a:rPr lang="zh-TW" altLang="zh-TW" sz="2000" dirty="0"/>
              <a:t>應用</a:t>
            </a:r>
            <a:r>
              <a:rPr lang="zh-TW" altLang="zh-TW" sz="2000" dirty="0" smtClean="0"/>
              <a:t>升級</a:t>
            </a:r>
            <a:r>
              <a:rPr lang="zh-TW" altLang="en-US" sz="2000" dirty="0" smtClean="0"/>
              <a:t>輔導</a:t>
            </a:r>
            <a:r>
              <a:rPr lang="zh-TW" altLang="zh-TW" sz="2000" dirty="0" smtClean="0"/>
              <a:t>計畫</a:t>
            </a:r>
            <a:endParaRPr lang="zh-TW" altLang="en-US" sz="2000" dirty="0"/>
          </a:p>
        </p:txBody>
      </p:sp>
      <p:graphicFrame>
        <p:nvGraphicFramePr>
          <p:cNvPr id="6" name="表格 5"/>
          <p:cNvGraphicFramePr>
            <a:graphicFrameLocks noGrp="1"/>
          </p:cNvGraphicFramePr>
          <p:nvPr>
            <p:extLst>
              <p:ext uri="{D42A27DB-BD31-4B8C-83A1-F6EECF244321}">
                <p14:modId xmlns:p14="http://schemas.microsoft.com/office/powerpoint/2010/main" val="2609311953"/>
              </p:ext>
            </p:extLst>
          </p:nvPr>
        </p:nvGraphicFramePr>
        <p:xfrm>
          <a:off x="485825" y="4365104"/>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smtClean="0">
                          <a:solidFill>
                            <a:schemeClr val="tx1"/>
                          </a:solidFill>
                          <a:latin typeface="微軟正黑體" pitchFamily="34" charset="-120"/>
                          <a:ea typeface="微軟正黑體" pitchFamily="34" charset="-120"/>
                        </a:rPr>
                        <a:t>計畫名稱：</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smtClean="0">
                          <a:latin typeface="微軟正黑體" pitchFamily="34" charset="-120"/>
                          <a:ea typeface="微軟正黑體" pitchFamily="34" charset="-120"/>
                        </a:rPr>
                        <a:t>輔導單位</a:t>
                      </a:r>
                      <a:r>
                        <a:rPr lang="zh-TW" altLang="en-US" sz="2400" b="1" dirty="0"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smtClean="0">
                          <a:latin typeface="微軟正黑體" pitchFamily="34" charset="-120"/>
                          <a:ea typeface="微軟正黑體" pitchFamily="34" charset="-120"/>
                        </a:rPr>
                        <a:t>〇〇〇〇〇〇〇〇〇</a:t>
                      </a:r>
                      <a:endParaRPr lang="zh-TW" altLang="en-US" sz="2400" b="1" dirty="0">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smtClean="0">
                          <a:solidFill>
                            <a:schemeClr val="tx1"/>
                          </a:solidFill>
                          <a:latin typeface="微軟正黑體" pitchFamily="34" charset="-120"/>
                          <a:ea typeface="微軟正黑體" pitchFamily="34" charset="-120"/>
                        </a:rPr>
                        <a:t>受</a:t>
                      </a:r>
                      <a:r>
                        <a:rPr lang="zh-TW" altLang="en-US" sz="2400" b="1" smtClean="0">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smtClean="0">
                          <a:latin typeface="微軟正黑體" pitchFamily="34" charset="-120"/>
                          <a:ea typeface="微軟正黑體" pitchFamily="34" charset="-120"/>
                        </a:rPr>
                        <a:t>執行期間</a:t>
                      </a:r>
                      <a:r>
                        <a:rPr lang="zh-TW" altLang="en-US" sz="2400" b="1"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中華民國 </a:t>
                      </a:r>
                      <a:r>
                        <a:rPr lang="en-US" altLang="zh-TW" sz="2400" b="1" dirty="0" smtClean="0">
                          <a:latin typeface="微軟正黑體" pitchFamily="34" charset="-120"/>
                          <a:ea typeface="微軟正黑體" pitchFamily="34" charset="-120"/>
                        </a:rPr>
                        <a:t>113</a:t>
                      </a:r>
                      <a:r>
                        <a:rPr lang="en-US" altLang="zh-TW" sz="2400" b="1" dirty="0" smtClean="0">
                          <a:solidFill>
                            <a:schemeClr val="tx1"/>
                          </a:solidFill>
                          <a:latin typeface="微軟正黑體" pitchFamily="34" charset="-120"/>
                          <a:ea typeface="微軟正黑體" pitchFamily="34" charset="-120"/>
                        </a:rPr>
                        <a:t> </a:t>
                      </a:r>
                      <a:r>
                        <a:rPr lang="zh-TW" altLang="en-US" sz="2400" b="1" dirty="0" smtClean="0">
                          <a:latin typeface="微軟正黑體" pitchFamily="34" charset="-120"/>
                          <a:ea typeface="微軟正黑體" pitchFamily="34" charset="-120"/>
                        </a:rPr>
                        <a:t>年〇月〇日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共〇月</a:t>
                      </a:r>
                      <a:r>
                        <a:rPr lang="en-US" altLang="zh-TW" sz="2400" b="1" dirty="0" smtClean="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5" name="標題 3"/>
          <p:cNvSpPr txBox="1">
            <a:spLocks/>
          </p:cNvSpPr>
          <p:nvPr/>
        </p:nvSpPr>
        <p:spPr bwMode="auto">
          <a:xfrm>
            <a:off x="1547664" y="2420888"/>
            <a:ext cx="6984776" cy="12458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lnSpc>
                <a:spcPts val="3200"/>
              </a:lnSpc>
            </a:pPr>
            <a:r>
              <a:rPr lang="zh-TW" altLang="zh-TW" sz="1700" b="1" dirty="0">
                <a:latin typeface="標楷體" panose="03000509000000000000" pitchFamily="65" charset="-120"/>
                <a:ea typeface="標楷體" panose="03000509000000000000" pitchFamily="65" charset="-120"/>
              </a:rPr>
              <a:t>□</a:t>
            </a:r>
            <a:r>
              <a:rPr lang="en-US" altLang="zh-TW" sz="1700" dirty="0" smtClean="0"/>
              <a:t>(</a:t>
            </a:r>
            <a:r>
              <a:rPr lang="zh-TW" altLang="en-US" sz="1700" b="1" dirty="0">
                <a:solidFill>
                  <a:srgbClr val="00B050"/>
                </a:solidFill>
              </a:rPr>
              <a:t>疫後</a:t>
            </a:r>
            <a:r>
              <a:rPr lang="en-US" altLang="zh-TW" sz="1700" b="1" dirty="0" smtClean="0">
                <a:solidFill>
                  <a:srgbClr val="00B050"/>
                </a:solidFill>
              </a:rPr>
              <a:t>SMU-Phase </a:t>
            </a:r>
            <a:r>
              <a:rPr lang="en-US" altLang="zh-TW" sz="1700" b="1" dirty="0" smtClean="0">
                <a:solidFill>
                  <a:srgbClr val="00B050"/>
                </a:solidFill>
              </a:rPr>
              <a:t>I</a:t>
            </a:r>
            <a:r>
              <a:rPr lang="en-US" altLang="zh-TW" sz="1700" dirty="0" smtClean="0"/>
              <a:t>)/</a:t>
            </a:r>
            <a:r>
              <a:rPr lang="zh-TW" altLang="zh-TW" sz="1700" dirty="0"/>
              <a:t>智慧機上盒</a:t>
            </a:r>
          </a:p>
          <a:p>
            <a:pPr algn="l">
              <a:lnSpc>
                <a:spcPts val="3200"/>
              </a:lnSpc>
            </a:pPr>
            <a:r>
              <a:rPr lang="zh-TW" altLang="zh-TW" sz="1700" b="1" dirty="0">
                <a:latin typeface="標楷體" panose="03000509000000000000" pitchFamily="65" charset="-120"/>
                <a:ea typeface="標楷體" panose="03000509000000000000" pitchFamily="65" charset="-120"/>
              </a:rPr>
              <a:t>□</a:t>
            </a:r>
            <a:r>
              <a:rPr lang="en-US" altLang="zh-TW" sz="1700" dirty="0" smtClean="0"/>
              <a:t>(</a:t>
            </a:r>
            <a:r>
              <a:rPr lang="zh-TW" altLang="en-US" sz="1700" b="1" dirty="0">
                <a:solidFill>
                  <a:srgbClr val="0070C0"/>
                </a:solidFill>
              </a:rPr>
              <a:t>疫後</a:t>
            </a:r>
            <a:r>
              <a:rPr lang="en-US" altLang="zh-TW" sz="1700" b="1" dirty="0" smtClean="0">
                <a:solidFill>
                  <a:srgbClr val="0070C0"/>
                </a:solidFill>
              </a:rPr>
              <a:t>SMU-Phase </a:t>
            </a:r>
            <a:r>
              <a:rPr lang="en-US" altLang="zh-TW" sz="1700" b="1" dirty="0" smtClean="0">
                <a:solidFill>
                  <a:srgbClr val="0070C0"/>
                </a:solidFill>
              </a:rPr>
              <a:t>II</a:t>
            </a:r>
            <a:r>
              <a:rPr lang="en-US" altLang="zh-TW" sz="1700" dirty="0" smtClean="0"/>
              <a:t>)/ (</a:t>
            </a:r>
            <a:r>
              <a:rPr lang="zh-TW" altLang="zh-TW" sz="1700" dirty="0" smtClean="0"/>
              <a:t>□</a:t>
            </a:r>
            <a:r>
              <a:rPr lang="zh-TW" altLang="zh-TW" sz="1700" dirty="0"/>
              <a:t>不包含□</a:t>
            </a:r>
            <a:r>
              <a:rPr lang="zh-TW" altLang="zh-TW" sz="1700" dirty="0" smtClean="0"/>
              <a:t>包含</a:t>
            </a:r>
            <a:r>
              <a:rPr lang="zh-TW" altLang="en-US" sz="1700" dirty="0"/>
              <a:t> </a:t>
            </a:r>
            <a:r>
              <a:rPr lang="zh-TW" altLang="en-US" sz="1700" dirty="0" smtClean="0"/>
              <a:t> </a:t>
            </a:r>
            <a:r>
              <a:rPr lang="zh-TW" altLang="zh-TW" sz="1700" dirty="0" smtClean="0"/>
              <a:t>流程</a:t>
            </a:r>
            <a:r>
              <a:rPr lang="zh-TW" altLang="zh-TW" sz="1700" dirty="0"/>
              <a:t>數位化</a:t>
            </a:r>
            <a:r>
              <a:rPr lang="en-US" altLang="zh-TW" sz="1700" dirty="0" smtClean="0"/>
              <a:t>)</a:t>
            </a:r>
          </a:p>
          <a:p>
            <a:pPr algn="l">
              <a:lnSpc>
                <a:spcPts val="3200"/>
              </a:lnSpc>
            </a:pPr>
            <a:r>
              <a:rPr lang="zh-TW" altLang="zh-TW" sz="1700" b="1" dirty="0">
                <a:latin typeface="標楷體" panose="03000509000000000000" pitchFamily="65" charset="-120"/>
                <a:ea typeface="標楷體" panose="03000509000000000000" pitchFamily="65" charset="-120"/>
              </a:rPr>
              <a:t>□</a:t>
            </a:r>
            <a:r>
              <a:rPr lang="zh-TW" altLang="en-US" sz="1700" dirty="0" smtClean="0">
                <a:latin typeface="+mj-ea"/>
              </a:rPr>
              <a:t>本</a:t>
            </a:r>
            <a:r>
              <a:rPr lang="zh-TW" altLang="en-US" sz="1700" dirty="0">
                <a:latin typeface="+mj-ea"/>
              </a:rPr>
              <a:t>案規劃實施數位化化能耗管理</a:t>
            </a:r>
            <a:r>
              <a:rPr lang="zh-TW" altLang="en-US" sz="1700" dirty="0" smtClean="0">
                <a:latin typeface="+mj-ea"/>
              </a:rPr>
              <a:t>或</a:t>
            </a:r>
            <a:r>
              <a:rPr lang="zh-TW" altLang="zh-TW" sz="1700" b="1" dirty="0">
                <a:latin typeface="標楷體" panose="03000509000000000000" pitchFamily="65" charset="-120"/>
                <a:ea typeface="標楷體" panose="03000509000000000000" pitchFamily="65" charset="-120"/>
              </a:rPr>
              <a:t>□</a:t>
            </a:r>
            <a:r>
              <a:rPr lang="zh-TW" altLang="en-US" sz="1700" dirty="0" smtClean="0">
                <a:latin typeface="+mj-ea"/>
              </a:rPr>
              <a:t>組織</a:t>
            </a:r>
            <a:r>
              <a:rPr lang="zh-TW" altLang="en-US" sz="1700" dirty="0">
                <a:latin typeface="+mj-ea"/>
              </a:rPr>
              <a:t>碳盤查，並納入驗收項目。</a:t>
            </a:r>
            <a:endParaRPr lang="zh-TW" altLang="zh-TW" sz="1700" dirty="0">
              <a:latin typeface="+mj-ea"/>
            </a:endParaRPr>
          </a:p>
        </p:txBody>
      </p:sp>
    </p:spTree>
    <p:extLst>
      <p:ext uri="{BB962C8B-B14F-4D97-AF65-F5344CB8AC3E}">
        <p14:creationId xmlns:p14="http://schemas.microsoft.com/office/powerpoint/2010/main" val="6997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4"/>
          <p:cNvSpPr>
            <a:spLocks noChangeArrowheads="1"/>
          </p:cNvSpPr>
          <p:nvPr/>
        </p:nvSpPr>
        <p:spPr bwMode="auto">
          <a:xfrm>
            <a:off x="696464" y="1021897"/>
            <a:ext cx="845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二</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設備聯網之系統架構</a:t>
            </a:r>
            <a:endParaRPr lang="en-US" altLang="zh-TW" sz="2000" dirty="0">
              <a:latin typeface="微軟正黑體" pitchFamily="34" charset="-120"/>
              <a:ea typeface="微軟正黑體" pitchFamily="34" charset="-120"/>
            </a:endParaRPr>
          </a:p>
        </p:txBody>
      </p:sp>
      <p:sp>
        <p:nvSpPr>
          <p:cNvPr id="1229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694655-133D-4863-AB08-09E047C63273}" type="slidenum">
              <a:rPr kumimoji="0" lang="en-US" altLang="zh-TW" sz="1800">
                <a:latin typeface="Constantia" panose="02030602050306030303" pitchFamily="18" charset="0"/>
                <a:ea typeface="標楷體" panose="03000509000000000000" pitchFamily="65" charset="-120"/>
              </a:rPr>
              <a:pPr/>
              <a:t>9</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108520" y="1345539"/>
            <a:ext cx="2774951" cy="425450"/>
          </a:xfrm>
          <a:prstGeom prst="rect">
            <a:avLst/>
          </a:prstGeom>
        </p:spPr>
        <p:txBody>
          <a:bodyPr wrap="non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系統架構圖</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2356" name="群組 99"/>
          <p:cNvGrpSpPr>
            <a:grpSpLocks/>
          </p:cNvGrpSpPr>
          <p:nvPr/>
        </p:nvGrpSpPr>
        <p:grpSpPr bwMode="auto">
          <a:xfrm>
            <a:off x="899592" y="1898899"/>
            <a:ext cx="7560072" cy="4608364"/>
            <a:chOff x="900113" y="1582738"/>
            <a:chExt cx="7392987" cy="4186237"/>
          </a:xfrm>
        </p:grpSpPr>
        <p:pic>
          <p:nvPicPr>
            <p:cNvPr id="12357"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82738"/>
              <a:ext cx="739298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8" name="文字方塊 20"/>
            <p:cNvSpPr txBox="1">
              <a:spLocks noChangeArrowheads="1"/>
            </p:cNvSpPr>
            <p:nvPr/>
          </p:nvSpPr>
          <p:spPr bwMode="auto">
            <a:xfrm>
              <a:off x="5143500" y="3389313"/>
              <a:ext cx="598488" cy="307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140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00" name="矩形 4"/>
          <p:cNvSpPr>
            <a:spLocks noChangeArrowheads="1"/>
          </p:cNvSpPr>
          <p:nvPr/>
        </p:nvSpPr>
        <p:spPr bwMode="auto">
          <a:xfrm>
            <a:off x="299981" y="667544"/>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endParaRPr lang="zh-TW" altLang="zh-TW" sz="14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977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F408CE3-6A46-40C6-950C-6943542C840C}" type="slidenum">
              <a:rPr kumimoji="0" lang="en-US" altLang="zh-TW" sz="1800">
                <a:latin typeface="Constantia" panose="02030602050306030303" pitchFamily="18" charset="0"/>
                <a:ea typeface="標楷體" panose="03000509000000000000" pitchFamily="65" charset="-120"/>
              </a:rPr>
              <a:pPr/>
              <a:t>10</a:t>
            </a:fld>
            <a:endParaRPr kumimoji="0" lang="en-US" altLang="zh-TW" sz="1800">
              <a:latin typeface="Constantia" panose="02030602050306030303" pitchFamily="18" charset="0"/>
              <a:ea typeface="標楷體" panose="03000509000000000000" pitchFamily="65" charset="-120"/>
            </a:endParaRPr>
          </a:p>
        </p:txBody>
      </p:sp>
      <p:sp>
        <p:nvSpPr>
          <p:cNvPr id="1434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endParaRPr lang="zh-TW" altLang="zh-TW" sz="18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317" name="矩形 1"/>
          <p:cNvSpPr>
            <a:spLocks noChangeArrowheads="1"/>
          </p:cNvSpPr>
          <p:nvPr/>
        </p:nvSpPr>
        <p:spPr bwMode="auto">
          <a:xfrm>
            <a:off x="323850" y="1125538"/>
            <a:ext cx="8820150" cy="5786437"/>
          </a:xfrm>
          <a:prstGeom prst="rect">
            <a:avLst/>
          </a:prstGeom>
          <a:noFill/>
          <a:ln>
            <a:noFill/>
          </a:ln>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本計畫擬於○○○○○○○生產線</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產線地址</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○○○縣市○○○路○○號○○○廠</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，導入</a:t>
            </a:r>
            <a:r>
              <a:rPr lang="en-US" altLang="zh-TW" sz="1800" dirty="0" smtClean="0">
                <a:latin typeface="微軟正黑體" pitchFamily="34" charset="-120"/>
                <a:ea typeface="微軟正黑體" pitchFamily="34" charset="-120"/>
              </a:rPr>
              <a:t>Smart Machine Box</a:t>
            </a:r>
            <a:r>
              <a:rPr lang="zh-TW" altLang="zh-TW" sz="1800" dirty="0" smtClean="0">
                <a:latin typeface="微軟正黑體" pitchFamily="34" charset="-120"/>
                <a:ea typeface="微軟正黑體" pitchFamily="34" charset="-120"/>
              </a:rPr>
              <a:t>相關技術。</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本案規劃</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本廠內共</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台設備，其中</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台曾接受</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輔導聯網，本案新增</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台設備尚未聯網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，本案擬使用</a:t>
            </a:r>
            <a:r>
              <a:rPr lang="en-US" altLang="zh-TW" sz="1800" dirty="0" smtClean="0">
                <a:latin typeface="微軟正黑體" pitchFamily="34" charset="-120"/>
                <a:ea typeface="微軟正黑體" pitchFamily="34" charset="-120"/>
              </a:rPr>
              <a:t>____</a:t>
            </a:r>
            <a:r>
              <a:rPr lang="zh-TW" altLang="zh-TW" sz="1800" dirty="0" smtClean="0">
                <a:latin typeface="微軟正黑體" pitchFamily="34" charset="-120"/>
                <a:ea typeface="微軟正黑體" pitchFamily="34" charset="-120"/>
              </a:rPr>
              <a:t>台</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硬體品牌為</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軟體品牌為</a:t>
            </a:r>
            <a:r>
              <a:rPr lang="zh-TW" altLang="en-US" sz="1800" u="sng"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a:t>
            </a:r>
            <a:endParaRPr lang="zh-TW"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本案規劃架設</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組伺服器、使用</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台聯網中介裝</a:t>
            </a:r>
            <a:r>
              <a:rPr lang="zh-TW" altLang="en-US" sz="1800" kern="100" dirty="0" smtClean="0">
                <a:solidFill>
                  <a:srgbClr val="000000"/>
                </a:solidFill>
                <a:latin typeface="微軟正黑體" pitchFamily="34" charset="-120"/>
                <a:ea typeface="微軟正黑體" pitchFamily="34" charset="-120"/>
                <a:cs typeface="Times New Roman" panose="02020603050405020304" pitchFamily="18" charset="0"/>
              </a:rPr>
              <a:t>置</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(HUB/Router/AP/Gateway)</a:t>
            </a:r>
            <a:endParaRPr lang="zh-TW" altLang="zh-TW" sz="1800" kern="100" dirty="0" smtClean="0">
              <a:latin typeface="微軟正黑體" pitchFamily="34" charset="-120"/>
              <a:ea typeface="微軟正黑體" pitchFamily="34" charset="-120"/>
              <a:cs typeface="Times New Roman" panose="02020603050405020304" pitchFamily="18" charset="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已與受輔導業者</a:t>
            </a:r>
            <a:r>
              <a:rPr lang="en-US" altLang="zh-TW" sz="1800" dirty="0" smtClean="0">
                <a:latin typeface="微軟正黑體" pitchFamily="34" charset="-120"/>
                <a:ea typeface="微軟正黑體" pitchFamily="34" charset="-120"/>
              </a:rPr>
              <a:t>______________________</a:t>
            </a:r>
            <a:r>
              <a:rPr lang="zh-TW" altLang="en-US" sz="1800" dirty="0" smtClean="0">
                <a:latin typeface="微軟正黑體" pitchFamily="34" charset="-120"/>
                <a:ea typeface="微軟正黑體" pitchFamily="34" charset="-120"/>
              </a:rPr>
              <a:t>系統整合</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uFill>
                  <a:solidFill>
                    <a:srgbClr val="00B050"/>
                  </a:solidFill>
                </a:uFill>
                <a:latin typeface="微軟正黑體" pitchFamily="34" charset="-120"/>
                <a:ea typeface="微軟正黑體" pitchFamily="34" charset="-120"/>
              </a:rPr>
              <a:t>受輔導業者</a:t>
            </a:r>
            <a:r>
              <a:rPr lang="zh-TW" altLang="zh-TW" sz="1800" dirty="0" smtClean="0">
                <a:uFill>
                  <a:solidFill>
                    <a:srgbClr val="00B050"/>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有</a:t>
            </a:r>
            <a:r>
              <a:rPr lang="zh-TW" altLang="en-US" sz="1800" u="sng" dirty="0" smtClean="0">
                <a:uFill>
                  <a:solidFill>
                    <a:schemeClr val="tx1"/>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人／</a:t>
            </a:r>
            <a:r>
              <a:rPr lang="zh-TW" altLang="zh-TW" sz="1800" dirty="0" smtClean="0">
                <a:uFill>
                  <a:solidFill>
                    <a:srgbClr val="00B050"/>
                  </a:solidFill>
                </a:uFill>
                <a:latin typeface="微軟正黑體" pitchFamily="34" charset="-120"/>
                <a:ea typeface="微軟正黑體" pitchFamily="34" charset="-120"/>
              </a:rPr>
              <a:t> □ </a:t>
            </a:r>
            <a:r>
              <a:rPr lang="zh-TW" altLang="en-US" sz="1800" dirty="0" smtClean="0">
                <a:uFill>
                  <a:solidFill>
                    <a:srgbClr val="00B050"/>
                  </a:solidFill>
                </a:uFill>
                <a:latin typeface="微軟正黑體" pitchFamily="34" charset="-120"/>
                <a:ea typeface="微軟正黑體" pitchFamily="34" charset="-120"/>
              </a:rPr>
              <a:t>無資訊管理系統</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a:t>
            </a:r>
            <a:r>
              <a:rPr lang="en-US" altLang="zh-TW" sz="1800" dirty="0" smtClean="0">
                <a:uFill>
                  <a:solidFill>
                    <a:srgbClr val="00B050"/>
                  </a:solidFill>
                </a:uFill>
                <a:latin typeface="微軟正黑體" pitchFamily="34" charset="-120"/>
                <a:ea typeface="微軟正黑體" pitchFamily="34" charset="-120"/>
              </a:rPr>
              <a:t>MIS)</a:t>
            </a:r>
            <a:r>
              <a:rPr lang="zh-TW" altLang="en-US" sz="1800" dirty="0" smtClean="0">
                <a:uFill>
                  <a:solidFill>
                    <a:srgbClr val="00B050"/>
                  </a:solidFill>
                </a:uFill>
                <a:latin typeface="微軟正黑體" pitchFamily="34" charset="-120"/>
                <a:ea typeface="微軟正黑體" pitchFamily="34" charset="-120"/>
              </a:rPr>
              <a:t>人員。</a:t>
            </a:r>
            <a:endParaRPr lang="en-US" altLang="zh-TW" sz="1800" dirty="0" smtClean="0">
              <a:uFill>
                <a:solidFill>
                  <a:srgbClr val="00B050"/>
                </a:solidFill>
              </a:uFill>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latin typeface="微軟正黑體" pitchFamily="34" charset="-120"/>
                <a:ea typeface="微軟正黑體" pitchFamily="34" charset="-120"/>
              </a:rPr>
              <a:t>受輔導業者</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有／</a:t>
            </a:r>
            <a:r>
              <a:rPr lang="zh-TW" altLang="zh-TW" sz="1800" dirty="0" smtClean="0">
                <a:latin typeface="微軟正黑體" pitchFamily="34" charset="-120"/>
                <a:ea typeface="微軟正黑體" pitchFamily="34" charset="-120"/>
              </a:rPr>
              <a:t> □ </a:t>
            </a:r>
            <a:r>
              <a:rPr lang="zh-TW" altLang="en-US" sz="1800" dirty="0" smtClean="0">
                <a:latin typeface="微軟正黑體" pitchFamily="34" charset="-120"/>
                <a:ea typeface="微軟正黑體" pitchFamily="34" charset="-120"/>
              </a:rPr>
              <a:t>無實施精實管理</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a:t>
            </a:r>
            <a:r>
              <a:rPr lang="en-US" altLang="zh-TW" sz="1800" dirty="0" smtClean="0">
                <a:latin typeface="微軟正黑體" pitchFamily="34" charset="-120"/>
                <a:ea typeface="微軟正黑體" pitchFamily="34" charset="-120"/>
              </a:rPr>
              <a:t>TPS)</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可視化呈現方式</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可複選</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□機台螢幕</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□戰情室看板</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□行動裝置</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□其它：</a:t>
            </a:r>
            <a:r>
              <a:rPr lang="en-US" altLang="zh-TW" sz="1800" dirty="0" smtClean="0">
                <a:latin typeface="微軟正黑體" pitchFamily="34" charset="-120"/>
                <a:ea typeface="微軟正黑體" pitchFamily="34" charset="-120"/>
              </a:rPr>
              <a:t>____________</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p:txBody>
      </p:sp>
      <p:sp>
        <p:nvSpPr>
          <p:cNvPr id="7"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144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10159F-CAE6-4339-97DE-A14D949BBECF}" type="slidenum">
              <a:rPr kumimoji="0" lang="en-US" altLang="zh-TW" sz="1800">
                <a:latin typeface="Constantia" panose="02030602050306030303" pitchFamily="18" charset="0"/>
                <a:ea typeface="標楷體" panose="03000509000000000000" pitchFamily="65" charset="-120"/>
              </a:rPr>
              <a:pPr/>
              <a:t>11</a:t>
            </a:fld>
            <a:endParaRPr kumimoji="0" lang="en-US" altLang="zh-TW" sz="1800">
              <a:latin typeface="Constantia" panose="02030602050306030303" pitchFamily="18" charset="0"/>
              <a:ea typeface="標楷體" panose="03000509000000000000" pitchFamily="65" charset="-120"/>
            </a:endParaRPr>
          </a:p>
        </p:txBody>
      </p:sp>
      <p:sp>
        <p:nvSpPr>
          <p:cNvPr id="174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p:txBody>
      </p:sp>
      <p:sp>
        <p:nvSpPr>
          <p:cNvPr id="17413" name="矩形 6"/>
          <p:cNvSpPr>
            <a:spLocks noChangeArrowheads="1"/>
          </p:cNvSpPr>
          <p:nvPr/>
        </p:nvSpPr>
        <p:spPr bwMode="auto">
          <a:xfrm>
            <a:off x="395288" y="1084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319528893"/>
              </p:ext>
            </p:extLst>
          </p:nvPr>
        </p:nvGraphicFramePr>
        <p:xfrm>
          <a:off x="109538" y="1454150"/>
          <a:ext cx="8926511" cy="4344569"/>
        </p:xfrm>
        <a:graphic>
          <a:graphicData uri="http://schemas.openxmlformats.org/drawingml/2006/table">
            <a:tbl>
              <a:tblPr/>
              <a:tblGrid>
                <a:gridCol w="1585961">
                  <a:extLst>
                    <a:ext uri="{9D8B030D-6E8A-4147-A177-3AD203B41FA5}">
                      <a16:colId xmlns:a16="http://schemas.microsoft.com/office/drawing/2014/main" val="20000"/>
                    </a:ext>
                  </a:extLst>
                </a:gridCol>
                <a:gridCol w="6751957">
                  <a:extLst>
                    <a:ext uri="{9D8B030D-6E8A-4147-A177-3AD203B41FA5}">
                      <a16:colId xmlns:a16="http://schemas.microsoft.com/office/drawing/2014/main" val="20001"/>
                    </a:ext>
                  </a:extLst>
                </a:gridCol>
                <a:gridCol w="588593">
                  <a:extLst>
                    <a:ext uri="{9D8B030D-6E8A-4147-A177-3AD203B41FA5}">
                      <a16:colId xmlns:a16="http://schemas.microsoft.com/office/drawing/2014/main" val="20002"/>
                    </a:ext>
                  </a:extLst>
                </a:gridCol>
              </a:tblGrid>
              <a:tr h="330208">
                <a:tc>
                  <a:txBody>
                    <a:bodyPr/>
                    <a:lstStyle/>
                    <a:p>
                      <a:pPr algn="ctr">
                        <a:lnSpc>
                          <a:spcPts val="2600"/>
                        </a:lnSpc>
                        <a:spcAft>
                          <a:spcPts val="0"/>
                        </a:spcAft>
                      </a:pPr>
                      <a:r>
                        <a:rPr lang="zh-TW" sz="1400" kern="100" dirty="0">
                          <a:latin typeface="+mj-ea"/>
                          <a:ea typeface="+mj-ea"/>
                          <a:cs typeface="Times New Roman"/>
                        </a:rPr>
                        <a:t>類別</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功能模組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本</a:t>
                      </a:r>
                      <a:r>
                        <a:rPr lang="zh-TW" sz="1400" kern="100" dirty="0" smtClean="0">
                          <a:latin typeface="+mj-ea"/>
                          <a:ea typeface="+mj-ea"/>
                          <a:cs typeface="Times New Roman"/>
                        </a:rPr>
                        <a:t>案</a:t>
                      </a:r>
                      <a:r>
                        <a:rPr lang="en-US" altLang="zh-TW" sz="1400" kern="100" dirty="0" smtClean="0">
                          <a:latin typeface="+mj-ea"/>
                          <a:ea typeface="+mj-ea"/>
                          <a:cs typeface="Times New Roman"/>
                        </a:rPr>
                        <a:t/>
                      </a:r>
                      <a:br>
                        <a:rPr lang="en-US" altLang="zh-TW" sz="1400" kern="100" dirty="0" smtClean="0">
                          <a:latin typeface="+mj-ea"/>
                          <a:ea typeface="+mj-ea"/>
                          <a:cs typeface="Times New Roman"/>
                        </a:rPr>
                      </a:br>
                      <a:r>
                        <a:rPr lang="en-US" altLang="zh-TW" sz="1400" kern="100" dirty="0" smtClean="0">
                          <a:latin typeface="+mj-ea"/>
                          <a:ea typeface="+mj-ea"/>
                          <a:cs typeface="Times New Roman"/>
                        </a:rPr>
                        <a:t>(</a:t>
                      </a:r>
                      <a:r>
                        <a:rPr lang="zh-TW" altLang="en-US" sz="1400" kern="100" dirty="0" smtClean="0">
                          <a:latin typeface="+mj-ea"/>
                          <a:ea typeface="+mj-ea"/>
                          <a:cs typeface="Times New Roman"/>
                        </a:rPr>
                        <a:t>必要</a:t>
                      </a:r>
                      <a:r>
                        <a:rPr lang="en-US" altLang="zh-TW" sz="1400" kern="100" dirty="0" smtClean="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30208">
                <a:tc rowSpan="2">
                  <a:txBody>
                    <a:bodyPr/>
                    <a:lstStyle/>
                    <a:p>
                      <a:pPr marL="0" algn="ctr" defTabSz="914400" rtl="0" eaLnBrk="1" latinLnBrk="0" hangingPunct="1">
                        <a:lnSpc>
                          <a:spcPts val="2600"/>
                        </a:lnSpc>
                        <a:spcAft>
                          <a:spcPts val="0"/>
                        </a:spcAft>
                      </a:pPr>
                      <a:r>
                        <a:rPr lang="zh-TW" sz="1400" kern="100" dirty="0">
                          <a:solidFill>
                            <a:schemeClr val="tx1"/>
                          </a:solidFill>
                          <a:latin typeface="+mj-ea"/>
                          <a:ea typeface="+mj-ea"/>
                          <a:cs typeface="Times New Roman"/>
                        </a:rPr>
                        <a:t>資訊安全</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zh-TW" sz="1400" kern="100" dirty="0" smtClean="0">
                          <a:solidFill>
                            <a:schemeClr val="tx1"/>
                          </a:solidFill>
                          <a:latin typeface="+mj-ea"/>
                          <a:ea typeface="+mj-ea"/>
                          <a:cs typeface="Times New Roman"/>
                        </a:rPr>
                        <a:t>第三方資訊安全檢測</a:t>
                      </a:r>
                      <a:r>
                        <a:rPr lang="zh-TW" altLang="en-US" sz="1400" kern="100" dirty="0" smtClean="0">
                          <a:solidFill>
                            <a:schemeClr val="tx1"/>
                          </a:solidFill>
                          <a:latin typeface="+mj-ea"/>
                          <a:ea typeface="+mj-ea"/>
                          <a:cs typeface="Times New Roman"/>
                        </a:rPr>
                        <a:t>規劃</a:t>
                      </a:r>
                      <a:r>
                        <a:rPr lang="en-US" altLang="zh-TW" sz="1400" kern="100" dirty="0" smtClean="0">
                          <a:solidFill>
                            <a:schemeClr val="tx1"/>
                          </a:solidFill>
                          <a:latin typeface="+mj-ea"/>
                          <a:ea typeface="+mj-ea"/>
                          <a:cs typeface="Times New Roman"/>
                        </a:rPr>
                        <a:t>(</a:t>
                      </a:r>
                      <a:r>
                        <a:rPr lang="zh-TW" altLang="zh-TW"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latin typeface="+mj-ea"/>
                          <a:ea typeface="+mj-ea"/>
                          <a:cs typeface="Times New Roman"/>
                        </a:rPr>
                        <a:t>V</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8">
                <a:tc vMerge="1">
                  <a:txBody>
                    <a:bodyPr/>
                    <a:lstStyle/>
                    <a:p>
                      <a:pPr algn="ctr">
                        <a:lnSpc>
                          <a:spcPts val="2600"/>
                        </a:lnSpc>
                        <a:spcAft>
                          <a:spcPts val="0"/>
                        </a:spcAft>
                      </a:pPr>
                      <a:endParaRPr lang="zh-TW" sz="1600" kern="100" dirty="0">
                        <a:latin typeface="Times New Roman"/>
                        <a:ea typeface="標楷體"/>
                        <a:cs typeface="Times New Roman"/>
                      </a:endParaRPr>
                    </a:p>
                  </a:txBody>
                  <a:tcPr marL="42782" marR="42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latin typeface="+mj-ea"/>
                          <a:ea typeface="+mj-ea"/>
                          <a:cs typeface="Times New Roman"/>
                        </a:rPr>
                        <a:t>資訊安全改善規劃</a:t>
                      </a:r>
                      <a:r>
                        <a:rPr lang="en-US" altLang="zh-TW" sz="1400" kern="100" dirty="0" smtClean="0">
                          <a:solidFill>
                            <a:schemeClr val="tx1"/>
                          </a:solidFill>
                          <a:latin typeface="+mj-ea"/>
                          <a:ea typeface="+mj-ea"/>
                          <a:cs typeface="Times New Roman"/>
                        </a:rPr>
                        <a:t>(</a:t>
                      </a:r>
                      <a:r>
                        <a:rPr lang="zh-TW" altLang="en-US"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400" kern="100" dirty="0">
                          <a:solidFill>
                            <a:schemeClr val="tx1"/>
                          </a:solidFill>
                          <a:latin typeface="+mj-ea"/>
                          <a:ea typeface="+mj-ea"/>
                          <a:cs typeface="Times New Roman"/>
                        </a:rPr>
                        <a:t>V</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8">
                <a:tc rowSpan="2">
                  <a:txBody>
                    <a:bodyPr/>
                    <a:lstStyle/>
                    <a:p>
                      <a:pPr algn="ctr">
                        <a:lnSpc>
                          <a:spcPts val="2600"/>
                        </a:lnSpc>
                        <a:spcAft>
                          <a:spcPts val="0"/>
                        </a:spcAft>
                      </a:pPr>
                      <a:r>
                        <a:rPr lang="zh-TW" sz="1400" kern="100" dirty="0">
                          <a:latin typeface="+mj-ea"/>
                          <a:ea typeface="+mj-ea"/>
                          <a:cs typeface="Times New Roman"/>
                        </a:rPr>
                        <a:t>設備聯網</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A</a:t>
                      </a:r>
                      <a:r>
                        <a:rPr lang="en-US" sz="1400" kern="100" dirty="0" smtClean="0">
                          <a:latin typeface="+mj-ea"/>
                          <a:ea typeface="+mj-ea"/>
                          <a:cs typeface="Times New Roman"/>
                        </a:rPr>
                        <a:t>.</a:t>
                      </a:r>
                      <a:r>
                        <a:rPr lang="zh-TW" sz="1400" kern="100" dirty="0">
                          <a:latin typeface="+mj-ea"/>
                          <a:ea typeface="+mj-ea"/>
                          <a:cs typeface="Times New Roman"/>
                        </a:rPr>
                        <a:t>設備連線設定管理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8">
                <a:tc vMerge="1">
                  <a:txBody>
                    <a:bodyPr/>
                    <a:lstStyle/>
                    <a:p>
                      <a:endParaRPr lang="zh-TW" altLang="en-US"/>
                    </a:p>
                  </a:txBody>
                  <a:tcPr/>
                </a:tc>
                <a:tc>
                  <a:txBody>
                    <a:bodyPr/>
                    <a:lstStyle/>
                    <a:p>
                      <a:pPr algn="just">
                        <a:lnSpc>
                          <a:spcPts val="2600"/>
                        </a:lnSpc>
                        <a:spcAft>
                          <a:spcPts val="0"/>
                        </a:spcAft>
                      </a:pPr>
                      <a:r>
                        <a:rPr lang="en-US" altLang="zh-TW" sz="1400" kern="100" dirty="0" smtClean="0">
                          <a:latin typeface="+mj-ea"/>
                          <a:ea typeface="+mj-ea"/>
                          <a:cs typeface="Times New Roman"/>
                        </a:rPr>
                        <a:t>B.</a:t>
                      </a:r>
                      <a:r>
                        <a:rPr lang="zh-TW" sz="1400" kern="100" dirty="0" smtClean="0">
                          <a:latin typeface="+mj-ea"/>
                          <a:ea typeface="+mj-ea"/>
                          <a:cs typeface="Times New Roman"/>
                        </a:rPr>
                        <a:t>資料</a:t>
                      </a:r>
                      <a:r>
                        <a:rPr lang="zh-TW" sz="1400" kern="100" dirty="0">
                          <a:latin typeface="+mj-ea"/>
                          <a:ea typeface="+mj-ea"/>
                          <a:cs typeface="Times New Roman"/>
                        </a:rPr>
                        <a:t>擷取與儲存管理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8">
                <a:tc rowSpan="5">
                  <a:txBody>
                    <a:bodyPr/>
                    <a:lstStyle/>
                    <a:p>
                      <a:pPr algn="ctr">
                        <a:lnSpc>
                          <a:spcPts val="2600"/>
                        </a:lnSpc>
                        <a:spcAft>
                          <a:spcPts val="0"/>
                        </a:spcAft>
                      </a:pPr>
                      <a:r>
                        <a:rPr lang="zh-TW" sz="1400" kern="100" dirty="0">
                          <a:latin typeface="+mj-ea"/>
                          <a:ea typeface="+mj-ea"/>
                          <a:cs typeface="Times New Roman"/>
                        </a:rPr>
                        <a:t>生產管理</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C</a:t>
                      </a:r>
                      <a:r>
                        <a:rPr lang="en-US" sz="1400" kern="100" dirty="0" smtClean="0">
                          <a:latin typeface="+mj-ea"/>
                          <a:ea typeface="+mj-ea"/>
                          <a:cs typeface="Times New Roman"/>
                        </a:rPr>
                        <a:t>.</a:t>
                      </a:r>
                      <a:r>
                        <a:rPr lang="zh-TW" sz="1400" kern="100" dirty="0">
                          <a:latin typeface="+mj-ea"/>
                          <a:ea typeface="+mj-ea"/>
                          <a:cs typeface="Times New Roman"/>
                        </a:rPr>
                        <a:t>設備稼動管理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V</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D</a:t>
                      </a:r>
                      <a:r>
                        <a:rPr lang="en-US" sz="1400" kern="100" dirty="0" smtClean="0">
                          <a:latin typeface="+mj-ea"/>
                          <a:ea typeface="+mj-ea"/>
                          <a:cs typeface="Times New Roman"/>
                        </a:rPr>
                        <a:t>.</a:t>
                      </a:r>
                      <a:r>
                        <a:rPr lang="zh-TW" sz="1400" kern="100" dirty="0">
                          <a:latin typeface="+mj-ea"/>
                          <a:ea typeface="+mj-ea"/>
                          <a:cs typeface="Times New Roman"/>
                        </a:rPr>
                        <a:t>完工計量管理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8">
                <a:tc vMerge="1">
                  <a:txBody>
                    <a:bodyPr/>
                    <a:lstStyle/>
                    <a:p>
                      <a:endParaRPr lang="zh-TW" altLang="en-US"/>
                    </a:p>
                  </a:txBody>
                  <a:tcPr/>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lang="en-US" sz="1400" kern="100" dirty="0">
                          <a:latin typeface="+mj-ea"/>
                          <a:ea typeface="+mj-ea"/>
                          <a:cs typeface="Times New Roman"/>
                        </a:rPr>
                        <a:t>E</a:t>
                      </a:r>
                      <a:r>
                        <a:rPr lang="en-US" sz="1400" kern="100" dirty="0" smtClean="0">
                          <a:latin typeface="+mj-ea"/>
                          <a:ea typeface="+mj-ea"/>
                          <a:cs typeface="Times New Roman"/>
                        </a:rPr>
                        <a:t>.</a:t>
                      </a:r>
                      <a:r>
                        <a:rPr lang="zh-TW" altLang="zh-TW" sz="1400" kern="100" dirty="0" smtClean="0">
                          <a:latin typeface="+mj-ea"/>
                          <a:ea typeface="+mj-ea"/>
                          <a:cs typeface="Times New Roman"/>
                        </a:rPr>
                        <a:t>設備操作歷程記錄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F</a:t>
                      </a:r>
                      <a:r>
                        <a:rPr lang="en-US" sz="1400" kern="100" dirty="0" smtClean="0">
                          <a:latin typeface="+mj-ea"/>
                          <a:ea typeface="+mj-ea"/>
                          <a:cs typeface="Times New Roman"/>
                        </a:rPr>
                        <a:t>.</a:t>
                      </a:r>
                      <a:r>
                        <a:rPr lang="zh-TW" altLang="zh-TW" sz="1400" kern="100" dirty="0" smtClean="0">
                          <a:latin typeface="+mj-ea"/>
                          <a:ea typeface="+mj-ea"/>
                          <a:cs typeface="Times New Roman"/>
                        </a:rPr>
                        <a:t>故障主動通報</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G</a:t>
                      </a:r>
                      <a:r>
                        <a:rPr lang="en-US" sz="1400" kern="100" dirty="0" smtClean="0">
                          <a:latin typeface="+mj-ea"/>
                          <a:ea typeface="+mj-ea"/>
                          <a:cs typeface="Times New Roman"/>
                        </a:rPr>
                        <a:t>.</a:t>
                      </a:r>
                      <a:r>
                        <a:rPr lang="zh-TW" sz="1400" kern="100" dirty="0">
                          <a:latin typeface="+mj-ea"/>
                          <a:ea typeface="+mj-ea"/>
                          <a:cs typeface="Times New Roman"/>
                        </a:rPr>
                        <a:t>設備訂單完工時間預估</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0208">
                <a:tc>
                  <a:txBody>
                    <a:bodyPr/>
                    <a:lstStyle/>
                    <a:p>
                      <a:pPr marL="0" algn="ctr" defTabSz="914400" rtl="0" eaLnBrk="1" latinLnBrk="0" hangingPunct="1">
                        <a:lnSpc>
                          <a:spcPts val="2600"/>
                        </a:lnSpc>
                        <a:spcAft>
                          <a:spcPts val="0"/>
                        </a:spcAft>
                      </a:pPr>
                      <a:r>
                        <a:rPr lang="zh-TW" sz="1400" kern="100" dirty="0" smtClean="0">
                          <a:solidFill>
                            <a:schemeClr val="tx1"/>
                          </a:solidFill>
                          <a:latin typeface="+mj-ea"/>
                          <a:ea typeface="+mj-ea"/>
                          <a:cs typeface="Times New Roman"/>
                        </a:rPr>
                        <a:t>國際</a:t>
                      </a:r>
                      <a:r>
                        <a:rPr lang="zh-TW" altLang="en-US" sz="1400" kern="100" dirty="0" smtClean="0">
                          <a:solidFill>
                            <a:schemeClr val="tx1"/>
                          </a:solidFill>
                          <a:latin typeface="+mj-ea"/>
                          <a:ea typeface="+mj-ea"/>
                          <a:cs typeface="Times New Roman"/>
                        </a:rPr>
                        <a:t>相容</a:t>
                      </a:r>
                      <a:r>
                        <a:rPr lang="zh-TW" sz="1400" kern="100" dirty="0" smtClean="0">
                          <a:solidFill>
                            <a:schemeClr val="tx1"/>
                          </a:solidFill>
                          <a:latin typeface="+mj-ea"/>
                          <a:ea typeface="+mj-ea"/>
                          <a:cs typeface="Times New Roman"/>
                        </a:rPr>
                        <a:t>通訊協定</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smtClean="0">
                          <a:latin typeface="+mj-ea"/>
                          <a:ea typeface="+mj-ea"/>
                          <a:cs typeface="Times New Roman"/>
                        </a:rPr>
                        <a:t>H. </a:t>
                      </a:r>
                      <a:r>
                        <a:rPr lang="en-US" sz="1400" kern="100" dirty="0">
                          <a:latin typeface="+mj-ea"/>
                          <a:ea typeface="+mj-ea"/>
                          <a:cs typeface="Times New Roman"/>
                        </a:rPr>
                        <a:t>OPC UA, MT Connect or Others (</a:t>
                      </a:r>
                      <a:r>
                        <a:rPr lang="zh-TW" sz="1400" kern="100" dirty="0">
                          <a:latin typeface="+mj-ea"/>
                          <a:ea typeface="+mj-ea"/>
                          <a:cs typeface="Times New Roman"/>
                        </a:rPr>
                        <a:t>指包含</a:t>
                      </a:r>
                      <a:r>
                        <a:rPr lang="en-US" sz="1400" kern="100" dirty="0">
                          <a:latin typeface="+mj-ea"/>
                          <a:ea typeface="+mj-ea"/>
                          <a:cs typeface="Times New Roman"/>
                        </a:rPr>
                        <a:t>OSI</a:t>
                      </a:r>
                      <a:r>
                        <a:rPr lang="zh-TW" sz="1400" kern="100" dirty="0">
                          <a:latin typeface="+mj-ea"/>
                          <a:ea typeface="+mj-ea"/>
                          <a:cs typeface="Times New Roman"/>
                        </a:rPr>
                        <a:t>第</a:t>
                      </a:r>
                      <a:r>
                        <a:rPr lang="en-US" sz="1400" kern="100" dirty="0">
                          <a:latin typeface="+mj-ea"/>
                          <a:ea typeface="+mj-ea"/>
                          <a:cs typeface="Times New Roman"/>
                        </a:rPr>
                        <a:t>7</a:t>
                      </a:r>
                      <a:r>
                        <a:rPr lang="zh-TW" sz="1400" kern="100" dirty="0">
                          <a:latin typeface="+mj-ea"/>
                          <a:ea typeface="+mj-ea"/>
                          <a:cs typeface="Times New Roman"/>
                        </a:rPr>
                        <a:t>層定義之通訊協定</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2089">
                <a:tc>
                  <a:txBody>
                    <a:bodyPr/>
                    <a:lstStyle/>
                    <a:p>
                      <a:pPr marL="0" algn="ctr" defTabSz="914400" rtl="0" eaLnBrk="1" latinLnBrk="0" hangingPunct="1">
                        <a:lnSpc>
                          <a:spcPts val="2600"/>
                        </a:lnSpc>
                        <a:spcAft>
                          <a:spcPts val="0"/>
                        </a:spcAft>
                      </a:pPr>
                      <a:r>
                        <a:rPr lang="zh-TW" altLang="en-US" sz="1400" kern="100" dirty="0" smtClean="0">
                          <a:solidFill>
                            <a:schemeClr val="tx1"/>
                          </a:solidFill>
                          <a:latin typeface="+mj-ea"/>
                          <a:ea typeface="+mj-ea"/>
                          <a:cs typeface="Times New Roman"/>
                        </a:rPr>
                        <a:t>設備能耗估算功能</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kern="100" dirty="0" smtClean="0">
                          <a:latin typeface="+mj-ea"/>
                          <a:ea typeface="+mj-ea"/>
                          <a:cs typeface="Times New Roman"/>
                        </a:rPr>
                        <a:t>I.</a:t>
                      </a:r>
                      <a:r>
                        <a:rPr lang="zh-TW" altLang="en-US" sz="1400" kern="100" dirty="0" smtClean="0">
                          <a:latin typeface="+mj-ea"/>
                          <a:ea typeface="+mj-ea"/>
                          <a:cs typeface="Times New Roman"/>
                        </a:rPr>
                        <a:t>每次循環作業時間之平均能耗、每工單平均能耗、每日設備能耗等資訊之相關功能。</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8652"/>
                  </a:ext>
                </a:extLst>
              </a:tr>
            </a:tbl>
          </a:graphicData>
        </a:graphic>
      </p:graphicFrame>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533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12</a:t>
            </a:fld>
            <a:endParaRPr lang="zh-TW" altLang="en-US"/>
          </a:p>
        </p:txBody>
      </p:sp>
      <p:sp>
        <p:nvSpPr>
          <p:cNvPr id="2" name="矩形 1"/>
          <p:cNvSpPr/>
          <p:nvPr/>
        </p:nvSpPr>
        <p:spPr>
          <a:xfrm>
            <a:off x="467544" y="1456773"/>
            <a:ext cx="7486525" cy="1426031"/>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請說明輔導單位軟體資訊安全檢測規劃，若本案為輔導單位第</a:t>
            </a:r>
            <a:r>
              <a:rPr lang="en-US" altLang="zh-TW" sz="1600" dirty="0">
                <a:solidFill>
                  <a:schemeClr val="bg1">
                    <a:lumMod val="65000"/>
                  </a:schemeClr>
                </a:solidFill>
                <a:latin typeface="+mn-ea"/>
                <a:ea typeface="+mn-ea"/>
              </a:rPr>
              <a:t>4</a:t>
            </a:r>
            <a:r>
              <a:rPr lang="zh-TW" altLang="zh-TW" sz="1600" dirty="0">
                <a:solidFill>
                  <a:schemeClr val="bg1">
                    <a:lumMod val="65000"/>
                  </a:schemeClr>
                </a:solidFill>
                <a:latin typeface="+mn-ea"/>
                <a:ea typeface="+mn-ea"/>
              </a:rPr>
              <a:t>案之提案計畫，應提供源碼掃描之資訊安全弱點掃描報告，且高度</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以上風險應為</a:t>
            </a:r>
            <a:r>
              <a:rPr lang="en-US" altLang="zh-TW" sz="1600" dirty="0">
                <a:solidFill>
                  <a:schemeClr val="bg1">
                    <a:lumMod val="65000"/>
                  </a:schemeClr>
                </a:solidFill>
                <a:latin typeface="+mn-ea"/>
                <a:ea typeface="+mn-ea"/>
              </a:rPr>
              <a:t>0</a:t>
            </a:r>
            <a:r>
              <a:rPr lang="zh-TW" altLang="zh-TW" sz="1600" dirty="0">
                <a:solidFill>
                  <a:schemeClr val="bg1">
                    <a:lumMod val="65000"/>
                  </a:schemeClr>
                </a:solidFill>
                <a:latin typeface="+mn-ea"/>
                <a:ea typeface="+mn-ea"/>
              </a:rPr>
              <a:t>項。</a:t>
            </a:r>
          </a:p>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請說明輔導單位軟體資訊安全改善之長期規劃做法，如：擬長期合作之資安單位、弱點掃瞄預計實施程度，已知資安弱點之改善規劃。</a:t>
            </a:r>
          </a:p>
        </p:txBody>
      </p:sp>
      <p:sp>
        <p:nvSpPr>
          <p:cNvPr id="3" name="矩形 2"/>
          <p:cNvSpPr/>
          <p:nvPr/>
        </p:nvSpPr>
        <p:spPr>
          <a:xfrm>
            <a:off x="755576" y="4724113"/>
            <a:ext cx="7319629" cy="425758"/>
          </a:xfrm>
          <a:prstGeom prst="rect">
            <a:avLst/>
          </a:prstGeom>
        </p:spPr>
        <p:txBody>
          <a:bodyPr wrap="square">
            <a:spAutoFit/>
          </a:bodyPr>
          <a:lstStyle/>
          <a:p>
            <a:pPr marL="0" lvl="4" algn="just">
              <a:lnSpc>
                <a:spcPts val="2600"/>
              </a:lnSpc>
              <a:spcAft>
                <a:spcPts val="0"/>
              </a:spcAft>
            </a:pPr>
            <a:r>
              <a:rPr lang="zh-TW" altLang="zh-TW" sz="1600" dirty="0">
                <a:solidFill>
                  <a:schemeClr val="bg1">
                    <a:lumMod val="65000"/>
                  </a:schemeClr>
                </a:solidFill>
                <a:latin typeface="+mn-ea"/>
                <a:ea typeface="+mn-ea"/>
              </a:rPr>
              <a:t>其他資安說明，如：本計畫導入受輔導業者場域之建議資安實施措施相關規劃</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B050"/>
                </a:solidFill>
              </a:rPr>
              <a:t>(</a:t>
            </a:r>
            <a:r>
              <a:rPr lang="zh-TW" altLang="en-US" sz="2400" b="1" dirty="0" smtClean="0">
                <a:solidFill>
                  <a:srgbClr val="00B050"/>
                </a:solidFill>
              </a:rPr>
              <a:t>疫後</a:t>
            </a:r>
            <a:r>
              <a:rPr lang="en-US" altLang="zh-TW" sz="2400" b="1" dirty="0" smtClean="0">
                <a:solidFill>
                  <a:srgbClr val="00B050"/>
                </a:solidFill>
              </a:rPr>
              <a:t>SMU-Phase </a:t>
            </a:r>
            <a:r>
              <a:rPr lang="en-US" altLang="zh-TW" sz="2400" b="1" dirty="0">
                <a:solidFill>
                  <a:srgbClr val="00B050"/>
                </a:solidFill>
              </a:rPr>
              <a:t>I</a:t>
            </a:r>
            <a:r>
              <a:rPr lang="en-US" altLang="zh-TW" sz="2400" b="1" dirty="0" smtClean="0">
                <a:solidFill>
                  <a:srgbClr val="00B050"/>
                </a:solidFill>
              </a:rPr>
              <a:t>)</a:t>
            </a:r>
          </a:p>
        </p:txBody>
      </p:sp>
      <p:sp>
        <p:nvSpPr>
          <p:cNvPr id="11" name="矩形 10"/>
          <p:cNvSpPr>
            <a:spLocks noChangeArrowheads="1"/>
          </p:cNvSpPr>
          <p:nvPr/>
        </p:nvSpPr>
        <p:spPr bwMode="auto">
          <a:xfrm>
            <a:off x="395288" y="1157288"/>
            <a:ext cx="748982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第三方資訊安全檢測</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規劃</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a:spLocks noChangeArrowheads="1"/>
          </p:cNvSpPr>
          <p:nvPr/>
        </p:nvSpPr>
        <p:spPr bwMode="auto">
          <a:xfrm>
            <a:off x="552376" y="4357346"/>
            <a:ext cx="748982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fontAlgn="auto" hangingPunct="1">
              <a:lnSpc>
                <a:spcPts val="2600"/>
              </a:lnSpc>
              <a:spcBef>
                <a:spcPts val="0"/>
              </a:spcBef>
              <a:spcAft>
                <a:spcPts val="0"/>
              </a:spcAft>
              <a:defRPr/>
            </a:pPr>
            <a:r>
              <a:rPr lang="en-US" altLang="zh-TW" sz="2000" dirty="0" smtClean="0">
                <a:latin typeface="+mj-ea"/>
                <a:ea typeface="+mj-ea"/>
                <a:cs typeface="Times New Roman" panose="02020603050405020304" pitchFamily="18" charset="0"/>
              </a:rPr>
              <a:t>(</a:t>
            </a:r>
            <a:r>
              <a:rPr lang="zh-TW" altLang="en-US" sz="2000" dirty="0" smtClean="0">
                <a:latin typeface="+mj-ea"/>
                <a:ea typeface="+mj-ea"/>
                <a:cs typeface="Times New Roman" panose="02020603050405020304" pitchFamily="18" charset="0"/>
              </a:rPr>
              <a:t>三</a:t>
            </a:r>
            <a:r>
              <a:rPr lang="en-US" altLang="zh-TW" sz="2000" dirty="0" smtClean="0">
                <a:latin typeface="+mj-ea"/>
                <a:ea typeface="+mj-ea"/>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smtClean="0">
                <a:latin typeface="+mj-ea"/>
                <a:ea typeface="+mj-ea"/>
                <a:cs typeface="Times New Roman"/>
              </a:rPr>
              <a:t>資訊安全</a:t>
            </a:r>
            <a:r>
              <a:rPr lang="zh-TW" altLang="en-US" sz="2000" kern="100" dirty="0">
                <a:latin typeface="+mj-ea"/>
                <a:ea typeface="+mj-ea"/>
                <a:cs typeface="Times New Roman"/>
              </a:rPr>
              <a:t>改善規劃</a:t>
            </a:r>
            <a:r>
              <a:rPr lang="en-US" altLang="zh-TW" sz="2000" kern="100" dirty="0">
                <a:latin typeface="+mj-ea"/>
                <a:ea typeface="+mj-ea"/>
                <a:cs typeface="Times New Roman"/>
              </a:rPr>
              <a:t>(</a:t>
            </a:r>
            <a:r>
              <a:rPr lang="zh-TW" altLang="en-US" sz="2000" kern="100" dirty="0">
                <a:latin typeface="+mj-ea"/>
                <a:ea typeface="+mj-ea"/>
                <a:cs typeface="Times New Roman"/>
              </a:rPr>
              <a:t>必要</a:t>
            </a:r>
            <a:r>
              <a:rPr lang="en-US" altLang="zh-TW" sz="2000" kern="100" dirty="0">
                <a:latin typeface="+mj-ea"/>
                <a:ea typeface="+mj-ea"/>
                <a:cs typeface="Times New Roman"/>
              </a:rPr>
              <a:t>)</a:t>
            </a:r>
            <a:endParaRPr lang="zh-TW" altLang="zh-TW" sz="2000" kern="100" dirty="0">
              <a:latin typeface="+mj-ea"/>
              <a:ea typeface="+mj-ea"/>
              <a:cs typeface="Times New Roman"/>
            </a:endParaRP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5075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6203" y="1784831"/>
            <a:ext cx="8284196" cy="584775"/>
          </a:xfrm>
          <a:prstGeom prst="rect">
            <a:avLst/>
          </a:prstGeom>
        </p:spPr>
        <p:txBody>
          <a:bodyPr wrap="square">
            <a:spAutoFit/>
          </a:bodyPr>
          <a:lstStyle/>
          <a:p>
            <a:r>
              <a:rPr lang="zh-TW" altLang="zh-TW" sz="1600" dirty="0">
                <a:solidFill>
                  <a:schemeClr val="bg1">
                    <a:lumMod val="65000"/>
                  </a:schemeClr>
                </a:solidFill>
                <a:latin typeface="+mn-ea"/>
                <a:ea typeface="+mn-ea"/>
              </a:rPr>
              <a:t>請以本案所達成有關</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與各類機械設備建立連線的參數設定與聯網機械設備管理</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如：</a:t>
            </a:r>
            <a:r>
              <a:rPr lang="zh-TW" altLang="zh-TW" sz="1600" dirty="0">
                <a:solidFill>
                  <a:schemeClr val="bg1">
                    <a:lumMod val="65000"/>
                  </a:schemeClr>
                </a:solidFill>
                <a:latin typeface="+mn-ea"/>
                <a:ea typeface="+mn-ea"/>
              </a:rPr>
              <a:t>新增、刪除、修改</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的軟體功能及其可視化畫面為例，說明其細部功能</a:t>
            </a:r>
          </a:p>
        </p:txBody>
      </p:sp>
      <p:sp>
        <p:nvSpPr>
          <p:cNvPr id="194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11CCACB-5F19-48EC-A20F-42052B8C576E}" type="slidenum">
              <a:rPr kumimoji="0" lang="en-US" altLang="zh-TW" sz="1800">
                <a:latin typeface="Constantia" panose="02030602050306030303" pitchFamily="18" charset="0"/>
                <a:ea typeface="標楷體" panose="03000509000000000000" pitchFamily="65" charset="-120"/>
              </a:rPr>
              <a:pPr/>
              <a:t>13</a:t>
            </a:fld>
            <a:endParaRPr kumimoji="0" lang="en-US" altLang="zh-TW" sz="1800">
              <a:latin typeface="Constantia" panose="02030602050306030303" pitchFamily="18" charset="0"/>
              <a:ea typeface="標楷體" panose="03000509000000000000" pitchFamily="65" charset="-120"/>
            </a:endParaRPr>
          </a:p>
        </p:txBody>
      </p:sp>
      <p:sp>
        <p:nvSpPr>
          <p:cNvPr id="1946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grpSp>
        <p:nvGrpSpPr>
          <p:cNvPr id="19461" name="Group 5"/>
          <p:cNvGrpSpPr>
            <a:grpSpLocks/>
          </p:cNvGrpSpPr>
          <p:nvPr/>
        </p:nvGrpSpPr>
        <p:grpSpPr bwMode="auto">
          <a:xfrm>
            <a:off x="611560" y="2597099"/>
            <a:ext cx="4248150" cy="2641600"/>
            <a:chOff x="2890" y="7199"/>
            <a:chExt cx="4200" cy="1990"/>
          </a:xfrm>
        </p:grpSpPr>
        <p:sp>
          <p:nvSpPr>
            <p:cNvPr id="19465"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943" y="8043"/>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9462" name="矩形 4"/>
          <p:cNvSpPr>
            <a:spLocks noChangeArrowheads="1"/>
          </p:cNvSpPr>
          <p:nvPr/>
        </p:nvSpPr>
        <p:spPr bwMode="auto">
          <a:xfrm>
            <a:off x="755650" y="1484313"/>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A</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設備連線設定管理</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19463" name="文字方塊 6"/>
          <p:cNvSpPr txBox="1">
            <a:spLocks noChangeArrowheads="1"/>
          </p:cNvSpPr>
          <p:nvPr/>
        </p:nvSpPr>
        <p:spPr bwMode="auto">
          <a:xfrm>
            <a:off x="5148263" y="2733941"/>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細部功能說明：</a:t>
            </a:r>
          </a:p>
        </p:txBody>
      </p:sp>
      <p:sp>
        <p:nvSpPr>
          <p:cNvPr id="19464"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5287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E407FF5-9449-4165-AF1E-4D2CAFDF24F0}" type="slidenum">
              <a:rPr kumimoji="0" lang="en-US" altLang="zh-TW" sz="1800">
                <a:latin typeface="Constantia" panose="02030602050306030303" pitchFamily="18" charset="0"/>
                <a:ea typeface="標楷體" panose="03000509000000000000" pitchFamily="65" charset="-120"/>
              </a:rPr>
              <a:pPr/>
              <a:t>14</a:t>
            </a:fld>
            <a:endParaRPr kumimoji="0" lang="en-US" altLang="zh-TW" sz="1800">
              <a:latin typeface="Constantia" panose="02030602050306030303" pitchFamily="18" charset="0"/>
              <a:ea typeface="標楷體" panose="03000509000000000000" pitchFamily="65" charset="-120"/>
            </a:endParaRPr>
          </a:p>
        </p:txBody>
      </p:sp>
      <p:grpSp>
        <p:nvGrpSpPr>
          <p:cNvPr id="20485" name="Group 5"/>
          <p:cNvGrpSpPr>
            <a:grpSpLocks/>
          </p:cNvGrpSpPr>
          <p:nvPr/>
        </p:nvGrpSpPr>
        <p:grpSpPr bwMode="auto">
          <a:xfrm>
            <a:off x="755880" y="2451949"/>
            <a:ext cx="4248150" cy="2079625"/>
            <a:chOff x="2890" y="7199"/>
            <a:chExt cx="4200" cy="1990"/>
          </a:xfrm>
        </p:grpSpPr>
        <p:sp>
          <p:nvSpPr>
            <p:cNvPr id="20516"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887" y="7952"/>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20486" name="矩形 4"/>
          <p:cNvSpPr>
            <a:spLocks noChangeArrowheads="1"/>
          </p:cNvSpPr>
          <p:nvPr/>
        </p:nvSpPr>
        <p:spPr bwMode="auto">
          <a:xfrm>
            <a:off x="611188" y="1506295"/>
            <a:ext cx="8208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B</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資料擷取與儲存管理</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400" dirty="0">
              <a:latin typeface="微軟正黑體" panose="020B0604030504040204" pitchFamily="34" charset="-120"/>
              <a:ea typeface="微軟正黑體" panose="020B0604030504040204" pitchFamily="34" charset="-120"/>
            </a:endParaRPr>
          </a:p>
        </p:txBody>
      </p:sp>
      <p:sp>
        <p:nvSpPr>
          <p:cNvPr id="20487" name="文字方塊 6"/>
          <p:cNvSpPr txBox="1">
            <a:spLocks noChangeArrowheads="1"/>
          </p:cNvSpPr>
          <p:nvPr/>
        </p:nvSpPr>
        <p:spPr bwMode="auto">
          <a:xfrm>
            <a:off x="5220072" y="3558372"/>
            <a:ext cx="367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細部功能說明：</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資料擷取格式：</a:t>
            </a:r>
            <a:r>
              <a:rPr lang="zh-TW" altLang="en-US" sz="2000" dirty="0"/>
              <a:t>如：</a:t>
            </a:r>
            <a:r>
              <a:rPr lang="en-US" altLang="zh-TW" sz="2000" dirty="0"/>
              <a:t>CSV</a:t>
            </a:r>
            <a:endParaRPr lang="en-US" altLang="zh-TW" sz="2000" dirty="0">
              <a:latin typeface="微軟正黑體" panose="020B0604030504040204" pitchFamily="34" charset="-120"/>
              <a:ea typeface="微軟正黑體" panose="020B0604030504040204" pitchFamily="34" charset="-120"/>
            </a:endParaRPr>
          </a:p>
          <a:p>
            <a:r>
              <a:rPr lang="zh-TW" altLang="zh-TW" sz="2000" dirty="0">
                <a:latin typeface="微軟正黑體" panose="020B0604030504040204" pitchFamily="34" charset="-120"/>
                <a:ea typeface="微軟正黑體" panose="020B0604030504040204" pitchFamily="34" charset="-120"/>
              </a:rPr>
              <a:t>資料擷取</a:t>
            </a:r>
            <a:r>
              <a:rPr lang="zh-TW" altLang="en-US" sz="2000" dirty="0">
                <a:latin typeface="微軟正黑體" panose="020B0604030504040204" pitchFamily="34" charset="-120"/>
                <a:ea typeface="微軟正黑體" panose="020B0604030504040204" pitchFamily="34" charset="-120"/>
              </a:rPr>
              <a:t>週期：</a:t>
            </a:r>
            <a:r>
              <a:rPr lang="zh-TW" altLang="en-US" sz="2000" dirty="0"/>
              <a:t>如：</a:t>
            </a:r>
            <a:r>
              <a:rPr lang="en-US" altLang="zh-TW" sz="2000" dirty="0"/>
              <a:t>500ms</a:t>
            </a:r>
            <a:endParaRPr lang="en-US" altLang="zh-TW" sz="20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219101524"/>
              </p:ext>
            </p:extLst>
          </p:nvPr>
        </p:nvGraphicFramePr>
        <p:xfrm>
          <a:off x="683568" y="4880641"/>
          <a:ext cx="7848601" cy="1570037"/>
        </p:xfrm>
        <a:graphic>
          <a:graphicData uri="http://schemas.openxmlformats.org/drawingml/2006/table">
            <a:tbl>
              <a:tblPr firstRow="1" bandRow="1">
                <a:tableStyleId>{5C22544A-7EE6-4342-B048-85BDC9FD1C3A}</a:tableStyleId>
              </a:tblPr>
              <a:tblGrid>
                <a:gridCol w="598347">
                  <a:extLst>
                    <a:ext uri="{9D8B030D-6E8A-4147-A177-3AD203B41FA5}">
                      <a16:colId xmlns:a16="http://schemas.microsoft.com/office/drawing/2014/main" val="20000"/>
                    </a:ext>
                  </a:extLst>
                </a:gridCol>
                <a:gridCol w="2498117">
                  <a:extLst>
                    <a:ext uri="{9D8B030D-6E8A-4147-A177-3AD203B41FA5}">
                      <a16:colId xmlns:a16="http://schemas.microsoft.com/office/drawing/2014/main" val="20001"/>
                    </a:ext>
                  </a:extLst>
                </a:gridCol>
                <a:gridCol w="2520073">
                  <a:extLst>
                    <a:ext uri="{9D8B030D-6E8A-4147-A177-3AD203B41FA5}">
                      <a16:colId xmlns:a16="http://schemas.microsoft.com/office/drawing/2014/main" val="20002"/>
                    </a:ext>
                  </a:extLst>
                </a:gridCol>
                <a:gridCol w="2232064">
                  <a:extLst>
                    <a:ext uri="{9D8B030D-6E8A-4147-A177-3AD203B41FA5}">
                      <a16:colId xmlns:a16="http://schemas.microsoft.com/office/drawing/2014/main" val="20003"/>
                    </a:ext>
                  </a:extLst>
                </a:gridCol>
              </a:tblGrid>
              <a:tr h="370915">
                <a:tc>
                  <a:txBody>
                    <a:bodyPr/>
                    <a:lstStyle/>
                    <a:p>
                      <a:pPr algn="ctr">
                        <a:lnSpc>
                          <a:spcPts val="2600"/>
                        </a:lnSpc>
                        <a:spcAft>
                          <a:spcPts val="0"/>
                        </a:spcAft>
                      </a:pPr>
                      <a:r>
                        <a:rPr lang="zh-TW" sz="1400" kern="0" dirty="0">
                          <a:solidFill>
                            <a:schemeClr val="tx1"/>
                          </a:solidFill>
                          <a:effectLst/>
                          <a:latin typeface="+mj-ea"/>
                          <a:ea typeface="+mj-ea"/>
                          <a:cs typeface="Times New Roman" panose="02020603050405020304" pitchFamily="18" charset="0"/>
                        </a:rPr>
                        <a:t>項次</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dirty="0">
                          <a:solidFill>
                            <a:schemeClr val="tx1"/>
                          </a:solidFill>
                          <a:effectLst/>
                          <a:latin typeface="+mj-ea"/>
                          <a:ea typeface="+mj-ea"/>
                          <a:cs typeface="Times New Roman" panose="02020603050405020304" pitchFamily="18" charset="0"/>
                        </a:rPr>
                        <a:t>訊號</a:t>
                      </a:r>
                      <a:r>
                        <a:rPr lang="en-US" sz="1400" kern="0" dirty="0">
                          <a:solidFill>
                            <a:schemeClr val="tx1"/>
                          </a:solidFill>
                          <a:effectLst/>
                          <a:latin typeface="+mj-ea"/>
                          <a:ea typeface="+mj-ea"/>
                          <a:cs typeface="Times New Roman" panose="02020603050405020304" pitchFamily="18" charset="0"/>
                        </a:rPr>
                        <a:t>/</a:t>
                      </a:r>
                      <a:r>
                        <a:rPr lang="zh-TW" sz="1400" kern="0" dirty="0">
                          <a:solidFill>
                            <a:schemeClr val="tx1"/>
                          </a:solidFill>
                          <a:effectLst/>
                          <a:latin typeface="+mj-ea"/>
                          <a:ea typeface="+mj-ea"/>
                          <a:cs typeface="Times New Roman" panose="02020603050405020304" pitchFamily="18" charset="0"/>
                        </a:rPr>
                        <a:t>狀態說明</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a:solidFill>
                            <a:schemeClr val="tx1"/>
                          </a:solidFill>
                          <a:effectLst/>
                          <a:latin typeface="+mj-ea"/>
                          <a:ea typeface="+mj-ea"/>
                          <a:cs typeface="Times New Roman" panose="02020603050405020304" pitchFamily="18" charset="0"/>
                        </a:rPr>
                        <a:t>資料型態</a:t>
                      </a:r>
                      <a:endParaRPr lang="zh-TW" sz="1400" kern="10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altLang="en-US" sz="1400" kern="0" dirty="0" smtClean="0">
                          <a:solidFill>
                            <a:schemeClr val="tx1"/>
                          </a:solidFill>
                          <a:effectLst/>
                          <a:latin typeface="+mj-ea"/>
                          <a:ea typeface="+mj-ea"/>
                          <a:cs typeface="Times New Roman" panose="02020603050405020304" pitchFamily="18" charset="0"/>
                        </a:rPr>
                        <a:t>功能模組</a:t>
                      </a:r>
                      <a:r>
                        <a:rPr lang="zh-TW" sz="1400" kern="0" dirty="0" smtClean="0">
                          <a:solidFill>
                            <a:schemeClr val="tx1"/>
                          </a:solidFill>
                          <a:effectLst/>
                          <a:latin typeface="+mj-ea"/>
                          <a:ea typeface="+mj-ea"/>
                          <a:cs typeface="Times New Roman" panose="02020603050405020304" pitchFamily="18" charset="0"/>
                        </a:rPr>
                        <a:t>用途</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92">
                <a:tc>
                  <a:txBody>
                    <a:bodyPr/>
                    <a:lstStyle/>
                    <a:p>
                      <a:pPr algn="ctr"/>
                      <a:r>
                        <a:rPr lang="en-US" altLang="zh-TW" sz="1800" dirty="0" smtClean="0">
                          <a:solidFill>
                            <a:schemeClr val="tx1"/>
                          </a:solidFill>
                          <a:latin typeface="+mj-ea"/>
                          <a:ea typeface="+mj-ea"/>
                        </a:rPr>
                        <a:t>1</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smtClean="0">
                          <a:solidFill>
                            <a:schemeClr val="tx1"/>
                          </a:solidFill>
                          <a:latin typeface="+mj-ea"/>
                          <a:ea typeface="+mj-ea"/>
                        </a:rPr>
                        <a:t>開機訊號</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開機</a:t>
                      </a:r>
                      <a:r>
                        <a:rPr lang="en-US" sz="1400" kern="0" dirty="0">
                          <a:effectLst/>
                          <a:latin typeface="+mj-ea"/>
                          <a:ea typeface="+mj-ea"/>
                          <a:cs typeface="Times New Roman" panose="02020603050405020304" pitchFamily="18" charset="0"/>
                        </a:rPr>
                        <a:t>I/O</a:t>
                      </a:r>
                      <a:r>
                        <a:rPr lang="zh-TW" sz="1400" kern="0" dirty="0">
                          <a:effectLst/>
                          <a:latin typeface="+mj-ea"/>
                          <a:ea typeface="+mj-ea"/>
                          <a:cs typeface="Times New Roman" panose="02020603050405020304" pitchFamily="18" charset="0"/>
                        </a:rPr>
                        <a:t>訊號</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自定義</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時間資訊</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稼動率計算；</a:t>
                      </a:r>
                      <a:endParaRPr lang="zh-TW" sz="1400" kern="100" dirty="0">
                        <a:effectLst/>
                        <a:latin typeface="+mj-ea"/>
                        <a:ea typeface="+mj-ea"/>
                        <a:cs typeface="Times New Roman" panose="02020603050405020304" pitchFamily="18" charset="0"/>
                      </a:endParaRPr>
                    </a:p>
                    <a:p>
                      <a:pPr algn="just">
                        <a:lnSpc>
                          <a:spcPts val="1800"/>
                        </a:lnSpc>
                        <a:spcAft>
                          <a:spcPts val="0"/>
                        </a:spcAft>
                      </a:pPr>
                      <a:r>
                        <a:rPr lang="zh-TW" sz="1400" kern="0" dirty="0">
                          <a:effectLst/>
                          <a:latin typeface="+mj-ea"/>
                          <a:ea typeface="+mj-ea"/>
                          <a:cs typeface="Times New Roman" panose="02020603050405020304" pitchFamily="18" charset="0"/>
                        </a:rPr>
                        <a:t>設備歷程記錄</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15">
                <a:tc>
                  <a:txBody>
                    <a:bodyPr/>
                    <a:lstStyle/>
                    <a:p>
                      <a:pPr algn="ctr"/>
                      <a:r>
                        <a:rPr lang="en-US" altLang="zh-TW" sz="1800" dirty="0" smtClean="0">
                          <a:solidFill>
                            <a:schemeClr val="tx1"/>
                          </a:solidFill>
                          <a:latin typeface="+mj-ea"/>
                          <a:ea typeface="+mj-ea"/>
                        </a:rPr>
                        <a:t>2</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15">
                <a:tc>
                  <a:txBody>
                    <a:bodyPr/>
                    <a:lstStyle/>
                    <a:p>
                      <a:pPr algn="ct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881863" y="1807716"/>
            <a:ext cx="8284196" cy="584775"/>
          </a:xfrm>
          <a:prstGeom prst="rect">
            <a:avLst/>
          </a:prstGeom>
        </p:spPr>
        <p:txBody>
          <a:bodyPr wrap="square">
            <a:spAutoFit/>
          </a:bodyPr>
          <a:lstStyle/>
          <a:p>
            <a:r>
              <a:rPr lang="zh-TW" altLang="zh-TW" sz="1600" dirty="0">
                <a:solidFill>
                  <a:schemeClr val="bg1">
                    <a:lumMod val="65000"/>
                  </a:schemeClr>
                </a:solidFill>
                <a:latin typeface="+mn-ea"/>
                <a:ea typeface="+mn-ea"/>
              </a:rPr>
              <a:t>請以本案所達成有關</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由機械設備擷取資料的軟體，並具備對機械設備所傳輸之資料進行處理、儲存、轉譯等功能及其可視化畫面為例，說明其細部功能</a:t>
            </a:r>
          </a:p>
        </p:txBody>
      </p:sp>
    </p:spTree>
    <p:extLst>
      <p:ext uri="{BB962C8B-B14F-4D97-AF65-F5344CB8AC3E}">
        <p14:creationId xmlns:p14="http://schemas.microsoft.com/office/powerpoint/2010/main" val="376407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15</a:t>
            </a:fld>
            <a:endParaRPr lang="zh-TW" altLang="en-US"/>
          </a:p>
        </p:txBody>
      </p:sp>
      <p:sp>
        <p:nvSpPr>
          <p:cNvPr id="5"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smtClean="0">
                <a:solidFill>
                  <a:srgbClr val="00B050"/>
                </a:solidFill>
                <a:latin typeface="微軟正黑體" panose="020B0604030504040204" pitchFamily="34" charset="-120"/>
                <a:ea typeface="微軟正黑體" panose="020B0604030504040204" pitchFamily="34" charset="-120"/>
              </a:rPr>
              <a:t>疫後</a:t>
            </a:r>
            <a:r>
              <a:rPr lang="en-US" altLang="zh-TW" b="1" dirty="0" smtClean="0">
                <a:solidFill>
                  <a:srgbClr val="00B050"/>
                </a:solidFill>
                <a:latin typeface="微軟正黑體" panose="020B0604030504040204" pitchFamily="34" charset="-120"/>
                <a:ea typeface="微軟正黑體" panose="020B0604030504040204" pitchFamily="34" charset="-120"/>
              </a:rPr>
              <a:t>SMU-Phase </a:t>
            </a:r>
            <a:r>
              <a:rPr lang="en-US" altLang="zh-TW" b="1" dirty="0">
                <a:solidFill>
                  <a:srgbClr val="00B050"/>
                </a:solidFill>
                <a:latin typeface="微軟正黑體" panose="020B0604030504040204" pitchFamily="34" charset="-120"/>
                <a:ea typeface="微軟正黑體" panose="020B0604030504040204" pitchFamily="34" charset="-120"/>
              </a:rPr>
              <a:t>I)</a:t>
            </a: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755650" y="1484313"/>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G</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設備能耗估算</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7"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grpSp>
        <p:nvGrpSpPr>
          <p:cNvPr id="9" name="畫布 38"/>
          <p:cNvGrpSpPr/>
          <p:nvPr/>
        </p:nvGrpSpPr>
        <p:grpSpPr>
          <a:xfrm>
            <a:off x="611560" y="1977134"/>
            <a:ext cx="5486400" cy="3873500"/>
            <a:chOff x="0" y="0"/>
            <a:chExt cx="5486400" cy="3873500"/>
          </a:xfrm>
        </p:grpSpPr>
        <p:sp>
          <p:nvSpPr>
            <p:cNvPr id="10" name="矩形 9"/>
            <p:cNvSpPr/>
            <p:nvPr/>
          </p:nvSpPr>
          <p:spPr>
            <a:xfrm>
              <a:off x="0" y="0"/>
              <a:ext cx="5486400" cy="3873500"/>
            </a:xfrm>
            <a:prstGeom prst="rect">
              <a:avLst/>
            </a:prstGeom>
          </p:spPr>
        </p:sp>
        <p:sp>
          <p:nvSpPr>
            <p:cNvPr id="11" name="矩形 10"/>
            <p:cNvSpPr/>
            <p:nvPr/>
          </p:nvSpPr>
          <p:spPr>
            <a:xfrm>
              <a:off x="1930400" y="234950"/>
              <a:ext cx="1574800" cy="52705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整廠總電表</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103800" y="961050"/>
              <a:ext cx="1401150" cy="7852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廠房</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產線分電表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3" name="矩形 12"/>
            <p:cNvSpPr/>
            <p:nvPr/>
          </p:nvSpPr>
          <p:spPr>
            <a:xfrm>
              <a:off x="1720850" y="954700"/>
              <a:ext cx="1416050" cy="8233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工廠</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周邊系統分電表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4" name="肘形接點 13"/>
            <p:cNvCxnSpPr>
              <a:stCxn id="11" idx="2"/>
              <a:endCxn id="12" idx="0"/>
            </p:cNvCxnSpPr>
            <p:nvPr/>
          </p:nvCxnSpPr>
          <p:spPr>
            <a:xfrm rot="5400000">
              <a:off x="1661563" y="-95187"/>
              <a:ext cx="199050" cy="19134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1" idx="2"/>
              <a:endCxn id="13" idx="0"/>
            </p:cNvCxnSpPr>
            <p:nvPr/>
          </p:nvCxnSpPr>
          <p:spPr>
            <a:xfrm rot="5400000">
              <a:off x="2476988" y="713888"/>
              <a:ext cx="192700" cy="2889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78800" y="961051"/>
              <a:ext cx="1574800" cy="78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系統</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7" name="肘形接點 16"/>
            <p:cNvCxnSpPr>
              <a:stCxn id="11" idx="2"/>
              <a:endCxn id="16" idx="0"/>
            </p:cNvCxnSpPr>
            <p:nvPr/>
          </p:nvCxnSpPr>
          <p:spPr>
            <a:xfrm rot="16200000" flipH="1">
              <a:off x="3292475" y="187325"/>
              <a:ext cx="199051" cy="1348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9150" y="1945640"/>
              <a:ext cx="98205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A</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9" name="矩形 18"/>
            <p:cNvSpPr/>
            <p:nvPr/>
          </p:nvSpPr>
          <p:spPr>
            <a:xfrm>
              <a:off x="999490" y="2542200"/>
              <a:ext cx="98806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B</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0" name="肘形接點 19"/>
            <p:cNvCxnSpPr>
              <a:stCxn id="12" idx="2"/>
              <a:endCxn id="18" idx="1"/>
            </p:cNvCxnSpPr>
            <p:nvPr/>
          </p:nvCxnSpPr>
          <p:spPr>
            <a:xfrm rot="16200000" flipH="1">
              <a:off x="678877" y="1871747"/>
              <a:ext cx="445770" cy="194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9" idx="1"/>
            </p:cNvCxnSpPr>
            <p:nvPr/>
          </p:nvCxnSpPr>
          <p:spPr>
            <a:xfrm rot="16200000" flipH="1">
              <a:off x="387117" y="2176207"/>
              <a:ext cx="1029630" cy="1951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99490" y="3158150"/>
              <a:ext cx="98806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其他設備</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肘形接點 22"/>
            <p:cNvCxnSpPr>
              <a:stCxn id="12" idx="2"/>
              <a:endCxn id="22" idx="1"/>
            </p:cNvCxnSpPr>
            <p:nvPr/>
          </p:nvCxnSpPr>
          <p:spPr>
            <a:xfrm rot="16200000" flipH="1">
              <a:off x="72792" y="2477832"/>
              <a:ext cx="1658280" cy="1951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43800" y="1932600"/>
              <a:ext cx="98171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中央空調</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5" name="矩形 24"/>
            <p:cNvSpPr/>
            <p:nvPr/>
          </p:nvSpPr>
          <p:spPr>
            <a:xfrm>
              <a:off x="2646000" y="2548550"/>
              <a:ext cx="98171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肘形接點 25"/>
            <p:cNvCxnSpPr>
              <a:stCxn id="13" idx="2"/>
              <a:endCxn id="24" idx="1"/>
            </p:cNvCxnSpPr>
            <p:nvPr/>
          </p:nvCxnSpPr>
          <p:spPr>
            <a:xfrm rot="16200000" flipH="1">
              <a:off x="2335847" y="1871027"/>
              <a:ext cx="400980" cy="2149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3" idx="2"/>
              <a:endCxn id="25" idx="1"/>
            </p:cNvCxnSpPr>
            <p:nvPr/>
          </p:nvCxnSpPr>
          <p:spPr>
            <a:xfrm rot="16200000" flipH="1">
              <a:off x="2028972" y="2177902"/>
              <a:ext cx="1016930" cy="217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228850" y="3398180"/>
              <a:ext cx="615950" cy="31022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文字方塊 57"/>
            <p:cNvSpPr txBox="1"/>
            <p:nvPr/>
          </p:nvSpPr>
          <p:spPr>
            <a:xfrm>
              <a:off x="2933700" y="3308350"/>
              <a:ext cx="250190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指已透過本案實現數位能耗管理</a:t>
              </a:r>
              <a:endParaRPr lang="zh-TW" sz="1400" kern="10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0" name="文字方塊 29"/>
          <p:cNvSpPr txBox="1"/>
          <p:nvPr/>
        </p:nvSpPr>
        <p:spPr>
          <a:xfrm>
            <a:off x="5685210" y="3965281"/>
            <a:ext cx="3240038" cy="1477328"/>
          </a:xfrm>
          <a:prstGeom prst="rect">
            <a:avLst/>
          </a:prstGeom>
          <a:noFill/>
        </p:spPr>
        <p:txBody>
          <a:bodyPr wrap="square" rtlCol="0">
            <a:spAutoFit/>
          </a:bodyPr>
          <a:lstStyle/>
          <a:p>
            <a:r>
              <a:rPr lang="zh-TW" altLang="en-US" dirty="0" smtClean="0">
                <a:latin typeface="+mj-ea"/>
                <a:ea typeface="+mj-ea"/>
              </a:rPr>
              <a:t>本案規劃</a:t>
            </a:r>
            <a:r>
              <a:rPr lang="en-US" altLang="zh-TW" dirty="0" smtClean="0">
                <a:latin typeface="+mj-ea"/>
                <a:ea typeface="+mj-ea"/>
              </a:rPr>
              <a:t>______</a:t>
            </a:r>
            <a:r>
              <a:rPr lang="zh-TW" altLang="en-US" dirty="0" smtClean="0">
                <a:latin typeface="+mj-ea"/>
                <a:ea typeface="+mj-ea"/>
              </a:rPr>
              <a:t>設備導入數位化能耗管理，輔導後可即時取得能耗數據，預估設備能耗節省</a:t>
            </a:r>
            <a:r>
              <a:rPr lang="en-US" altLang="zh-TW" dirty="0" smtClean="0">
                <a:latin typeface="+mj-ea"/>
                <a:ea typeface="+mj-ea"/>
              </a:rPr>
              <a:t>______%(</a:t>
            </a:r>
            <a:r>
              <a:rPr lang="zh-TW" altLang="en-US" dirty="0" smtClean="0">
                <a:latin typeface="+mj-ea"/>
                <a:ea typeface="+mj-ea"/>
              </a:rPr>
              <a:t>結案時提供佐證數據資料</a:t>
            </a:r>
            <a:r>
              <a:rPr lang="en-US" altLang="zh-TW" dirty="0" smtClean="0">
                <a:latin typeface="+mj-ea"/>
                <a:ea typeface="+mj-ea"/>
              </a:rPr>
              <a:t>)</a:t>
            </a:r>
            <a:r>
              <a:rPr lang="zh-TW" altLang="en-US" dirty="0" smtClean="0">
                <a:latin typeface="+mj-ea"/>
                <a:ea typeface="+mj-ea"/>
              </a:rPr>
              <a:t>，</a:t>
            </a:r>
            <a:endParaRPr lang="zh-TW" altLang="en-US" dirty="0">
              <a:latin typeface="+mj-ea"/>
              <a:ea typeface="+mj-ea"/>
            </a:endParaRPr>
          </a:p>
        </p:txBody>
      </p:sp>
      <p:sp>
        <p:nvSpPr>
          <p:cNvPr id="31" name="Rectangle 140"/>
          <p:cNvSpPr>
            <a:spLocks noChangeArrowheads="1"/>
          </p:cNvSpPr>
          <p:nvPr/>
        </p:nvSpPr>
        <p:spPr bwMode="auto">
          <a:xfrm>
            <a:off x="5685210" y="1986772"/>
            <a:ext cx="3060328" cy="1651424"/>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mj-ea"/>
              <a:ea typeface="+mj-ea"/>
            </a:endParaRPr>
          </a:p>
        </p:txBody>
      </p:sp>
      <p:sp>
        <p:nvSpPr>
          <p:cNvPr id="32" name="文字方塊 31"/>
          <p:cNvSpPr txBox="1"/>
          <p:nvPr/>
        </p:nvSpPr>
        <p:spPr>
          <a:xfrm>
            <a:off x="6239860" y="2475609"/>
            <a:ext cx="1645253" cy="369332"/>
          </a:xfrm>
          <a:prstGeom prst="rect">
            <a:avLst/>
          </a:prstGeom>
          <a:noFill/>
        </p:spPr>
        <p:txBody>
          <a:bodyPr wrap="square" rtlCol="0">
            <a:spAutoFit/>
          </a:bodyPr>
          <a:lstStyle/>
          <a:p>
            <a:r>
              <a:rPr lang="zh-TW" altLang="en-US" dirty="0" smtClean="0">
                <a:latin typeface="+mj-ea"/>
                <a:ea typeface="+mj-ea"/>
              </a:rPr>
              <a:t>功能圖示</a:t>
            </a:r>
            <a:endParaRPr lang="zh-TW" altLang="en-US" dirty="0">
              <a:latin typeface="+mj-ea"/>
              <a:ea typeface="+mj-ea"/>
            </a:endParaRPr>
          </a:p>
        </p:txBody>
      </p:sp>
    </p:spTree>
    <p:extLst>
      <p:ext uri="{BB962C8B-B14F-4D97-AF65-F5344CB8AC3E}">
        <p14:creationId xmlns:p14="http://schemas.microsoft.com/office/powerpoint/2010/main" val="48414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7" name="矩形 6"/>
          <p:cNvSpPr/>
          <p:nvPr/>
        </p:nvSpPr>
        <p:spPr>
          <a:xfrm>
            <a:off x="179512" y="1612080"/>
            <a:ext cx="9262202" cy="2498120"/>
          </a:xfrm>
          <a:prstGeom prst="rect">
            <a:avLst/>
          </a:prstGeom>
        </p:spPr>
        <p:txBody>
          <a:bodyPr wrap="square">
            <a:spAutoFit/>
          </a:bodyPr>
          <a:lstStyle/>
          <a:p>
            <a:pPr algn="just">
              <a:lnSpc>
                <a:spcPts val="2000"/>
              </a:lnSpc>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原倉</a:t>
            </a:r>
            <a:r>
              <a:rPr lang="en-US" altLang="zh-TW" sz="1600" dirty="0">
                <a:solidFill>
                  <a:schemeClr val="bg1">
                    <a:lumMod val="65000"/>
                  </a:schemeClr>
                </a:solidFill>
                <a:latin typeface="+mn-ea"/>
                <a:ea typeface="+mn-ea"/>
              </a:rPr>
              <a:t>OOO</a:t>
            </a:r>
            <a:r>
              <a:rPr lang="zh-TW" altLang="zh-TW" sz="1600" dirty="0">
                <a:solidFill>
                  <a:schemeClr val="bg1">
                    <a:lumMod val="65000"/>
                  </a:schemeClr>
                </a:solidFill>
                <a:latin typeface="+mn-ea"/>
                <a:ea typeface="+mn-ea"/>
              </a:rPr>
              <a:t>系統</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原系統狀態敘述</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增加數位電子化之物料管理系統，</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a:t>
            </a:r>
          </a:p>
          <a:p>
            <a:pPr marL="628650" lvl="0" indent="-342900" algn="just">
              <a:lnSpc>
                <a:spcPts val="1800"/>
              </a:lnSpc>
              <a:spcAft>
                <a:spcPts val="0"/>
              </a:spcAft>
              <a:buFont typeface="Wingdings" panose="05000000000000000000" pitchFamily="2" charset="2"/>
              <a:buChar char=""/>
            </a:pPr>
            <a:endPar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人工管理…</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 </a:t>
            </a:r>
            <a:endParaRPr lang="zh-TW" altLang="zh-TW" sz="1600" dirty="0">
              <a:solidFill>
                <a:schemeClr val="bg1">
                  <a:lumMod val="65000"/>
                </a:schemeClr>
              </a:solidFill>
              <a:latin typeface="+mn-ea"/>
              <a:ea typeface="+mn-ea"/>
            </a:endParaRPr>
          </a:p>
        </p:txBody>
      </p:sp>
      <p:sp>
        <p:nvSpPr>
          <p:cNvPr id="8" name="Rectangle 2"/>
          <p:cNvSpPr txBox="1">
            <a:spLocks noChangeArrowheads="1"/>
          </p:cNvSpPr>
          <p:nvPr/>
        </p:nvSpPr>
        <p:spPr bwMode="auto">
          <a:xfrm>
            <a:off x="-6970" y="670358"/>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smtClean="0">
                <a:solidFill>
                  <a:srgbClr val="0070C0"/>
                </a:solidFill>
              </a:rPr>
              <a:t>疫後</a:t>
            </a:r>
            <a:r>
              <a:rPr lang="en-US" altLang="zh-TW" sz="2400" b="1" dirty="0" smtClean="0">
                <a:solidFill>
                  <a:srgbClr val="0070C0"/>
                </a:solidFill>
              </a:rPr>
              <a:t>SMU-Phase </a:t>
            </a:r>
            <a:r>
              <a:rPr lang="en-US" altLang="zh-TW" sz="2400" b="1" dirty="0" smtClean="0">
                <a:solidFill>
                  <a:srgbClr val="0070C0"/>
                </a:solidFill>
              </a:rPr>
              <a:t>II)</a:t>
            </a:r>
          </a:p>
        </p:txBody>
      </p:sp>
      <p:sp>
        <p:nvSpPr>
          <p:cNvPr id="2" name="矩形 1"/>
          <p:cNvSpPr/>
          <p:nvPr/>
        </p:nvSpPr>
        <p:spPr>
          <a:xfrm>
            <a:off x="323528" y="4592807"/>
            <a:ext cx="8568952" cy="1600438"/>
          </a:xfrm>
          <a:prstGeom prst="rect">
            <a:avLst/>
          </a:prstGeom>
        </p:spPr>
        <p:txBody>
          <a:bodyPr wrap="square">
            <a:spAutoFit/>
          </a:bodyPr>
          <a:lstStyle/>
          <a:p>
            <a:r>
              <a:rPr lang="zh-TW" altLang="zh-TW" b="1" dirty="0">
                <a:solidFill>
                  <a:schemeClr val="accent1">
                    <a:lumMod val="75000"/>
                  </a:schemeClr>
                </a:solidFill>
                <a:latin typeface="+mj-ea"/>
                <a:ea typeface="+mj-ea"/>
              </a:rPr>
              <a:t>□ 建立數位化之廠內</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產品生產流程</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原有</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原生產流程以紙本方式記錄…</a:t>
            </a:r>
            <a:endParaRPr lang="zh-TW" altLang="zh-TW" sz="1600"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新增、修改或整合</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整併</a:t>
            </a:r>
            <a:r>
              <a:rPr lang="en-US" altLang="zh-TW" sz="1600" b="1" dirty="0">
                <a:solidFill>
                  <a:schemeClr val="accent1">
                    <a:lumMod val="75000"/>
                  </a:schemeClr>
                </a:solidFill>
                <a:latin typeface="+mj-ea"/>
                <a:ea typeface="+mj-ea"/>
              </a:rPr>
              <a:t>OOO</a:t>
            </a:r>
            <a:r>
              <a:rPr lang="zh-TW" altLang="zh-TW" sz="1600" b="1" dirty="0">
                <a:solidFill>
                  <a:schemeClr val="accent1">
                    <a:lumMod val="75000"/>
                  </a:schemeClr>
                </a:solidFill>
                <a:latin typeface="+mj-ea"/>
                <a:ea typeface="+mj-ea"/>
              </a:rPr>
              <a:t>系統內自動擷取之資訊</a:t>
            </a:r>
            <a:r>
              <a:rPr lang="en-US" altLang="zh-TW" sz="1600" b="1" dirty="0" smtClean="0">
                <a:solidFill>
                  <a:schemeClr val="accent1">
                    <a:lumMod val="75000"/>
                  </a:schemeClr>
                </a:solidFill>
                <a:latin typeface="+mj-ea"/>
                <a:ea typeface="+mj-ea"/>
              </a:rPr>
              <a:t>(</a:t>
            </a:r>
            <a:r>
              <a:rPr lang="zh-TW" altLang="zh-TW" sz="1600" b="1" dirty="0" smtClean="0">
                <a:solidFill>
                  <a:schemeClr val="accent1">
                    <a:lumMod val="75000"/>
                  </a:schemeClr>
                </a:solidFill>
                <a:latin typeface="+mj-ea"/>
                <a:ea typeface="+mj-ea"/>
              </a:rPr>
              <a:t>如</a:t>
            </a:r>
            <a:r>
              <a:rPr lang="en-US" altLang="zh-TW" sz="1600" b="1" dirty="0" err="1" smtClean="0">
                <a:solidFill>
                  <a:schemeClr val="accent1">
                    <a:lumMod val="75000"/>
                  </a:schemeClr>
                </a:solidFill>
                <a:latin typeface="+mj-ea"/>
                <a:ea typeface="+mj-ea"/>
              </a:rPr>
              <a:t>p.OO</a:t>
            </a:r>
            <a:r>
              <a:rPr lang="zh-TW" altLang="en-US" sz="1600" b="1" dirty="0" smtClean="0">
                <a:solidFill>
                  <a:schemeClr val="accent1">
                    <a:lumMod val="75000"/>
                  </a:schemeClr>
                </a:solidFill>
                <a:latin typeface="+mj-ea"/>
                <a:ea typeface="+mj-ea"/>
              </a:rPr>
              <a:t>表</a:t>
            </a:r>
            <a:r>
              <a:rPr lang="en-US" altLang="zh-TW" sz="1600" b="1" dirty="0" smtClean="0">
                <a:solidFill>
                  <a:schemeClr val="accent1">
                    <a:lumMod val="75000"/>
                  </a:schemeClr>
                </a:solidFill>
                <a:latin typeface="+mj-ea"/>
                <a:ea typeface="+mj-ea"/>
              </a:rPr>
              <a:t>)</a:t>
            </a:r>
            <a:r>
              <a:rPr lang="zh-TW" altLang="zh-TW" sz="1600" b="1" dirty="0" smtClean="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規劃同時</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或個別</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透過數位表列、上下游流程圖式與重要數據即時可視化方式呈現產品於生產作業中之</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，並呈現改善前後之差異比較…</a:t>
            </a:r>
            <a:endParaRPr lang="zh-TW" altLang="zh-TW" sz="1600"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差異</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預期可縮短、簡化或改善…</a:t>
            </a:r>
            <a:endParaRPr lang="zh-TW" altLang="zh-TW" sz="1600" dirty="0">
              <a:solidFill>
                <a:schemeClr val="accent1">
                  <a:lumMod val="75000"/>
                </a:schemeClr>
              </a:solidFill>
              <a:latin typeface="+mj-ea"/>
              <a:ea typeface="+mj-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13829" y="1109268"/>
            <a:ext cx="2088232"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計畫目標</a:t>
            </a:r>
          </a:p>
        </p:txBody>
      </p:sp>
    </p:spTree>
    <p:extLst>
      <p:ext uri="{BB962C8B-B14F-4D97-AF65-F5344CB8AC3E}">
        <p14:creationId xmlns:p14="http://schemas.microsoft.com/office/powerpoint/2010/main" val="92994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56796" y="1910555"/>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製造管理系統暨</a:t>
            </a:r>
            <a:endParaRPr lang="en-US" altLang="zh-TW" dirty="0" smtClean="0"/>
          </a:p>
          <a:p>
            <a:pPr algn="ctr"/>
            <a:r>
              <a:rPr lang="zh-TW" altLang="en-US" dirty="0" smtClean="0"/>
              <a:t>溫升熱補償智慧化功能</a:t>
            </a:r>
            <a:endParaRPr lang="zh-TW" altLang="en-US" dirty="0"/>
          </a:p>
        </p:txBody>
      </p:sp>
      <p:sp>
        <p:nvSpPr>
          <p:cNvPr id="8" name="矩形 7"/>
          <p:cNvSpPr/>
          <p:nvPr/>
        </p:nvSpPr>
        <p:spPr>
          <a:xfrm>
            <a:off x="503784" y="2918667"/>
            <a:ext cx="18000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a:t>
            </a:r>
            <a:r>
              <a:rPr lang="zh-TW" altLang="en-US" dirty="0" smtClean="0">
                <a:solidFill>
                  <a:schemeClr val="tx1"/>
                </a:solidFill>
              </a:rPr>
              <a:t>工單管理</a:t>
            </a:r>
            <a:r>
              <a:rPr lang="zh-TW" altLang="en-US" dirty="0">
                <a:solidFill>
                  <a:schemeClr val="tx1"/>
                </a:solidFill>
              </a:rPr>
              <a:t>模組</a:t>
            </a:r>
          </a:p>
        </p:txBody>
      </p:sp>
      <p:sp>
        <p:nvSpPr>
          <p:cNvPr id="9" name="矩形 8"/>
          <p:cNvSpPr/>
          <p:nvPr/>
        </p:nvSpPr>
        <p:spPr>
          <a:xfrm>
            <a:off x="2808028" y="2918667"/>
            <a:ext cx="180000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r>
              <a:rPr lang="zh-TW" altLang="en-US" dirty="0" smtClean="0">
                <a:solidFill>
                  <a:schemeClr val="tx1"/>
                </a:solidFill>
              </a:rPr>
              <a:t>物料管理模組</a:t>
            </a:r>
            <a:endParaRPr lang="zh-TW" altLang="en-US" dirty="0">
              <a:solidFill>
                <a:schemeClr val="tx1"/>
              </a:solidFill>
            </a:endParaRPr>
          </a:p>
        </p:txBody>
      </p:sp>
      <p:sp>
        <p:nvSpPr>
          <p:cNvPr id="10" name="矩形 9"/>
          <p:cNvSpPr/>
          <p:nvPr/>
        </p:nvSpPr>
        <p:spPr>
          <a:xfrm>
            <a:off x="5076056" y="2918667"/>
            <a:ext cx="172819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solidFill>
                  <a:schemeClr val="tx1"/>
                </a:solidFill>
              </a:rPr>
              <a:t>C.</a:t>
            </a:r>
            <a:r>
              <a:rPr lang="zh-TW" altLang="en-US" dirty="0" smtClean="0">
                <a:solidFill>
                  <a:schemeClr val="tx1"/>
                </a:solidFill>
              </a:rPr>
              <a:t>設備精度提升補償模組</a:t>
            </a:r>
            <a:endParaRPr lang="zh-TW" altLang="en-US" dirty="0">
              <a:solidFill>
                <a:schemeClr val="tx1"/>
              </a:solidFill>
            </a:endParaRPr>
          </a:p>
        </p:txBody>
      </p:sp>
      <p:cxnSp>
        <p:nvCxnSpPr>
          <p:cNvPr id="11" name="肘形接點 10"/>
          <p:cNvCxnSpPr>
            <a:stCxn id="7" idx="2"/>
            <a:endCxn id="8" idx="0"/>
          </p:cNvCxnSpPr>
          <p:nvPr/>
        </p:nvCxnSpPr>
        <p:spPr>
          <a:xfrm rot="5400000">
            <a:off x="2864366" y="1026037"/>
            <a:ext cx="432048" cy="3353212"/>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2" name="肘形接點 11"/>
          <p:cNvCxnSpPr>
            <a:stCxn id="7" idx="2"/>
            <a:endCxn id="9" idx="0"/>
          </p:cNvCxnSpPr>
          <p:nvPr/>
        </p:nvCxnSpPr>
        <p:spPr>
          <a:xfrm rot="5400000">
            <a:off x="4016488" y="2178159"/>
            <a:ext cx="432048" cy="1048968"/>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3" name="肘形接點 12"/>
          <p:cNvCxnSpPr>
            <a:stCxn id="7" idx="2"/>
            <a:endCxn id="10" idx="0"/>
          </p:cNvCxnSpPr>
          <p:nvPr/>
        </p:nvCxnSpPr>
        <p:spPr>
          <a:xfrm rot="16200000" flipH="1">
            <a:off x="5132550" y="2111065"/>
            <a:ext cx="432048" cy="1183156"/>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sp>
        <p:nvSpPr>
          <p:cNvPr id="14" name="矩形 13"/>
          <p:cNvSpPr/>
          <p:nvPr/>
        </p:nvSpPr>
        <p:spPr>
          <a:xfrm>
            <a:off x="1511896" y="363874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A-1.</a:t>
            </a:r>
            <a:r>
              <a:rPr lang="zh-TW" altLang="en-US" sz="1200" dirty="0" smtClean="0">
                <a:solidFill>
                  <a:schemeClr val="tx1"/>
                </a:solidFill>
              </a:rPr>
              <a:t>工單製程資料維護功能</a:t>
            </a:r>
            <a:endParaRPr lang="zh-TW" altLang="en-US" sz="1200" dirty="0">
              <a:solidFill>
                <a:schemeClr val="tx1"/>
              </a:solidFill>
            </a:endParaRPr>
          </a:p>
        </p:txBody>
      </p:sp>
      <p:sp>
        <p:nvSpPr>
          <p:cNvPr id="15" name="矩形 14"/>
          <p:cNvSpPr/>
          <p:nvPr/>
        </p:nvSpPr>
        <p:spPr>
          <a:xfrm>
            <a:off x="1511896" y="4142803"/>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A-2.</a:t>
            </a:r>
            <a:r>
              <a:rPr lang="zh-TW" altLang="en-US" sz="1200" dirty="0" smtClean="0">
                <a:solidFill>
                  <a:schemeClr val="tx1"/>
                </a:solidFill>
              </a:rPr>
              <a:t>工單拆單</a:t>
            </a:r>
            <a:r>
              <a:rPr lang="zh-TW" altLang="en-US" sz="1200" dirty="0">
                <a:solidFill>
                  <a:schemeClr val="tx1"/>
                </a:solidFill>
              </a:rPr>
              <a:t>作業功能</a:t>
            </a:r>
          </a:p>
        </p:txBody>
      </p:sp>
      <p:sp>
        <p:nvSpPr>
          <p:cNvPr id="16" name="矩形 15"/>
          <p:cNvSpPr/>
          <p:nvPr/>
        </p:nvSpPr>
        <p:spPr>
          <a:xfrm>
            <a:off x="1511896" y="4646859"/>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A-3.</a:t>
            </a:r>
            <a:r>
              <a:rPr lang="zh-TW" altLang="en-US" sz="1200" dirty="0" smtClean="0">
                <a:solidFill>
                  <a:schemeClr val="tx1"/>
                </a:solidFill>
              </a:rPr>
              <a:t>工單製程拆解調</a:t>
            </a:r>
            <a:r>
              <a:rPr lang="zh-TW" altLang="en-US" sz="1200" dirty="0">
                <a:solidFill>
                  <a:schemeClr val="tx1"/>
                </a:solidFill>
              </a:rPr>
              <a:t>整功能</a:t>
            </a:r>
          </a:p>
        </p:txBody>
      </p:sp>
      <p:sp>
        <p:nvSpPr>
          <p:cNvPr id="17" name="矩形 16"/>
          <p:cNvSpPr/>
          <p:nvPr/>
        </p:nvSpPr>
        <p:spPr>
          <a:xfrm>
            <a:off x="1511896" y="5150915"/>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A-4.</a:t>
            </a:r>
            <a:r>
              <a:rPr lang="zh-TW" altLang="en-US" sz="1200" dirty="0" smtClean="0">
                <a:solidFill>
                  <a:schemeClr val="tx1"/>
                </a:solidFill>
              </a:rPr>
              <a:t>工單</a:t>
            </a:r>
            <a:r>
              <a:rPr lang="zh-TW" altLang="en-US" sz="1200" dirty="0">
                <a:solidFill>
                  <a:schemeClr val="tx1"/>
                </a:solidFill>
              </a:rPr>
              <a:t>維護功能</a:t>
            </a:r>
          </a:p>
        </p:txBody>
      </p:sp>
      <p:sp>
        <p:nvSpPr>
          <p:cNvPr id="18" name="矩形 17"/>
          <p:cNvSpPr/>
          <p:nvPr/>
        </p:nvSpPr>
        <p:spPr>
          <a:xfrm>
            <a:off x="1511896" y="5654971"/>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A-5.</a:t>
            </a:r>
            <a:r>
              <a:rPr lang="zh-TW" altLang="en-US" sz="1200" dirty="0" smtClean="0">
                <a:solidFill>
                  <a:schemeClr val="tx1"/>
                </a:solidFill>
              </a:rPr>
              <a:t>工單生產計畫</a:t>
            </a:r>
            <a:r>
              <a:rPr lang="zh-TW" altLang="en-US" sz="1200" dirty="0">
                <a:solidFill>
                  <a:schemeClr val="tx1"/>
                </a:solidFill>
              </a:rPr>
              <a:t>表功能</a:t>
            </a:r>
          </a:p>
        </p:txBody>
      </p:sp>
      <p:sp>
        <p:nvSpPr>
          <p:cNvPr id="19" name="矩形 18"/>
          <p:cNvSpPr/>
          <p:nvPr/>
        </p:nvSpPr>
        <p:spPr>
          <a:xfrm>
            <a:off x="1511896" y="615902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A-6.</a:t>
            </a:r>
            <a:r>
              <a:rPr lang="zh-TW" altLang="en-US" sz="1200" dirty="0" smtClean="0">
                <a:solidFill>
                  <a:schemeClr val="tx1"/>
                </a:solidFill>
              </a:rPr>
              <a:t>在製品</a:t>
            </a:r>
            <a:r>
              <a:rPr lang="zh-TW" altLang="en-US" sz="1200" dirty="0">
                <a:solidFill>
                  <a:schemeClr val="tx1"/>
                </a:solidFill>
              </a:rPr>
              <a:t>查詢功能</a:t>
            </a:r>
          </a:p>
        </p:txBody>
      </p:sp>
      <p:sp>
        <p:nvSpPr>
          <p:cNvPr id="20" name="矩形 19"/>
          <p:cNvSpPr/>
          <p:nvPr/>
        </p:nvSpPr>
        <p:spPr>
          <a:xfrm>
            <a:off x="3852144" y="3638747"/>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B-1.</a:t>
            </a:r>
            <a:r>
              <a:rPr lang="zh-TW" altLang="en-US" sz="1200" dirty="0" smtClean="0">
                <a:solidFill>
                  <a:schemeClr val="tx1"/>
                </a:solidFill>
              </a:rPr>
              <a:t>工單領料</a:t>
            </a:r>
            <a:r>
              <a:rPr lang="zh-TW" altLang="en-US" sz="1200" dirty="0">
                <a:solidFill>
                  <a:schemeClr val="tx1"/>
                </a:solidFill>
              </a:rPr>
              <a:t>維護功能</a:t>
            </a:r>
          </a:p>
        </p:txBody>
      </p:sp>
      <p:sp>
        <p:nvSpPr>
          <p:cNvPr id="21" name="矩形 20"/>
          <p:cNvSpPr/>
          <p:nvPr/>
        </p:nvSpPr>
        <p:spPr>
          <a:xfrm>
            <a:off x="3852144" y="4142803"/>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B-2.</a:t>
            </a:r>
            <a:r>
              <a:rPr lang="zh-TW" altLang="en-US" sz="1200" dirty="0" smtClean="0">
                <a:solidFill>
                  <a:schemeClr val="tx1"/>
                </a:solidFill>
              </a:rPr>
              <a:t>工單領退料</a:t>
            </a:r>
            <a:r>
              <a:rPr lang="zh-TW" altLang="en-US" sz="1200" dirty="0">
                <a:solidFill>
                  <a:schemeClr val="tx1"/>
                </a:solidFill>
              </a:rPr>
              <a:t>確認功能</a:t>
            </a:r>
          </a:p>
        </p:txBody>
      </p:sp>
      <p:sp>
        <p:nvSpPr>
          <p:cNvPr id="22" name="矩形 21"/>
          <p:cNvSpPr/>
          <p:nvPr/>
        </p:nvSpPr>
        <p:spPr>
          <a:xfrm>
            <a:off x="3852144" y="4646859"/>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B-3.</a:t>
            </a:r>
            <a:r>
              <a:rPr lang="zh-TW" altLang="en-US" sz="1200" dirty="0" smtClean="0">
                <a:solidFill>
                  <a:schemeClr val="tx1"/>
                </a:solidFill>
              </a:rPr>
              <a:t>工單退料單</a:t>
            </a:r>
            <a:r>
              <a:rPr lang="zh-TW" altLang="en-US" sz="1200" dirty="0">
                <a:solidFill>
                  <a:schemeClr val="tx1"/>
                </a:solidFill>
              </a:rPr>
              <a:t>維護功能</a:t>
            </a:r>
          </a:p>
        </p:txBody>
      </p:sp>
      <p:sp>
        <p:nvSpPr>
          <p:cNvPr id="23" name="矩形 22"/>
          <p:cNvSpPr/>
          <p:nvPr/>
        </p:nvSpPr>
        <p:spPr>
          <a:xfrm>
            <a:off x="3852144" y="5150915"/>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B-4.</a:t>
            </a:r>
            <a:r>
              <a:rPr lang="zh-TW" altLang="en-US" sz="1200" dirty="0" smtClean="0">
                <a:solidFill>
                  <a:schemeClr val="tx1"/>
                </a:solidFill>
              </a:rPr>
              <a:t>工單退料單</a:t>
            </a:r>
            <a:r>
              <a:rPr lang="zh-TW" altLang="en-US" sz="1200" dirty="0">
                <a:solidFill>
                  <a:schemeClr val="tx1"/>
                </a:solidFill>
              </a:rPr>
              <a:t>作業功能</a:t>
            </a:r>
          </a:p>
        </p:txBody>
      </p:sp>
      <p:cxnSp>
        <p:nvCxnSpPr>
          <p:cNvPr id="24" name="圖案 31"/>
          <p:cNvCxnSpPr>
            <a:stCxn id="8" idx="2"/>
            <a:endCxn id="14" idx="1"/>
          </p:cNvCxnSpPr>
          <p:nvPr/>
        </p:nvCxnSpPr>
        <p:spPr>
          <a:xfrm rot="16200000" flipH="1">
            <a:off x="1301194" y="3597321"/>
            <a:ext cx="31329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5" name="圖案 32"/>
          <p:cNvCxnSpPr>
            <a:stCxn id="8" idx="2"/>
            <a:endCxn id="15" idx="1"/>
          </p:cNvCxnSpPr>
          <p:nvPr/>
        </p:nvCxnSpPr>
        <p:spPr>
          <a:xfrm rot="16200000" flipH="1">
            <a:off x="1049166" y="3849349"/>
            <a:ext cx="817349"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6" name="圖案 33"/>
          <p:cNvCxnSpPr>
            <a:stCxn id="8" idx="2"/>
            <a:endCxn id="16" idx="1"/>
          </p:cNvCxnSpPr>
          <p:nvPr/>
        </p:nvCxnSpPr>
        <p:spPr>
          <a:xfrm rot="16200000" flipH="1">
            <a:off x="797138" y="4101377"/>
            <a:ext cx="1321405"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7" name="圖案 34"/>
          <p:cNvCxnSpPr>
            <a:stCxn id="8" idx="2"/>
            <a:endCxn id="17" idx="1"/>
          </p:cNvCxnSpPr>
          <p:nvPr/>
        </p:nvCxnSpPr>
        <p:spPr>
          <a:xfrm rot="16200000" flipH="1">
            <a:off x="545110" y="4353405"/>
            <a:ext cx="1825461"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8" name="圖案 35"/>
          <p:cNvCxnSpPr>
            <a:stCxn id="8" idx="2"/>
            <a:endCxn id="18" idx="1"/>
          </p:cNvCxnSpPr>
          <p:nvPr/>
        </p:nvCxnSpPr>
        <p:spPr>
          <a:xfrm rot="16200000" flipH="1">
            <a:off x="293082" y="4605433"/>
            <a:ext cx="2329517"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9" name="圖案 36"/>
          <p:cNvCxnSpPr>
            <a:stCxn id="8" idx="2"/>
            <a:endCxn id="19" idx="1"/>
          </p:cNvCxnSpPr>
          <p:nvPr/>
        </p:nvCxnSpPr>
        <p:spPr>
          <a:xfrm rot="16200000" flipH="1">
            <a:off x="41054" y="4857461"/>
            <a:ext cx="283357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0" name="圖案 47"/>
          <p:cNvCxnSpPr>
            <a:stCxn id="9" idx="2"/>
            <a:endCxn id="20" idx="1"/>
          </p:cNvCxnSpPr>
          <p:nvPr/>
        </p:nvCxnSpPr>
        <p:spPr>
          <a:xfrm rot="16200000" flipH="1">
            <a:off x="3623440" y="3579319"/>
            <a:ext cx="313293"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1" name="圖案 50"/>
          <p:cNvCxnSpPr>
            <a:stCxn id="9" idx="2"/>
            <a:endCxn id="21" idx="1"/>
          </p:cNvCxnSpPr>
          <p:nvPr/>
        </p:nvCxnSpPr>
        <p:spPr>
          <a:xfrm rot="16200000" flipH="1">
            <a:off x="3371412" y="3831347"/>
            <a:ext cx="817349"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2" name="圖案 53"/>
          <p:cNvCxnSpPr>
            <a:stCxn id="9" idx="2"/>
            <a:endCxn id="22" idx="1"/>
          </p:cNvCxnSpPr>
          <p:nvPr/>
        </p:nvCxnSpPr>
        <p:spPr>
          <a:xfrm rot="16200000" flipH="1">
            <a:off x="3119384" y="4083375"/>
            <a:ext cx="1321405"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3" name="圖案 56"/>
          <p:cNvCxnSpPr>
            <a:stCxn id="9" idx="2"/>
            <a:endCxn id="23" idx="1"/>
          </p:cNvCxnSpPr>
          <p:nvPr/>
        </p:nvCxnSpPr>
        <p:spPr>
          <a:xfrm rot="16200000" flipH="1">
            <a:off x="2867356" y="4335403"/>
            <a:ext cx="1825461" cy="144116"/>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37" name="矩形 36"/>
          <p:cNvSpPr/>
          <p:nvPr/>
        </p:nvSpPr>
        <p:spPr>
          <a:xfrm>
            <a:off x="6012160" y="3696237"/>
            <a:ext cx="1656184" cy="28106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altLang="zh-TW" sz="1200" dirty="0">
                <a:solidFill>
                  <a:schemeClr val="tx1"/>
                </a:solidFill>
              </a:rPr>
              <a:t>C</a:t>
            </a:r>
            <a:r>
              <a:rPr lang="en-US" altLang="zh-TW" sz="1200" dirty="0" smtClean="0">
                <a:solidFill>
                  <a:schemeClr val="tx1"/>
                </a:solidFill>
              </a:rPr>
              <a:t>-1.</a:t>
            </a:r>
            <a:r>
              <a:rPr lang="zh-TW" altLang="en-US" sz="1200" dirty="0" smtClean="0">
                <a:solidFill>
                  <a:schemeClr val="tx1"/>
                </a:solidFill>
              </a:rPr>
              <a:t>溫升熱補償功能</a:t>
            </a:r>
            <a:endParaRPr lang="zh-TW" altLang="en-US" sz="1200" dirty="0">
              <a:solidFill>
                <a:schemeClr val="tx1"/>
              </a:solidFill>
            </a:endParaRPr>
          </a:p>
        </p:txBody>
      </p:sp>
      <p:cxnSp>
        <p:nvCxnSpPr>
          <p:cNvPr id="38" name="肘形接點 37"/>
          <p:cNvCxnSpPr>
            <a:stCxn id="10" idx="2"/>
            <a:endCxn id="37" idx="1"/>
          </p:cNvCxnSpPr>
          <p:nvPr/>
        </p:nvCxnSpPr>
        <p:spPr>
          <a:xfrm rot="16200000" flipH="1">
            <a:off x="5805137" y="3629746"/>
            <a:ext cx="342038" cy="72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17</a:t>
            </a:fld>
            <a:endParaRPr lang="zh-TW" altLang="en-US"/>
          </a:p>
        </p:txBody>
      </p:sp>
      <p:sp>
        <p:nvSpPr>
          <p:cNvPr id="40" name="矩形圖說文字 39"/>
          <p:cNvSpPr/>
          <p:nvPr/>
        </p:nvSpPr>
        <p:spPr>
          <a:xfrm>
            <a:off x="467544" y="1844824"/>
            <a:ext cx="2066528" cy="432048"/>
          </a:xfrm>
          <a:prstGeom prst="wedgeRectCallout">
            <a:avLst>
              <a:gd name="adj1" fmla="val 74089"/>
              <a:gd name="adj2" fmla="val -5854"/>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本案系統名稱</a:t>
            </a:r>
            <a:endParaRPr lang="en-US" altLang="zh-TW" dirty="0" smtClean="0"/>
          </a:p>
        </p:txBody>
      </p:sp>
      <p:sp>
        <p:nvSpPr>
          <p:cNvPr id="41" name="矩形圖說文字 40"/>
          <p:cNvSpPr/>
          <p:nvPr/>
        </p:nvSpPr>
        <p:spPr>
          <a:xfrm>
            <a:off x="107504" y="2348880"/>
            <a:ext cx="1274440" cy="432048"/>
          </a:xfrm>
          <a:prstGeom prst="wedgeRectCallout">
            <a:avLst>
              <a:gd name="adj1" fmla="val 34478"/>
              <a:gd name="adj2" fmla="val 7351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模組名稱</a:t>
            </a:r>
            <a:endParaRPr lang="en-US" altLang="zh-TW" dirty="0" smtClean="0"/>
          </a:p>
        </p:txBody>
      </p:sp>
      <p:sp>
        <p:nvSpPr>
          <p:cNvPr id="43" name="矩形圖說文字 42"/>
          <p:cNvSpPr/>
          <p:nvPr/>
        </p:nvSpPr>
        <p:spPr>
          <a:xfrm>
            <a:off x="107504" y="4005064"/>
            <a:ext cx="1274440" cy="432048"/>
          </a:xfrm>
          <a:prstGeom prst="wedgeRectCallout">
            <a:avLst>
              <a:gd name="adj1" fmla="val 63626"/>
              <a:gd name="adj2" fmla="val -21286"/>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功能名稱</a:t>
            </a:r>
            <a:endParaRPr lang="en-US" altLang="zh-TW" dirty="0" smtClean="0"/>
          </a:p>
        </p:txBody>
      </p:sp>
      <p:sp>
        <p:nvSpPr>
          <p:cNvPr id="3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
        <p:nvSpPr>
          <p:cNvPr id="42" name="矩形 41"/>
          <p:cNvSpPr/>
          <p:nvPr/>
        </p:nvSpPr>
        <p:spPr>
          <a:xfrm>
            <a:off x="7236296" y="2910129"/>
            <a:ext cx="172819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solidFill>
                  <a:schemeClr val="tx1"/>
                </a:solidFill>
              </a:rPr>
              <a:t>D.</a:t>
            </a:r>
            <a:r>
              <a:rPr lang="zh-TW" altLang="en-US" dirty="0" smtClean="0">
                <a:solidFill>
                  <a:schemeClr val="tx1"/>
                </a:solidFill>
              </a:rPr>
              <a:t>流程數位化管理模組</a:t>
            </a:r>
            <a:endParaRPr lang="zh-TW" altLang="en-US" dirty="0">
              <a:solidFill>
                <a:schemeClr val="tx1"/>
              </a:solidFill>
            </a:endParaRPr>
          </a:p>
        </p:txBody>
      </p:sp>
      <p:cxnSp>
        <p:nvCxnSpPr>
          <p:cNvPr id="3" name="肘形接點 2"/>
          <p:cNvCxnSpPr>
            <a:stCxn id="7" idx="2"/>
            <a:endCxn id="42" idx="0"/>
          </p:cNvCxnSpPr>
          <p:nvPr/>
        </p:nvCxnSpPr>
        <p:spPr>
          <a:xfrm rot="16200000" flipH="1">
            <a:off x="6216939" y="1026676"/>
            <a:ext cx="423510" cy="334339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452320" y="473211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D-1.</a:t>
            </a:r>
            <a:r>
              <a:rPr lang="zh-TW" altLang="en-US" sz="1000" dirty="0" smtClean="0">
                <a:solidFill>
                  <a:schemeClr val="tx1"/>
                </a:solidFill>
              </a:rPr>
              <a:t>資料擷取功能</a:t>
            </a:r>
            <a:endParaRPr lang="zh-TW" altLang="en-US" sz="1000" dirty="0">
              <a:solidFill>
                <a:schemeClr val="tx1"/>
              </a:solidFill>
            </a:endParaRPr>
          </a:p>
        </p:txBody>
      </p:sp>
      <p:cxnSp>
        <p:nvCxnSpPr>
          <p:cNvPr id="34" name="肘形接點 33"/>
          <p:cNvCxnSpPr>
            <a:stCxn id="42" idx="2"/>
            <a:endCxn id="44" idx="1"/>
          </p:cNvCxnSpPr>
          <p:nvPr/>
        </p:nvCxnSpPr>
        <p:spPr>
          <a:xfrm rot="5400000">
            <a:off x="7090071" y="3848442"/>
            <a:ext cx="1372570" cy="648072"/>
          </a:xfrm>
          <a:prstGeom prst="bentConnector4">
            <a:avLst>
              <a:gd name="adj1" fmla="val 45386"/>
              <a:gd name="adj2" fmla="val 135274"/>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52320" y="5111146"/>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D-2.</a:t>
            </a:r>
            <a:r>
              <a:rPr lang="zh-TW" altLang="en-US" sz="1000" dirty="0" smtClean="0">
                <a:solidFill>
                  <a:schemeClr val="tx1"/>
                </a:solidFill>
              </a:rPr>
              <a:t>跨站流程顯示功能</a:t>
            </a:r>
            <a:endParaRPr lang="zh-TW" altLang="en-US" sz="1000" dirty="0">
              <a:solidFill>
                <a:schemeClr val="tx1"/>
              </a:solidFill>
            </a:endParaRPr>
          </a:p>
        </p:txBody>
      </p:sp>
      <p:cxnSp>
        <p:nvCxnSpPr>
          <p:cNvPr id="46" name="肘形接點 45"/>
          <p:cNvCxnSpPr>
            <a:stCxn id="44" idx="1"/>
            <a:endCxn id="45" idx="1"/>
          </p:cNvCxnSpPr>
          <p:nvPr/>
        </p:nvCxnSpPr>
        <p:spPr>
          <a:xfrm rot="10800000" flipV="1">
            <a:off x="7452320" y="4858763"/>
            <a:ext cx="12700" cy="37903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452320" y="5528320"/>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D-3.</a:t>
            </a:r>
            <a:r>
              <a:rPr lang="zh-TW" altLang="en-US" sz="1000" dirty="0">
                <a:solidFill>
                  <a:schemeClr val="tx1"/>
                </a:solidFill>
              </a:rPr>
              <a:t>單</a:t>
            </a:r>
            <a:r>
              <a:rPr lang="zh-TW" altLang="en-US" sz="1000" dirty="0" smtClean="0">
                <a:solidFill>
                  <a:schemeClr val="tx1"/>
                </a:solidFill>
              </a:rPr>
              <a:t>站流程顯示功能</a:t>
            </a:r>
            <a:endParaRPr lang="zh-TW" altLang="en-US" sz="1000" dirty="0">
              <a:solidFill>
                <a:schemeClr val="tx1"/>
              </a:solidFill>
            </a:endParaRPr>
          </a:p>
        </p:txBody>
      </p:sp>
      <p:cxnSp>
        <p:nvCxnSpPr>
          <p:cNvPr id="49" name="肘形接點 48"/>
          <p:cNvCxnSpPr>
            <a:stCxn id="45" idx="1"/>
            <a:endCxn id="47" idx="1"/>
          </p:cNvCxnSpPr>
          <p:nvPr/>
        </p:nvCxnSpPr>
        <p:spPr>
          <a:xfrm rot="10800000" flipV="1">
            <a:off x="7452320" y="5237797"/>
            <a:ext cx="12700" cy="41717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452320" y="587727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D-4.</a:t>
            </a:r>
            <a:r>
              <a:rPr lang="zh-TW" altLang="en-US" sz="1000" dirty="0" smtClean="0">
                <a:solidFill>
                  <a:schemeClr val="tx1"/>
                </a:solidFill>
              </a:rPr>
              <a:t>數據分析功能</a:t>
            </a:r>
            <a:endParaRPr lang="zh-TW" altLang="en-US" sz="1000" dirty="0">
              <a:solidFill>
                <a:schemeClr val="tx1"/>
              </a:solidFill>
            </a:endParaRPr>
          </a:p>
        </p:txBody>
      </p:sp>
      <p:cxnSp>
        <p:nvCxnSpPr>
          <p:cNvPr id="52" name="肘形接點 51"/>
          <p:cNvCxnSpPr>
            <a:stCxn id="47" idx="1"/>
            <a:endCxn id="50" idx="1"/>
          </p:cNvCxnSpPr>
          <p:nvPr/>
        </p:nvCxnSpPr>
        <p:spPr>
          <a:xfrm rot="10800000" flipV="1">
            <a:off x="7452320" y="5654971"/>
            <a:ext cx="12700" cy="34895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51" name="矩形 50"/>
          <p:cNvSpPr/>
          <p:nvPr/>
        </p:nvSpPr>
        <p:spPr>
          <a:xfrm>
            <a:off x="-36512" y="1096756"/>
            <a:ext cx="3982107"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本案導入軟體系統架構圖</a:t>
            </a:r>
          </a:p>
        </p:txBody>
      </p:sp>
    </p:spTree>
    <p:extLst>
      <p:ext uri="{BB962C8B-B14F-4D97-AF65-F5344CB8AC3E}">
        <p14:creationId xmlns:p14="http://schemas.microsoft.com/office/powerpoint/2010/main" val="334557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10" name="矩形 9"/>
          <p:cNvSpPr/>
          <p:nvPr/>
        </p:nvSpPr>
        <p:spPr>
          <a:xfrm>
            <a:off x="2827164" y="5066754"/>
            <a:ext cx="2584450" cy="10985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1" name="矩形 10"/>
          <p:cNvSpPr/>
          <p:nvPr/>
        </p:nvSpPr>
        <p:spPr>
          <a:xfrm>
            <a:off x="2944540"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#1</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2" name="文字方塊 286"/>
          <p:cNvSpPr txBox="1"/>
          <p:nvPr/>
        </p:nvSpPr>
        <p:spPr>
          <a:xfrm>
            <a:off x="2856012"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車床</a:t>
            </a:r>
            <a:r>
              <a:rPr lang="en-US" sz="1200" kern="100" dirty="0">
                <a:solidFill>
                  <a:srgbClr val="000000"/>
                </a:solidFill>
                <a:effectLst/>
                <a:latin typeface="+mn-ea"/>
                <a:cs typeface="Times New Roman" panose="02020603050405020304" pitchFamily="18" charset="0"/>
              </a:rPr>
              <a:t>#1~#5</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3" name="矩形 12"/>
          <p:cNvSpPr/>
          <p:nvPr/>
        </p:nvSpPr>
        <p:spPr>
          <a:xfrm>
            <a:off x="3430414"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#2</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4" name="矩形 13"/>
          <p:cNvSpPr/>
          <p:nvPr/>
        </p:nvSpPr>
        <p:spPr>
          <a:xfrm>
            <a:off x="3906664" y="5409654"/>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#3</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5" name="矩形 14"/>
          <p:cNvSpPr/>
          <p:nvPr/>
        </p:nvSpPr>
        <p:spPr>
          <a:xfrm>
            <a:off x="4366404" y="540266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dirty="0">
                <a:solidFill>
                  <a:srgbClr val="000000"/>
                </a:solidFill>
                <a:effectLst/>
                <a:latin typeface="+mn-ea"/>
                <a:cs typeface="Times New Roman" panose="02020603050405020304" pitchFamily="18" charset="0"/>
              </a:rPr>
              <a:t>#4</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有通訊</a:t>
            </a:r>
            <a:endParaRPr lang="zh-TW" sz="1400" kern="100" dirty="0">
              <a:effectLst/>
              <a:latin typeface="+mn-ea"/>
              <a:cs typeface="Times New Roman" panose="02020603050405020304" pitchFamily="18" charset="0"/>
            </a:endParaRPr>
          </a:p>
        </p:txBody>
      </p:sp>
      <p:sp>
        <p:nvSpPr>
          <p:cNvPr id="16" name="矩形 15"/>
          <p:cNvSpPr/>
          <p:nvPr/>
        </p:nvSpPr>
        <p:spPr>
          <a:xfrm>
            <a:off x="4817254" y="540393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#5</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7" name="矩形 16"/>
          <p:cNvSpPr/>
          <p:nvPr/>
        </p:nvSpPr>
        <p:spPr>
          <a:xfrm>
            <a:off x="5515942" y="5060404"/>
            <a:ext cx="2584450" cy="11049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8" name="文字方塊 353"/>
          <p:cNvSpPr txBox="1"/>
          <p:nvPr/>
        </p:nvSpPr>
        <p:spPr>
          <a:xfrm>
            <a:off x="6319788"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磨床</a:t>
            </a:r>
            <a:r>
              <a:rPr lang="en-US" sz="1200" kern="100" dirty="0">
                <a:solidFill>
                  <a:srgbClr val="000000"/>
                </a:solidFill>
                <a:effectLst/>
                <a:latin typeface="+mn-ea"/>
                <a:cs typeface="Times New Roman" panose="02020603050405020304" pitchFamily="18" charset="0"/>
              </a:rPr>
              <a:t>#6</a:t>
            </a:r>
            <a:r>
              <a:rPr lang="en-US" sz="1200" kern="100" dirty="0" smtClean="0">
                <a:solidFill>
                  <a:srgbClr val="000000"/>
                </a:solidFill>
                <a:effectLst/>
                <a:latin typeface="+mn-ea"/>
                <a:cs typeface="Times New Roman" panose="02020603050405020304" pitchFamily="18" charset="0"/>
              </a:rPr>
              <a:t>~#</a:t>
            </a:r>
            <a:r>
              <a:rPr lang="en-US" sz="1200" kern="100" dirty="0">
                <a:solidFill>
                  <a:srgbClr val="000000"/>
                </a:solidFill>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9" name="矩形 18"/>
          <p:cNvSpPr/>
          <p:nvPr/>
        </p:nvSpPr>
        <p:spPr>
          <a:xfrm>
            <a:off x="573812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#6</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20" name="矩形 19"/>
          <p:cNvSpPr/>
          <p:nvPr/>
        </p:nvSpPr>
        <p:spPr>
          <a:xfrm>
            <a:off x="759613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dirty="0" smtClean="0">
                <a:solidFill>
                  <a:srgbClr val="000000"/>
                </a:solidFill>
                <a:effectLst/>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無通訊</a:t>
            </a:r>
            <a:endParaRPr lang="zh-TW" sz="1400" kern="100" dirty="0">
              <a:effectLst/>
              <a:latin typeface="+mn-ea"/>
              <a:cs typeface="Times New Roman" panose="02020603050405020304" pitchFamily="18" charset="0"/>
            </a:endParaRPr>
          </a:p>
        </p:txBody>
      </p:sp>
      <p:sp>
        <p:nvSpPr>
          <p:cNvPr id="21" name="文字方塊 363"/>
          <p:cNvSpPr txBox="1"/>
          <p:nvPr/>
        </p:nvSpPr>
        <p:spPr>
          <a:xfrm>
            <a:off x="6326138" y="54858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22" name="矩形 21"/>
          <p:cNvSpPr/>
          <p:nvPr/>
        </p:nvSpPr>
        <p:spPr>
          <a:xfrm>
            <a:off x="2944540"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3" name="矩形 22"/>
          <p:cNvSpPr/>
          <p:nvPr/>
        </p:nvSpPr>
        <p:spPr>
          <a:xfrm>
            <a:off x="3436764"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4" name="矩形 23"/>
          <p:cNvSpPr/>
          <p:nvPr/>
        </p:nvSpPr>
        <p:spPr>
          <a:xfrm>
            <a:off x="572923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5" name="矩形 24"/>
          <p:cNvSpPr/>
          <p:nvPr/>
        </p:nvSpPr>
        <p:spPr>
          <a:xfrm>
            <a:off x="760248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7" name="矩形 26"/>
          <p:cNvSpPr/>
          <p:nvPr/>
        </p:nvSpPr>
        <p:spPr>
          <a:xfrm>
            <a:off x="2527127" y="3807420"/>
            <a:ext cx="806450"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HUB</a:t>
            </a:r>
            <a:endParaRPr lang="zh-TW" sz="1400" kern="100">
              <a:effectLst/>
              <a:latin typeface="+mn-ea"/>
              <a:cs typeface="Times New Roman" panose="02020603050405020304" pitchFamily="18" charset="0"/>
            </a:endParaRPr>
          </a:p>
        </p:txBody>
      </p:sp>
      <p:cxnSp>
        <p:nvCxnSpPr>
          <p:cNvPr id="28" name="直線接點 27"/>
          <p:cNvCxnSpPr>
            <a:endCxn id="27" idx="0"/>
          </p:cNvCxnSpPr>
          <p:nvPr/>
        </p:nvCxnSpPr>
        <p:spPr>
          <a:xfrm>
            <a:off x="2930351" y="3461214"/>
            <a:ext cx="1" cy="3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肘形接點 28"/>
          <p:cNvCxnSpPr>
            <a:stCxn id="27" idx="2"/>
            <a:endCxn id="22" idx="0"/>
          </p:cNvCxnSpPr>
          <p:nvPr/>
        </p:nvCxnSpPr>
        <p:spPr>
          <a:xfrm rot="16200000" flipH="1">
            <a:off x="2728466" y="4250605"/>
            <a:ext cx="605284" cy="201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a:endCxn id="23" idx="0"/>
          </p:cNvCxnSpPr>
          <p:nvPr/>
        </p:nvCxnSpPr>
        <p:spPr>
          <a:xfrm rot="16200000" flipH="1">
            <a:off x="2974578" y="4004493"/>
            <a:ext cx="605284" cy="6937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肘形接點 30"/>
          <p:cNvCxnSpPr>
            <a:stCxn id="27" idx="2"/>
            <a:endCxn id="24" idx="0"/>
          </p:cNvCxnSpPr>
          <p:nvPr/>
        </p:nvCxnSpPr>
        <p:spPr>
          <a:xfrm rot="16200000" flipH="1">
            <a:off x="4120815" y="2858256"/>
            <a:ext cx="605284" cy="29862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肘形接點 31"/>
          <p:cNvCxnSpPr>
            <a:stCxn id="27" idx="2"/>
            <a:endCxn id="25" idx="0"/>
          </p:cNvCxnSpPr>
          <p:nvPr/>
        </p:nvCxnSpPr>
        <p:spPr>
          <a:xfrm rot="16200000" flipH="1">
            <a:off x="5057440" y="1921631"/>
            <a:ext cx="605284" cy="48594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27" idx="2"/>
            <a:endCxn id="14" idx="0"/>
          </p:cNvCxnSpPr>
          <p:nvPr/>
        </p:nvCxnSpPr>
        <p:spPr>
          <a:xfrm rot="16200000" flipH="1">
            <a:off x="2831703" y="4147368"/>
            <a:ext cx="1360934" cy="11636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肘形接點 33"/>
          <p:cNvCxnSpPr>
            <a:stCxn id="27" idx="2"/>
            <a:endCxn id="15" idx="0"/>
          </p:cNvCxnSpPr>
          <p:nvPr/>
        </p:nvCxnSpPr>
        <p:spPr>
          <a:xfrm rot="16200000" flipH="1">
            <a:off x="3065066" y="3914005"/>
            <a:ext cx="1353949" cy="16233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27" idx="2"/>
            <a:endCxn id="16" idx="0"/>
          </p:cNvCxnSpPr>
          <p:nvPr/>
        </p:nvCxnSpPr>
        <p:spPr>
          <a:xfrm rot="16200000" flipH="1">
            <a:off x="3289856" y="3689215"/>
            <a:ext cx="1355219" cy="20742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2" idx="2"/>
            <a:endCxn id="11" idx="0"/>
          </p:cNvCxnSpPr>
          <p:nvPr/>
        </p:nvCxnSpPr>
        <p:spPr>
          <a:xfrm>
            <a:off x="3131865" y="4882604"/>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3" idx="2"/>
            <a:endCxn id="13" idx="0"/>
          </p:cNvCxnSpPr>
          <p:nvPr/>
        </p:nvCxnSpPr>
        <p:spPr>
          <a:xfrm flipH="1">
            <a:off x="3617739" y="4882604"/>
            <a:ext cx="635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4" idx="2"/>
            <a:endCxn id="19" idx="0"/>
          </p:cNvCxnSpPr>
          <p:nvPr/>
        </p:nvCxnSpPr>
        <p:spPr>
          <a:xfrm>
            <a:off x="5916563" y="4882604"/>
            <a:ext cx="889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5" idx="2"/>
            <a:endCxn id="20" idx="0"/>
          </p:cNvCxnSpPr>
          <p:nvPr/>
        </p:nvCxnSpPr>
        <p:spPr>
          <a:xfrm flipH="1">
            <a:off x="7783463" y="4882604"/>
            <a:ext cx="63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63"/>
          <p:cNvSpPr txBox="1"/>
          <p:nvPr/>
        </p:nvSpPr>
        <p:spPr>
          <a:xfrm>
            <a:off x="6278513" y="45841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44" name="文字方塊 43"/>
          <p:cNvSpPr txBox="1"/>
          <p:nvPr/>
        </p:nvSpPr>
        <p:spPr>
          <a:xfrm>
            <a:off x="2130483" y="4019817"/>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5" name="文字方塊 44"/>
          <p:cNvSpPr txBox="1"/>
          <p:nvPr/>
        </p:nvSpPr>
        <p:spPr>
          <a:xfrm>
            <a:off x="3923928" y="4531186"/>
            <a:ext cx="1392122" cy="553998"/>
          </a:xfrm>
          <a:prstGeom prst="rect">
            <a:avLst/>
          </a:prstGeom>
          <a:noFill/>
        </p:spPr>
        <p:txBody>
          <a:bodyPr wrap="square" rtlCol="0">
            <a:spAutoFit/>
          </a:bodyPr>
          <a:lstStyle/>
          <a:p>
            <a:r>
              <a:rPr lang="en-US" altLang="zh-TW" sz="1000" dirty="0" smtClean="0">
                <a:latin typeface="+mn-ea"/>
                <a:ea typeface="+mn-ea"/>
              </a:rPr>
              <a:t>Ethernet</a:t>
            </a:r>
            <a:r>
              <a:rPr lang="zh-TW" altLang="en-US" sz="1000" dirty="0" smtClean="0">
                <a:latin typeface="+mn-ea"/>
                <a:ea typeface="+mn-ea"/>
              </a:rPr>
              <a:t>、</a:t>
            </a:r>
            <a:r>
              <a:rPr lang="en-US" altLang="zh-TW" sz="1000" dirty="0" smtClean="0">
                <a:latin typeface="+mn-ea"/>
                <a:ea typeface="+mn-ea"/>
              </a:rPr>
              <a:t>TCP/IP</a:t>
            </a:r>
            <a:r>
              <a:rPr lang="zh-TW" altLang="en-US" sz="1000" dirty="0" smtClean="0">
                <a:latin typeface="+mn-ea"/>
                <a:ea typeface="+mn-ea"/>
              </a:rPr>
              <a:t>、</a:t>
            </a:r>
            <a:r>
              <a:rPr lang="en-US" altLang="zh-TW" sz="1000" dirty="0" smtClean="0">
                <a:latin typeface="+mn-ea"/>
                <a:ea typeface="+mn-ea"/>
              </a:rPr>
              <a:t>MT</a:t>
            </a:r>
            <a:r>
              <a:rPr lang="zh-TW" altLang="en-US" sz="1000" dirty="0" smtClean="0">
                <a:latin typeface="+mn-ea"/>
                <a:ea typeface="+mn-ea"/>
              </a:rPr>
              <a:t> </a:t>
            </a:r>
            <a:r>
              <a:rPr lang="en-US" altLang="zh-TW" sz="1000" dirty="0" smtClean="0">
                <a:latin typeface="+mn-ea"/>
                <a:ea typeface="+mn-ea"/>
              </a:rPr>
              <a:t>connect</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6" name="文字方塊 45"/>
          <p:cNvSpPr txBox="1"/>
          <p:nvPr/>
        </p:nvSpPr>
        <p:spPr>
          <a:xfrm>
            <a:off x="6831353" y="4077072"/>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grpSp>
        <p:nvGrpSpPr>
          <p:cNvPr id="2" name="群組 54"/>
          <p:cNvGrpSpPr/>
          <p:nvPr/>
        </p:nvGrpSpPr>
        <p:grpSpPr>
          <a:xfrm>
            <a:off x="1187649" y="2420888"/>
            <a:ext cx="1082348" cy="1057319"/>
            <a:chOff x="5145836" y="2895482"/>
            <a:chExt cx="1082348" cy="1057319"/>
          </a:xfrm>
        </p:grpSpPr>
        <p:grpSp>
          <p:nvGrpSpPr>
            <p:cNvPr id="3" name="群組 53"/>
            <p:cNvGrpSpPr/>
            <p:nvPr/>
          </p:nvGrpSpPr>
          <p:grpSpPr>
            <a:xfrm>
              <a:off x="5209651" y="2895482"/>
              <a:ext cx="874517" cy="815602"/>
              <a:chOff x="5209651" y="2895482"/>
              <a:chExt cx="874517" cy="815602"/>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651" y="2895482"/>
                <a:ext cx="874517" cy="81560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98" y="3011240"/>
                <a:ext cx="775235" cy="389646"/>
              </a:xfrm>
              <a:prstGeom prst="rect">
                <a:avLst/>
              </a:prstGeom>
            </p:spPr>
          </p:pic>
        </p:grpSp>
        <p:sp>
          <p:nvSpPr>
            <p:cNvPr id="47" name="文字方塊 46"/>
            <p:cNvSpPr txBox="1"/>
            <p:nvPr/>
          </p:nvSpPr>
          <p:spPr>
            <a:xfrm>
              <a:off x="5145836" y="3645024"/>
              <a:ext cx="1082348" cy="307777"/>
            </a:xfrm>
            <a:prstGeom prst="rect">
              <a:avLst/>
            </a:prstGeom>
            <a:noFill/>
          </p:spPr>
          <p:txBody>
            <a:bodyPr wrap="square" rtlCol="0">
              <a:spAutoFit/>
            </a:bodyPr>
            <a:lstStyle/>
            <a:p>
              <a:pPr algn="ctr" fontAlgn="base">
                <a:spcBef>
                  <a:spcPct val="0"/>
                </a:spcBef>
                <a:spcAft>
                  <a:spcPct val="0"/>
                </a:spcAft>
              </a:pPr>
              <a:r>
                <a:rPr kumimoji="1" lang="zh-TW" altLang="en-US" sz="1400" b="1" dirty="0" smtClean="0">
                  <a:latin typeface="+mn-ea"/>
                  <a:ea typeface="+mn-ea"/>
                </a:rPr>
                <a:t>可</a:t>
              </a:r>
              <a:r>
                <a:rPr kumimoji="1" lang="zh-TW" altLang="en-US" sz="1400" b="1" dirty="0">
                  <a:latin typeface="+mn-ea"/>
                  <a:ea typeface="+mn-ea"/>
                </a:rPr>
                <a:t>視</a:t>
              </a:r>
              <a:r>
                <a:rPr kumimoji="1" lang="zh-TW" altLang="en-US" sz="1400" b="1" dirty="0" smtClean="0">
                  <a:latin typeface="+mn-ea"/>
                  <a:ea typeface="+mn-ea"/>
                </a:rPr>
                <a:t>化看板</a:t>
              </a:r>
              <a:endParaRPr kumimoji="1" lang="zh-TW" altLang="en-US" sz="1400" b="1" dirty="0">
                <a:latin typeface="+mn-ea"/>
                <a:ea typeface="+mn-ea"/>
              </a:endParaRPr>
            </a:p>
          </p:txBody>
        </p:sp>
      </p:grpSp>
      <p:sp>
        <p:nvSpPr>
          <p:cNvPr id="48" name="左-右雙向箭號 47"/>
          <p:cNvSpPr/>
          <p:nvPr/>
        </p:nvSpPr>
        <p:spPr>
          <a:xfrm>
            <a:off x="3203848" y="2708920"/>
            <a:ext cx="288032" cy="1393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mn-ea"/>
            </a:endParaRPr>
          </a:p>
        </p:txBody>
      </p:sp>
      <p:sp>
        <p:nvSpPr>
          <p:cNvPr id="51" name="Rectangle 2"/>
          <p:cNvSpPr txBox="1">
            <a:spLocks noChangeArrowheads="1"/>
          </p:cNvSpPr>
          <p:nvPr/>
        </p:nvSpPr>
        <p:spPr bwMode="auto">
          <a:xfrm>
            <a:off x="-40292" y="1059752"/>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(1/2)</a:t>
            </a:r>
            <a:endParaRPr lang="zh-TW" altLang="en-US" sz="2000" dirty="0" smtClean="0"/>
          </a:p>
        </p:txBody>
      </p:sp>
      <p:sp>
        <p:nvSpPr>
          <p:cNvPr id="26" name="矩形 25"/>
          <p:cNvSpPr/>
          <p:nvPr/>
        </p:nvSpPr>
        <p:spPr>
          <a:xfrm>
            <a:off x="2528569" y="1916832"/>
            <a:ext cx="2403496" cy="16561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Server#1</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設備管理</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溫升熱補償功能模組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372200" y="3083797"/>
            <a:ext cx="2016224" cy="7772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Server#3</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製造管理</a:t>
            </a:r>
            <a:r>
              <a:rPr lang="zh-TW" altLang="en-US" sz="1400" b="1" kern="100" dirty="0" smtClean="0">
                <a:solidFill>
                  <a:srgbClr val="0000FF"/>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A.</a:t>
            </a:r>
            <a:r>
              <a:rPr lang="zh-TW" altLang="en-US" sz="1050" b="1" kern="100" dirty="0" smtClean="0">
                <a:solidFill>
                  <a:srgbClr val="C0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B.</a:t>
            </a:r>
            <a:r>
              <a:rPr lang="zh-TW" altLang="en-US" sz="1050" b="1" kern="100" dirty="0" smtClean="0">
                <a:solidFill>
                  <a:srgbClr val="C0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6372200" y="1916832"/>
            <a:ext cx="2016224"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Server#2</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企業資源規劃</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9" name="矩形 68"/>
          <p:cNvSpPr/>
          <p:nvPr/>
        </p:nvSpPr>
        <p:spPr>
          <a:xfrm>
            <a:off x="3851920" y="5301208"/>
            <a:ext cx="1368152" cy="360040"/>
          </a:xfrm>
          <a:prstGeom prst="rect">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zh-TW" altLang="en-US" sz="1000" b="1" kern="100" dirty="0" smtClean="0">
                <a:solidFill>
                  <a:srgbClr val="C00000"/>
                </a:solidFill>
                <a:latin typeface="+mn-ea"/>
                <a:cs typeface="Times New Roman" panose="02020603050405020304" pitchFamily="18" charset="0"/>
              </a:rPr>
              <a:t>溫升熱補償功能模組</a:t>
            </a:r>
            <a:endParaRPr lang="en-US" altLang="zh-TW" sz="1000" b="1" kern="100" dirty="0" smtClean="0">
              <a:solidFill>
                <a:srgbClr val="C00000"/>
              </a:solidFill>
              <a:latin typeface="+mn-ea"/>
              <a:cs typeface="Times New Roman" panose="02020603050405020304" pitchFamily="18" charset="0"/>
            </a:endParaRPr>
          </a:p>
          <a:p>
            <a:pPr algn="ctr">
              <a:spcAft>
                <a:spcPts val="0"/>
              </a:spcAft>
            </a:pPr>
            <a:r>
              <a:rPr lang="en-US" altLang="zh-TW" sz="1000" b="1" kern="100" dirty="0" smtClean="0">
                <a:solidFill>
                  <a:srgbClr val="FF0000"/>
                </a:solidFill>
                <a:latin typeface="+mn-ea"/>
                <a:cs typeface="Times New Roman" panose="02020603050405020304" pitchFamily="18" charset="0"/>
              </a:rPr>
              <a:t>(</a:t>
            </a:r>
            <a:r>
              <a:rPr lang="zh-TW" altLang="en-US" sz="1000" b="1" kern="100" dirty="0" smtClean="0">
                <a:solidFill>
                  <a:srgbClr val="FF0000"/>
                </a:solidFill>
                <a:latin typeface="+mn-ea"/>
                <a:cs typeface="Times New Roman" panose="02020603050405020304" pitchFamily="18" charset="0"/>
              </a:rPr>
              <a:t>本案導入</a:t>
            </a:r>
            <a:r>
              <a:rPr lang="en-US" altLang="zh-TW" sz="1000" b="1" kern="100" dirty="0" smtClean="0">
                <a:solidFill>
                  <a:srgbClr val="FF0000"/>
                </a:solidFill>
                <a:latin typeface="+mn-ea"/>
                <a:cs typeface="Times New Roman" panose="02020603050405020304" pitchFamily="18" charset="0"/>
              </a:rPr>
              <a:t>)</a:t>
            </a:r>
            <a:endParaRPr lang="zh-TW" altLang="en-US" sz="1000" b="1" kern="100" dirty="0">
              <a:solidFill>
                <a:srgbClr val="FF0000"/>
              </a:solidFill>
              <a:latin typeface="+mn-ea"/>
              <a:cs typeface="Times New Roman" panose="02020603050405020304" pitchFamily="18" charset="0"/>
            </a:endParaRPr>
          </a:p>
        </p:txBody>
      </p:sp>
      <p:sp>
        <p:nvSpPr>
          <p:cNvPr id="72" name="左-右雙向箭號 71"/>
          <p:cNvSpPr/>
          <p:nvPr/>
        </p:nvSpPr>
        <p:spPr>
          <a:xfrm>
            <a:off x="5248714" y="1956632"/>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4" name="左-右雙向箭號 73"/>
          <p:cNvSpPr/>
          <p:nvPr/>
        </p:nvSpPr>
        <p:spPr>
          <a:xfrm rot="5400000">
            <a:off x="7324411" y="2874929"/>
            <a:ext cx="288032"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矩形圖說文字 74"/>
          <p:cNvSpPr/>
          <p:nvPr/>
        </p:nvSpPr>
        <p:spPr>
          <a:xfrm>
            <a:off x="5148064" y="260648"/>
            <a:ext cx="3888432" cy="1368152"/>
          </a:xfrm>
          <a:prstGeom prst="wedgeRectCallout">
            <a:avLst>
              <a:gd name="adj1" fmla="val 9626"/>
              <a:gd name="adj2" fmla="val 622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請以硬體</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為單位，說明各</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與本案相關</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有資訊流者</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之系統，並標註本案擬導入之智慧化應用服務模組安裝於哪些</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下圖範例表示本案與</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個系統相關</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安裝於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a:t>
            </a:r>
            <a:r>
              <a:rPr lang="en-US" altLang="zh-TW" sz="1200" dirty="0" smtClean="0">
                <a:solidFill>
                  <a:srgbClr val="FF0000"/>
                </a:solidFill>
                <a:latin typeface="標楷體" pitchFamily="65" charset="-120"/>
                <a:ea typeface="標楷體" pitchFamily="65" charset="-120"/>
              </a:rPr>
              <a:t>server</a:t>
            </a:r>
            <a:r>
              <a:rPr lang="zh-TW" altLang="en-US" sz="1200" dirty="0" smtClean="0">
                <a:solidFill>
                  <a:srgbClr val="FF0000"/>
                </a:solidFill>
                <a:latin typeface="標楷體" pitchFamily="65" charset="-120"/>
                <a:ea typeface="標楷體" pitchFamily="65" charset="-120"/>
              </a:rPr>
              <a:t>中</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，互相進行資料的交換</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a:t>
            </a:r>
            <a:r>
              <a:rPr lang="zh-TW" altLang="en-US" sz="1200" dirty="0" smtClean="0">
                <a:solidFill>
                  <a:schemeClr val="tx1"/>
                </a:solidFill>
                <a:latin typeface="標楷體" pitchFamily="65" charset="-120"/>
                <a:ea typeface="標楷體" pitchFamily="65" charset="-120"/>
              </a:rPr>
              <a:t>資訊流</a:t>
            </a:r>
            <a:r>
              <a:rPr lang="zh-TW" altLang="en-US" sz="1200" dirty="0">
                <a:solidFill>
                  <a:schemeClr val="tx1"/>
                </a:solidFill>
                <a:latin typeface="標楷體" pitchFamily="65" charset="-120"/>
                <a:ea typeface="標楷體" pitchFamily="65" charset="-120"/>
              </a:rPr>
              <a:t>列表</a:t>
            </a:r>
            <a:r>
              <a:rPr lang="zh-TW" altLang="en-US" sz="1200" dirty="0" smtClean="0">
                <a:solidFill>
                  <a:schemeClr val="tx1"/>
                </a:solidFill>
                <a:latin typeface="標楷體" pitchFamily="65" charset="-120"/>
                <a:ea typeface="標楷體" pitchFamily="65" charset="-120"/>
              </a:rPr>
              <a:t>項目可放在</a:t>
            </a:r>
            <a:r>
              <a:rPr lang="zh-TW" altLang="en-US" sz="1200" dirty="0">
                <a:solidFill>
                  <a:schemeClr val="tx1"/>
                </a:solidFill>
                <a:latin typeface="標楷體" pitchFamily="65" charset="-120"/>
                <a:ea typeface="標楷體" pitchFamily="65" charset="-120"/>
              </a:rPr>
              <a:t>簡報附件</a:t>
            </a:r>
            <a:r>
              <a:rPr lang="zh-TW" altLang="en-US" sz="1200" dirty="0" smtClean="0">
                <a:solidFill>
                  <a:schemeClr val="tx1"/>
                </a:solidFill>
                <a:latin typeface="標楷體" pitchFamily="65" charset="-120"/>
                <a:ea typeface="標楷體" pitchFamily="65" charset="-120"/>
              </a:rPr>
              <a:t>。</a:t>
            </a:r>
            <a:endParaRPr lang="en-US" altLang="zh-TW" sz="1200" dirty="0" smtClean="0">
              <a:solidFill>
                <a:schemeClr val="tx1"/>
              </a:solidFill>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屬本案導入者，請標註</a:t>
            </a:r>
            <a:r>
              <a:rPr lang="zh-TW" altLang="en-US" sz="1200" dirty="0" smtClean="0">
                <a:solidFill>
                  <a:schemeClr val="tx1"/>
                </a:solidFill>
                <a:latin typeface="標楷體" pitchFamily="65" charset="-120"/>
                <a:ea typeface="標楷體" pitchFamily="65" charset="-120"/>
              </a:rPr>
              <a:t>。</a:t>
            </a:r>
            <a:endParaRPr lang="en-US" altLang="zh-TW" sz="1200" dirty="0" smtClean="0">
              <a:latin typeface="標楷體" pitchFamily="65" charset="-120"/>
              <a:ea typeface="標楷體" pitchFamily="65" charset="-120"/>
            </a:endParaRPr>
          </a:p>
        </p:txBody>
      </p:sp>
      <p:sp>
        <p:nvSpPr>
          <p:cNvPr id="6" name="文字方塊 5"/>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詳細設備聯網列表資訊請參考附件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(p.</a:t>
            </a:r>
            <a:r>
              <a:rPr lang="zh-TW" altLang="en-US" sz="1200" b="1" dirty="0" smtClean="0">
                <a:solidFill>
                  <a:srgbClr val="FF0000"/>
                </a:solidFill>
                <a:latin typeface="微軟正黑體" panose="020B0604030504040204" pitchFamily="34" charset="-120"/>
                <a:ea typeface="微軟正黑體" panose="020B0604030504040204" pitchFamily="34" charset="-120"/>
              </a:rPr>
              <a:t>頁碼</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11560" y="1844825"/>
            <a:ext cx="7848872" cy="4464496"/>
          </a:xfrm>
          <a:custGeom>
            <a:avLst/>
            <a:gdLst>
              <a:gd name="connsiteX0" fmla="*/ 0 w 6934200"/>
              <a:gd name="connsiteY0" fmla="*/ 4800600 h 4800600"/>
              <a:gd name="connsiteX1" fmla="*/ 0 w 6934200"/>
              <a:gd name="connsiteY1" fmla="*/ 0 h 4800600"/>
              <a:gd name="connsiteX2" fmla="*/ 4419600 w 6934200"/>
              <a:gd name="connsiteY2" fmla="*/ 0 h 4800600"/>
              <a:gd name="connsiteX3" fmla="*/ 4419600 w 6934200"/>
              <a:gd name="connsiteY3" fmla="*/ 2257425 h 4800600"/>
              <a:gd name="connsiteX4" fmla="*/ 6934200 w 6934200"/>
              <a:gd name="connsiteY4" fmla="*/ 2257425 h 4800600"/>
              <a:gd name="connsiteX5" fmla="*/ 6934200 w 6934200"/>
              <a:gd name="connsiteY5" fmla="*/ 4752975 h 4800600"/>
              <a:gd name="connsiteX6" fmla="*/ 0 w 6934200"/>
              <a:gd name="connsiteY6" fmla="*/ 480060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0" h="4800600">
                <a:moveTo>
                  <a:pt x="0" y="4800600"/>
                </a:moveTo>
                <a:lnTo>
                  <a:pt x="0" y="0"/>
                </a:lnTo>
                <a:lnTo>
                  <a:pt x="4419600" y="0"/>
                </a:lnTo>
                <a:lnTo>
                  <a:pt x="4419600" y="2257425"/>
                </a:lnTo>
                <a:lnTo>
                  <a:pt x="6934200" y="2257425"/>
                </a:lnTo>
                <a:lnTo>
                  <a:pt x="6934200" y="4752975"/>
                </a:lnTo>
                <a:lnTo>
                  <a:pt x="0" y="480060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99592" y="1908121"/>
            <a:ext cx="144018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原有機聯網系統架構</a:t>
            </a:r>
            <a:endParaRPr lang="zh-TW" altLang="en-US" sz="1600" dirty="0">
              <a:latin typeface="微軟正黑體" panose="020B0604030504040204" pitchFamily="34" charset="-120"/>
              <a:ea typeface="微軟正黑體" panose="020B0604030504040204" pitchFamily="34" charset="-120"/>
            </a:endParaRPr>
          </a:p>
        </p:txBody>
      </p:sp>
      <p:sp>
        <p:nvSpPr>
          <p:cNvPr id="53" name="矩形圖說文字 52"/>
          <p:cNvSpPr/>
          <p:nvPr/>
        </p:nvSpPr>
        <p:spPr>
          <a:xfrm>
            <a:off x="-395873" y="3972086"/>
            <a:ext cx="2160240" cy="1224136"/>
          </a:xfrm>
          <a:prstGeom prst="wedgeRectCallout">
            <a:avLst>
              <a:gd name="adj1" fmla="val 66164"/>
              <a:gd name="adj2" fmla="val -20915"/>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請說明硬體層協定、路由層協定、應用層協定，及資料擷取頻率。</a:t>
            </a:r>
            <a:endParaRPr lang="en-US" altLang="zh-TW" sz="1200" dirty="0" smtClean="0">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若有導入產業資訊模型</a:t>
            </a:r>
            <a:r>
              <a:rPr lang="en-US" altLang="zh-TW" sz="1200" dirty="0" smtClean="0">
                <a:latin typeface="標楷體" pitchFamily="65" charset="-120"/>
                <a:ea typeface="標楷體" pitchFamily="65" charset="-120"/>
              </a:rPr>
              <a:t>(Information Model</a:t>
            </a:r>
            <a:r>
              <a:rPr lang="zh-TW" altLang="en-US" sz="1200" dirty="0" smtClean="0">
                <a:latin typeface="標楷體" pitchFamily="65" charset="-120"/>
                <a:ea typeface="標楷體" pitchFamily="65" charset="-120"/>
              </a:rPr>
              <a:t>，如：</a:t>
            </a:r>
            <a:r>
              <a:rPr lang="en-US" altLang="zh-TW" sz="1200" dirty="0" smtClean="0">
                <a:latin typeface="標楷體" pitchFamily="65" charset="-120"/>
                <a:ea typeface="標楷體" pitchFamily="65" charset="-120"/>
              </a:rPr>
              <a:t>UMATI</a:t>
            </a:r>
            <a:r>
              <a:rPr lang="zh-TW" altLang="en-US" sz="1200" dirty="0" smtClean="0">
                <a:latin typeface="標楷體" pitchFamily="65" charset="-120"/>
                <a:ea typeface="標楷體" pitchFamily="65" charset="-120"/>
              </a:rPr>
              <a:t>等</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，亦請標註。</a:t>
            </a:r>
            <a:endParaRPr lang="en-US" altLang="zh-TW" sz="1200" dirty="0" smtClean="0">
              <a:latin typeface="標楷體" pitchFamily="65" charset="-120"/>
              <a:ea typeface="標楷體" pitchFamily="65" charset="-120"/>
            </a:endParaRPr>
          </a:p>
        </p:txBody>
      </p:sp>
      <p:sp>
        <p:nvSpPr>
          <p:cNvPr id="52" name="矩形圖說文字 51"/>
          <p:cNvSpPr/>
          <p:nvPr/>
        </p:nvSpPr>
        <p:spPr>
          <a:xfrm>
            <a:off x="662072" y="5375128"/>
            <a:ext cx="1274440" cy="864096"/>
          </a:xfrm>
          <a:prstGeom prst="wedgeRectCallout">
            <a:avLst>
              <a:gd name="adj1" fmla="val 115775"/>
              <a:gd name="adj2" fmla="val -189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設備種類與編號需與「廠區</a:t>
            </a:r>
            <a:r>
              <a:rPr lang="en-US" altLang="zh-TW" sz="1200" dirty="0" smtClean="0">
                <a:latin typeface="標楷體" pitchFamily="65" charset="-120"/>
                <a:ea typeface="標楷體" pitchFamily="65" charset="-120"/>
              </a:rPr>
              <a:t>Layout</a:t>
            </a:r>
            <a:r>
              <a:rPr lang="zh-TW" altLang="en-US" sz="1200" dirty="0" smtClean="0">
                <a:latin typeface="標楷體" pitchFamily="65" charset="-120"/>
                <a:ea typeface="標楷體" pitchFamily="65" charset="-120"/>
              </a:rPr>
              <a:t>配置」相符。</a:t>
            </a:r>
            <a:endParaRPr lang="en-US" altLang="zh-TW" sz="1200" dirty="0" smtClean="0">
              <a:latin typeface="標楷體" pitchFamily="65" charset="-120"/>
              <a:ea typeface="標楷體" pitchFamily="65" charset="-120"/>
            </a:endParaRPr>
          </a:p>
        </p:txBody>
      </p:sp>
      <p:sp>
        <p:nvSpPr>
          <p:cNvPr id="76" name="矩形圖說文字 75"/>
          <p:cNvSpPr/>
          <p:nvPr/>
        </p:nvSpPr>
        <p:spPr>
          <a:xfrm>
            <a:off x="3419872" y="6237312"/>
            <a:ext cx="3024336" cy="432048"/>
          </a:xfrm>
          <a:prstGeom prst="wedgeRectCallout">
            <a:avLst>
              <a:gd name="adj1" fmla="val -18263"/>
              <a:gd name="adj2" fmla="val -77313"/>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若</a:t>
            </a:r>
            <a:r>
              <a:rPr lang="zh-TW" altLang="en-US" sz="1200" u="sng" dirty="0" smtClean="0">
                <a:latin typeface="標楷體" pitchFamily="65" charset="-120"/>
                <a:ea typeface="標楷體" pitchFamily="65" charset="-120"/>
              </a:rPr>
              <a:t>僅有部分機台</a:t>
            </a:r>
            <a:r>
              <a:rPr lang="zh-TW" altLang="en-US" sz="1200" dirty="0" smtClean="0">
                <a:latin typeface="標楷體" pitchFamily="65" charset="-120"/>
                <a:ea typeface="標楷體" pitchFamily="65" charset="-120"/>
              </a:rPr>
              <a:t>導入</a:t>
            </a:r>
            <a:r>
              <a:rPr lang="zh-TW" altLang="en-US" sz="1200" b="1" dirty="0" smtClean="0">
                <a:latin typeface="標楷體" pitchFamily="65" charset="-120"/>
                <a:ea typeface="標楷體" pitchFamily="65" charset="-120"/>
              </a:rPr>
              <a:t>「智慧化設備應用服務模組功能」</a:t>
            </a:r>
            <a:r>
              <a:rPr lang="zh-TW" altLang="en-US" sz="1200" dirty="0" smtClean="0">
                <a:latin typeface="標楷體" pitchFamily="65" charset="-120"/>
                <a:ea typeface="標楷體" pitchFamily="65" charset="-120"/>
              </a:rPr>
              <a:t>者，請標註導入之機台。</a:t>
            </a:r>
            <a:endParaRPr lang="en-US" altLang="zh-TW" sz="1200" dirty="0" smtClean="0">
              <a:latin typeface="標楷體" pitchFamily="65" charset="-120"/>
              <a:ea typeface="標楷體" pitchFamily="65" charset="-120"/>
            </a:endParaRPr>
          </a:p>
        </p:txBody>
      </p:sp>
      <p:sp>
        <p:nvSpPr>
          <p:cNvPr id="61" name="左-右雙向箭號 60"/>
          <p:cNvSpPr/>
          <p:nvPr/>
        </p:nvSpPr>
        <p:spPr>
          <a:xfrm>
            <a:off x="5256605" y="3466089"/>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2" name="矩形 61"/>
          <p:cNvSpPr/>
          <p:nvPr/>
        </p:nvSpPr>
        <p:spPr>
          <a:xfrm>
            <a:off x="5048151" y="2284290"/>
            <a:ext cx="1230362"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Server#4</a:t>
            </a:r>
          </a:p>
          <a:p>
            <a:pPr algn="just">
              <a:spcAft>
                <a:spcPts val="0"/>
              </a:spcAft>
            </a:pPr>
            <a:r>
              <a:rPr lang="zh-TW" altLang="en-US" sz="1400" b="1" kern="100" dirty="0" smtClean="0">
                <a:solidFill>
                  <a:srgbClr val="0000FF"/>
                </a:solidFill>
                <a:latin typeface="+mn-ea"/>
                <a:cs typeface="Times New Roman" panose="02020603050405020304" pitchFamily="18" charset="0"/>
              </a:rPr>
              <a:t>流程數位化系統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C.</a:t>
            </a:r>
            <a:r>
              <a:rPr lang="zh-TW" altLang="en-US" sz="1050" kern="100" dirty="0" smtClean="0">
                <a:solidFill>
                  <a:schemeClr val="tx1"/>
                </a:solidFill>
                <a:latin typeface="+mn-ea"/>
                <a:cs typeface="Times New Roman" panose="02020603050405020304" pitchFamily="18" charset="0"/>
              </a:rPr>
              <a:t>跨站流程</a:t>
            </a:r>
            <a:r>
              <a:rPr lang="zh-TW" altLang="en-US" sz="1050" kern="100" dirty="0">
                <a:solidFill>
                  <a:schemeClr val="tx1"/>
                </a:solidFill>
                <a:latin typeface="+mn-ea"/>
                <a:cs typeface="Times New Roman" panose="02020603050405020304" pitchFamily="18" charset="0"/>
              </a:rPr>
              <a:t>顯示</a:t>
            </a: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0"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6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899592" y="-27384"/>
            <a:ext cx="4623345"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輔導計畫基本資訊</a:t>
            </a:r>
          </a:p>
        </p:txBody>
      </p:sp>
      <p:graphicFrame>
        <p:nvGraphicFramePr>
          <p:cNvPr id="6" name="表格 5"/>
          <p:cNvGraphicFramePr>
            <a:graphicFrameLocks noGrp="1"/>
          </p:cNvGraphicFramePr>
          <p:nvPr>
            <p:extLst>
              <p:ext uri="{D42A27DB-BD31-4B8C-83A1-F6EECF244321}">
                <p14:modId xmlns:p14="http://schemas.microsoft.com/office/powerpoint/2010/main" val="4124556479"/>
              </p:ext>
            </p:extLst>
          </p:nvPr>
        </p:nvGraphicFramePr>
        <p:xfrm>
          <a:off x="798698" y="1475096"/>
          <a:ext cx="7632203" cy="1651000"/>
        </p:xfrm>
        <a:graphic>
          <a:graphicData uri="http://schemas.openxmlformats.org/drawingml/2006/table">
            <a:tbl>
              <a:tblPr firstRow="1" firstCol="1" bandRow="1">
                <a:tableStyleId>{5C22544A-7EE6-4342-B048-85BDC9FD1C3A}</a:tableStyleId>
              </a:tblPr>
              <a:tblGrid>
                <a:gridCol w="889189">
                  <a:extLst>
                    <a:ext uri="{9D8B030D-6E8A-4147-A177-3AD203B41FA5}">
                      <a16:colId xmlns:a16="http://schemas.microsoft.com/office/drawing/2014/main" val="2242096297"/>
                    </a:ext>
                  </a:extLst>
                </a:gridCol>
                <a:gridCol w="1556080">
                  <a:extLst>
                    <a:ext uri="{9D8B030D-6E8A-4147-A177-3AD203B41FA5}">
                      <a16:colId xmlns:a16="http://schemas.microsoft.com/office/drawing/2014/main" val="984873048"/>
                    </a:ext>
                  </a:extLst>
                </a:gridCol>
                <a:gridCol w="1259684">
                  <a:extLst>
                    <a:ext uri="{9D8B030D-6E8A-4147-A177-3AD203B41FA5}">
                      <a16:colId xmlns:a16="http://schemas.microsoft.com/office/drawing/2014/main" val="756209632"/>
                    </a:ext>
                  </a:extLst>
                </a:gridCol>
                <a:gridCol w="1180702">
                  <a:extLst>
                    <a:ext uri="{9D8B030D-6E8A-4147-A177-3AD203B41FA5}">
                      <a16:colId xmlns:a16="http://schemas.microsoft.com/office/drawing/2014/main" val="3851745947"/>
                    </a:ext>
                  </a:extLst>
                </a:gridCol>
                <a:gridCol w="2746548">
                  <a:extLst>
                    <a:ext uri="{9D8B030D-6E8A-4147-A177-3AD203B41FA5}">
                      <a16:colId xmlns:a16="http://schemas.microsoft.com/office/drawing/2014/main" val="2958255804"/>
                    </a:ext>
                  </a:extLst>
                </a:gridCol>
              </a:tblGrid>
              <a:tr h="225425">
                <a:tc>
                  <a:txBody>
                    <a:bodyPr/>
                    <a:lstStyle/>
                    <a:p>
                      <a:pPr algn="ctr">
                        <a:lnSpc>
                          <a:spcPts val="2600"/>
                        </a:lnSpc>
                        <a:spcAft>
                          <a:spcPts val="0"/>
                        </a:spcAft>
                      </a:pPr>
                      <a:r>
                        <a:rPr lang="zh-TW" sz="1200" kern="100" dirty="0">
                          <a:solidFill>
                            <a:sysClr val="windowText" lastClr="000000"/>
                          </a:solidFill>
                          <a:effectLst/>
                        </a:rPr>
                        <a:t>執行年度</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計畫名稱</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輔導單位</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執行狀態</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計畫執行主要效益追蹤</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248267"/>
                  </a:ext>
                </a:extLst>
              </a:tr>
              <a:tr h="204470">
                <a:tc>
                  <a:txBody>
                    <a:bodyPr/>
                    <a:lstStyle/>
                    <a:p>
                      <a:pPr algn="ctr">
                        <a:lnSpc>
                          <a:spcPts val="2600"/>
                        </a:lnSpc>
                        <a:spcAft>
                          <a:spcPts val="0"/>
                        </a:spcAft>
                      </a:pPr>
                      <a:r>
                        <a:rPr lang="en-US" sz="1200" kern="100" dirty="0">
                          <a:solidFill>
                            <a:sysClr val="windowText" lastClr="000000"/>
                          </a:solidFill>
                          <a:effectLst/>
                        </a:rPr>
                        <a:t>109</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通過</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Ex.</a:t>
                      </a:r>
                      <a:r>
                        <a:rPr lang="zh-TW" sz="1200" kern="100">
                          <a:solidFill>
                            <a:sysClr val="windowText" lastClr="000000"/>
                          </a:solidFill>
                          <a:effectLst/>
                        </a:rPr>
                        <a:t>刀具管理系統提升</a:t>
                      </a:r>
                      <a:r>
                        <a:rPr lang="en-US" sz="1200" kern="100">
                          <a:solidFill>
                            <a:sysClr val="windowText" lastClr="000000"/>
                          </a:solidFill>
                          <a:effectLst/>
                        </a:rPr>
                        <a:t>3%</a:t>
                      </a:r>
                      <a:r>
                        <a:rPr lang="zh-TW" sz="1200" kern="100">
                          <a:solidFill>
                            <a:sysClr val="windowText" lastClr="000000"/>
                          </a:solidFill>
                          <a:effectLst/>
                        </a:rPr>
                        <a:t>效率</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882518"/>
                  </a:ext>
                </a:extLst>
              </a:tr>
              <a:tr h="211455">
                <a:tc>
                  <a:txBody>
                    <a:bodyPr/>
                    <a:lstStyle/>
                    <a:p>
                      <a:pPr algn="ctr">
                        <a:lnSpc>
                          <a:spcPts val="2600"/>
                        </a:lnSpc>
                        <a:spcAft>
                          <a:spcPts val="0"/>
                        </a:spcAft>
                      </a:pPr>
                      <a:r>
                        <a:rPr lang="en-US" sz="1200" kern="100">
                          <a:solidFill>
                            <a:sysClr val="windowText" lastClr="000000"/>
                          </a:solidFill>
                          <a:effectLst/>
                        </a:rPr>
                        <a:t>109</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自行撤案</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99238"/>
                  </a:ext>
                </a:extLst>
              </a:tr>
              <a:tr h="211455">
                <a:tc>
                  <a:txBody>
                    <a:bodyPr/>
                    <a:lstStyle/>
                    <a:p>
                      <a:pPr algn="ctr">
                        <a:lnSpc>
                          <a:spcPts val="2600"/>
                        </a:lnSpc>
                        <a:spcAft>
                          <a:spcPts val="0"/>
                        </a:spcAft>
                      </a:pPr>
                      <a:r>
                        <a:rPr lang="en-US" sz="1200" kern="100">
                          <a:solidFill>
                            <a:sysClr val="windowText" lastClr="000000"/>
                          </a:solidFill>
                          <a:effectLst/>
                        </a:rPr>
                        <a:t>110</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通過</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Ex.</a:t>
                      </a:r>
                      <a:r>
                        <a:rPr lang="zh-TW" sz="1200" kern="100" dirty="0">
                          <a:solidFill>
                            <a:sysClr val="windowText" lastClr="000000"/>
                          </a:solidFill>
                          <a:effectLst/>
                        </a:rPr>
                        <a:t>提高產品良率</a:t>
                      </a:r>
                      <a:r>
                        <a:rPr lang="en-US" sz="1200" kern="100" dirty="0">
                          <a:solidFill>
                            <a:sysClr val="windowText" lastClr="000000"/>
                          </a:solidFill>
                          <a:effectLst/>
                        </a:rPr>
                        <a:t>2%</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574811"/>
                  </a:ext>
                </a:extLst>
              </a:tr>
              <a:tr h="187325">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37142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38058179"/>
              </p:ext>
            </p:extLst>
          </p:nvPr>
        </p:nvGraphicFramePr>
        <p:xfrm>
          <a:off x="778463" y="3593305"/>
          <a:ext cx="7902962" cy="2667000"/>
        </p:xfrm>
        <a:graphic>
          <a:graphicData uri="http://schemas.openxmlformats.org/drawingml/2006/table">
            <a:tbl>
              <a:tblPr firstRow="1" firstCol="1" bandRow="1">
                <a:tableStyleId>{5C22544A-7EE6-4342-B048-85BDC9FD1C3A}</a:tableStyleId>
              </a:tblPr>
              <a:tblGrid>
                <a:gridCol w="844501">
                  <a:extLst>
                    <a:ext uri="{9D8B030D-6E8A-4147-A177-3AD203B41FA5}">
                      <a16:colId xmlns:a16="http://schemas.microsoft.com/office/drawing/2014/main" val="559311985"/>
                    </a:ext>
                  </a:extLst>
                </a:gridCol>
                <a:gridCol w="1556235">
                  <a:extLst>
                    <a:ext uri="{9D8B030D-6E8A-4147-A177-3AD203B41FA5}">
                      <a16:colId xmlns:a16="http://schemas.microsoft.com/office/drawing/2014/main" val="1963699375"/>
                    </a:ext>
                  </a:extLst>
                </a:gridCol>
                <a:gridCol w="1127996">
                  <a:extLst>
                    <a:ext uri="{9D8B030D-6E8A-4147-A177-3AD203B41FA5}">
                      <a16:colId xmlns:a16="http://schemas.microsoft.com/office/drawing/2014/main" val="1405286220"/>
                    </a:ext>
                  </a:extLst>
                </a:gridCol>
                <a:gridCol w="1127996">
                  <a:extLst>
                    <a:ext uri="{9D8B030D-6E8A-4147-A177-3AD203B41FA5}">
                      <a16:colId xmlns:a16="http://schemas.microsoft.com/office/drawing/2014/main" val="484573462"/>
                    </a:ext>
                  </a:extLst>
                </a:gridCol>
                <a:gridCol w="3246234">
                  <a:extLst>
                    <a:ext uri="{9D8B030D-6E8A-4147-A177-3AD203B41FA5}">
                      <a16:colId xmlns:a16="http://schemas.microsoft.com/office/drawing/2014/main" val="368471410"/>
                    </a:ext>
                  </a:extLst>
                </a:gridCol>
              </a:tblGrid>
              <a:tr h="0">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實施年度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碳盤查</a:t>
                      </a:r>
                      <a:r>
                        <a:rPr lang="en-US" sz="1200" b="1" kern="100" dirty="0">
                          <a:solidFill>
                            <a:sysClr val="windowText" lastClr="000000"/>
                          </a:solidFill>
                          <a:effectLst/>
                          <a:latin typeface="+mn-lt"/>
                          <a:ea typeface="+mn-ea"/>
                          <a:cs typeface="+mn-cs"/>
                        </a:rPr>
                        <a:t>/</a:t>
                      </a:r>
                      <a:endParaRPr lang="zh-TW" sz="1200" b="1" kern="100" dirty="0">
                        <a:solidFill>
                          <a:sysClr val="windowText" lastClr="000000"/>
                        </a:solidFill>
                        <a:effectLst/>
                        <a:latin typeface="+mn-lt"/>
                        <a:ea typeface="+mn-ea"/>
                        <a:cs typeface="+mn-cs"/>
                      </a:endParaRPr>
                    </a:p>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產品碳足跡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a:solidFill>
                            <a:sysClr val="windowText" lastClr="000000"/>
                          </a:solidFill>
                          <a:effectLst/>
                          <a:latin typeface="+mn-lt"/>
                          <a:ea typeface="+mn-ea"/>
                          <a:cs typeface="+mn-cs"/>
                        </a:rPr>
                        <a:t>盤查單位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a:solidFill>
                            <a:sysClr val="windowText" lastClr="000000"/>
                          </a:solidFill>
                          <a:effectLst/>
                          <a:latin typeface="+mn-lt"/>
                          <a:ea typeface="+mn-ea"/>
                          <a:cs typeface="+mn-cs"/>
                        </a:rPr>
                        <a:t>執行狀態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產出內容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629172"/>
                  </a:ext>
                </a:extLst>
              </a:tr>
              <a:tr h="204470">
                <a:tc>
                  <a:txBody>
                    <a:bodyPr/>
                    <a:lstStyle/>
                    <a:p>
                      <a:pPr marL="0" algn="ctr" defTabSz="914400" rtl="0" eaLnBrk="1" latinLnBrk="0" hangingPunct="1">
                        <a:lnSpc>
                          <a:spcPts val="2000"/>
                        </a:lnSpc>
                        <a:spcAft>
                          <a:spcPts val="0"/>
                        </a:spcAft>
                      </a:pPr>
                      <a:r>
                        <a:rPr lang="en-US" sz="1200" b="1" kern="100" dirty="0">
                          <a:solidFill>
                            <a:sysClr val="windowText" lastClr="000000"/>
                          </a:solidFill>
                          <a:effectLst/>
                          <a:latin typeface="+mn-lt"/>
                          <a:ea typeface="+mn-ea"/>
                          <a:cs typeface="+mn-cs"/>
                        </a:rPr>
                        <a:t>109</a:t>
                      </a:r>
                      <a:endParaRPr lang="zh-TW" sz="1200" b="1" kern="1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組織碳盤查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內部專責單位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內部盤查完畢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□估算組織碳排放當量</a:t>
                      </a:r>
                      <a:r>
                        <a:rPr lang="en-US" sz="1200" b="1" kern="100" dirty="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噸</a:t>
                      </a: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□完成組織碳盤查報告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9392518"/>
                  </a:ext>
                </a:extLst>
              </a:tr>
              <a:tr h="211455">
                <a:tc>
                  <a:txBody>
                    <a:bodyPr/>
                    <a:lstStyle/>
                    <a:p>
                      <a:pPr marL="0" algn="ctr" defTabSz="914400" rtl="0" eaLnBrk="1" latinLnBrk="0" hangingPunct="1">
                        <a:lnSpc>
                          <a:spcPts val="2000"/>
                        </a:lnSpc>
                        <a:spcAft>
                          <a:spcPts val="0"/>
                        </a:spcAft>
                      </a:pPr>
                      <a:r>
                        <a:rPr lang="en-US" sz="1200" b="1" kern="100">
                          <a:solidFill>
                            <a:sysClr val="windowText" lastClr="000000"/>
                          </a:solidFill>
                          <a:effectLst/>
                          <a:latin typeface="+mn-lt"/>
                          <a:ea typeface="+mn-ea"/>
                          <a:cs typeface="+mn-cs"/>
                        </a:rPr>
                        <a:t>110</a:t>
                      </a:r>
                      <a:endParaRPr lang="zh-TW" sz="1200" b="1" kern="10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組織碳盤查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綠基會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外部查驗完畢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□估算組織碳排放當量</a:t>
                      </a:r>
                      <a:r>
                        <a:rPr lang="en-US" sz="1200" b="1" kern="100" dirty="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噸</a:t>
                      </a: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□完成組織碳盤查報告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3704"/>
                  </a:ext>
                </a:extLst>
              </a:tr>
              <a:tr h="211455">
                <a:tc>
                  <a:txBody>
                    <a:bodyPr/>
                    <a:lstStyle/>
                    <a:p>
                      <a:pPr marL="0" algn="ctr" defTabSz="914400" rtl="0" eaLnBrk="1" latinLnBrk="0" hangingPunct="1">
                        <a:lnSpc>
                          <a:spcPts val="2000"/>
                        </a:lnSpc>
                        <a:spcAft>
                          <a:spcPts val="0"/>
                        </a:spcAft>
                      </a:pPr>
                      <a:r>
                        <a:rPr lang="en-US" sz="1200" b="1" kern="100">
                          <a:solidFill>
                            <a:sysClr val="windowText" lastClr="000000"/>
                          </a:solidFill>
                          <a:effectLst/>
                          <a:latin typeface="+mn-lt"/>
                          <a:ea typeface="+mn-ea"/>
                          <a:cs typeface="+mn-cs"/>
                        </a:rPr>
                        <a:t>111</a:t>
                      </a:r>
                      <a:endParaRPr lang="zh-TW" sz="1200" b="1" kern="10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a:solidFill>
                            <a:sysClr val="windowText" lastClr="000000"/>
                          </a:solidFill>
                          <a:effectLst/>
                          <a:latin typeface="+mn-lt"/>
                          <a:ea typeface="+mn-ea"/>
                          <a:cs typeface="+mn-cs"/>
                        </a:rPr>
                        <a:t>產品碳足跡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a:solidFill>
                            <a:sysClr val="windowText" lastClr="000000"/>
                          </a:solidFill>
                          <a:effectLst/>
                          <a:latin typeface="+mn-lt"/>
                          <a:ea typeface="+mn-ea"/>
                          <a:cs typeface="+mn-cs"/>
                        </a:rPr>
                        <a:t>綠基會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外部查驗完畢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smtClean="0">
                          <a:solidFill>
                            <a:sysClr val="windowText" lastClr="000000"/>
                          </a:solidFill>
                          <a:effectLst/>
                          <a:latin typeface="+mn-lt"/>
                          <a:ea typeface="+mn-ea"/>
                          <a:cs typeface="+mn-cs"/>
                        </a:rPr>
                        <a:t>□</a:t>
                      </a:r>
                      <a:r>
                        <a:rPr lang="en-US" sz="1200" b="1" kern="100" dirty="0" smtClean="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產品碳排放當量</a:t>
                      </a:r>
                      <a:r>
                        <a:rPr lang="en-US" sz="1200" b="1" kern="100" dirty="0" err="1">
                          <a:solidFill>
                            <a:sysClr val="windowText" lastClr="000000"/>
                          </a:solidFill>
                          <a:effectLst/>
                          <a:latin typeface="+mn-lt"/>
                          <a:ea typeface="+mn-ea"/>
                          <a:cs typeface="+mn-cs"/>
                        </a:rPr>
                        <a:t>OOkg</a:t>
                      </a:r>
                      <a:endParaRPr lang="zh-TW" sz="1200" b="1" kern="100" dirty="0">
                        <a:solidFill>
                          <a:sysClr val="windowText" lastClr="000000"/>
                        </a:solidFill>
                        <a:effectLst/>
                        <a:latin typeface="+mn-lt"/>
                        <a:ea typeface="+mn-ea"/>
                        <a:cs typeface="+mn-cs"/>
                      </a:endParaRP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□獲得產品碳足跡認證</a:t>
                      </a:r>
                      <a:r>
                        <a:rPr lang="en-US" sz="1200" b="1" kern="100" dirty="0">
                          <a:solidFill>
                            <a:sysClr val="windowText" lastClr="000000"/>
                          </a:solidFill>
                          <a:effectLst/>
                          <a:latin typeface="+mn-lt"/>
                          <a:ea typeface="+mn-ea"/>
                          <a:cs typeface="+mn-cs"/>
                        </a:rPr>
                        <a:t>(BSI</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TUV</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BVC</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SGS)</a:t>
                      </a:r>
                      <a:endParaRPr lang="zh-TW" sz="1200" b="1" kern="1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052233"/>
                  </a:ext>
                </a:extLst>
              </a:tr>
              <a:tr h="187325">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708952"/>
                  </a:ext>
                </a:extLst>
              </a:tr>
            </a:tbl>
          </a:graphicData>
        </a:graphic>
      </p:graphicFrame>
      <p:sp>
        <p:nvSpPr>
          <p:cNvPr id="8" name="Rectangle 1"/>
          <p:cNvSpPr>
            <a:spLocks noChangeArrowheads="1"/>
          </p:cNvSpPr>
          <p:nvPr/>
        </p:nvSpPr>
        <p:spPr bwMode="auto">
          <a:xfrm>
            <a:off x="545865" y="991637"/>
            <a:ext cx="8424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defTabSz="914400" latinLnBrk="0">
              <a:lnSpc>
                <a:spcPct val="100000"/>
              </a:lnSpc>
              <a:buClrTx/>
              <a:buSzTx/>
              <a:buFont typeface="Wingdings" panose="05000000000000000000" pitchFamily="2" charset="2"/>
              <a:buChar char="Ø"/>
              <a:tabLst/>
            </a:pPr>
            <a:r>
              <a:rPr lang="zh-TW" altLang="zh-TW" dirty="0">
                <a:latin typeface="+mj-ea"/>
                <a:ea typeface="+mj-ea"/>
                <a:cs typeface="Times New Roman" panose="02020603050405020304" pitchFamily="18" charset="0"/>
              </a:rPr>
              <a:t>受輔導業者</a:t>
            </a:r>
            <a:r>
              <a:rPr lang="en-US" altLang="zh-TW" dirty="0">
                <a:latin typeface="+mj-ea"/>
                <a:ea typeface="+mj-ea"/>
                <a:cs typeface="Times New Roman" panose="02020603050405020304" pitchFamily="18" charset="0"/>
              </a:rPr>
              <a:t>SMU/SMB/</a:t>
            </a:r>
            <a:r>
              <a:rPr lang="zh-TW" altLang="en-US" dirty="0">
                <a:latin typeface="+mj-ea"/>
                <a:ea typeface="+mj-ea"/>
                <a:cs typeface="Times New Roman" panose="02020603050405020304" pitchFamily="18" charset="0"/>
              </a:rPr>
              <a:t>機械雲</a:t>
            </a:r>
            <a:r>
              <a:rPr lang="en-US" altLang="zh-TW" dirty="0">
                <a:latin typeface="+mj-ea"/>
                <a:ea typeface="+mj-ea"/>
                <a:cs typeface="Times New Roman" panose="02020603050405020304" pitchFamily="18" charset="0"/>
              </a:rPr>
              <a:t>/AI/TPS</a:t>
            </a:r>
            <a:r>
              <a:rPr lang="zh-TW" altLang="en-US" dirty="0">
                <a:latin typeface="+mj-ea"/>
                <a:ea typeface="+mj-ea"/>
                <a:cs typeface="Times New Roman" panose="02020603050405020304" pitchFamily="18" charset="0"/>
              </a:rPr>
              <a:t>等申請紀錄說明表</a:t>
            </a:r>
            <a:r>
              <a:rPr lang="en-US" altLang="zh-TW" dirty="0">
                <a:latin typeface="+mj-ea"/>
                <a:ea typeface="+mj-ea"/>
                <a:cs typeface="Times New Roman" panose="02020603050405020304" pitchFamily="18" charset="0"/>
              </a:rPr>
              <a:t>(</a:t>
            </a:r>
            <a:r>
              <a:rPr lang="zh-TW" altLang="en-US" dirty="0">
                <a:latin typeface="+mj-ea"/>
                <a:ea typeface="+mj-ea"/>
                <a:cs typeface="Times New Roman" panose="02020603050405020304" pitchFamily="18" charset="0"/>
              </a:rPr>
              <a:t>無申請紀錄請填寫無</a:t>
            </a:r>
            <a:r>
              <a:rPr lang="en-US" altLang="zh-TW" dirty="0">
                <a:latin typeface="+mj-ea"/>
                <a:ea typeface="+mj-ea"/>
                <a:cs typeface="Times New Roman" panose="02020603050405020304" pitchFamily="18" charset="0"/>
              </a:rPr>
              <a:t>)</a:t>
            </a:r>
          </a:p>
        </p:txBody>
      </p:sp>
      <p:sp>
        <p:nvSpPr>
          <p:cNvPr id="9" name="矩形 8"/>
          <p:cNvSpPr/>
          <p:nvPr/>
        </p:nvSpPr>
        <p:spPr>
          <a:xfrm>
            <a:off x="548118" y="3136367"/>
            <a:ext cx="7992244" cy="369332"/>
          </a:xfrm>
          <a:prstGeom prst="rect">
            <a:avLst/>
          </a:prstGeom>
        </p:spPr>
        <p:txBody>
          <a:bodyPr wrap="square">
            <a:spAutoFit/>
          </a:bodyPr>
          <a:lstStyle/>
          <a:p>
            <a:pPr marL="285750" indent="-285750">
              <a:buFont typeface="Wingdings" panose="05000000000000000000" pitchFamily="2" charset="2"/>
              <a:buChar char="Ø"/>
            </a:pPr>
            <a:r>
              <a:rPr lang="zh-TW" altLang="zh-TW" dirty="0">
                <a:latin typeface="+mj-ea"/>
                <a:ea typeface="+mj-ea"/>
                <a:cs typeface="Times New Roman" panose="02020603050405020304" pitchFamily="18" charset="0"/>
              </a:rPr>
              <a:t>受輔導業者實施組織碳盤查</a:t>
            </a:r>
            <a:r>
              <a:rPr lang="en-US" altLang="zh-TW" dirty="0">
                <a:latin typeface="+mj-ea"/>
                <a:ea typeface="+mj-ea"/>
              </a:rPr>
              <a:t>/</a:t>
            </a:r>
            <a:r>
              <a:rPr lang="zh-TW" altLang="zh-TW" dirty="0">
                <a:latin typeface="+mj-ea"/>
                <a:ea typeface="+mj-ea"/>
                <a:cs typeface="Times New Roman" panose="02020603050405020304" pitchFamily="18" charset="0"/>
              </a:rPr>
              <a:t>產品碳足跡紀錄說明表</a:t>
            </a:r>
            <a:r>
              <a:rPr lang="en-US" altLang="zh-TW" dirty="0">
                <a:highlight>
                  <a:srgbClr val="FFFF00"/>
                </a:highlight>
                <a:latin typeface="+mj-ea"/>
                <a:ea typeface="+mj-ea"/>
              </a:rPr>
              <a:t>(</a:t>
            </a:r>
            <a:r>
              <a:rPr lang="zh-TW" altLang="zh-TW" dirty="0">
                <a:highlight>
                  <a:srgbClr val="FFFF00"/>
                </a:highlight>
                <a:latin typeface="+mj-ea"/>
                <a:ea typeface="+mj-ea"/>
                <a:cs typeface="Times New Roman" panose="02020603050405020304" pitchFamily="18" charset="0"/>
              </a:rPr>
              <a:t>未曾實施請填寫無</a:t>
            </a:r>
            <a:r>
              <a:rPr lang="en-US" altLang="zh-TW" dirty="0">
                <a:highlight>
                  <a:srgbClr val="FFFF00"/>
                </a:highlight>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427444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19</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877070712"/>
              </p:ext>
            </p:extLst>
          </p:nvPr>
        </p:nvGraphicFramePr>
        <p:xfrm>
          <a:off x="899592" y="2996952"/>
          <a:ext cx="7416823" cy="4539520"/>
        </p:xfrm>
        <a:graphic>
          <a:graphicData uri="http://schemas.openxmlformats.org/drawingml/2006/table">
            <a:tbl>
              <a:tblPr/>
              <a:tblGrid>
                <a:gridCol w="7200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221312">
                <a:tc gridSpan="2">
                  <a:txBody>
                    <a:bodyPr/>
                    <a:lstStyle/>
                    <a:p>
                      <a:pPr algn="ctr">
                        <a:lnSpc>
                          <a:spcPct val="100000"/>
                        </a:lnSpc>
                        <a:spcAft>
                          <a:spcPts val="0"/>
                        </a:spcAft>
                      </a:pPr>
                      <a:r>
                        <a:rPr lang="zh-TW" sz="1200" kern="100" dirty="0">
                          <a:latin typeface="+mj-ea"/>
                          <a:ea typeface="+mj-ea"/>
                          <a:cs typeface="Times New Roman"/>
                        </a:rPr>
                        <a:t>模組類別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kern="100" dirty="0">
                          <a:latin typeface="+mj-ea"/>
                          <a:ea typeface="+mj-ea"/>
                          <a:cs typeface="Times New Roman"/>
                        </a:rPr>
                        <a:t>功能類別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sz="1200" kern="100" dirty="0" smtClean="0">
                          <a:latin typeface="+mj-ea"/>
                          <a:ea typeface="+mj-ea"/>
                          <a:cs typeface="Times New Roman"/>
                        </a:rPr>
                        <a:t>已</a:t>
                      </a:r>
                      <a:r>
                        <a:rPr lang="zh-TW" altLang="en-US" sz="1200" kern="100" dirty="0" smtClean="0">
                          <a:latin typeface="+mj-ea"/>
                          <a:ea typeface="+mj-ea"/>
                          <a:cs typeface="Times New Roman"/>
                        </a:rPr>
                        <a:t>具備</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altLang="en-US" sz="1200" kern="100" dirty="0" smtClean="0">
                          <a:latin typeface="+mj-ea"/>
                          <a:ea typeface="+mj-ea"/>
                          <a:cs typeface="Times New Roman"/>
                        </a:rPr>
                        <a:t>擬</a:t>
                      </a:r>
                      <a:r>
                        <a:rPr lang="zh-TW" sz="1200" kern="100" dirty="0" smtClean="0">
                          <a:latin typeface="+mj-ea"/>
                          <a:ea typeface="+mj-ea"/>
                          <a:cs typeface="Times New Roman"/>
                        </a:rPr>
                        <a:t>導入</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44000">
                <a:tc gridSpan="2">
                  <a:txBody>
                    <a:bodyPr/>
                    <a:lstStyle/>
                    <a:p>
                      <a:pPr marL="0" marR="71755" algn="ctr" defTabSz="914400" rtl="0" eaLnBrk="1" latinLnBrk="0" hangingPunct="1">
                        <a:lnSpc>
                          <a:spcPct val="100000"/>
                        </a:lnSpc>
                        <a:spcAft>
                          <a:spcPts val="0"/>
                        </a:spcAft>
                      </a:pPr>
                      <a:r>
                        <a:rPr lang="zh-TW" altLang="en-US" sz="1100" kern="100" dirty="0" smtClean="0">
                          <a:solidFill>
                            <a:schemeClr val="tx1"/>
                          </a:solidFill>
                          <a:latin typeface="+mj-ea"/>
                          <a:ea typeface="+mj-ea"/>
                          <a:cs typeface="Times New Roman"/>
                        </a:rPr>
                        <a:t>資訊安全</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100" kern="100" dirty="0" smtClean="0">
                          <a:latin typeface="+mj-ea"/>
                          <a:ea typeface="+mj-ea"/>
                          <a:cs typeface="Times New Roman"/>
                        </a:rPr>
                        <a:t>資訊安全規劃</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r>
                        <a:rPr lang="zh-TW" altLang="en-US" sz="1100" kern="100" dirty="0" smtClean="0">
                          <a:latin typeface="+mj-ea"/>
                          <a:ea typeface="+mj-ea"/>
                          <a:cs typeface="Times New Roman"/>
                        </a:rPr>
                        <a:t>、第三方資訊安全檢測</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sz="1100" b="1"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j-ea"/>
                          <a:cs typeface="Times New Roman"/>
                        </a:rPr>
                        <a:t>V</a:t>
                      </a:r>
                      <a:endParaRPr lang="zh-TW" altLang="zh-TW" sz="1200" b="1" kern="100" dirty="0" smtClean="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0">
                <a:tc rowSpan="9">
                  <a:txBody>
                    <a:bodyPr/>
                    <a:lstStyle/>
                    <a:p>
                      <a:pPr marL="71755" marR="71755" algn="ctr">
                        <a:lnSpc>
                          <a:spcPct val="100000"/>
                        </a:lnSpc>
                        <a:spcAft>
                          <a:spcPts val="0"/>
                        </a:spcAft>
                      </a:pPr>
                      <a:r>
                        <a:rPr lang="zh-TW" sz="1100" kern="100" dirty="0">
                          <a:solidFill>
                            <a:schemeClr val="tx1"/>
                          </a:solidFill>
                          <a:latin typeface="+mj-ea"/>
                          <a:ea typeface="+mj-ea"/>
                          <a:cs typeface="Times New Roman"/>
                        </a:rPr>
                        <a:t>設備聯網管理模組</a:t>
                      </a:r>
                    </a:p>
                  </a:txBody>
                  <a:tcPr marL="30145" marR="3014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100" kern="100" dirty="0">
                          <a:latin typeface="+mj-ea"/>
                          <a:ea typeface="+mj-ea"/>
                          <a:cs typeface="Times New Roman"/>
                        </a:rPr>
                        <a:t>設備聯網模組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latin typeface="+mj-ea"/>
                          <a:ea typeface="+mj-ea"/>
                          <a:cs typeface="Times New Roman"/>
                        </a:rPr>
                        <a:t>A</a:t>
                      </a:r>
                      <a:r>
                        <a:rPr lang="en-US" sz="1100" b="1" kern="100" dirty="0" smtClean="0">
                          <a:latin typeface="+mj-ea"/>
                          <a:ea typeface="+mj-ea"/>
                          <a:cs typeface="Times New Roman"/>
                        </a:rPr>
                        <a:t>.</a:t>
                      </a:r>
                      <a:r>
                        <a:rPr lang="zh-TW" sz="1100" kern="100" dirty="0">
                          <a:latin typeface="+mj-ea"/>
                          <a:ea typeface="+mj-ea"/>
                          <a:cs typeface="Times New Roman"/>
                        </a:rPr>
                        <a:t>設備連線設定管理</a:t>
                      </a:r>
                      <a:r>
                        <a:rPr lang="zh-TW" sz="1100" kern="100" dirty="0" smtClean="0">
                          <a:latin typeface="+mj-ea"/>
                          <a:ea typeface="+mj-ea"/>
                          <a:cs typeface="Times New Roman"/>
                        </a:rPr>
                        <a:t>功能</a:t>
                      </a:r>
                      <a:r>
                        <a:rPr lang="zh-TW" altLang="en-US" sz="1100" kern="100" dirty="0" smtClean="0">
                          <a:latin typeface="+mj-ea"/>
                          <a:ea typeface="+mj-ea"/>
                          <a:cs typeface="Times New Roman"/>
                        </a:rPr>
                        <a:t>、</a:t>
                      </a:r>
                      <a:r>
                        <a:rPr lang="en-US" altLang="zh-TW" sz="1100" b="1" kern="100" dirty="0" smtClean="0">
                          <a:latin typeface="+mj-ea"/>
                          <a:ea typeface="+mj-ea"/>
                          <a:cs typeface="Times New Roman"/>
                        </a:rPr>
                        <a:t>B.</a:t>
                      </a:r>
                      <a:r>
                        <a:rPr lang="zh-TW" altLang="zh-TW" sz="1100" kern="100" dirty="0" smtClean="0">
                          <a:latin typeface="+mj-ea"/>
                          <a:ea typeface="+mj-ea"/>
                          <a:cs typeface="Times New Roman"/>
                        </a:rPr>
                        <a:t>資料擷取與儲存管理功能</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altLang="zh-TW" sz="1100" kern="100" dirty="0" smtClean="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00">
                <a:tc vMerge="1">
                  <a:txBody>
                    <a:bodyPr/>
                    <a:lstStyle/>
                    <a:p>
                      <a:endParaRPr lang="zh-TW" altLang="en-US"/>
                    </a:p>
                  </a:txBody>
                  <a:tcPr/>
                </a:tc>
                <a:tc rowSpan="6">
                  <a:txBody>
                    <a:bodyPr/>
                    <a:lstStyle/>
                    <a:p>
                      <a:pPr algn="ctr">
                        <a:lnSpc>
                          <a:spcPct val="100000"/>
                        </a:lnSpc>
                        <a:spcAft>
                          <a:spcPts val="0"/>
                        </a:spcAft>
                      </a:pPr>
                      <a:r>
                        <a:rPr lang="zh-TW" sz="1100" kern="100" dirty="0">
                          <a:latin typeface="+mj-ea"/>
                          <a:ea typeface="+mj-ea"/>
                          <a:cs typeface="Times New Roman"/>
                        </a:rPr>
                        <a:t>生產管理模組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b="1" kern="100" dirty="0" smtClean="0">
                          <a:latin typeface="+mj-ea"/>
                          <a:ea typeface="+mj-ea"/>
                          <a:cs typeface="Times New Roman"/>
                        </a:rPr>
                        <a:t>C.</a:t>
                      </a:r>
                      <a:r>
                        <a:rPr lang="zh-TW" sz="1100" kern="100" dirty="0">
                          <a:latin typeface="+mj-ea"/>
                          <a:ea typeface="+mj-ea"/>
                          <a:cs typeface="Times New Roman"/>
                        </a:rPr>
                        <a:t>設備稼動管理功能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D.</a:t>
                      </a:r>
                      <a:r>
                        <a:rPr lang="zh-TW" sz="1100" kern="100" dirty="0">
                          <a:latin typeface="+mj-ea"/>
                          <a:ea typeface="+mj-ea"/>
                          <a:cs typeface="Times New Roman"/>
                        </a:rPr>
                        <a:t>完工計量管理功能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75000"/>
                            </a:schemeClr>
                          </a:solidFill>
                          <a:latin typeface="+mj-ea"/>
                          <a:ea typeface="+mj-ea"/>
                          <a:cs typeface="Times New Roman"/>
                        </a:rPr>
                        <a:t>V</a:t>
                      </a:r>
                      <a:endParaRPr lang="zh-TW"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E.</a:t>
                      </a:r>
                      <a:r>
                        <a:rPr lang="zh-TW" sz="1100" kern="100" dirty="0">
                          <a:latin typeface="+mj-ea"/>
                          <a:ea typeface="+mj-ea"/>
                          <a:cs typeface="Times New Roman"/>
                        </a:rPr>
                        <a:t>故障主動通報功能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F.</a:t>
                      </a:r>
                      <a:r>
                        <a:rPr lang="zh-TW" sz="1100" kern="100" dirty="0">
                          <a:latin typeface="+mj-ea"/>
                          <a:ea typeface="+mj-ea"/>
                          <a:cs typeface="Times New Roman"/>
                        </a:rPr>
                        <a:t>設備操作歷程記錄功能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kern="100" dirty="0" smtClean="0">
                          <a:latin typeface="+mj-ea"/>
                          <a:ea typeface="+mj-ea"/>
                          <a:cs typeface="Times New Roman"/>
                        </a:rPr>
                        <a:t>G.</a:t>
                      </a:r>
                      <a:r>
                        <a:rPr lang="zh-TW" altLang="en-US" sz="1100" kern="100" dirty="0" smtClean="0">
                          <a:latin typeface="+mj-ea"/>
                          <a:ea typeface="+mj-ea"/>
                          <a:cs typeface="Times New Roman"/>
                        </a:rPr>
                        <a:t>設備能耗管理功能</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83095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b="1" kern="100" dirty="0" smtClean="0">
                          <a:latin typeface="+mj-ea"/>
                          <a:ea typeface="+mj-ea"/>
                          <a:cs typeface="Times New Roman"/>
                        </a:rPr>
                        <a:t>H</a:t>
                      </a:r>
                      <a:r>
                        <a:rPr lang="en-US" sz="1100" b="1" kern="100" dirty="0" smtClean="0">
                          <a:latin typeface="+mj-ea"/>
                          <a:ea typeface="+mj-ea"/>
                          <a:cs typeface="Times New Roman"/>
                        </a:rPr>
                        <a:t>.</a:t>
                      </a:r>
                      <a:r>
                        <a:rPr lang="zh-TW" sz="1100" kern="100" dirty="0">
                          <a:latin typeface="+mj-ea"/>
                          <a:ea typeface="+mj-ea"/>
                          <a:cs typeface="Times New Roman"/>
                        </a:rPr>
                        <a:t>設備訂單完工時間預估功能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000">
                <a:tc vMerge="1">
                  <a:txBody>
                    <a:bodyPr/>
                    <a:lstStyle/>
                    <a:p>
                      <a:endParaRPr lang="zh-TW" altLang="en-US"/>
                    </a:p>
                  </a:txBody>
                  <a:tcPr/>
                </a:tc>
                <a:tc>
                  <a:txBody>
                    <a:bodyPr/>
                    <a:lstStyle/>
                    <a:p>
                      <a:pPr algn="ctr">
                        <a:lnSpc>
                          <a:spcPct val="100000"/>
                        </a:lnSpc>
                        <a:spcAft>
                          <a:spcPts val="0"/>
                        </a:spcAft>
                      </a:pPr>
                      <a:r>
                        <a:rPr lang="zh-TW" sz="1100" kern="100" dirty="0">
                          <a:latin typeface="+mj-ea"/>
                          <a:ea typeface="+mj-ea"/>
                          <a:cs typeface="Times New Roman"/>
                        </a:rPr>
                        <a:t>國際相容通訊協定</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altLang="zh-TW" sz="1100" b="1" kern="100" dirty="0" smtClean="0">
                          <a:latin typeface="+mj-ea"/>
                          <a:ea typeface="+mj-ea"/>
                          <a:cs typeface="Times New Roman"/>
                        </a:rPr>
                        <a:t>I</a:t>
                      </a:r>
                      <a:r>
                        <a:rPr lang="en-US" sz="1100" b="1" kern="100" dirty="0" smtClean="0">
                          <a:latin typeface="+mj-ea"/>
                          <a:ea typeface="+mj-ea"/>
                          <a:cs typeface="Times New Roman"/>
                        </a:rPr>
                        <a:t>.</a:t>
                      </a:r>
                      <a:r>
                        <a:rPr lang="en-US" sz="1100" kern="100" dirty="0" smtClean="0">
                          <a:solidFill>
                            <a:srgbClr val="BFBFBF"/>
                          </a:solidFill>
                          <a:latin typeface="+mj-ea"/>
                          <a:ea typeface="+mj-ea"/>
                          <a:cs typeface="Times New Roman"/>
                        </a:rPr>
                        <a:t>OPC </a:t>
                      </a:r>
                      <a:r>
                        <a:rPr lang="en-US" sz="1100" kern="100" dirty="0">
                          <a:solidFill>
                            <a:srgbClr val="BFBFBF"/>
                          </a:solidFill>
                          <a:latin typeface="+mj-ea"/>
                          <a:ea typeface="+mj-ea"/>
                          <a:cs typeface="Times New Roman"/>
                        </a:rPr>
                        <a:t>UA, </a:t>
                      </a:r>
                      <a:r>
                        <a:rPr lang="en-US" sz="1100" kern="100" dirty="0">
                          <a:latin typeface="+mj-ea"/>
                          <a:ea typeface="+mj-ea"/>
                          <a:cs typeface="Times New Roman"/>
                        </a:rPr>
                        <a:t>MT Connect or Others </a:t>
                      </a:r>
                      <a:r>
                        <a:rPr lang="en-US" sz="1100" kern="100" dirty="0">
                          <a:solidFill>
                            <a:srgbClr val="BFBFBF"/>
                          </a:solidFill>
                          <a:latin typeface="+mj-ea"/>
                          <a:ea typeface="+mj-ea"/>
                          <a:cs typeface="Times New Roman"/>
                        </a:rPr>
                        <a:t>(</a:t>
                      </a:r>
                      <a:r>
                        <a:rPr lang="zh-TW" sz="1100" kern="100" dirty="0">
                          <a:solidFill>
                            <a:srgbClr val="BFBFBF"/>
                          </a:solidFill>
                          <a:latin typeface="+mj-ea"/>
                          <a:ea typeface="+mj-ea"/>
                          <a:cs typeface="Times New Roman"/>
                        </a:rPr>
                        <a:t>指包含</a:t>
                      </a:r>
                      <a:r>
                        <a:rPr lang="en-US" sz="1100" kern="100" dirty="0">
                          <a:solidFill>
                            <a:srgbClr val="BFBFBF"/>
                          </a:solidFill>
                          <a:latin typeface="+mj-ea"/>
                          <a:ea typeface="+mj-ea"/>
                          <a:cs typeface="Times New Roman"/>
                        </a:rPr>
                        <a:t>OSI</a:t>
                      </a:r>
                      <a:r>
                        <a:rPr lang="zh-TW" sz="1100" kern="100" dirty="0">
                          <a:solidFill>
                            <a:srgbClr val="BFBFBF"/>
                          </a:solidFill>
                          <a:latin typeface="+mj-ea"/>
                          <a:ea typeface="+mj-ea"/>
                          <a:cs typeface="Times New Roman"/>
                        </a:rPr>
                        <a:t>第</a:t>
                      </a:r>
                      <a:r>
                        <a:rPr lang="en-US" sz="1100" kern="100" dirty="0">
                          <a:solidFill>
                            <a:srgbClr val="BFBFBF"/>
                          </a:solidFill>
                          <a:latin typeface="+mj-ea"/>
                          <a:ea typeface="+mj-ea"/>
                          <a:cs typeface="Times New Roman"/>
                        </a:rPr>
                        <a:t>7</a:t>
                      </a:r>
                      <a:r>
                        <a:rPr lang="zh-TW" sz="1100" kern="100" dirty="0">
                          <a:solidFill>
                            <a:srgbClr val="BFBFBF"/>
                          </a:solidFill>
                          <a:latin typeface="+mj-ea"/>
                          <a:ea typeface="+mj-ea"/>
                          <a:cs typeface="Times New Roman"/>
                        </a:rPr>
                        <a:t>層定義之通訊協定</a:t>
                      </a:r>
                      <a:r>
                        <a:rPr lang="en-US" sz="1100" kern="100" dirty="0">
                          <a:solidFill>
                            <a:srgbClr val="BFBFBF"/>
                          </a:solidFill>
                          <a:latin typeface="+mj-ea"/>
                          <a:ea typeface="+mj-ea"/>
                          <a:cs typeface="Times New Roman"/>
                        </a:rPr>
                        <a:t>)</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TW" sz="1200" kern="100" dirty="0" smtClean="0">
                          <a:solidFill>
                            <a:schemeClr val="bg1">
                              <a:lumMod val="75000"/>
                            </a:schemeClr>
                          </a:solidFill>
                          <a:latin typeface="+mj-ea"/>
                          <a:ea typeface="+mj-ea"/>
                          <a:cs typeface="Times New Roman"/>
                        </a:rPr>
                        <a:t>V</a:t>
                      </a:r>
                      <a:endParaRPr lang="en-US"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smtClean="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704">
                <a:tc vMerge="1">
                  <a:txBody>
                    <a:bodyPr/>
                    <a:lstStyle/>
                    <a:p>
                      <a:endParaRPr lang="zh-TW" altLang="en-US"/>
                    </a:p>
                  </a:txBody>
                  <a:tcPr/>
                </a:tc>
                <a:tc>
                  <a:txBody>
                    <a:bodyPr/>
                    <a:lstStyle/>
                    <a:p>
                      <a:pPr algn="ctr">
                        <a:lnSpc>
                          <a:spcPct val="100000"/>
                        </a:lnSpc>
                        <a:spcAft>
                          <a:spcPts val="0"/>
                        </a:spcAft>
                      </a:pPr>
                      <a:r>
                        <a:rPr lang="zh-TW" sz="1100" kern="100" dirty="0">
                          <a:solidFill>
                            <a:schemeClr val="bg1">
                              <a:lumMod val="65000"/>
                            </a:schemeClr>
                          </a:solidFill>
                          <a:latin typeface="+mj-ea"/>
                          <a:ea typeface="+mj-ea"/>
                          <a:cs typeface="Times New Roman"/>
                        </a:rPr>
                        <a:t>其他</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zh-TW" sz="1100" kern="100" dirty="0">
                          <a:solidFill>
                            <a:schemeClr val="bg1">
                              <a:lumMod val="65000"/>
                            </a:schemeClr>
                          </a:solidFill>
                          <a:latin typeface="+mj-ea"/>
                          <a:ea typeface="+mj-ea"/>
                          <a:cs typeface="Times New Roman"/>
                        </a:rPr>
                        <a:t>其他功能</a:t>
                      </a:r>
                      <a:r>
                        <a:rPr lang="en-US" sz="1100" kern="100" dirty="0">
                          <a:solidFill>
                            <a:schemeClr val="bg1">
                              <a:lumMod val="65000"/>
                            </a:schemeClr>
                          </a:solidFill>
                          <a:latin typeface="+mj-ea"/>
                          <a:ea typeface="+mj-ea"/>
                          <a:cs typeface="Times New Roman"/>
                        </a:rPr>
                        <a:t>___________</a:t>
                      </a:r>
                      <a:endParaRPr lang="zh-TW" sz="11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7072">
                <a:tc rowSpan="4">
                  <a:txBody>
                    <a:bodyPr/>
                    <a:lstStyle/>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製造</a:t>
                      </a:r>
                      <a:r>
                        <a:rPr lang="zh-TW" sz="1100" kern="100" dirty="0">
                          <a:solidFill>
                            <a:schemeClr val="bg1">
                              <a:lumMod val="65000"/>
                            </a:schemeClr>
                          </a:solidFill>
                          <a:latin typeface="+mj-ea"/>
                          <a:ea typeface="+mj-ea"/>
                          <a:cs typeface="Times New Roman"/>
                        </a:rPr>
                        <a:t>管理系統</a:t>
                      </a:r>
                    </a:p>
                    <a:p>
                      <a:pPr marL="0" marR="71755" indent="0" algn="ctr" defTabSz="914400" rtl="0" eaLnBrk="1" latinLnBrk="0" hangingPunct="1">
                        <a:lnSpc>
                          <a:spcPct val="100000"/>
                        </a:lnSpc>
                        <a:spcAft>
                          <a:spcPts val="0"/>
                        </a:spcAft>
                      </a:pPr>
                      <a:r>
                        <a:rPr lang="zh-TW" altLang="en-US" sz="1100" kern="100" dirty="0" smtClean="0">
                          <a:solidFill>
                            <a:schemeClr val="bg1">
                              <a:lumMod val="65000"/>
                            </a:schemeClr>
                          </a:solidFill>
                          <a:latin typeface="+mj-ea"/>
                          <a:ea typeface="+mj-ea"/>
                          <a:cs typeface="Times New Roman"/>
                        </a:rPr>
                        <a:t>暨溫升熱補償智慧化功能</a:t>
                      </a:r>
                      <a:endParaRPr lang="zh-TW" sz="1100" kern="100" dirty="0">
                        <a:solidFill>
                          <a:schemeClr val="bg1">
                            <a:lumMod val="65000"/>
                          </a:schemeClr>
                        </a:solidFill>
                        <a:latin typeface="+mj-ea"/>
                        <a:ea typeface="+mj-ea"/>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A.</a:t>
                      </a:r>
                      <a:r>
                        <a:rPr lang="zh-TW" sz="1100" kern="100" dirty="0">
                          <a:solidFill>
                            <a:schemeClr val="bg1">
                              <a:lumMod val="65000"/>
                            </a:schemeClr>
                          </a:solidFill>
                          <a:latin typeface="+mj-ea"/>
                          <a:ea typeface="+mj-ea"/>
                          <a:cs typeface="Times New Roman"/>
                        </a:rPr>
                        <a:t>工單管理模組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A-1.</a:t>
                      </a:r>
                      <a:r>
                        <a:rPr lang="zh-TW" sz="1100" kern="100" dirty="0">
                          <a:solidFill>
                            <a:schemeClr val="bg1">
                              <a:lumMod val="65000"/>
                            </a:schemeClr>
                          </a:solidFill>
                          <a:latin typeface="+mj-ea"/>
                          <a:ea typeface="+mj-ea"/>
                          <a:cs typeface="Times New Roman"/>
                        </a:rPr>
                        <a:t>工單製程資料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A-2.</a:t>
                      </a:r>
                      <a:r>
                        <a:rPr lang="zh-TW" altLang="zh-TW" sz="1100" kern="100" dirty="0" smtClean="0">
                          <a:solidFill>
                            <a:schemeClr val="bg1">
                              <a:lumMod val="65000"/>
                            </a:schemeClr>
                          </a:solidFill>
                          <a:latin typeface="+mj-ea"/>
                          <a:ea typeface="+mj-ea"/>
                          <a:cs typeface="Times New Roman"/>
                        </a:rPr>
                        <a:t>工單拆單作業</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A-3.</a:t>
                      </a:r>
                      <a:r>
                        <a:rPr lang="zh-TW" altLang="zh-TW" sz="1100" kern="100" dirty="0" smtClean="0">
                          <a:solidFill>
                            <a:schemeClr val="bg1">
                              <a:lumMod val="65000"/>
                            </a:schemeClr>
                          </a:solidFill>
                          <a:latin typeface="+mj-ea"/>
                          <a:ea typeface="+mj-ea"/>
                          <a:cs typeface="Times New Roman"/>
                        </a:rPr>
                        <a:t>工單製程拆解調整</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A-4.</a:t>
                      </a:r>
                      <a:r>
                        <a:rPr lang="zh-TW" altLang="zh-TW" sz="1100" kern="100" dirty="0" smtClean="0">
                          <a:solidFill>
                            <a:schemeClr val="bg1">
                              <a:lumMod val="65000"/>
                            </a:schemeClr>
                          </a:solidFill>
                          <a:latin typeface="+mj-ea"/>
                          <a:ea typeface="+mj-ea"/>
                          <a:cs typeface="Times New Roman"/>
                        </a:rPr>
                        <a:t>工單維護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A-5.</a:t>
                      </a:r>
                      <a:r>
                        <a:rPr lang="zh-TW" altLang="zh-TW" sz="1100" kern="100" dirty="0" smtClean="0">
                          <a:solidFill>
                            <a:schemeClr val="bg1">
                              <a:lumMod val="65000"/>
                            </a:schemeClr>
                          </a:solidFill>
                          <a:latin typeface="+mj-ea"/>
                          <a:ea typeface="+mj-ea"/>
                          <a:cs typeface="Times New Roman"/>
                        </a:rPr>
                        <a:t>工單生產計畫表</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A-6.</a:t>
                      </a:r>
                      <a:r>
                        <a:rPr lang="zh-TW" altLang="zh-TW" sz="1100" kern="100" dirty="0" smtClean="0">
                          <a:solidFill>
                            <a:schemeClr val="bg1">
                              <a:lumMod val="65000"/>
                            </a:schemeClr>
                          </a:solidFill>
                          <a:latin typeface="+mj-ea"/>
                          <a:ea typeface="+mj-ea"/>
                          <a:cs typeface="Times New Roman"/>
                        </a:rPr>
                        <a:t>在製品查詢</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048">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B.</a:t>
                      </a:r>
                      <a:r>
                        <a:rPr lang="zh-TW" sz="1100" kern="100" dirty="0">
                          <a:solidFill>
                            <a:schemeClr val="bg1">
                              <a:lumMod val="65000"/>
                            </a:schemeClr>
                          </a:solidFill>
                          <a:latin typeface="+mj-ea"/>
                          <a:ea typeface="+mj-ea"/>
                          <a:cs typeface="Times New Roman"/>
                        </a:rPr>
                        <a:t>物料管理模組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B-1.</a:t>
                      </a:r>
                      <a:r>
                        <a:rPr lang="zh-TW" sz="1100" kern="100" dirty="0">
                          <a:solidFill>
                            <a:schemeClr val="bg1">
                              <a:lumMod val="65000"/>
                            </a:schemeClr>
                          </a:solidFill>
                          <a:latin typeface="+mj-ea"/>
                          <a:ea typeface="+mj-ea"/>
                          <a:cs typeface="Times New Roman"/>
                        </a:rPr>
                        <a:t>工單領料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B-2.</a:t>
                      </a:r>
                      <a:r>
                        <a:rPr lang="zh-TW" altLang="zh-TW" sz="1100" kern="100" dirty="0" smtClean="0">
                          <a:solidFill>
                            <a:schemeClr val="bg1">
                              <a:lumMod val="65000"/>
                            </a:schemeClr>
                          </a:solidFill>
                          <a:latin typeface="+mj-ea"/>
                          <a:ea typeface="+mj-ea"/>
                          <a:cs typeface="Times New Roman"/>
                        </a:rPr>
                        <a:t>工單領退料確認</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B-3.</a:t>
                      </a:r>
                      <a:r>
                        <a:rPr lang="zh-TW" altLang="zh-TW" sz="1100" kern="100" dirty="0" smtClean="0">
                          <a:solidFill>
                            <a:schemeClr val="bg1">
                              <a:lumMod val="65000"/>
                            </a:schemeClr>
                          </a:solidFill>
                          <a:latin typeface="+mj-ea"/>
                          <a:ea typeface="+mj-ea"/>
                          <a:cs typeface="Times New Roman"/>
                        </a:rPr>
                        <a:t>工單退料單維護</a:t>
                      </a:r>
                      <a:r>
                        <a:rPr lang="zh-TW" altLang="en-US" sz="1100" kern="100" dirty="0" smtClean="0">
                          <a:solidFill>
                            <a:schemeClr val="bg1">
                              <a:lumMod val="65000"/>
                            </a:schemeClr>
                          </a:solidFill>
                          <a:latin typeface="+mj-ea"/>
                          <a:ea typeface="+mj-ea"/>
                          <a:cs typeface="Times New Roman"/>
                        </a:rPr>
                        <a:t>、</a:t>
                      </a:r>
                      <a:endParaRPr lang="en-US" altLang="zh-TW" sz="1100" kern="100" dirty="0" smtClean="0">
                        <a:solidFill>
                          <a:schemeClr val="bg1">
                            <a:lumMod val="65000"/>
                          </a:schemeClr>
                        </a:solidFill>
                        <a:latin typeface="+mj-ea"/>
                        <a:ea typeface="+mj-ea"/>
                        <a:cs typeface="Times New Roman"/>
                      </a:endParaRPr>
                    </a:p>
                    <a:p>
                      <a:pPr marL="88265" marR="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B-4.</a:t>
                      </a:r>
                      <a:r>
                        <a:rPr lang="zh-TW" altLang="zh-TW" sz="1100" kern="100" dirty="0" smtClean="0">
                          <a:solidFill>
                            <a:schemeClr val="bg1">
                              <a:lumMod val="65000"/>
                            </a:schemeClr>
                          </a:solidFill>
                          <a:latin typeface="+mj-ea"/>
                          <a:ea typeface="+mj-ea"/>
                          <a:cs typeface="Times New Roman"/>
                        </a:rPr>
                        <a:t>工單退料單作業</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2048">
                <a:tc vMerge="1">
                  <a:txBody>
                    <a:bodyPr/>
                    <a:lstStyle/>
                    <a:p>
                      <a:endParaRPr lang="zh-TW" altLang="en-US"/>
                    </a:p>
                  </a:txBody>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C.</a:t>
                      </a:r>
                      <a:r>
                        <a:rPr lang="zh-TW" sz="1100" kern="100" dirty="0">
                          <a:solidFill>
                            <a:schemeClr val="bg1">
                              <a:lumMod val="65000"/>
                            </a:schemeClr>
                          </a:solidFill>
                          <a:latin typeface="+mj-ea"/>
                          <a:ea typeface="+mj-ea"/>
                          <a:cs typeface="Times New Roman"/>
                        </a:rPr>
                        <a:t>設備精度提升補償模組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kern="100" dirty="0">
                          <a:solidFill>
                            <a:schemeClr val="bg1">
                              <a:lumMod val="65000"/>
                            </a:schemeClr>
                          </a:solidFill>
                          <a:latin typeface="+mj-ea"/>
                          <a:ea typeface="+mj-ea"/>
                          <a:cs typeface="Times New Roman"/>
                        </a:rPr>
                        <a:t>C-1.</a:t>
                      </a:r>
                      <a:r>
                        <a:rPr lang="zh-TW" sz="1100" kern="100" dirty="0">
                          <a:solidFill>
                            <a:schemeClr val="bg1">
                              <a:lumMod val="65000"/>
                            </a:schemeClr>
                          </a:solidFill>
                          <a:latin typeface="+mj-ea"/>
                          <a:ea typeface="+mj-ea"/>
                          <a:cs typeface="Times New Roman"/>
                        </a:rPr>
                        <a:t>溫升熱補償功能模組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817071"/>
                  </a:ext>
                </a:extLst>
              </a:tr>
              <a:tr h="144000">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smtClean="0">
                          <a:solidFill>
                            <a:schemeClr val="accent1">
                              <a:lumMod val="75000"/>
                            </a:schemeClr>
                          </a:solidFill>
                          <a:latin typeface="+mj-ea"/>
                          <a:ea typeface="+mj-ea"/>
                          <a:cs typeface="Times New Roman"/>
                        </a:rPr>
                        <a:t>D.</a:t>
                      </a:r>
                      <a:r>
                        <a:rPr lang="zh-TW" altLang="en-US" sz="1100" kern="100" dirty="0" smtClean="0">
                          <a:solidFill>
                            <a:schemeClr val="accent1">
                              <a:lumMod val="75000"/>
                            </a:schemeClr>
                          </a:solidFill>
                          <a:latin typeface="+mj-ea"/>
                          <a:ea typeface="+mj-ea"/>
                          <a:cs typeface="Times New Roman"/>
                        </a:rPr>
                        <a:t>流程數位化管理模組</a:t>
                      </a:r>
                      <a:endParaRPr lang="zh-TW" sz="1100" kern="100" dirty="0">
                        <a:solidFill>
                          <a:schemeClr val="accent1">
                            <a:lumMod val="75000"/>
                          </a:schemeClr>
                        </a:solidFill>
                        <a:latin typeface="+mj-ea"/>
                        <a:ea typeface="+mj-ea"/>
                        <a:cs typeface="Times New Roman"/>
                      </a:endParaRP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lvl="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accent1">
                              <a:lumMod val="75000"/>
                            </a:schemeClr>
                          </a:solidFill>
                          <a:latin typeface="+mj-ea"/>
                          <a:ea typeface="+mj-ea"/>
                          <a:cs typeface="Times New Roman"/>
                        </a:rPr>
                        <a:t>D-1.</a:t>
                      </a:r>
                      <a:r>
                        <a:rPr lang="zh-TW" altLang="en-US" sz="1100" dirty="0" smtClean="0">
                          <a:solidFill>
                            <a:schemeClr val="accent1">
                              <a:lumMod val="75000"/>
                            </a:schemeClr>
                          </a:solidFill>
                          <a:latin typeface="+mj-ea"/>
                          <a:ea typeface="+mj-ea"/>
                        </a:rPr>
                        <a:t>資料擷取功能、</a:t>
                      </a:r>
                      <a:r>
                        <a:rPr lang="en-US" altLang="zh-TW" sz="1100" dirty="0" smtClean="0">
                          <a:solidFill>
                            <a:schemeClr val="accent1">
                              <a:lumMod val="75000"/>
                            </a:schemeClr>
                          </a:solidFill>
                          <a:latin typeface="+mj-ea"/>
                          <a:ea typeface="+mj-ea"/>
                        </a:rPr>
                        <a:t>D-2.</a:t>
                      </a:r>
                      <a:r>
                        <a:rPr lang="zh-TW" altLang="en-US" sz="1100" dirty="0" smtClean="0">
                          <a:solidFill>
                            <a:schemeClr val="accent1">
                              <a:lumMod val="75000"/>
                            </a:schemeClr>
                          </a:solidFill>
                          <a:latin typeface="+mj-ea"/>
                          <a:ea typeface="+mj-ea"/>
                        </a:rPr>
                        <a:t>跨站流程顯示功能、</a:t>
                      </a:r>
                      <a:r>
                        <a:rPr lang="en-US" altLang="zh-TW" sz="1100" dirty="0" smtClean="0">
                          <a:solidFill>
                            <a:schemeClr val="accent1">
                              <a:lumMod val="75000"/>
                            </a:schemeClr>
                          </a:solidFill>
                          <a:latin typeface="+mj-ea"/>
                          <a:ea typeface="+mj-ea"/>
                        </a:rPr>
                        <a:t>D-3.</a:t>
                      </a:r>
                      <a:r>
                        <a:rPr lang="zh-TW" altLang="en-US" sz="1100" dirty="0" smtClean="0">
                          <a:solidFill>
                            <a:schemeClr val="accent1">
                              <a:lumMod val="75000"/>
                            </a:schemeClr>
                          </a:solidFill>
                          <a:latin typeface="+mj-ea"/>
                          <a:ea typeface="+mj-ea"/>
                        </a:rPr>
                        <a:t>單站流程顯示功能、</a:t>
                      </a:r>
                      <a:r>
                        <a:rPr lang="en-US" altLang="zh-TW" sz="1100" dirty="0" smtClean="0">
                          <a:solidFill>
                            <a:schemeClr val="accent1">
                              <a:lumMod val="75000"/>
                            </a:schemeClr>
                          </a:solidFill>
                          <a:latin typeface="+mj-ea"/>
                          <a:ea typeface="+mj-ea"/>
                        </a:rPr>
                        <a:t>D-4.</a:t>
                      </a:r>
                      <a:r>
                        <a:rPr lang="zh-TW" altLang="en-US" sz="1100" dirty="0" smtClean="0">
                          <a:solidFill>
                            <a:schemeClr val="accent1">
                              <a:lumMod val="75000"/>
                            </a:schemeClr>
                          </a:solidFill>
                          <a:latin typeface="+mj-ea"/>
                          <a:ea typeface="+mj-ea"/>
                        </a:rPr>
                        <a:t>數據分析功能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accent1">
                              <a:lumMod val="75000"/>
                            </a:schemeClr>
                          </a:solidFill>
                          <a:latin typeface="+mj-ea"/>
                          <a:ea typeface="+mj-ea"/>
                          <a:cs typeface="Times New Roman"/>
                        </a:rPr>
                        <a:t>V</a:t>
                      </a:r>
                      <a:endParaRPr lang="zh-TW"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4000">
                <a:tc>
                  <a:txBody>
                    <a:bodyPr/>
                    <a:lstStyle/>
                    <a:p>
                      <a:pPr marL="0" marR="71755" indent="0" algn="ctr" defTabSz="914400" rtl="0" eaLnBrk="1" latinLnBrk="0" hangingPunct="1">
                        <a:lnSpc>
                          <a:spcPct val="100000"/>
                        </a:lnSpc>
                        <a:spcAft>
                          <a:spcPts val="0"/>
                        </a:spcAft>
                      </a:pPr>
                      <a:r>
                        <a:rPr lang="zh-TW" sz="1100" kern="100" dirty="0">
                          <a:solidFill>
                            <a:srgbClr val="FF0000"/>
                          </a:solidFill>
                          <a:latin typeface="+mj-ea"/>
                          <a:ea typeface="+mj-ea"/>
                          <a:cs typeface="Times New Roman"/>
                        </a:rPr>
                        <a:t>碳盤查</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71755" indent="0" algn="ctr" defTabSz="914400" rtl="0" eaLnBrk="1" latinLnBrk="0" hangingPunct="1">
                        <a:lnSpc>
                          <a:spcPct val="100000"/>
                        </a:lnSpc>
                        <a:spcAft>
                          <a:spcPts val="0"/>
                        </a:spcAft>
                      </a:pPr>
                      <a:r>
                        <a:rPr lang="zh-TW" sz="1100" kern="100" dirty="0">
                          <a:solidFill>
                            <a:srgbClr val="FF0000"/>
                          </a:solidFill>
                          <a:latin typeface="+mj-ea"/>
                          <a:ea typeface="+mj-ea"/>
                          <a:cs typeface="Times New Roman"/>
                        </a:rPr>
                        <a:t>碳盤查</a:t>
                      </a:r>
                      <a:r>
                        <a:rPr lang="zh-TW" sz="1100" kern="100" dirty="0" smtClean="0">
                          <a:solidFill>
                            <a:srgbClr val="FF0000"/>
                          </a:solidFill>
                          <a:latin typeface="+mj-ea"/>
                          <a:ea typeface="+mj-ea"/>
                          <a:cs typeface="Times New Roman"/>
                        </a:rPr>
                        <a:t>報告</a:t>
                      </a:r>
                      <a:r>
                        <a:rPr lang="en-US" sz="1100" kern="100" dirty="0">
                          <a:solidFill>
                            <a:srgbClr val="FF0000"/>
                          </a:solidFill>
                          <a:latin typeface="+mj-ea"/>
                          <a:ea typeface="+mj-ea"/>
                          <a:cs typeface="Times New Roman"/>
                        </a:rPr>
                        <a:t> </a:t>
                      </a:r>
                      <a:endParaRPr lang="zh-TW" sz="1100" kern="100" dirty="0">
                        <a:solidFill>
                          <a:srgbClr val="FF0000"/>
                        </a:solidFill>
                        <a:latin typeface="+mj-ea"/>
                        <a:ea typeface="+mj-ea"/>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1755" indent="-88900" algn="l" defTabSz="914400" rtl="0" eaLnBrk="1" latinLnBrk="0" hangingPunct="1">
                        <a:lnSpc>
                          <a:spcPct val="100000"/>
                        </a:lnSpc>
                        <a:spcAft>
                          <a:spcPts val="0"/>
                        </a:spcAft>
                      </a:pPr>
                      <a:r>
                        <a:rPr lang="zh-TW" sz="1100" kern="100" dirty="0">
                          <a:solidFill>
                            <a:srgbClr val="FF0000"/>
                          </a:solidFill>
                          <a:latin typeface="+mj-ea"/>
                          <a:ea typeface="+mj-ea"/>
                          <a:cs typeface="Times New Roman"/>
                        </a:rPr>
                        <a:t>□編製碳盤查報告</a:t>
                      </a:r>
                      <a:r>
                        <a:rPr lang="en-US" sz="1100" kern="100" dirty="0">
                          <a:solidFill>
                            <a:srgbClr val="FF0000"/>
                          </a:solidFill>
                          <a:latin typeface="+mj-ea"/>
                          <a:ea typeface="+mj-ea"/>
                          <a:cs typeface="Times New Roman"/>
                        </a:rPr>
                        <a:t>(</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ISO14064-1:2006</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ISO14064-1:2018</a:t>
                      </a:r>
                      <a:r>
                        <a:rPr lang="zh-TW" sz="1100" kern="100" dirty="0">
                          <a:solidFill>
                            <a:srgbClr val="FF0000"/>
                          </a:solidFill>
                          <a:latin typeface="+mj-ea"/>
                          <a:ea typeface="+mj-ea"/>
                          <a:cs typeface="Times New Roman"/>
                        </a:rPr>
                        <a:t>或□自定義</a:t>
                      </a:r>
                      <a:r>
                        <a:rPr lang="en-US" sz="1100" kern="100" dirty="0">
                          <a:solidFill>
                            <a:srgbClr val="FF0000"/>
                          </a:solidFill>
                          <a:latin typeface="+mj-ea"/>
                          <a:ea typeface="+mj-ea"/>
                          <a:cs typeface="Times New Roman"/>
                        </a:rPr>
                        <a:t>)</a:t>
                      </a:r>
                      <a:endParaRPr lang="zh-TW" sz="1100" kern="100" dirty="0">
                        <a:solidFill>
                          <a:srgbClr val="FF0000"/>
                        </a:solidFill>
                        <a:latin typeface="+mj-ea"/>
                        <a:ea typeface="+mj-ea"/>
                        <a:cs typeface="Times New Roman"/>
                      </a:endParaRPr>
                    </a:p>
                    <a:p>
                      <a:pPr marL="88900" marR="71755" indent="-88900" algn="l" defTabSz="914400" rtl="0" eaLnBrk="1" latinLnBrk="0" hangingPunct="1">
                        <a:lnSpc>
                          <a:spcPct val="100000"/>
                        </a:lnSpc>
                        <a:spcAft>
                          <a:spcPts val="0"/>
                        </a:spcAft>
                      </a:pPr>
                      <a:r>
                        <a:rPr lang="zh-TW" sz="1100" kern="100" dirty="0">
                          <a:solidFill>
                            <a:srgbClr val="FF0000"/>
                          </a:solidFill>
                          <a:latin typeface="+mj-ea"/>
                          <a:ea typeface="+mj-ea"/>
                          <a:cs typeface="Times New Roman"/>
                        </a:rPr>
                        <a:t>□外部查驗碳盤查報告</a:t>
                      </a:r>
                      <a:r>
                        <a:rPr lang="en-US" sz="1100" kern="100" dirty="0">
                          <a:solidFill>
                            <a:srgbClr val="FF0000"/>
                          </a:solidFill>
                          <a:latin typeface="+mj-ea"/>
                          <a:ea typeface="+mj-ea"/>
                          <a:cs typeface="Times New Roman"/>
                        </a:rPr>
                        <a:t>(</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ISO14064-1:2006</a:t>
                      </a:r>
                      <a:r>
                        <a:rPr lang="zh-TW" sz="1100" kern="100" dirty="0">
                          <a:solidFill>
                            <a:srgbClr val="FF0000"/>
                          </a:solidFill>
                          <a:latin typeface="+mj-ea"/>
                          <a:ea typeface="+mj-ea"/>
                          <a:cs typeface="Times New Roman"/>
                        </a:rPr>
                        <a:t>或□</a:t>
                      </a:r>
                      <a:r>
                        <a:rPr lang="en-US" sz="1100" kern="100" dirty="0">
                          <a:solidFill>
                            <a:srgbClr val="FF0000"/>
                          </a:solidFill>
                          <a:latin typeface="+mj-ea"/>
                          <a:ea typeface="+mj-ea"/>
                          <a:cs typeface="Times New Roman"/>
                        </a:rPr>
                        <a:t>ISO14064-1:2018)</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latinLnBrk="0" hangingPunct="1">
                        <a:lnSpc>
                          <a:spcPct val="100000"/>
                        </a:lnSpc>
                        <a:spcAft>
                          <a:spcPts val="0"/>
                        </a:spcAft>
                      </a:pPr>
                      <a:r>
                        <a:rPr lang="en-US" sz="1100" kern="100" dirty="0">
                          <a:solidFill>
                            <a:srgbClr val="FF0000"/>
                          </a:solidFill>
                          <a:latin typeface="+mj-ea"/>
                          <a:ea typeface="+mj-ea"/>
                          <a:cs typeface="Times New Roman"/>
                        </a:rPr>
                        <a:t> </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latinLnBrk="0" hangingPunct="1">
                        <a:lnSpc>
                          <a:spcPct val="100000"/>
                        </a:lnSpc>
                        <a:spcAft>
                          <a:spcPts val="0"/>
                        </a:spcAft>
                      </a:pPr>
                      <a:r>
                        <a:rPr lang="en-US" sz="1100" kern="100" dirty="0">
                          <a:solidFill>
                            <a:srgbClr val="FF0000"/>
                          </a:solidFill>
                          <a:latin typeface="+mj-ea"/>
                          <a:ea typeface="+mj-ea"/>
                          <a:cs typeface="Times New Roman"/>
                        </a:rPr>
                        <a:t>V </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45892"/>
                  </a:ext>
                </a:extLst>
              </a:tr>
            </a:tbl>
          </a:graphicData>
        </a:graphic>
      </p:graphicFrame>
      <p:sp>
        <p:nvSpPr>
          <p:cNvPr id="10" name="Rectangle 2"/>
          <p:cNvSpPr txBox="1">
            <a:spLocks noChangeArrowheads="1"/>
          </p:cNvSpPr>
          <p:nvPr/>
        </p:nvSpPr>
        <p:spPr bwMode="auto">
          <a:xfrm>
            <a:off x="-36512" y="1059336"/>
            <a:ext cx="8581444"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(2/2)-</a:t>
            </a:r>
            <a:r>
              <a:rPr lang="zh-TW" altLang="zh-TW" sz="2000" dirty="0" smtClean="0"/>
              <a:t>擬導入系統智慧化應用服務模組</a:t>
            </a:r>
            <a:r>
              <a:rPr lang="en-US" altLang="zh-TW" sz="2000" dirty="0" smtClean="0"/>
              <a:t>/</a:t>
            </a:r>
            <a:r>
              <a:rPr lang="zh-TW" altLang="zh-TW" sz="2000" dirty="0" smtClean="0"/>
              <a:t>功能表</a:t>
            </a:r>
            <a:endParaRPr lang="zh-TW" altLang="en-US"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3145498099"/>
              </p:ext>
            </p:extLst>
          </p:nvPr>
        </p:nvGraphicFramePr>
        <p:xfrm>
          <a:off x="1331640" y="1700808"/>
          <a:ext cx="6696744" cy="1201414"/>
        </p:xfrm>
        <a:graphic>
          <a:graphicData uri="http://schemas.openxmlformats.org/drawingml/2006/table">
            <a:tbl>
              <a:tblPr/>
              <a:tblGrid>
                <a:gridCol w="1287310">
                  <a:extLst>
                    <a:ext uri="{9D8B030D-6E8A-4147-A177-3AD203B41FA5}">
                      <a16:colId xmlns:a16="http://schemas.microsoft.com/office/drawing/2014/main" val="20000"/>
                    </a:ext>
                  </a:extLst>
                </a:gridCol>
                <a:gridCol w="368874">
                  <a:extLst>
                    <a:ext uri="{9D8B030D-6E8A-4147-A177-3AD203B41FA5}">
                      <a16:colId xmlns:a16="http://schemas.microsoft.com/office/drawing/2014/main" val="20001"/>
                    </a:ext>
                  </a:extLst>
                </a:gridCol>
                <a:gridCol w="1262324">
                  <a:extLst>
                    <a:ext uri="{9D8B030D-6E8A-4147-A177-3AD203B41FA5}">
                      <a16:colId xmlns:a16="http://schemas.microsoft.com/office/drawing/2014/main" val="20002"/>
                    </a:ext>
                  </a:extLst>
                </a:gridCol>
                <a:gridCol w="372577">
                  <a:extLst>
                    <a:ext uri="{9D8B030D-6E8A-4147-A177-3AD203B41FA5}">
                      <a16:colId xmlns:a16="http://schemas.microsoft.com/office/drawing/2014/main" val="20003"/>
                    </a:ext>
                  </a:extLst>
                </a:gridCol>
                <a:gridCol w="1492303">
                  <a:extLst>
                    <a:ext uri="{9D8B030D-6E8A-4147-A177-3AD203B41FA5}">
                      <a16:colId xmlns:a16="http://schemas.microsoft.com/office/drawing/2014/main" val="20004"/>
                    </a:ext>
                  </a:extLst>
                </a:gridCol>
                <a:gridCol w="354674">
                  <a:extLst>
                    <a:ext uri="{9D8B030D-6E8A-4147-A177-3AD203B41FA5}">
                      <a16:colId xmlns:a16="http://schemas.microsoft.com/office/drawing/2014/main" val="20005"/>
                    </a:ext>
                  </a:extLst>
                </a:gridCol>
                <a:gridCol w="1190729">
                  <a:extLst>
                    <a:ext uri="{9D8B030D-6E8A-4147-A177-3AD203B41FA5}">
                      <a16:colId xmlns:a16="http://schemas.microsoft.com/office/drawing/2014/main" val="20006"/>
                    </a:ext>
                  </a:extLst>
                </a:gridCol>
                <a:gridCol w="367953">
                  <a:extLst>
                    <a:ext uri="{9D8B030D-6E8A-4147-A177-3AD203B41FA5}">
                      <a16:colId xmlns:a16="http://schemas.microsoft.com/office/drawing/2014/main" val="20007"/>
                    </a:ext>
                  </a:extLst>
                </a:gridCol>
              </a:tblGrid>
              <a:tr h="210814">
                <a:tc>
                  <a:txBody>
                    <a:bodyPr/>
                    <a:lstStyle/>
                    <a:p>
                      <a:pPr algn="ctr">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原設備聯網數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sz="1100" kern="100" dirty="0">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8</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聯網設備</a:t>
                      </a: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系統</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類別</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擬輔導後聯網數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7</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聯網設備類別數</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6</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283">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04800" algn="ctr">
                        <a:lnSpc>
                          <a:spcPts val="18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zh-TW" sz="1100" kern="100" dirty="0">
                          <a:solidFill>
                            <a:srgbClr val="808080"/>
                          </a:solidFill>
                          <a:effectLst/>
                          <a:latin typeface="+mj-ea"/>
                          <a:ea typeface="+mj-ea"/>
                          <a:cs typeface="Times New Roman" panose="02020603050405020304" pitchFamily="18" charset="0"/>
                        </a:rPr>
                        <a:t>射出機</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283">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CNC</a:t>
                      </a:r>
                      <a:r>
                        <a:rPr lang="zh-TW" sz="1100" kern="100" dirty="0">
                          <a:solidFill>
                            <a:schemeClr val="bg1">
                              <a:lumMod val="65000"/>
                            </a:schemeClr>
                          </a:solidFill>
                          <a:effectLst/>
                          <a:latin typeface="+mj-ea"/>
                          <a:ea typeface="+mj-ea"/>
                          <a:cs typeface="Times New Roman" panose="02020603050405020304" pitchFamily="18" charset="0"/>
                        </a:rPr>
                        <a:t>銑床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2</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ERP</a:t>
                      </a:r>
                      <a:r>
                        <a:rPr lang="zh-TW" sz="1100" kern="100" dirty="0">
                          <a:solidFill>
                            <a:srgbClr val="808080"/>
                          </a:solidFill>
                          <a:effectLst/>
                          <a:latin typeface="+mj-ea"/>
                          <a:ea typeface="+mj-ea"/>
                          <a:cs typeface="Times New Roman" panose="02020603050405020304" pitchFamily="18" charset="0"/>
                        </a:rPr>
                        <a:t>系統</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供氣系統分電表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283">
                <a:tc>
                  <a:txBody>
                    <a:bodyPr/>
                    <a:lstStyle/>
                    <a:p>
                      <a:pPr marL="0" algn="ctr" defTabSz="914400" rtl="0" eaLnBrk="1" latinLnBrk="0" hangingPunct="1">
                        <a:lnSpc>
                          <a:spcPts val="2600"/>
                        </a:lnSpc>
                        <a:spcAft>
                          <a:spcPts val="0"/>
                        </a:spcAft>
                      </a:pPr>
                      <a:r>
                        <a:rPr lang="zh-TW" sz="1100" kern="100" dirty="0">
                          <a:solidFill>
                            <a:schemeClr val="bg1">
                              <a:lumMod val="65000"/>
                            </a:schemeClr>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4</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a:solidFill>
                            <a:srgbClr val="808080"/>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整廠電表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ctangle 2"/>
          <p:cNvSpPr txBox="1">
            <a:spLocks noChangeArrowheads="1"/>
          </p:cNvSpPr>
          <p:nvPr/>
        </p:nvSpPr>
        <p:spPr bwMode="auto">
          <a:xfrm>
            <a:off x="-396552" y="-36577"/>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0" lang="zh-TW" altLang="en-US" b="1" smtClean="0">
                <a:latin typeface="微軟正黑體" panose="020B0604030504040204" pitchFamily="34" charset="-120"/>
                <a:ea typeface="微軟正黑體" panose="020B0604030504040204" pitchFamily="34" charset="-120"/>
              </a:rPr>
              <a:t>壹、</a:t>
            </a:r>
            <a:r>
              <a:rPr kumimoji="0" lang="zh-TW" altLang="zh-TW" b="1" smtClean="0">
                <a:latin typeface="微軟正黑體" panose="020B0604030504040204" pitchFamily="34" charset="-120"/>
                <a:ea typeface="微軟正黑體" panose="020B0604030504040204" pitchFamily="34" charset="-120"/>
              </a:rPr>
              <a:t>計畫內容</a:t>
            </a:r>
            <a:endParaRPr kumimoji="0" lang="zh-TW" altLang="en-US" b="1" dirty="0" smtClean="0">
              <a:latin typeface="微軟正黑體" panose="020B0604030504040204" pitchFamily="34" charset="-120"/>
              <a:ea typeface="微軟正黑體" panose="020B0604030504040204" pitchFamily="34" charset="-120"/>
            </a:endParaRPr>
          </a:p>
        </p:txBody>
      </p:sp>
      <p:sp>
        <p:nvSpPr>
          <p:cNvPr id="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20</a:t>
            </a:fld>
            <a:endParaRPr lang="zh-TW" altLang="en-US"/>
          </a:p>
        </p:txBody>
      </p:sp>
      <p:sp>
        <p:nvSpPr>
          <p:cNvPr id="51" name="Rectangle 2"/>
          <p:cNvSpPr txBox="1">
            <a:spLocks noChangeArrowheads="1"/>
          </p:cNvSpPr>
          <p:nvPr/>
        </p:nvSpPr>
        <p:spPr bwMode="auto">
          <a:xfrm>
            <a:off x="251520" y="1021131"/>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四</a:t>
            </a:r>
            <a:r>
              <a:rPr lang="en-US" altLang="zh-TW" sz="2000" dirty="0" smtClean="0"/>
              <a:t>)</a:t>
            </a:r>
            <a:r>
              <a:rPr lang="zh-TW" altLang="en-US" sz="2000" dirty="0" smtClean="0"/>
              <a:t>本案軟體系統資訊流圖</a:t>
            </a:r>
          </a:p>
        </p:txBody>
      </p:sp>
      <p:sp>
        <p:nvSpPr>
          <p:cNvPr id="26" name="矩形 25"/>
          <p:cNvSpPr/>
          <p:nvPr/>
        </p:nvSpPr>
        <p:spPr>
          <a:xfrm>
            <a:off x="1259632" y="3212976"/>
            <a:ext cx="2664296" cy="19442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設備管理</a:t>
            </a:r>
            <a:r>
              <a:rPr lang="zh-TW" altLang="en-US" sz="1400" b="1" kern="100" dirty="0" smtClean="0">
                <a:solidFill>
                  <a:schemeClr val="tx1"/>
                </a:solidFill>
                <a:latin typeface="+mn-ea"/>
                <a:cs typeface="Times New Roman" panose="02020603050405020304" pitchFamily="18" charset="0"/>
              </a:rPr>
              <a:t>系統</a:t>
            </a:r>
            <a:endParaRPr lang="en-US" altLang="zh-TW" sz="1400" b="1" kern="100" dirty="0" smtClean="0">
              <a:solidFill>
                <a:schemeClr val="tx1"/>
              </a:solidFill>
              <a:latin typeface="+mn-ea"/>
              <a:cs typeface="Times New Roman" panose="02020603050405020304" pitchFamily="18" charset="0"/>
            </a:endParaRP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err="1" smtClean="0">
                <a:solidFill>
                  <a:schemeClr val="tx1"/>
                </a:solidFill>
                <a:latin typeface="+mn-ea"/>
                <a:cs typeface="Times New Roman" panose="02020603050405020304" pitchFamily="18" charset="0"/>
              </a:rPr>
              <a:t>MySQL</a:t>
            </a:r>
            <a:r>
              <a:rPr lang="en-US" altLang="zh-TW" sz="1200" kern="100" dirty="0" smtClean="0">
                <a:solidFill>
                  <a:schemeClr val="tx1"/>
                </a:solidFill>
                <a:latin typeface="+mn-ea"/>
                <a:cs typeface="Times New Roman" panose="02020603050405020304" pitchFamily="18" charset="0"/>
              </a:rPr>
              <a:t>)</a:t>
            </a:r>
            <a:endParaRPr lang="en-US" sz="1200" kern="100" dirty="0" smtClean="0">
              <a:solidFill>
                <a:schemeClr val="tx1"/>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溫升熱補償模組</a:t>
            </a:r>
            <a:r>
              <a:rPr lang="en-US" altLang="zh-TW" sz="1050" b="1" kern="100" dirty="0" smtClean="0">
                <a:solidFill>
                  <a:srgbClr val="FF0000"/>
                </a:solidFill>
                <a:latin typeface="+mn-ea"/>
                <a:cs typeface="Times New Roman" panose="02020603050405020304" pitchFamily="18" charset="0"/>
              </a:rPr>
              <a:t>(Server</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228184" y="3717032"/>
            <a:ext cx="2016224" cy="777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製造管理</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MS-SQL)</a:t>
            </a:r>
          </a:p>
          <a:p>
            <a:pPr algn="just">
              <a:spcAft>
                <a:spcPts val="0"/>
              </a:spcAft>
            </a:pPr>
            <a:r>
              <a:rPr lang="en-US" altLang="zh-TW" sz="1050" b="1" kern="100" dirty="0" smtClean="0">
                <a:solidFill>
                  <a:srgbClr val="FF0000"/>
                </a:solidFill>
                <a:latin typeface="+mn-ea"/>
                <a:cs typeface="Times New Roman" panose="02020603050405020304" pitchFamily="18" charset="0"/>
              </a:rPr>
              <a:t>A.</a:t>
            </a:r>
            <a:r>
              <a:rPr lang="zh-TW" altLang="en-US" sz="1050" b="1" kern="100" dirty="0" smtClean="0">
                <a:solidFill>
                  <a:srgbClr val="FF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B.</a:t>
            </a:r>
            <a:r>
              <a:rPr lang="zh-TW" altLang="en-US" sz="1050" b="1" kern="100" dirty="0" smtClean="0">
                <a:solidFill>
                  <a:srgbClr val="FF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4716016" y="1556792"/>
            <a:ext cx="2016224" cy="9212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企業資源規劃</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chemeClr val="tx1"/>
                </a:solidFill>
                <a:latin typeface="+mn-ea"/>
                <a:cs typeface="Times New Roman" panose="02020603050405020304" pitchFamily="18" charset="0"/>
              </a:rPr>
              <a:t>(ERP)</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Oracle)</a:t>
            </a: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55" name="文字方塊 54"/>
          <p:cNvSpPr txBox="1"/>
          <p:nvPr/>
        </p:nvSpPr>
        <p:spPr>
          <a:xfrm>
            <a:off x="1259632" y="5857527"/>
            <a:ext cx="2492990" cy="369332"/>
          </a:xfrm>
          <a:prstGeom prst="rect">
            <a:avLst/>
          </a:prstGeom>
          <a:noFill/>
        </p:spPr>
        <p:txBody>
          <a:bodyPr wrap="none" rtlCol="0">
            <a:spAutoFit/>
          </a:bodyPr>
          <a:lstStyle/>
          <a:p>
            <a:r>
              <a:rPr lang="zh-TW" altLang="en-US" dirty="0" smtClean="0">
                <a:latin typeface="+mn-ea"/>
                <a:ea typeface="+mn-ea"/>
              </a:rPr>
              <a:t>生產製造現場設備聯網</a:t>
            </a:r>
            <a:endParaRPr lang="zh-TW" altLang="en-US" dirty="0">
              <a:latin typeface="+mn-ea"/>
              <a:ea typeface="+mn-ea"/>
            </a:endParaRPr>
          </a:p>
        </p:txBody>
      </p:sp>
      <p:sp>
        <p:nvSpPr>
          <p:cNvPr id="56" name="矩形 55"/>
          <p:cNvSpPr/>
          <p:nvPr/>
        </p:nvSpPr>
        <p:spPr>
          <a:xfrm>
            <a:off x="953459" y="6145559"/>
            <a:ext cx="3292889" cy="307777"/>
          </a:xfrm>
          <a:prstGeom prst="rect">
            <a:avLst/>
          </a:prstGeom>
        </p:spPr>
        <p:txBody>
          <a:bodyPr wrap="none">
            <a:spAutoFit/>
          </a:bodyPr>
          <a:lstStyle/>
          <a:p>
            <a:pPr algn="just">
              <a:spcAft>
                <a:spcPts val="0"/>
              </a:spcAft>
            </a:pPr>
            <a:r>
              <a:rPr lang="en-US" altLang="zh-TW" sz="1400" b="1" kern="100" dirty="0" smtClean="0">
                <a:solidFill>
                  <a:srgbClr val="FF0000"/>
                </a:solidFill>
                <a:latin typeface="+mn-ea"/>
                <a:ea typeface="+mn-ea"/>
                <a:cs typeface="Times New Roman" panose="02020603050405020304" pitchFamily="18" charset="0"/>
              </a:rPr>
              <a:t>C.-1.</a:t>
            </a:r>
            <a:r>
              <a:rPr lang="zh-TW" altLang="en-US" sz="1400" b="1" kern="100" dirty="0" smtClean="0">
                <a:solidFill>
                  <a:srgbClr val="FF0000"/>
                </a:solidFill>
                <a:latin typeface="+mn-ea"/>
                <a:ea typeface="+mn-ea"/>
                <a:cs typeface="Times New Roman" panose="02020603050405020304" pitchFamily="18" charset="0"/>
              </a:rPr>
              <a:t>溫升熱補償模組</a:t>
            </a:r>
            <a:r>
              <a:rPr lang="en-US" altLang="zh-TW" sz="1400" b="1" kern="100" dirty="0" smtClean="0">
                <a:solidFill>
                  <a:srgbClr val="FF0000"/>
                </a:solidFill>
                <a:latin typeface="+mn-ea"/>
                <a:ea typeface="+mn-ea"/>
                <a:cs typeface="Times New Roman" panose="02020603050405020304" pitchFamily="18" charset="0"/>
              </a:rPr>
              <a:t>(Edge</a:t>
            </a:r>
            <a:r>
              <a:rPr lang="zh-TW" altLang="en-US" sz="1400" b="1" kern="100" dirty="0" smtClean="0">
                <a:solidFill>
                  <a:srgbClr val="FF0000"/>
                </a:solidFill>
                <a:latin typeface="+mn-ea"/>
                <a:ea typeface="+mn-ea"/>
                <a:cs typeface="Times New Roman" panose="02020603050405020304" pitchFamily="18" charset="0"/>
              </a:rPr>
              <a:t>，本案導入</a:t>
            </a:r>
            <a:r>
              <a:rPr lang="en-US" altLang="zh-TW" sz="1400" b="1" kern="100" dirty="0" smtClean="0">
                <a:solidFill>
                  <a:srgbClr val="FF0000"/>
                </a:solidFill>
                <a:latin typeface="+mn-ea"/>
                <a:ea typeface="+mn-ea"/>
                <a:cs typeface="Times New Roman" panose="02020603050405020304" pitchFamily="18" charset="0"/>
              </a:rPr>
              <a:t>)</a:t>
            </a:r>
            <a:endParaRPr lang="zh-TW" altLang="en-US" sz="1400" b="1" kern="100" dirty="0">
              <a:solidFill>
                <a:srgbClr val="FF0000"/>
              </a:solidFill>
              <a:latin typeface="+mn-ea"/>
              <a:ea typeface="+mn-ea"/>
              <a:cs typeface="Times New Roman" panose="02020603050405020304" pitchFamily="18" charset="0"/>
            </a:endParaRPr>
          </a:p>
        </p:txBody>
      </p:sp>
      <p:cxnSp>
        <p:nvCxnSpPr>
          <p:cNvPr id="57" name="弧形接點 75"/>
          <p:cNvCxnSpPr>
            <a:stCxn id="56" idx="1"/>
          </p:cNvCxnSpPr>
          <p:nvPr/>
        </p:nvCxnSpPr>
        <p:spPr>
          <a:xfrm rot="10800000" flipH="1">
            <a:off x="953458" y="4705400"/>
            <a:ext cx="234165" cy="1594049"/>
          </a:xfrm>
          <a:prstGeom prst="curvedConnector4">
            <a:avLst>
              <a:gd name="adj1" fmla="val -97623"/>
              <a:gd name="adj2" fmla="val 93667"/>
            </a:avLst>
          </a:prstGeom>
          <a:ln w="76200">
            <a:solidFill>
              <a:srgbClr val="FF0000"/>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693898" y="5301208"/>
            <a:ext cx="2941998" cy="584775"/>
          </a:xfrm>
          <a:prstGeom prst="rect">
            <a:avLst/>
          </a:prstGeom>
          <a:noFill/>
          <a:ln>
            <a:solidFill>
              <a:srgbClr val="C00000"/>
            </a:solidFill>
            <a:prstDash val="dash"/>
          </a:ln>
        </p:spPr>
        <p:txBody>
          <a:bodyPr wrap="square" rtlCol="0">
            <a:spAutoFit/>
          </a:bodyPr>
          <a:lstStyle/>
          <a:p>
            <a:pPr>
              <a:buFont typeface="Wingdings" pitchFamily="2" charset="2"/>
              <a:buChar char="Ø"/>
            </a:pPr>
            <a:r>
              <a:rPr lang="zh-TW" altLang="en-US" sz="1600" b="1" dirty="0" smtClean="0">
                <a:solidFill>
                  <a:srgbClr val="FF0000"/>
                </a:solidFill>
                <a:latin typeface="+mn-ea"/>
                <a:ea typeface="+mn-ea"/>
              </a:rPr>
              <a:t>「</a:t>
            </a:r>
            <a:r>
              <a:rPr lang="en-US" altLang="zh-TW" sz="1600" b="1" dirty="0" smtClean="0">
                <a:solidFill>
                  <a:srgbClr val="FF0000"/>
                </a:solidFill>
                <a:latin typeface="+mn-ea"/>
                <a:ea typeface="+mn-ea"/>
              </a:rPr>
              <a:t>SMB-</a:t>
            </a:r>
            <a:r>
              <a:rPr lang="zh-TW" altLang="en-US" sz="1600" b="1" dirty="0" smtClean="0">
                <a:solidFill>
                  <a:srgbClr val="FF0000"/>
                </a:solidFill>
                <a:latin typeface="+mn-ea"/>
                <a:ea typeface="+mn-ea"/>
              </a:rPr>
              <a:t>溫升熱補償模組」資訊流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425785" y="4443367"/>
            <a:ext cx="1514367"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設備管理」資訊流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6" name="弧形接點 5"/>
          <p:cNvCxnSpPr>
            <a:stCxn id="68" idx="1"/>
            <a:endCxn id="26" idx="0"/>
          </p:cNvCxnSpPr>
          <p:nvPr/>
        </p:nvCxnSpPr>
        <p:spPr>
          <a:xfrm rot="10800000" flipV="1">
            <a:off x="2591780" y="2017426"/>
            <a:ext cx="2124236" cy="1195550"/>
          </a:xfrm>
          <a:prstGeom prst="curvedConnector2">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899592" y="1916832"/>
            <a:ext cx="2274710" cy="830997"/>
          </a:xfrm>
          <a:prstGeom prst="rect">
            <a:avLst/>
          </a:prstGeom>
          <a:noFill/>
          <a:ln>
            <a:solidFill>
              <a:srgbClr val="C00000"/>
            </a:solidFill>
            <a:prstDash val="dash"/>
          </a:ln>
        </p:spPr>
        <p:txBody>
          <a:bodyPr wrap="square" rtlCol="0">
            <a:spAutoFit/>
          </a:bodyPr>
          <a:lstStyle/>
          <a:p>
            <a:pPr marL="180975" indent="-180975">
              <a:buFont typeface="Wingdings" pitchFamily="2" charset="2"/>
              <a:buChar char="Ø"/>
            </a:pPr>
            <a:r>
              <a:rPr lang="zh-TW" altLang="en-US" sz="1600" b="1" dirty="0" smtClean="0">
                <a:solidFill>
                  <a:srgbClr val="FF0000"/>
                </a:solidFill>
                <a:latin typeface="+mn-ea"/>
                <a:ea typeface="+mn-ea"/>
              </a:rPr>
              <a:t>「設備管理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企業資源管理」資訊流</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如附件</a:t>
            </a:r>
            <a:r>
              <a:rPr lang="en-US" altLang="zh-TW" sz="1600" b="1" dirty="0" smtClean="0">
                <a:solidFill>
                  <a:srgbClr val="FF0000"/>
                </a:solidFill>
                <a:latin typeface="+mn-ea"/>
                <a:ea typeface="+mn-ea"/>
              </a:rPr>
              <a:t>p.</a:t>
            </a:r>
            <a:r>
              <a:rPr lang="zh-TW" altLang="en-US" sz="1600" b="1" dirty="0" smtClean="0">
                <a:solidFill>
                  <a:srgbClr val="FF0000"/>
                </a:solidFill>
                <a:latin typeface="+mn-ea"/>
                <a:ea typeface="+mn-ea"/>
              </a:rPr>
              <a:t>頁碼</a:t>
            </a:r>
            <a:r>
              <a:rPr lang="en-US" altLang="zh-TW" sz="1600" b="1" dirty="0" smtClean="0">
                <a:solidFill>
                  <a:srgbClr val="FF0000"/>
                </a:solidFill>
                <a:latin typeface="+mn-ea"/>
                <a:ea typeface="+mn-ea"/>
              </a:rPr>
              <a:t>)</a:t>
            </a:r>
            <a:endParaRPr lang="zh-TW" altLang="en-US" sz="1600" b="1" dirty="0">
              <a:solidFill>
                <a:srgbClr val="FF0000"/>
              </a:solidFill>
              <a:latin typeface="+mn-ea"/>
              <a:ea typeface="+mn-ea"/>
            </a:endParaRPr>
          </a:p>
        </p:txBody>
      </p:sp>
      <p:cxnSp>
        <p:nvCxnSpPr>
          <p:cNvPr id="3" name="弧形接點 2"/>
          <p:cNvCxnSpPr>
            <a:stCxn id="68" idx="3"/>
            <a:endCxn id="67" idx="0"/>
          </p:cNvCxnSpPr>
          <p:nvPr/>
        </p:nvCxnSpPr>
        <p:spPr>
          <a:xfrm>
            <a:off x="6732240" y="2017426"/>
            <a:ext cx="504056" cy="1699606"/>
          </a:xfrm>
          <a:prstGeom prst="curvedConnector2">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876256" y="2060848"/>
            <a:ext cx="1800200"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企業資源規劃」資訊流</a:t>
            </a:r>
            <a:r>
              <a:rPr lang="en-US" altLang="zh-TW" sz="1600" b="1" dirty="0">
                <a:solidFill>
                  <a:srgbClr val="FF0000"/>
                </a:solidFill>
                <a:latin typeface="+mn-ea"/>
                <a:ea typeface="+mn-ea"/>
              </a:rPr>
              <a:t>(</a:t>
            </a:r>
            <a:r>
              <a:rPr lang="zh-TW" altLang="en-US" sz="1600" b="1" dirty="0">
                <a:solidFill>
                  <a:srgbClr val="FF0000"/>
                </a:solidFill>
                <a:latin typeface="+mn-ea"/>
                <a:ea typeface="+mn-ea"/>
              </a:rPr>
              <a:t>如附件</a:t>
            </a:r>
            <a:r>
              <a:rPr lang="en-US" altLang="zh-TW" sz="1600" b="1" dirty="0">
                <a:solidFill>
                  <a:srgbClr val="FF0000"/>
                </a:solidFill>
                <a:latin typeface="+mn-ea"/>
                <a:ea typeface="+mn-ea"/>
              </a:rPr>
              <a:t>p.</a:t>
            </a:r>
            <a:r>
              <a:rPr lang="zh-TW" altLang="en-US" sz="1600" b="1" dirty="0">
                <a:solidFill>
                  <a:srgbClr val="FF0000"/>
                </a:solidFill>
                <a:latin typeface="+mn-ea"/>
                <a:ea typeface="+mn-ea"/>
              </a:rPr>
              <a:t>頁碼</a:t>
            </a:r>
            <a:r>
              <a:rPr lang="en-US" altLang="zh-TW" sz="1600" b="1" dirty="0">
                <a:solidFill>
                  <a:srgbClr val="FF0000"/>
                </a:solidFill>
                <a:latin typeface="+mn-ea"/>
                <a:ea typeface="+mn-ea"/>
              </a:rPr>
              <a:t>)</a:t>
            </a:r>
            <a:endParaRPr lang="zh-TW" altLang="en-US" sz="1600" b="1" dirty="0">
              <a:solidFill>
                <a:srgbClr val="FF0000"/>
              </a:solidFill>
              <a:latin typeface="+mn-ea"/>
              <a:ea typeface="+mn-ea"/>
            </a:endParaRPr>
          </a:p>
        </p:txBody>
      </p:sp>
      <p:cxnSp>
        <p:nvCxnSpPr>
          <p:cNvPr id="9" name="弧形接點 8"/>
          <p:cNvCxnSpPr>
            <a:stCxn id="26" idx="3"/>
            <a:endCxn id="67" idx="1"/>
          </p:cNvCxnSpPr>
          <p:nvPr/>
        </p:nvCxnSpPr>
        <p:spPr>
          <a:xfrm flipV="1">
            <a:off x="3923928" y="4105658"/>
            <a:ext cx="2304256" cy="79426"/>
          </a:xfrm>
          <a:prstGeom prst="curvedConnector3">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詳細系統資訊流項目列表請參考附件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en-US" altLang="zh-TW" sz="1200" b="1" dirty="0" err="1" smtClean="0">
                <a:solidFill>
                  <a:srgbClr val="FF0000"/>
                </a:solidFill>
                <a:latin typeface="微軟正黑體" panose="020B0604030504040204" pitchFamily="34" charset="-120"/>
                <a:ea typeface="微軟正黑體" panose="020B0604030504040204" pitchFamily="34" charset="-120"/>
              </a:rPr>
              <a:t>p.OO~OO</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07562" y="2756484"/>
            <a:ext cx="1804598" cy="1248580"/>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accent1">
                    <a:lumMod val="75000"/>
                  </a:schemeClr>
                </a:solidFill>
                <a:latin typeface="+mn-ea"/>
                <a:cs typeface="Times New Roman" panose="02020603050405020304" pitchFamily="18" charset="0"/>
              </a:rPr>
              <a:t>流程數位化</a:t>
            </a:r>
            <a:r>
              <a:rPr lang="zh-TW" altLang="en-US" sz="1400" b="1" kern="100" dirty="0" smtClean="0">
                <a:solidFill>
                  <a:schemeClr val="accent1">
                    <a:lumMod val="75000"/>
                  </a:schemeClr>
                </a:solidFill>
                <a:effectLst/>
                <a:latin typeface="+mn-ea"/>
                <a:cs typeface="Times New Roman" panose="02020603050405020304" pitchFamily="18" charset="0"/>
              </a:rPr>
              <a:t>管理</a:t>
            </a:r>
            <a:r>
              <a:rPr lang="en-US" altLang="zh-TW" sz="1400" b="1" kern="100" dirty="0" smtClean="0">
                <a:solidFill>
                  <a:schemeClr val="accent1">
                    <a:lumMod val="75000"/>
                  </a:schemeClr>
                </a:solidFill>
                <a:effectLst/>
                <a:latin typeface="+mn-ea"/>
                <a:cs typeface="Times New Roman" panose="02020603050405020304" pitchFamily="18" charset="0"/>
              </a:rPr>
              <a:t>(</a:t>
            </a:r>
            <a:r>
              <a:rPr lang="zh-TW" altLang="en-US" sz="1400" b="1" kern="100" dirty="0" smtClean="0">
                <a:solidFill>
                  <a:schemeClr val="accent1">
                    <a:lumMod val="75000"/>
                  </a:schemeClr>
                </a:solidFill>
                <a:effectLst/>
                <a:latin typeface="+mn-ea"/>
                <a:cs typeface="Times New Roman" panose="02020603050405020304" pitchFamily="18" charset="0"/>
              </a:rPr>
              <a:t>本案導入</a:t>
            </a:r>
            <a:r>
              <a:rPr lang="en-US" altLang="zh-TW" sz="1400" b="1" kern="100" dirty="0" smtClean="0">
                <a:solidFill>
                  <a:schemeClr val="accent1">
                    <a:lumMod val="75000"/>
                  </a:schemeClr>
                </a:solidFill>
                <a:effectLst/>
                <a:latin typeface="+mn-ea"/>
                <a:cs typeface="Times New Roman" panose="02020603050405020304" pitchFamily="18" charset="0"/>
              </a:rPr>
              <a:t>)</a:t>
            </a:r>
            <a:endParaRPr lang="en-US" altLang="zh-TW" sz="1400" b="1" kern="100" dirty="0" smtClean="0">
              <a:solidFill>
                <a:schemeClr val="accent1">
                  <a:lumMod val="75000"/>
                </a:schemeClr>
              </a:solidFill>
              <a:latin typeface="+mn-ea"/>
              <a:cs typeface="Times New Roman" panose="02020603050405020304" pitchFamily="18" charset="0"/>
            </a:endParaRPr>
          </a:p>
          <a:p>
            <a:pPr algn="just">
              <a:spcAft>
                <a:spcPts val="0"/>
              </a:spcAft>
            </a:pPr>
            <a:r>
              <a:rPr lang="en-US" altLang="zh-TW" sz="1200" kern="100" dirty="0" smtClean="0">
                <a:solidFill>
                  <a:schemeClr val="accent1">
                    <a:lumMod val="75000"/>
                  </a:schemeClr>
                </a:solidFill>
                <a:latin typeface="+mn-ea"/>
                <a:cs typeface="Times New Roman" panose="02020603050405020304" pitchFamily="18" charset="0"/>
              </a:rPr>
              <a:t>(</a:t>
            </a:r>
            <a:r>
              <a:rPr lang="zh-TW" altLang="en-US" sz="1200" kern="100" dirty="0" smtClean="0">
                <a:solidFill>
                  <a:schemeClr val="accent1">
                    <a:lumMod val="75000"/>
                  </a:schemeClr>
                </a:solidFill>
                <a:latin typeface="+mn-ea"/>
                <a:cs typeface="Times New Roman" panose="02020603050405020304" pitchFamily="18" charset="0"/>
              </a:rPr>
              <a:t>資料庫品牌：</a:t>
            </a:r>
            <a:r>
              <a:rPr lang="en-US" altLang="zh-TW" sz="1200" kern="100" dirty="0" err="1" smtClean="0">
                <a:solidFill>
                  <a:schemeClr val="accent1">
                    <a:lumMod val="75000"/>
                  </a:schemeClr>
                </a:solidFill>
                <a:latin typeface="+mn-ea"/>
                <a:cs typeface="Times New Roman" panose="02020603050405020304" pitchFamily="18" charset="0"/>
              </a:rPr>
              <a:t>MySQL</a:t>
            </a:r>
            <a:r>
              <a:rPr lang="en-US" altLang="zh-TW" sz="1200" kern="100" dirty="0" smtClean="0">
                <a:solidFill>
                  <a:schemeClr val="accent1">
                    <a:lumMod val="75000"/>
                  </a:schemeClr>
                </a:solidFill>
                <a:latin typeface="+mn-ea"/>
                <a:cs typeface="Times New Roman" panose="02020603050405020304" pitchFamily="18" charset="0"/>
              </a:rPr>
              <a:t>)</a:t>
            </a:r>
            <a:endParaRPr lang="en-US" sz="1200" kern="100" dirty="0" smtClean="0">
              <a:solidFill>
                <a:schemeClr val="accent1">
                  <a:lumMod val="75000"/>
                </a:schemeClr>
              </a:solidFill>
              <a:effectLst/>
              <a:latin typeface="+mn-ea"/>
              <a:cs typeface="Times New Roman" panose="02020603050405020304" pitchFamily="18" charset="0"/>
            </a:endParaRPr>
          </a:p>
          <a:p>
            <a:r>
              <a:rPr lang="en-US" altLang="zh-TW" sz="1050" dirty="0">
                <a:solidFill>
                  <a:schemeClr val="accent1">
                    <a:lumMod val="75000"/>
                  </a:schemeClr>
                </a:solidFill>
              </a:rPr>
              <a:t>D-1.</a:t>
            </a:r>
            <a:r>
              <a:rPr lang="zh-TW" altLang="en-US" sz="1050" dirty="0">
                <a:solidFill>
                  <a:schemeClr val="accent1">
                    <a:lumMod val="75000"/>
                  </a:schemeClr>
                </a:solidFill>
              </a:rPr>
              <a:t>資料擷取</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D-2.</a:t>
            </a:r>
            <a:r>
              <a:rPr lang="zh-TW" altLang="en-US" sz="1050" dirty="0">
                <a:solidFill>
                  <a:schemeClr val="accent1">
                    <a:lumMod val="75000"/>
                  </a:schemeClr>
                </a:solidFill>
              </a:rPr>
              <a:t>跨站流程顯示功能</a:t>
            </a:r>
          </a:p>
          <a:p>
            <a:r>
              <a:rPr lang="en-US" altLang="zh-TW" sz="1050" dirty="0">
                <a:solidFill>
                  <a:schemeClr val="accent1">
                    <a:lumMod val="75000"/>
                  </a:schemeClr>
                </a:solidFill>
              </a:rPr>
              <a:t>D-3.</a:t>
            </a:r>
            <a:r>
              <a:rPr lang="zh-TW" altLang="en-US" sz="1050" dirty="0">
                <a:solidFill>
                  <a:schemeClr val="accent1">
                    <a:lumMod val="75000"/>
                  </a:schemeClr>
                </a:solidFill>
              </a:rPr>
              <a:t>單站流程顯示</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D-4.</a:t>
            </a:r>
            <a:r>
              <a:rPr lang="zh-TW" altLang="en-US" sz="1050" dirty="0">
                <a:solidFill>
                  <a:schemeClr val="accent1">
                    <a:lumMod val="75000"/>
                  </a:schemeClr>
                </a:solidFill>
              </a:rPr>
              <a:t>數據分析</a:t>
            </a:r>
            <a:r>
              <a:rPr lang="zh-TW" altLang="en-US" sz="1050" dirty="0" smtClean="0">
                <a:solidFill>
                  <a:schemeClr val="accent1">
                    <a:lumMod val="75000"/>
                  </a:schemeClr>
                </a:solidFill>
              </a:rPr>
              <a:t>功能</a:t>
            </a:r>
            <a:endParaRPr lang="zh-TW" altLang="en-US" sz="1050" dirty="0">
              <a:solidFill>
                <a:schemeClr val="accent1">
                  <a:lumMod val="75000"/>
                </a:schemeClr>
              </a:solidFill>
            </a:endParaRPr>
          </a:p>
        </p:txBody>
      </p:sp>
      <p:cxnSp>
        <p:nvCxnSpPr>
          <p:cNvPr id="7" name="弧形接點 6"/>
          <p:cNvCxnSpPr>
            <a:stCxn id="68" idx="2"/>
            <a:endCxn id="19" idx="0"/>
          </p:cNvCxnSpPr>
          <p:nvPr/>
        </p:nvCxnSpPr>
        <p:spPr>
          <a:xfrm rot="5400000">
            <a:off x="5277783" y="2310138"/>
            <a:ext cx="278425" cy="614267"/>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弧形接點 9"/>
          <p:cNvCxnSpPr>
            <a:stCxn id="19" idx="1"/>
            <a:endCxn id="26" idx="3"/>
          </p:cNvCxnSpPr>
          <p:nvPr/>
        </p:nvCxnSpPr>
        <p:spPr>
          <a:xfrm rot="10800000" flipV="1">
            <a:off x="3923928" y="3380774"/>
            <a:ext cx="283634" cy="804310"/>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a:stCxn id="19" idx="3"/>
            <a:endCxn id="67" idx="1"/>
          </p:cNvCxnSpPr>
          <p:nvPr/>
        </p:nvCxnSpPr>
        <p:spPr>
          <a:xfrm>
            <a:off x="6012160" y="3380774"/>
            <a:ext cx="216024" cy="724884"/>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27"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21</a:t>
            </a:fld>
            <a:endParaRPr lang="zh-TW" altLang="en-US"/>
          </a:p>
        </p:txBody>
      </p:sp>
      <p:cxnSp>
        <p:nvCxnSpPr>
          <p:cNvPr id="62" name="直線單箭頭接點 61"/>
          <p:cNvCxnSpPr>
            <a:stCxn id="11" idx="3"/>
            <a:endCxn id="16" idx="1"/>
          </p:cNvCxnSpPr>
          <p:nvPr/>
        </p:nvCxnSpPr>
        <p:spPr>
          <a:xfrm>
            <a:off x="3383376"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2365392"/>
            <a:ext cx="6804451" cy="2539760"/>
          </a:xfrm>
          <a:prstGeom prst="bentConnector5">
            <a:avLst>
              <a:gd name="adj1" fmla="val -3360"/>
              <a:gd name="adj2" fmla="val 84455"/>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2227195"/>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2443219"/>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2659243"/>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2875267"/>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3091291"/>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3307315"/>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cxnSp>
        <p:nvCxnSpPr>
          <p:cNvPr id="121" name="直線單箭頭接點 120"/>
          <p:cNvCxnSpPr/>
          <p:nvPr/>
        </p:nvCxnSpPr>
        <p:spPr>
          <a:xfrm>
            <a:off x="2159240" y="232940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254960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276981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299001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321022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343042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98" name="Rectangle 2"/>
          <p:cNvSpPr txBox="1">
            <a:spLocks noChangeArrowheads="1"/>
          </p:cNvSpPr>
          <p:nvPr/>
        </p:nvSpPr>
        <p:spPr bwMode="auto">
          <a:xfrm>
            <a:off x="34824" y="1026515"/>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五</a:t>
            </a:r>
            <a:r>
              <a:rPr lang="en-US" altLang="zh-TW" sz="2000" dirty="0" smtClean="0"/>
              <a:t>)1.</a:t>
            </a:r>
            <a:r>
              <a:rPr lang="zh-TW" altLang="en-US" sz="2000" dirty="0" smtClean="0"/>
              <a:t>本案導入之模組</a:t>
            </a:r>
            <a:r>
              <a:rPr lang="en-US" altLang="zh-TW" sz="2000" dirty="0" smtClean="0"/>
              <a:t>/</a:t>
            </a:r>
            <a:r>
              <a:rPr lang="zh-TW" altLang="en-US" sz="2000" dirty="0" smtClean="0"/>
              <a:t>功能與生產流程相關性說明</a:t>
            </a:r>
          </a:p>
        </p:txBody>
      </p:sp>
      <p:sp>
        <p:nvSpPr>
          <p:cNvPr id="99" name="文字方塊 98"/>
          <p:cNvSpPr txBox="1"/>
          <p:nvPr/>
        </p:nvSpPr>
        <p:spPr>
          <a:xfrm>
            <a:off x="755576" y="3538426"/>
            <a:ext cx="146706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本計畫數位化流程範疇</a:t>
            </a:r>
            <a:endParaRPr lang="zh-TW" altLang="en-US" sz="1000" dirty="0">
              <a:solidFill>
                <a:schemeClr val="tx1">
                  <a:lumMod val="50000"/>
                  <a:lumOff val="50000"/>
                </a:schemeClr>
              </a:solidFill>
              <a:latin typeface="+mn-ea"/>
              <a:ea typeface="+mn-ea"/>
            </a:endParaRPr>
          </a:p>
        </p:txBody>
      </p:sp>
      <p:grpSp>
        <p:nvGrpSpPr>
          <p:cNvPr id="8" name="群組 7"/>
          <p:cNvGrpSpPr/>
          <p:nvPr/>
        </p:nvGrpSpPr>
        <p:grpSpPr>
          <a:xfrm>
            <a:off x="2483581" y="2257392"/>
            <a:ext cx="900756" cy="1527255"/>
            <a:chOff x="2483581" y="1875021"/>
            <a:chExt cx="900756" cy="1527255"/>
          </a:xfrm>
        </p:grpSpPr>
        <p:sp>
          <p:nvSpPr>
            <p:cNvPr id="11" name="Rectangle 119"/>
            <p:cNvSpPr>
              <a:spLocks noChangeArrowheads="1"/>
            </p:cNvSpPr>
            <p:nvPr/>
          </p:nvSpPr>
          <p:spPr bwMode="auto">
            <a:xfrm>
              <a:off x="2483581"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2483581"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2483581"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2483581"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2483581"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2483581" y="295514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1" name="Rectangle 122"/>
            <p:cNvSpPr>
              <a:spLocks noChangeArrowheads="1"/>
            </p:cNvSpPr>
            <p:nvPr/>
          </p:nvSpPr>
          <p:spPr bwMode="auto">
            <a:xfrm>
              <a:off x="2484542" y="318627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02" name="直線單箭頭接點 101"/>
          <p:cNvCxnSpPr/>
          <p:nvPr/>
        </p:nvCxnSpPr>
        <p:spPr>
          <a:xfrm>
            <a:off x="2123728" y="366735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2" name="群組 1"/>
          <p:cNvGrpSpPr/>
          <p:nvPr/>
        </p:nvGrpSpPr>
        <p:grpSpPr>
          <a:xfrm>
            <a:off x="4103924" y="2257392"/>
            <a:ext cx="899796" cy="1769979"/>
            <a:chOff x="4103924" y="1875021"/>
            <a:chExt cx="899796" cy="1769979"/>
          </a:xfrm>
        </p:grpSpPr>
        <p:sp>
          <p:nvSpPr>
            <p:cNvPr id="16" name="Rectangle 124"/>
            <p:cNvSpPr>
              <a:spLocks noChangeArrowheads="1"/>
            </p:cNvSpPr>
            <p:nvPr/>
          </p:nvSpPr>
          <p:spPr bwMode="auto">
            <a:xfrm>
              <a:off x="4103925"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4103925"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4103925"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4103925"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4103925"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4103925" y="2955141"/>
              <a:ext cx="899795" cy="471821"/>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B-3,</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Rectangle 122"/>
            <p:cNvSpPr>
              <a:spLocks noChangeArrowheads="1"/>
            </p:cNvSpPr>
            <p:nvPr/>
          </p:nvSpPr>
          <p:spPr bwMode="auto">
            <a:xfrm>
              <a:off x="4103924" y="342900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 name="群組 2"/>
          <p:cNvGrpSpPr/>
          <p:nvPr/>
        </p:nvGrpSpPr>
        <p:grpSpPr>
          <a:xfrm>
            <a:off x="5724269" y="2257392"/>
            <a:ext cx="899795" cy="2035704"/>
            <a:chOff x="5724269" y="1875021"/>
            <a:chExt cx="899795" cy="2035704"/>
          </a:xfrm>
        </p:grpSpPr>
        <p:sp>
          <p:nvSpPr>
            <p:cNvPr id="65" name="Rectangle 124"/>
            <p:cNvSpPr>
              <a:spLocks noChangeArrowheads="1"/>
            </p:cNvSpPr>
            <p:nvPr/>
          </p:nvSpPr>
          <p:spPr bwMode="auto">
            <a:xfrm>
              <a:off x="5724269"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5724269"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5724269"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5724269"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5724269"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5724269" y="2955141"/>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A-1,</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A-2</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A-3,</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5" name="Rectangle 122"/>
            <p:cNvSpPr>
              <a:spLocks noChangeArrowheads="1"/>
            </p:cNvSpPr>
            <p:nvPr/>
          </p:nvSpPr>
          <p:spPr bwMode="auto">
            <a:xfrm>
              <a:off x="5724269"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 name="群組 4"/>
          <p:cNvGrpSpPr/>
          <p:nvPr/>
        </p:nvGrpSpPr>
        <p:grpSpPr>
          <a:xfrm>
            <a:off x="7344612" y="2257392"/>
            <a:ext cx="899796" cy="2035704"/>
            <a:chOff x="7344612" y="1875021"/>
            <a:chExt cx="899796" cy="2035704"/>
          </a:xfrm>
        </p:grpSpPr>
        <p:sp>
          <p:nvSpPr>
            <p:cNvPr id="21" name="Rectangle 130"/>
            <p:cNvSpPr>
              <a:spLocks noChangeArrowheads="1"/>
            </p:cNvSpPr>
            <p:nvPr/>
          </p:nvSpPr>
          <p:spPr bwMode="auto">
            <a:xfrm>
              <a:off x="7344613"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7344613"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7344613"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7344613"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7344613"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7344613" y="2955141"/>
              <a:ext cx="899795" cy="632447"/>
            </a:xfrm>
            <a:prstGeom prst="rect">
              <a:avLst/>
            </a:prstGeom>
            <a:noFill/>
            <a:ln w="19050">
              <a:solidFill>
                <a:srgbClr val="FF0000"/>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C-1</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具通訊功能</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台導入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Rectangle 122"/>
            <p:cNvSpPr>
              <a:spLocks noChangeArrowheads="1"/>
            </p:cNvSpPr>
            <p:nvPr/>
          </p:nvSpPr>
          <p:spPr bwMode="auto">
            <a:xfrm>
              <a:off x="7344612"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6" name="群組 5"/>
          <p:cNvGrpSpPr/>
          <p:nvPr/>
        </p:nvGrpSpPr>
        <p:grpSpPr>
          <a:xfrm>
            <a:off x="1439957" y="4797152"/>
            <a:ext cx="899795" cy="1512144"/>
            <a:chOff x="1439957" y="4797152"/>
            <a:chExt cx="899795" cy="1512144"/>
          </a:xfrm>
        </p:grpSpPr>
        <p:sp>
          <p:nvSpPr>
            <p:cNvPr id="26" name="Rectangle 136"/>
            <p:cNvSpPr>
              <a:spLocks noChangeArrowheads="1"/>
            </p:cNvSpPr>
            <p:nvPr/>
          </p:nvSpPr>
          <p:spPr bwMode="auto">
            <a:xfrm>
              <a:off x="1439957"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1439957" y="5229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1439957" y="5445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1439957" y="566124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1439957" y="501320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1439957" y="5877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Rectangle 122"/>
            <p:cNvSpPr>
              <a:spLocks noChangeArrowheads="1"/>
            </p:cNvSpPr>
            <p:nvPr/>
          </p:nvSpPr>
          <p:spPr bwMode="auto">
            <a:xfrm>
              <a:off x="1439957"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7" name="群組 6"/>
          <p:cNvGrpSpPr/>
          <p:nvPr/>
        </p:nvGrpSpPr>
        <p:grpSpPr>
          <a:xfrm>
            <a:off x="2915816" y="4797152"/>
            <a:ext cx="900100" cy="1918697"/>
            <a:chOff x="2915816" y="4797152"/>
            <a:chExt cx="900100" cy="1918697"/>
          </a:xfrm>
        </p:grpSpPr>
        <p:sp>
          <p:nvSpPr>
            <p:cNvPr id="31" name="Rectangle 144"/>
            <p:cNvSpPr>
              <a:spLocks noChangeArrowheads="1"/>
            </p:cNvSpPr>
            <p:nvPr/>
          </p:nvSpPr>
          <p:spPr bwMode="auto">
            <a:xfrm>
              <a:off x="2916121"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2916121"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2916121"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2916121"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2916121"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2916121" y="5887849"/>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A-1,A-2</a:t>
              </a:r>
            </a:p>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Rectangle 122"/>
            <p:cNvSpPr>
              <a:spLocks noChangeArrowheads="1"/>
            </p:cNvSpPr>
            <p:nvPr/>
          </p:nvSpPr>
          <p:spPr bwMode="auto">
            <a:xfrm>
              <a:off x="2915816" y="6499849"/>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 name="群組 8"/>
          <p:cNvGrpSpPr/>
          <p:nvPr/>
        </p:nvGrpSpPr>
        <p:grpSpPr>
          <a:xfrm>
            <a:off x="4392133" y="4797152"/>
            <a:ext cx="899947" cy="1512144"/>
            <a:chOff x="4392133" y="4797152"/>
            <a:chExt cx="899947" cy="1512144"/>
          </a:xfrm>
        </p:grpSpPr>
        <p:sp>
          <p:nvSpPr>
            <p:cNvPr id="40" name="Rectangle 144"/>
            <p:cNvSpPr>
              <a:spLocks noChangeArrowheads="1"/>
            </p:cNvSpPr>
            <p:nvPr/>
          </p:nvSpPr>
          <p:spPr bwMode="auto">
            <a:xfrm>
              <a:off x="4392285"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4392285"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4392285"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4392285"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4392285"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4392285"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Rectangle 122"/>
            <p:cNvSpPr>
              <a:spLocks noChangeArrowheads="1"/>
            </p:cNvSpPr>
            <p:nvPr/>
          </p:nvSpPr>
          <p:spPr bwMode="auto">
            <a:xfrm>
              <a:off x="4392133"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0" name="群組 9"/>
          <p:cNvGrpSpPr/>
          <p:nvPr/>
        </p:nvGrpSpPr>
        <p:grpSpPr>
          <a:xfrm>
            <a:off x="5868448" y="4797152"/>
            <a:ext cx="899796" cy="1800176"/>
            <a:chOff x="5868448" y="4797152"/>
            <a:chExt cx="899796" cy="1800176"/>
          </a:xfrm>
        </p:grpSpPr>
        <p:sp>
          <p:nvSpPr>
            <p:cNvPr id="45" name="Rectangle 144"/>
            <p:cNvSpPr>
              <a:spLocks noChangeArrowheads="1"/>
            </p:cNvSpPr>
            <p:nvPr/>
          </p:nvSpPr>
          <p:spPr bwMode="auto">
            <a:xfrm>
              <a:off x="5868449"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868449"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868449"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868449"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868449"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868449" y="5887849"/>
              <a:ext cx="899795" cy="493422"/>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endPar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B-3,B-4</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Rectangle 122"/>
            <p:cNvSpPr>
              <a:spLocks noChangeArrowheads="1"/>
            </p:cNvSpPr>
            <p:nvPr/>
          </p:nvSpPr>
          <p:spPr bwMode="auto">
            <a:xfrm>
              <a:off x="5868448" y="6381328"/>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5" name="群組 14"/>
          <p:cNvGrpSpPr/>
          <p:nvPr/>
        </p:nvGrpSpPr>
        <p:grpSpPr>
          <a:xfrm>
            <a:off x="7344461" y="4797152"/>
            <a:ext cx="899947" cy="1529728"/>
            <a:chOff x="7344461" y="4797152"/>
            <a:chExt cx="899947" cy="1529728"/>
          </a:xfrm>
        </p:grpSpPr>
        <p:sp>
          <p:nvSpPr>
            <p:cNvPr id="50" name="Rectangle 144"/>
            <p:cNvSpPr>
              <a:spLocks noChangeArrowheads="1"/>
            </p:cNvSpPr>
            <p:nvPr/>
          </p:nvSpPr>
          <p:spPr bwMode="auto">
            <a:xfrm>
              <a:off x="7344613"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Rectangle 122"/>
            <p:cNvSpPr>
              <a:spLocks noChangeArrowheads="1"/>
            </p:cNvSpPr>
            <p:nvPr/>
          </p:nvSpPr>
          <p:spPr bwMode="auto">
            <a:xfrm>
              <a:off x="7344461" y="611088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2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274273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22</a:t>
            </a:fld>
            <a:endParaRPr lang="zh-TW" altLang="en-US"/>
          </a:p>
        </p:txBody>
      </p:sp>
      <p:sp>
        <p:nvSpPr>
          <p:cNvPr id="6" name="Rectangle 2"/>
          <p:cNvSpPr txBox="1">
            <a:spLocks noChangeArrowheads="1"/>
          </p:cNvSpPr>
          <p:nvPr/>
        </p:nvSpPr>
        <p:spPr bwMode="auto">
          <a:xfrm>
            <a:off x="22276" y="967585"/>
            <a:ext cx="473601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五</a:t>
            </a:r>
            <a:r>
              <a:rPr lang="en-US" altLang="zh-TW" sz="2000" dirty="0" smtClean="0"/>
              <a:t>)2.</a:t>
            </a:r>
            <a:r>
              <a:rPr lang="zh-TW" altLang="en-US" sz="2000" dirty="0" smtClean="0"/>
              <a:t>本案導入流程數位化相關性說明</a:t>
            </a:r>
          </a:p>
        </p:txBody>
      </p:sp>
      <p:sp>
        <p:nvSpPr>
          <p:cNvPr id="7" name="矩形 6"/>
          <p:cNvSpPr/>
          <p:nvPr/>
        </p:nvSpPr>
        <p:spPr>
          <a:xfrm>
            <a:off x="5220072" y="2116104"/>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生管</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92212" y="3044775"/>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倉庫倉儲</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rot="4974530">
            <a:off x="2284150" y="23598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0" name="直線單箭頭接點 9"/>
          <p:cNvCxnSpPr>
            <a:stCxn id="7" idx="1"/>
            <a:endCxn id="9" idx="5"/>
          </p:cNvCxnSpPr>
          <p:nvPr/>
        </p:nvCxnSpPr>
        <p:spPr>
          <a:xfrm flipH="1">
            <a:off x="2359975" y="2361911"/>
            <a:ext cx="2860097" cy="349774"/>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9" idx="5"/>
            <a:endCxn id="9" idx="1"/>
          </p:cNvCxnSpPr>
          <p:nvPr/>
        </p:nvCxnSpPr>
        <p:spPr>
          <a:xfrm flipV="1">
            <a:off x="2359975" y="2401383"/>
            <a:ext cx="241640" cy="3103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1"/>
            <a:endCxn id="8" idx="0"/>
          </p:cNvCxnSpPr>
          <p:nvPr/>
        </p:nvCxnSpPr>
        <p:spPr>
          <a:xfrm flipH="1">
            <a:off x="985386" y="2401383"/>
            <a:ext cx="1616229" cy="643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59146" y="5487387"/>
            <a:ext cx="1386348" cy="4202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一</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625812" y="5499993"/>
            <a:ext cx="1386348" cy="44152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二</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5" name="橢圓 14"/>
          <p:cNvSpPr/>
          <p:nvPr/>
        </p:nvSpPr>
        <p:spPr>
          <a:xfrm rot="4166730">
            <a:off x="4307783" y="4086085"/>
            <a:ext cx="442452" cy="442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6" name="直線接點 15"/>
          <p:cNvCxnSpPr>
            <a:stCxn id="7" idx="1"/>
            <a:endCxn id="15" idx="6"/>
          </p:cNvCxnSpPr>
          <p:nvPr/>
        </p:nvCxnSpPr>
        <p:spPr>
          <a:xfrm flipH="1">
            <a:off x="4606681" y="2361911"/>
            <a:ext cx="613391" cy="2152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5" idx="6"/>
            <a:endCxn id="15" idx="2"/>
          </p:cNvCxnSpPr>
          <p:nvPr/>
        </p:nvCxnSpPr>
        <p:spPr>
          <a:xfrm flipH="1" flipV="1">
            <a:off x="4451337" y="4100169"/>
            <a:ext cx="155344" cy="414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8" idx="2"/>
            <a:endCxn id="13" idx="1"/>
          </p:cNvCxnSpPr>
          <p:nvPr/>
        </p:nvCxnSpPr>
        <p:spPr>
          <a:xfrm rot="16200000" flipH="1">
            <a:off x="441698" y="4080076"/>
            <a:ext cx="2161137" cy="1073760"/>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4" idx="3"/>
            <a:endCxn id="20" idx="1"/>
          </p:cNvCxnSpPr>
          <p:nvPr/>
        </p:nvCxnSpPr>
        <p:spPr>
          <a:xfrm flipV="1">
            <a:off x="6012160" y="5715224"/>
            <a:ext cx="1403386" cy="55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415546" y="5445224"/>
            <a:ext cx="1386348"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後續製程</a:t>
            </a:r>
          </a:p>
        </p:txBody>
      </p:sp>
      <p:graphicFrame>
        <p:nvGraphicFramePr>
          <p:cNvPr id="21" name="表格 20"/>
          <p:cNvGraphicFramePr>
            <a:graphicFrameLocks noGrp="1"/>
          </p:cNvGraphicFramePr>
          <p:nvPr>
            <p:extLst>
              <p:ext uri="{D42A27DB-BD31-4B8C-83A1-F6EECF244321}">
                <p14:modId xmlns:p14="http://schemas.microsoft.com/office/powerpoint/2010/main" val="917275748"/>
              </p:ext>
            </p:extLst>
          </p:nvPr>
        </p:nvGraphicFramePr>
        <p:xfrm>
          <a:off x="305426" y="1664933"/>
          <a:ext cx="3058625" cy="1036320"/>
        </p:xfrm>
        <a:graphic>
          <a:graphicData uri="http://schemas.openxmlformats.org/drawingml/2006/table">
            <a:tbl>
              <a:tblPr firstRow="1" bandRow="1">
                <a:tableStyleId>{5C22544A-7EE6-4342-B048-85BDC9FD1C3A}</a:tableStyleId>
              </a:tblPr>
              <a:tblGrid>
                <a:gridCol w="993968">
                  <a:extLst>
                    <a:ext uri="{9D8B030D-6E8A-4147-A177-3AD203B41FA5}">
                      <a16:colId xmlns:a16="http://schemas.microsoft.com/office/drawing/2014/main" val="1342558681"/>
                    </a:ext>
                  </a:extLst>
                </a:gridCol>
                <a:gridCol w="2064657">
                  <a:extLst>
                    <a:ext uri="{9D8B030D-6E8A-4147-A177-3AD203B41FA5}">
                      <a16:colId xmlns:a16="http://schemas.microsoft.com/office/drawing/2014/main" val="152856392"/>
                    </a:ext>
                  </a:extLst>
                </a:gridCol>
              </a:tblGrid>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訊息內容與發布時間</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時間、地點、數量、物料、載具、箱體</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521393"/>
                  </a:ext>
                </a:extLst>
              </a:tr>
              <a:tr h="219625">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其他</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598456539"/>
              </p:ext>
            </p:extLst>
          </p:nvPr>
        </p:nvGraphicFramePr>
        <p:xfrm>
          <a:off x="1971290" y="2804864"/>
          <a:ext cx="2567265" cy="1188720"/>
        </p:xfrm>
        <a:graphic>
          <a:graphicData uri="http://schemas.openxmlformats.org/drawingml/2006/table">
            <a:tbl>
              <a:tblPr firstRow="1" bandRow="1">
                <a:tableStyleId>{5C22544A-7EE6-4342-B048-85BDC9FD1C3A}</a:tableStyleId>
              </a:tblPr>
              <a:tblGrid>
                <a:gridCol w="1074910">
                  <a:extLst>
                    <a:ext uri="{9D8B030D-6E8A-4147-A177-3AD203B41FA5}">
                      <a16:colId xmlns:a16="http://schemas.microsoft.com/office/drawing/2014/main" val="1342558681"/>
                    </a:ext>
                  </a:extLst>
                </a:gridCol>
                <a:gridCol w="1492355">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物料是否充分、可否依規定發料</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物料實際運送資訊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909818618"/>
              </p:ext>
            </p:extLst>
          </p:nvPr>
        </p:nvGraphicFramePr>
        <p:xfrm>
          <a:off x="1338516" y="4096065"/>
          <a:ext cx="2623042" cy="1341120"/>
        </p:xfrm>
        <a:graphic>
          <a:graphicData uri="http://schemas.openxmlformats.org/drawingml/2006/table">
            <a:tbl>
              <a:tblPr firstRow="1" bandRow="1">
                <a:tableStyleId>{5C22544A-7EE6-4342-B048-85BDC9FD1C3A}</a:tableStyleId>
              </a:tblPr>
              <a:tblGrid>
                <a:gridCol w="1098264">
                  <a:extLst>
                    <a:ext uri="{9D8B030D-6E8A-4147-A177-3AD203B41FA5}">
                      <a16:colId xmlns:a16="http://schemas.microsoft.com/office/drawing/2014/main" val="1342558681"/>
                    </a:ext>
                  </a:extLst>
                </a:gridCol>
                <a:gridCol w="1524778">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車床</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一</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工單資訊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時間、產品資訊、生產數量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單站製程作業</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表列</a:t>
                      </a:r>
                      <a:r>
                        <a:rPr lang="en-US" altLang="zh-TW" sz="1000" dirty="0" smtClean="0">
                          <a:solidFill>
                            <a:schemeClr val="tx1"/>
                          </a:solidFill>
                          <a:latin typeface="微軟正黑體" panose="020B0604030504040204" pitchFamily="34" charset="-120"/>
                          <a:ea typeface="微軟正黑體" panose="020B0604030504040204" pitchFamily="34" charset="-120"/>
                        </a:rPr>
                        <a:t>S.O.P</a:t>
                      </a:r>
                      <a:r>
                        <a:rPr lang="zh-TW" altLang="en-US" sz="1000" dirty="0" smtClean="0">
                          <a:solidFill>
                            <a:schemeClr val="tx1"/>
                          </a:solidFill>
                          <a:latin typeface="微軟正黑體" panose="020B0604030504040204" pitchFamily="34" charset="-120"/>
                          <a:ea typeface="微軟正黑體" panose="020B0604030504040204" pitchFamily="34" charset="-120"/>
                        </a:rPr>
                        <a:t>程序</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p>
                    <a:p>
                      <a:r>
                        <a:rPr lang="en-US" altLang="zh-TW" sz="1000" dirty="0" smtClean="0">
                          <a:solidFill>
                            <a:schemeClr val="tx1"/>
                          </a:solidFill>
                          <a:latin typeface="微軟正黑體" panose="020B0604030504040204" pitchFamily="34" charset="-120"/>
                          <a:ea typeface="微軟正黑體" panose="020B0604030504040204" pitchFamily="34" charset="-120"/>
                        </a:rPr>
                        <a:t>(A2-1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A2-3)</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392317506"/>
              </p:ext>
            </p:extLst>
          </p:nvPr>
        </p:nvGraphicFramePr>
        <p:xfrm>
          <a:off x="5504595" y="2828587"/>
          <a:ext cx="3109226" cy="2484294"/>
        </p:xfrm>
        <a:graphic>
          <a:graphicData uri="http://schemas.openxmlformats.org/drawingml/2006/table">
            <a:tbl>
              <a:tblPr firstRow="1" bandRow="1">
                <a:tableStyleId>{5C22544A-7EE6-4342-B048-85BDC9FD1C3A}</a:tableStyleId>
              </a:tblPr>
              <a:tblGrid>
                <a:gridCol w="1163729">
                  <a:extLst>
                    <a:ext uri="{9D8B030D-6E8A-4147-A177-3AD203B41FA5}">
                      <a16:colId xmlns:a16="http://schemas.microsoft.com/office/drawing/2014/main" val="1342558681"/>
                    </a:ext>
                  </a:extLst>
                </a:gridCol>
                <a:gridCol w="1945497">
                  <a:extLst>
                    <a:ext uri="{9D8B030D-6E8A-4147-A177-3AD203B41FA5}">
                      <a16:colId xmlns:a16="http://schemas.microsoft.com/office/drawing/2014/main" val="152856392"/>
                    </a:ext>
                  </a:extLst>
                </a:gridCol>
              </a:tblGrid>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車床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一</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抵達訊息</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設備生產資訊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設備狀態資訊即時回報</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次</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分鐘</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，包含</a:t>
                      </a:r>
                      <a:r>
                        <a:rPr lang="en-US" altLang="zh-TW" sz="1000" dirty="0" smtClean="0">
                          <a:solidFill>
                            <a:schemeClr val="tx1"/>
                          </a:solidFill>
                          <a:latin typeface="微軟正黑體" panose="020B0604030504040204" pitchFamily="34" charset="-120"/>
                          <a:ea typeface="微軟正黑體" panose="020B0604030504040204" pitchFamily="34" charset="-120"/>
                        </a:rPr>
                        <a:t>….S.O.P(1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00" dirty="0" smtClean="0">
                          <a:solidFill>
                            <a:schemeClr val="tx1"/>
                          </a:solidFill>
                          <a:latin typeface="微軟正黑體" panose="020B0604030504040204" pitchFamily="34" charset="-120"/>
                          <a:ea typeface="微軟正黑體" panose="020B0604030504040204" pitchFamily="34" charset="-120"/>
                        </a:rPr>
                        <a:t>N)</a:t>
                      </a:r>
                      <a:r>
                        <a:rPr lang="zh-TW" altLang="en-US" sz="1000" dirty="0" smtClean="0">
                          <a:solidFill>
                            <a:schemeClr val="tx1"/>
                          </a:solidFill>
                          <a:latin typeface="微軟正黑體" panose="020B0604030504040204" pitchFamily="34" charset="-120"/>
                          <a:ea typeface="微軟正黑體" panose="020B0604030504040204" pitchFamily="34" charset="-120"/>
                        </a:rPr>
                        <a:t>時間</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作業人員資運</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OOO</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上工開始、下工結束</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39994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生產作業資訊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產量計數、良率計算、</a:t>
                      </a:r>
                      <a:r>
                        <a:rPr lang="en-US" altLang="zh-TW" sz="1000" dirty="0" smtClean="0">
                          <a:solidFill>
                            <a:schemeClr val="tx1"/>
                          </a:solidFill>
                          <a:latin typeface="微軟正黑體" panose="020B0604030504040204" pitchFamily="34" charset="-120"/>
                          <a:ea typeface="微軟正黑體" panose="020B0604030504040204" pitchFamily="34" charset="-120"/>
                        </a:rPr>
                        <a:t>C/T</a:t>
                      </a:r>
                      <a:r>
                        <a:rPr lang="zh-TW" altLang="en-US" sz="1000" dirty="0" smtClean="0">
                          <a:solidFill>
                            <a:schemeClr val="tx1"/>
                          </a:solidFill>
                          <a:latin typeface="微軟正黑體" panose="020B0604030504040204" pitchFamily="34" charset="-120"/>
                          <a:ea typeface="微軟正黑體" panose="020B0604030504040204" pitchFamily="34" charset="-120"/>
                        </a:rPr>
                        <a:t>計算。</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688566"/>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技術人員與技術作業資訊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XXX</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上工、架模時間、首件生產時間 </a:t>
                      </a:r>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704804"/>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製品品檢資訊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尺寸、良品判定、附加紀錄</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10074"/>
                  </a:ext>
                </a:extLst>
              </a:tr>
            </a:tbl>
          </a:graphicData>
        </a:graphic>
      </p:graphicFrame>
      <p:sp>
        <p:nvSpPr>
          <p:cNvPr id="25" name="橢圓 24"/>
          <p:cNvSpPr/>
          <p:nvPr/>
        </p:nvSpPr>
        <p:spPr>
          <a:xfrm rot="2648401">
            <a:off x="4904067" y="4452004"/>
            <a:ext cx="442452" cy="4147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26" name="直線接點 25"/>
          <p:cNvCxnSpPr>
            <a:stCxn id="7" idx="2"/>
            <a:endCxn id="25" idx="6"/>
          </p:cNvCxnSpPr>
          <p:nvPr/>
        </p:nvCxnSpPr>
        <p:spPr>
          <a:xfrm flipH="1">
            <a:off x="5284053" y="2607717"/>
            <a:ext cx="629193" cy="2205704"/>
          </a:xfrm>
          <a:prstGeom prst="line">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6"/>
            <a:endCxn id="25" idx="2"/>
          </p:cNvCxnSpPr>
          <p:nvPr/>
        </p:nvCxnSpPr>
        <p:spPr>
          <a:xfrm flipH="1" flipV="1">
            <a:off x="4966532" y="4505291"/>
            <a:ext cx="317521" cy="3081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5" idx="2"/>
            <a:endCxn id="13" idx="3"/>
          </p:cNvCxnSpPr>
          <p:nvPr/>
        </p:nvCxnSpPr>
        <p:spPr>
          <a:xfrm flipH="1">
            <a:off x="3445494" y="4505291"/>
            <a:ext cx="1521038" cy="1192234"/>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rot="5675381">
            <a:off x="2965414" y="2912332"/>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30" name="直線單箭頭接點 29"/>
          <p:cNvCxnSpPr>
            <a:stCxn id="7" idx="2"/>
            <a:endCxn id="29" idx="5"/>
          </p:cNvCxnSpPr>
          <p:nvPr/>
        </p:nvCxnSpPr>
        <p:spPr>
          <a:xfrm flipH="1">
            <a:off x="3012329" y="2607717"/>
            <a:ext cx="2900917" cy="628736"/>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9" idx="5"/>
            <a:endCxn id="29" idx="1"/>
          </p:cNvCxnSpPr>
          <p:nvPr/>
        </p:nvCxnSpPr>
        <p:spPr>
          <a:xfrm flipV="1">
            <a:off x="3012329" y="2981501"/>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9" idx="1"/>
            <a:endCxn id="8" idx="3"/>
          </p:cNvCxnSpPr>
          <p:nvPr/>
        </p:nvCxnSpPr>
        <p:spPr>
          <a:xfrm flipH="1">
            <a:off x="1678560" y="2981501"/>
            <a:ext cx="1633229" cy="309081"/>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3" idx="3"/>
            <a:endCxn id="14" idx="1"/>
          </p:cNvCxnSpPr>
          <p:nvPr/>
        </p:nvCxnSpPr>
        <p:spPr>
          <a:xfrm>
            <a:off x="3445494" y="5697525"/>
            <a:ext cx="1180318" cy="23229"/>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2"/>
            <a:endCxn id="13" idx="0"/>
          </p:cNvCxnSpPr>
          <p:nvPr/>
        </p:nvCxnSpPr>
        <p:spPr>
          <a:xfrm flipH="1">
            <a:off x="2752320" y="4100169"/>
            <a:ext cx="1699017" cy="1387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2138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a:t>#</a:t>
            </a:r>
            <a:r>
              <a:rPr lang="en-US" altLang="zh-TW" sz="1400" dirty="0" smtClean="0"/>
              <a:t>1-1</a:t>
            </a:r>
            <a:endParaRPr lang="zh-TW" altLang="en-US" sz="1400" dirty="0"/>
          </a:p>
        </p:txBody>
      </p:sp>
      <p:sp>
        <p:nvSpPr>
          <p:cNvPr id="36" name="矩形 35"/>
          <p:cNvSpPr/>
          <p:nvPr/>
        </p:nvSpPr>
        <p:spPr>
          <a:xfrm>
            <a:off x="147565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#1-2</a:t>
            </a:r>
            <a:endParaRPr lang="zh-TW" altLang="en-US" sz="1400" dirty="0"/>
          </a:p>
        </p:txBody>
      </p:sp>
      <p:sp>
        <p:nvSpPr>
          <p:cNvPr id="37" name="矩形 36"/>
          <p:cNvSpPr/>
          <p:nvPr/>
        </p:nvSpPr>
        <p:spPr>
          <a:xfrm>
            <a:off x="2267832"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#1-3</a:t>
            </a:r>
            <a:endParaRPr lang="zh-TW" altLang="en-US" sz="1400" dirty="0"/>
          </a:p>
        </p:txBody>
      </p:sp>
      <p:sp>
        <p:nvSpPr>
          <p:cNvPr id="38" name="矩形 37"/>
          <p:cNvSpPr/>
          <p:nvPr/>
        </p:nvSpPr>
        <p:spPr>
          <a:xfrm>
            <a:off x="3059832" y="6041735"/>
            <a:ext cx="835291"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#1-4</a:t>
            </a:r>
            <a:endParaRPr lang="zh-TW" altLang="en-US" sz="1400" dirty="0"/>
          </a:p>
        </p:txBody>
      </p:sp>
      <p:sp>
        <p:nvSpPr>
          <p:cNvPr id="39" name="矩形 38"/>
          <p:cNvSpPr/>
          <p:nvPr/>
        </p:nvSpPr>
        <p:spPr>
          <a:xfrm>
            <a:off x="4211960"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0" name="矩形 39"/>
          <p:cNvSpPr/>
          <p:nvPr/>
        </p:nvSpPr>
        <p:spPr>
          <a:xfrm>
            <a:off x="4975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1" name="矩形 40"/>
          <p:cNvSpPr/>
          <p:nvPr/>
        </p:nvSpPr>
        <p:spPr>
          <a:xfrm>
            <a:off x="5731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2" name="肘形接點 41"/>
          <p:cNvCxnSpPr>
            <a:stCxn id="38" idx="3"/>
            <a:endCxn id="39" idx="1"/>
          </p:cNvCxnSpPr>
          <p:nvPr/>
        </p:nvCxnSpPr>
        <p:spPr>
          <a:xfrm>
            <a:off x="3895123" y="6149735"/>
            <a:ext cx="3168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39159"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4" name="矩形 43"/>
          <p:cNvSpPr/>
          <p:nvPr/>
        </p:nvSpPr>
        <p:spPr>
          <a:xfrm>
            <a:off x="7495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5" name="矩形 44"/>
          <p:cNvSpPr/>
          <p:nvPr/>
        </p:nvSpPr>
        <p:spPr>
          <a:xfrm>
            <a:off x="8251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6" name="直線單箭頭接點 45"/>
          <p:cNvCxnSpPr>
            <a:stCxn id="41" idx="3"/>
            <a:endCxn id="43" idx="1"/>
          </p:cNvCxnSpPr>
          <p:nvPr/>
        </p:nvCxnSpPr>
        <p:spPr>
          <a:xfrm>
            <a:off x="6487047" y="6149735"/>
            <a:ext cx="25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21386" y="630444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3851920" y="62978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2261378" y="6369803"/>
            <a:ext cx="163374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475656"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267744"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475656" y="6369803"/>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634850"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cxnSp>
        <p:nvCxnSpPr>
          <p:cNvPr id="55" name="直線接點 54"/>
          <p:cNvCxnSpPr/>
          <p:nvPr/>
        </p:nvCxnSpPr>
        <p:spPr>
          <a:xfrm>
            <a:off x="4211960" y="6297795"/>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478731" y="6297795"/>
            <a:ext cx="0" cy="2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25137" y="6369803"/>
            <a:ext cx="763087"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967960" y="641196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704141" y="6369771"/>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96796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5080474"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grpSp>
        <p:nvGrpSpPr>
          <p:cNvPr id="2" name="群組 1"/>
          <p:cNvGrpSpPr/>
          <p:nvPr/>
        </p:nvGrpSpPr>
        <p:grpSpPr>
          <a:xfrm>
            <a:off x="4836818" y="958771"/>
            <a:ext cx="864522" cy="272687"/>
            <a:chOff x="6299766" y="1027944"/>
            <a:chExt cx="1330086" cy="419535"/>
          </a:xfrm>
        </p:grpSpPr>
        <p:sp>
          <p:nvSpPr>
            <p:cNvPr id="63" name="橢圓 62"/>
            <p:cNvSpPr/>
            <p:nvPr/>
          </p:nvSpPr>
          <p:spPr>
            <a:xfrm rot="5675381">
              <a:off x="6636975" y="10541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flipH="1">
              <a:off x="6683890" y="1148128"/>
              <a:ext cx="945962" cy="134768"/>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V="1">
              <a:off x="6683890" y="1027944"/>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flipH="1">
              <a:off x="6299766" y="1027944"/>
              <a:ext cx="683584" cy="111416"/>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5838011" y="900737"/>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回傳資料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811351" y="1239148"/>
            <a:ext cx="939557" cy="277815"/>
            <a:chOff x="6299766" y="1415895"/>
            <a:chExt cx="1330086" cy="393290"/>
          </a:xfrm>
        </p:grpSpPr>
        <p:sp>
          <p:nvSpPr>
            <p:cNvPr id="68" name="橢圓 67"/>
            <p:cNvSpPr/>
            <p:nvPr/>
          </p:nvSpPr>
          <p:spPr>
            <a:xfrm rot="5675381">
              <a:off x="6636975" y="1415895"/>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9" name="直線單箭頭接點 68"/>
            <p:cNvCxnSpPr>
              <a:endCxn id="68" idx="5"/>
            </p:cNvCxnSpPr>
            <p:nvPr/>
          </p:nvCxnSpPr>
          <p:spPr>
            <a:xfrm flipH="1">
              <a:off x="6683890" y="1544794"/>
              <a:ext cx="945962" cy="195222"/>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直線接點 69"/>
            <p:cNvCxnSpPr>
              <a:stCxn id="68" idx="5"/>
              <a:endCxn id="68" idx="1"/>
            </p:cNvCxnSpPr>
            <p:nvPr/>
          </p:nvCxnSpPr>
          <p:spPr>
            <a:xfrm flipV="1">
              <a:off x="6683890" y="1485064"/>
              <a:ext cx="299460" cy="2549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直線單箭頭接點 70"/>
            <p:cNvCxnSpPr>
              <a:stCxn id="68" idx="1"/>
            </p:cNvCxnSpPr>
            <p:nvPr/>
          </p:nvCxnSpPr>
          <p:spPr>
            <a:xfrm flipH="1">
              <a:off x="6299766" y="1485064"/>
              <a:ext cx="683584" cy="100727"/>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72" name="矩形 71"/>
          <p:cNvSpPr/>
          <p:nvPr/>
        </p:nvSpPr>
        <p:spPr>
          <a:xfrm>
            <a:off x="5837850" y="1271728"/>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發布</a:t>
            </a:r>
            <a:r>
              <a:rPr lang="zh-TW" altLang="en-US" sz="1000" dirty="0" smtClean="0">
                <a:solidFill>
                  <a:schemeClr val="tx1"/>
                </a:solidFill>
                <a:latin typeface="微軟正黑體" panose="020B0604030504040204" pitchFamily="34" charset="-120"/>
                <a:ea typeface="微軟正黑體" panose="020B0604030504040204" pitchFamily="34" charset="-120"/>
              </a:rPr>
              <a:t>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a:off x="4892251" y="1614085"/>
            <a:ext cx="835099" cy="12850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837850" y="1634586"/>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物料</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製程流動</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7027969" y="900737"/>
            <a:ext cx="767271" cy="312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OOO</a:t>
            </a:r>
          </a:p>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#1</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7011494" y="1344215"/>
            <a:ext cx="783746" cy="2779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000" dirty="0" smtClean="0">
                <a:solidFill>
                  <a:schemeClr val="bg1"/>
                </a:solidFill>
                <a:latin typeface="微軟正黑體" panose="020B0604030504040204" pitchFamily="34" charset="-120"/>
                <a:ea typeface="微軟正黑體" panose="020B0604030504040204" pitchFamily="34" charset="-120"/>
              </a:rPr>
              <a:t>OOO</a:t>
            </a:r>
          </a:p>
          <a:p>
            <a:pPr algn="ctr"/>
            <a:r>
              <a:rPr lang="en-US" altLang="zh-TW" sz="1000" dirty="0">
                <a:solidFill>
                  <a:schemeClr val="bg1"/>
                </a:solidFill>
                <a:latin typeface="微軟正黑體" panose="020B0604030504040204" pitchFamily="34" charset="-120"/>
                <a:ea typeface="微軟正黑體" panose="020B0604030504040204" pitchFamily="34" charset="-120"/>
              </a:rPr>
              <a:t>#</a:t>
            </a:r>
            <a:r>
              <a:rPr lang="en-US" altLang="zh-TW" sz="1000" dirty="0" smtClean="0">
                <a:solidFill>
                  <a:schemeClr val="bg1"/>
                </a:solidFill>
                <a:latin typeface="微軟正黑體" panose="020B0604030504040204" pitchFamily="34" charset="-120"/>
                <a:ea typeface="微軟正黑體" panose="020B0604030504040204" pitchFamily="34" charset="-120"/>
              </a:rPr>
              <a:t>1-1</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873763" y="907978"/>
            <a:ext cx="1109045" cy="28743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7862256" y="1320021"/>
            <a:ext cx="1109045" cy="3133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細部製程名稱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7117159" y="1752701"/>
            <a:ext cx="635046" cy="246221"/>
          </a:xfrm>
          <a:prstGeom prst="rect">
            <a:avLst/>
          </a:prstGeom>
          <a:noFill/>
        </p:spPr>
        <p:txBody>
          <a:bodyPr wrap="square" rtlCol="0">
            <a:spAutoFit/>
          </a:bodyPr>
          <a:lstStyle/>
          <a:p>
            <a:r>
              <a:rPr lang="en-US" altLang="zh-TW" sz="1000" dirty="0" smtClean="0"/>
              <a:t>C/T</a:t>
            </a:r>
            <a:endParaRPr lang="zh-TW" altLang="en-US" sz="1000" dirty="0"/>
          </a:p>
        </p:txBody>
      </p:sp>
      <p:sp>
        <p:nvSpPr>
          <p:cNvPr id="80" name="矩形 79"/>
          <p:cNvSpPr/>
          <p:nvPr/>
        </p:nvSpPr>
        <p:spPr>
          <a:xfrm>
            <a:off x="7854857" y="1703529"/>
            <a:ext cx="1116444" cy="2953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週期時間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7117159" y="2102272"/>
            <a:ext cx="635046" cy="246221"/>
          </a:xfrm>
          <a:prstGeom prst="rect">
            <a:avLst/>
          </a:prstGeom>
          <a:noFill/>
        </p:spPr>
        <p:txBody>
          <a:bodyPr wrap="square" rtlCol="0">
            <a:spAutoFit/>
          </a:bodyPr>
          <a:lstStyle/>
          <a:p>
            <a:r>
              <a:rPr lang="en-US" altLang="zh-TW" sz="1000" dirty="0" smtClean="0"/>
              <a:t>VT</a:t>
            </a:r>
            <a:endParaRPr lang="zh-TW" altLang="en-US" sz="1000" dirty="0"/>
          </a:p>
        </p:txBody>
      </p:sp>
      <p:sp>
        <p:nvSpPr>
          <p:cNvPr id="84" name="矩形 83"/>
          <p:cNvSpPr/>
          <p:nvPr/>
        </p:nvSpPr>
        <p:spPr>
          <a:xfrm>
            <a:off x="7854861" y="2044075"/>
            <a:ext cx="1116444" cy="3573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有價值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實際作業</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5" name="文字方塊 84"/>
          <p:cNvSpPr txBox="1"/>
          <p:nvPr/>
        </p:nvSpPr>
        <p:spPr>
          <a:xfrm>
            <a:off x="7120900" y="2433676"/>
            <a:ext cx="635046" cy="246221"/>
          </a:xfrm>
          <a:prstGeom prst="rect">
            <a:avLst/>
          </a:prstGeom>
          <a:noFill/>
        </p:spPr>
        <p:txBody>
          <a:bodyPr wrap="square" rtlCol="0">
            <a:spAutoFit/>
          </a:bodyPr>
          <a:lstStyle/>
          <a:p>
            <a:r>
              <a:rPr lang="en-US" altLang="zh-TW" sz="1000" dirty="0" smtClean="0"/>
              <a:t>NVT</a:t>
            </a:r>
            <a:endParaRPr lang="zh-TW" altLang="en-US" sz="1000" dirty="0"/>
          </a:p>
        </p:txBody>
      </p:sp>
      <p:sp>
        <p:nvSpPr>
          <p:cNvPr id="86" name="矩形 85"/>
          <p:cNvSpPr/>
          <p:nvPr/>
        </p:nvSpPr>
        <p:spPr>
          <a:xfrm>
            <a:off x="7854447" y="2455520"/>
            <a:ext cx="1116444" cy="368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無價值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等待</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309608"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0" name="文字方塊 89"/>
          <p:cNvSpPr txBox="1"/>
          <p:nvPr/>
        </p:nvSpPr>
        <p:spPr>
          <a:xfrm>
            <a:off x="2830604"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2" name="直線單箭頭接點 91"/>
          <p:cNvCxnSpPr/>
          <p:nvPr/>
        </p:nvCxnSpPr>
        <p:spPr>
          <a:xfrm>
            <a:off x="3851920" y="6369803"/>
            <a:ext cx="32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3790023"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8" name="文字方塊 97"/>
          <p:cNvSpPr txBox="1"/>
          <p:nvPr/>
        </p:nvSpPr>
        <p:spPr>
          <a:xfrm>
            <a:off x="5806301"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9" name="直線單箭頭接點 98"/>
          <p:cNvCxnSpPr/>
          <p:nvPr/>
        </p:nvCxnSpPr>
        <p:spPr>
          <a:xfrm>
            <a:off x="572183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824265"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101" name="直線單箭頭接點 100"/>
          <p:cNvCxnSpPr/>
          <p:nvPr/>
        </p:nvCxnSpPr>
        <p:spPr>
          <a:xfrm>
            <a:off x="739794"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739159" y="6317730"/>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4212248" y="6657835"/>
            <a:ext cx="248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23385" y="6649615"/>
            <a:ext cx="576000" cy="307777"/>
          </a:xfrm>
          <a:prstGeom prst="rect">
            <a:avLst/>
          </a:prstGeom>
          <a:noFill/>
        </p:spPr>
        <p:txBody>
          <a:bodyPr wrap="square" rtlCol="0">
            <a:spAutoFit/>
          </a:bodyPr>
          <a:lstStyle/>
          <a:p>
            <a:r>
              <a:rPr lang="en-US" altLang="zh-TW" sz="1400" dirty="0" smtClean="0"/>
              <a:t>C/T</a:t>
            </a:r>
            <a:endParaRPr lang="zh-TW" altLang="en-US" sz="1400" dirty="0"/>
          </a:p>
        </p:txBody>
      </p:sp>
      <p:sp>
        <p:nvSpPr>
          <p:cNvPr id="9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96"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12893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23</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539075177"/>
              </p:ext>
            </p:extLst>
          </p:nvPr>
        </p:nvGraphicFramePr>
        <p:xfrm>
          <a:off x="239028" y="1402234"/>
          <a:ext cx="8581442" cy="5144606"/>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226566">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55382">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649566">
                <a:tc>
                  <a:txBody>
                    <a:bodyPr/>
                    <a:lstStyle/>
                    <a:p>
                      <a:pPr algn="just">
                        <a:lnSpc>
                          <a:spcPct val="100000"/>
                        </a:lnSpc>
                        <a:spcAft>
                          <a:spcPts val="0"/>
                        </a:spcAft>
                      </a:pPr>
                      <a:r>
                        <a:rPr lang="en-US" altLang="zh-TW" sz="1300" b="1" kern="100" dirty="0" smtClean="0">
                          <a:solidFill>
                            <a:schemeClr val="bg1">
                              <a:lumMod val="75000"/>
                            </a:schemeClr>
                          </a:solidFill>
                          <a:effectLst/>
                          <a:latin typeface="+mj-ea"/>
                          <a:ea typeface="+mn-ea"/>
                          <a:cs typeface="+mn-cs"/>
                        </a:rPr>
                        <a:t>OOOO</a:t>
                      </a:r>
                      <a:r>
                        <a:rPr lang="zh-TW" altLang="zh-TW" sz="1300" b="1" kern="100" dirty="0" smtClean="0">
                          <a:solidFill>
                            <a:schemeClr val="bg1">
                              <a:lumMod val="75000"/>
                            </a:schemeClr>
                          </a:solidFill>
                          <a:effectLst/>
                          <a:latin typeface="+mj-ea"/>
                          <a:ea typeface="+mn-ea"/>
                          <a:cs typeface="+mn-cs"/>
                        </a:rPr>
                        <a:t>模組</a:t>
                      </a:r>
                      <a:endParaRPr lang="zh-TW" altLang="zh-TW" sz="1300" b="1" kern="100" dirty="0">
                        <a:solidFill>
                          <a:schemeClr val="bg1">
                            <a:lumMod val="75000"/>
                          </a:schemeClr>
                        </a:solidFill>
                        <a:effectLst/>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just">
                        <a:lnSpc>
                          <a:spcPct val="100000"/>
                        </a:lnSpc>
                        <a:spcAft>
                          <a:spcPts val="0"/>
                        </a:spcAft>
                      </a:pPr>
                      <a:r>
                        <a:rPr lang="en-US" altLang="zh-TW" sz="1100" kern="100" dirty="0" smtClean="0">
                          <a:solidFill>
                            <a:schemeClr val="bg1">
                              <a:lumMod val="50000"/>
                            </a:schemeClr>
                          </a:solidFill>
                          <a:effectLst/>
                        </a:rPr>
                        <a:t>1.</a:t>
                      </a:r>
                      <a:r>
                        <a:rPr lang="zh-TW" sz="1100" kern="100" dirty="0" smtClean="0">
                          <a:solidFill>
                            <a:schemeClr val="bg1">
                              <a:lumMod val="50000"/>
                            </a:schemeClr>
                          </a:solidFill>
                          <a:effectLst/>
                        </a:rPr>
                        <a:t>可</a:t>
                      </a:r>
                      <a:r>
                        <a:rPr lang="zh-TW" sz="1100" kern="100" dirty="0">
                          <a:solidFill>
                            <a:schemeClr val="bg1">
                              <a:lumMod val="50000"/>
                            </a:schemeClr>
                          </a:solidFill>
                          <a:effectLst/>
                        </a:rPr>
                        <a:t>提供哪些可視化資訊</a:t>
                      </a:r>
                      <a:r>
                        <a:rPr lang="en-US" sz="1100" kern="100" dirty="0">
                          <a:solidFill>
                            <a:schemeClr val="bg1">
                              <a:lumMod val="50000"/>
                            </a:schemeClr>
                          </a:solidFill>
                          <a:effectLst/>
                        </a:rPr>
                        <a:t>(</a:t>
                      </a:r>
                      <a:r>
                        <a:rPr lang="zh-TW" sz="1100" kern="100" dirty="0">
                          <a:solidFill>
                            <a:schemeClr val="bg1">
                              <a:lumMod val="50000"/>
                            </a:schemeClr>
                          </a:solidFill>
                          <a:effectLst/>
                        </a:rPr>
                        <a:t>如：主軸溫度、溫度警示線</a:t>
                      </a:r>
                      <a:r>
                        <a:rPr lang="en-US" sz="1100" kern="100" dirty="0" smtClean="0">
                          <a:solidFill>
                            <a:schemeClr val="bg1">
                              <a:lumMod val="50000"/>
                            </a:schemeClr>
                          </a:solidFill>
                          <a:effectLst/>
                        </a:rPr>
                        <a:t>)</a:t>
                      </a:r>
                      <a:endParaRPr lang="en-US" altLang="zh-TW" sz="1100" kern="100" dirty="0" smtClean="0">
                        <a:solidFill>
                          <a:schemeClr val="bg1">
                            <a:lumMod val="50000"/>
                          </a:schemeClr>
                        </a:solidFill>
                        <a:effectLst/>
                      </a:endParaRPr>
                    </a:p>
                    <a:p>
                      <a:pPr marL="85725" indent="-85725" algn="just">
                        <a:lnSpc>
                          <a:spcPct val="100000"/>
                        </a:lnSpc>
                        <a:spcAft>
                          <a:spcPts val="0"/>
                        </a:spcAft>
                      </a:pPr>
                      <a:r>
                        <a:rPr lang="en-US" altLang="zh-TW" sz="1100" kern="100" dirty="0" smtClean="0">
                          <a:solidFill>
                            <a:schemeClr val="bg1">
                              <a:lumMod val="50000"/>
                            </a:schemeClr>
                          </a:solidFill>
                          <a:effectLst/>
                        </a:rPr>
                        <a:t>2</a:t>
                      </a:r>
                      <a:r>
                        <a:rPr lang="zh-TW" sz="1100" kern="100" dirty="0" smtClean="0">
                          <a:solidFill>
                            <a:schemeClr val="bg1">
                              <a:lumMod val="50000"/>
                            </a:schemeClr>
                          </a:solidFill>
                          <a:effectLst/>
                        </a:rPr>
                        <a:t>讓</a:t>
                      </a:r>
                      <a:r>
                        <a:rPr lang="zh-TW" sz="1100" kern="100" dirty="0">
                          <a:solidFill>
                            <a:schemeClr val="bg1">
                              <a:lumMod val="50000"/>
                            </a:schemeClr>
                          </a:solidFill>
                          <a:effectLst/>
                        </a:rPr>
                        <a:t>使用者</a:t>
                      </a:r>
                      <a:r>
                        <a:rPr lang="en-US" sz="1100" kern="100" dirty="0">
                          <a:solidFill>
                            <a:schemeClr val="bg1">
                              <a:lumMod val="50000"/>
                            </a:schemeClr>
                          </a:solidFill>
                          <a:effectLst/>
                        </a:rPr>
                        <a:t>(</a:t>
                      </a:r>
                      <a:r>
                        <a:rPr lang="zh-TW" sz="1100" kern="100" dirty="0">
                          <a:solidFill>
                            <a:schemeClr val="bg1">
                              <a:lumMod val="50000"/>
                            </a:schemeClr>
                          </a:solidFill>
                          <a:effectLst/>
                        </a:rPr>
                        <a:t>如：廠長、生管人員或現場人員等</a:t>
                      </a:r>
                      <a:r>
                        <a:rPr lang="en-US" sz="1100" kern="100" dirty="0">
                          <a:solidFill>
                            <a:schemeClr val="bg1">
                              <a:lumMod val="50000"/>
                            </a:schemeClr>
                          </a:solidFill>
                          <a:effectLst/>
                        </a:rPr>
                        <a:t>)</a:t>
                      </a:r>
                      <a:r>
                        <a:rPr lang="zh-TW" sz="1100" kern="100" dirty="0">
                          <a:solidFill>
                            <a:schemeClr val="bg1">
                              <a:lumMod val="50000"/>
                            </a:schemeClr>
                          </a:solidFill>
                          <a:effectLst/>
                        </a:rPr>
                        <a:t>了解現況</a:t>
                      </a:r>
                      <a:r>
                        <a:rPr lang="zh-TW" sz="1100" kern="100" dirty="0" smtClean="0">
                          <a:solidFill>
                            <a:schemeClr val="bg1">
                              <a:lumMod val="50000"/>
                            </a:schemeClr>
                          </a:solidFill>
                          <a:effectLst/>
                        </a:rPr>
                        <a:t>，</a:t>
                      </a:r>
                      <a:endParaRPr lang="en-US" altLang="zh-TW" sz="1100" kern="100" dirty="0" smtClean="0">
                        <a:solidFill>
                          <a:schemeClr val="bg1">
                            <a:lumMod val="50000"/>
                          </a:schemeClr>
                        </a:solidFill>
                        <a:effectLst/>
                      </a:endParaRPr>
                    </a:p>
                    <a:p>
                      <a:pPr marL="85725" indent="-85725" algn="just">
                        <a:lnSpc>
                          <a:spcPct val="100000"/>
                        </a:lnSpc>
                        <a:spcAft>
                          <a:spcPts val="0"/>
                        </a:spcAft>
                      </a:pPr>
                      <a:r>
                        <a:rPr lang="en-US" altLang="zh-TW" sz="1100" kern="100" dirty="0" smtClean="0">
                          <a:solidFill>
                            <a:schemeClr val="bg1">
                              <a:lumMod val="50000"/>
                            </a:schemeClr>
                          </a:solidFill>
                          <a:effectLst/>
                        </a:rPr>
                        <a:t>3.</a:t>
                      </a:r>
                      <a:r>
                        <a:rPr lang="zh-TW" sz="1100" kern="100" dirty="0" smtClean="0">
                          <a:solidFill>
                            <a:schemeClr val="bg1">
                              <a:lumMod val="50000"/>
                            </a:schemeClr>
                          </a:solidFill>
                          <a:effectLst/>
                        </a:rPr>
                        <a:t>說明</a:t>
                      </a:r>
                      <a:r>
                        <a:rPr lang="zh-TW" sz="1100" kern="100" dirty="0">
                          <a:solidFill>
                            <a:schemeClr val="bg1">
                              <a:lumMod val="50000"/>
                            </a:schemeClr>
                          </a:solidFill>
                          <a:effectLst/>
                        </a:rPr>
                        <a:t>該使用者如何透過該可視化資訊</a:t>
                      </a:r>
                      <a:r>
                        <a:rPr lang="en-US" sz="1100" kern="100" dirty="0">
                          <a:solidFill>
                            <a:schemeClr val="bg1">
                              <a:lumMod val="50000"/>
                            </a:schemeClr>
                          </a:solidFill>
                          <a:effectLst/>
                        </a:rPr>
                        <a:t>(</a:t>
                      </a:r>
                      <a:r>
                        <a:rPr lang="zh-TW" sz="1100" kern="100" dirty="0">
                          <a:solidFill>
                            <a:schemeClr val="bg1">
                              <a:lumMod val="50000"/>
                            </a:schemeClr>
                          </a:solidFill>
                          <a:effectLst/>
                        </a:rPr>
                        <a:t>如：超過溫度警示線會產生</a:t>
                      </a:r>
                      <a:r>
                        <a:rPr lang="en-US" sz="1100" kern="100" dirty="0">
                          <a:solidFill>
                            <a:schemeClr val="bg1">
                              <a:lumMod val="50000"/>
                            </a:schemeClr>
                          </a:solidFill>
                          <a:effectLst/>
                        </a:rPr>
                        <a:t>XXX</a:t>
                      </a:r>
                      <a:r>
                        <a:rPr lang="zh-TW" sz="1100" kern="100" dirty="0">
                          <a:solidFill>
                            <a:schemeClr val="bg1">
                              <a:lumMod val="50000"/>
                            </a:schemeClr>
                          </a:solidFill>
                          <a:effectLst/>
                        </a:rPr>
                        <a:t>訊息</a:t>
                      </a:r>
                      <a:r>
                        <a:rPr lang="en-US" sz="1100" kern="100" dirty="0">
                          <a:solidFill>
                            <a:schemeClr val="bg1">
                              <a:lumMod val="50000"/>
                            </a:schemeClr>
                          </a:solidFill>
                          <a:effectLst/>
                        </a:rPr>
                        <a:t>)</a:t>
                      </a:r>
                      <a:r>
                        <a:rPr lang="zh-TW" sz="1100" kern="100" dirty="0">
                          <a:solidFill>
                            <a:schemeClr val="bg1">
                              <a:lumMod val="50000"/>
                            </a:schemeClr>
                          </a:solidFill>
                          <a:effectLst/>
                        </a:rPr>
                        <a:t>進行哪些決策</a:t>
                      </a:r>
                      <a:r>
                        <a:rPr lang="en-US" sz="1100" kern="100" dirty="0">
                          <a:solidFill>
                            <a:schemeClr val="bg1">
                              <a:lumMod val="50000"/>
                            </a:schemeClr>
                          </a:solidFill>
                          <a:effectLst/>
                        </a:rPr>
                        <a:t>(</a:t>
                      </a:r>
                      <a:r>
                        <a:rPr lang="zh-TW" sz="1100" kern="100" dirty="0">
                          <a:solidFill>
                            <a:schemeClr val="bg1">
                              <a:lumMod val="50000"/>
                            </a:schemeClr>
                          </a:solidFill>
                          <a:effectLst/>
                        </a:rPr>
                        <a:t>發送訊息給誰，前往機台處理甚麼事</a:t>
                      </a:r>
                      <a:r>
                        <a:rPr lang="en-US" sz="1100" kern="100" dirty="0">
                          <a:solidFill>
                            <a:schemeClr val="bg1">
                              <a:lumMod val="50000"/>
                            </a:schemeClr>
                          </a:solidFill>
                          <a:effectLst/>
                        </a:rPr>
                        <a:t>)</a:t>
                      </a:r>
                      <a:r>
                        <a:rPr lang="zh-TW" sz="1100" kern="100" dirty="0">
                          <a:solidFill>
                            <a:schemeClr val="bg1">
                              <a:lumMod val="50000"/>
                            </a:schemeClr>
                          </a:solidFill>
                          <a:effectLst/>
                        </a:rPr>
                        <a:t>。</a:t>
                      </a:r>
                      <a:endParaRPr lang="zh-TW" sz="1100" kern="100" dirty="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chemeClr val="bg1">
                              <a:lumMod val="50000"/>
                            </a:schemeClr>
                          </a:solidFill>
                          <a:effectLst/>
                          <a:latin typeface="+mn-ea"/>
                          <a:ea typeface="+mn-ea"/>
                          <a:cs typeface="Times New Roman" panose="02020603050405020304" pitchFamily="18" charset="0"/>
                        </a:rPr>
                        <a:t>1.</a:t>
                      </a:r>
                      <a:r>
                        <a:rPr lang="zh-TW" altLang="en-US" sz="1100" kern="100" dirty="0" smtClean="0">
                          <a:solidFill>
                            <a:schemeClr val="bg1">
                              <a:lumMod val="50000"/>
                            </a:schemeClr>
                          </a:solidFill>
                          <a:effectLst/>
                          <a:latin typeface="+mn-ea"/>
                          <a:ea typeface="+mn-ea"/>
                          <a:cs typeface="Times New Roman" panose="02020603050405020304" pitchFamily="18" charset="0"/>
                        </a:rPr>
                        <a:t>請列舉利用哪些跨系統的資訊進行同時的顯示、比對</a:t>
                      </a:r>
                      <a:r>
                        <a:rPr lang="en-US" altLang="zh-TW" sz="1100" kern="100" dirty="0" smtClean="0">
                          <a:solidFill>
                            <a:schemeClr val="bg1">
                              <a:lumMod val="50000"/>
                            </a:schemeClr>
                          </a:solidFill>
                          <a:effectLst/>
                          <a:latin typeface="+mn-ea"/>
                          <a:ea typeface="+mn-ea"/>
                          <a:cs typeface="Times New Roman" panose="02020603050405020304" pitchFamily="18" charset="0"/>
                        </a:rPr>
                        <a:t>(</a:t>
                      </a:r>
                      <a:r>
                        <a:rPr lang="zh-TW" altLang="en-US" sz="1100" kern="100" dirty="0" smtClean="0">
                          <a:solidFill>
                            <a:schemeClr val="bg1">
                              <a:lumMod val="50000"/>
                            </a:schemeClr>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smtClean="0">
                          <a:solidFill>
                            <a:schemeClr val="bg1">
                              <a:lumMod val="50000"/>
                            </a:schemeClr>
                          </a:solidFill>
                          <a:effectLst/>
                          <a:latin typeface="+mn-ea"/>
                          <a:ea typeface="+mn-ea"/>
                          <a:cs typeface="Times New Roman" panose="02020603050405020304" pitchFamily="18" charset="0"/>
                        </a:rPr>
                        <a:t>)</a:t>
                      </a:r>
                      <a:r>
                        <a:rPr lang="zh-TW" altLang="en-US" sz="1100" kern="100" dirty="0" smtClean="0">
                          <a:solidFill>
                            <a:schemeClr val="bg1">
                              <a:lumMod val="50000"/>
                            </a:schemeClr>
                          </a:solidFill>
                          <a:effectLst/>
                          <a:latin typeface="+mn-ea"/>
                          <a:ea typeface="+mn-ea"/>
                          <a:cs typeface="Times New Roman" panose="02020603050405020304" pitchFamily="18" charset="0"/>
                        </a:rPr>
                        <a:t>。</a:t>
                      </a:r>
                      <a:endParaRPr lang="en-US" altLang="zh-TW" sz="1100" kern="100" dirty="0" smtClean="0">
                        <a:solidFill>
                          <a:schemeClr val="bg1">
                            <a:lumMod val="50000"/>
                          </a:schemeClr>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smtClean="0">
                          <a:solidFill>
                            <a:schemeClr val="bg1">
                              <a:lumMod val="50000"/>
                            </a:schemeClr>
                          </a:solidFill>
                          <a:effectLst/>
                          <a:latin typeface="+mn-ea"/>
                          <a:ea typeface="+mn-ea"/>
                          <a:cs typeface="Times New Roman" panose="02020603050405020304" pitchFamily="18" charset="0"/>
                        </a:rPr>
                        <a:t>2.</a:t>
                      </a:r>
                      <a:r>
                        <a:rPr lang="zh-TW" altLang="en-US" sz="1100" kern="100" dirty="0" smtClean="0">
                          <a:solidFill>
                            <a:schemeClr val="bg1">
                              <a:lumMod val="50000"/>
                            </a:schemeClr>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chemeClr val="bg1">
                            <a:lumMod val="50000"/>
                          </a:schemeClr>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請利用某時間區間的累積數據，進行平均、線性回歸、統計處理、專家系統技術等數學或人工智慧技術，預測可接受的未來時間點可能會發生甚麼事。並驗證預測的可靠度。</a:t>
                      </a:r>
                      <a:endPar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r>
                        <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提供改變未來發生事件的予先改善措施建議。</a:t>
                      </a:r>
                      <a:endParaRPr lang="zh-TW" sz="1100" kern="100" dirty="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bg1">
                              <a:lumMod val="50000"/>
                            </a:schemeClr>
                          </a:solidFill>
                          <a:effectLst/>
                          <a:latin typeface="+mn-lt"/>
                          <a:ea typeface="+mn-ea"/>
                          <a:cs typeface="+mn-cs"/>
                        </a:rPr>
                        <a:t>相關的數學模型、預測結果與改善措施可以被軟體化，並受管理者認同，在授權範圍內自行調整系統措施。</a:t>
                      </a:r>
                      <a:endParaRPr lang="zh-TW" sz="1100" kern="100" dirty="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en-US" altLang="zh-TW" sz="1300" kern="100" dirty="0" smtClean="0">
                          <a:solidFill>
                            <a:schemeClr val="bg1">
                              <a:lumMod val="75000"/>
                            </a:schemeClr>
                          </a:solidFill>
                          <a:effectLst/>
                          <a:latin typeface="+mj-ea"/>
                          <a:ea typeface="+mj-ea"/>
                        </a:rPr>
                        <a:t>OOO</a:t>
                      </a:r>
                      <a:r>
                        <a:rPr lang="en-US" altLang="zh-TW" sz="1300" b="1" kern="100" dirty="0" smtClean="0">
                          <a:solidFill>
                            <a:schemeClr val="bg1">
                              <a:lumMod val="75000"/>
                            </a:schemeClr>
                          </a:solidFill>
                          <a:effectLst/>
                          <a:latin typeface="+mj-ea"/>
                          <a:ea typeface="+mn-ea"/>
                          <a:cs typeface="+mn-cs"/>
                        </a:rPr>
                        <a:t>O</a:t>
                      </a:r>
                      <a:r>
                        <a:rPr lang="zh-TW" sz="1300" kern="100" dirty="0" smtClean="0">
                          <a:solidFill>
                            <a:schemeClr val="bg1">
                              <a:lumMod val="75000"/>
                            </a:schemeClr>
                          </a:solidFill>
                          <a:effectLst/>
                          <a:latin typeface="+mj-ea"/>
                          <a:ea typeface="+mj-ea"/>
                        </a:rPr>
                        <a:t>模組</a:t>
                      </a:r>
                      <a:endParaRPr lang="zh-TW" sz="1300" kern="100" dirty="0">
                        <a:solidFill>
                          <a:schemeClr val="bg1">
                            <a:lumMod val="7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300" kern="100" dirty="0" smtClean="0">
                          <a:solidFill>
                            <a:schemeClr val="accent1">
                              <a:lumMod val="50000"/>
                            </a:schemeClr>
                          </a:solidFill>
                          <a:effectLst/>
                          <a:latin typeface="+mj-ea"/>
                          <a:ea typeface="+mj-ea"/>
                          <a:cs typeface="Times New Roman" panose="02020603050405020304" pitchFamily="18" charset="0"/>
                        </a:rPr>
                        <a:t>流程數位化管理</a:t>
                      </a:r>
                      <a:endParaRPr lang="zh-TW" sz="1300" kern="100" dirty="0">
                        <a:solidFill>
                          <a:schemeClr val="accent1">
                            <a:lumMod val="50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擷取資料庫設備、人機介面、</a:t>
                      </a:r>
                      <a:r>
                        <a:rPr lang="en-US" altLang="zh-TW" sz="1100" kern="100" dirty="0" smtClean="0">
                          <a:solidFill>
                            <a:schemeClr val="accent1">
                              <a:lumMod val="50000"/>
                            </a:schemeClr>
                          </a:solidFill>
                          <a:effectLst/>
                          <a:latin typeface="+mj-ea"/>
                          <a:ea typeface="+mj-ea"/>
                          <a:cs typeface="Times New Roman" panose="02020603050405020304" pitchFamily="18" charset="0"/>
                        </a:rPr>
                        <a:t>ERP</a:t>
                      </a:r>
                      <a:r>
                        <a:rPr lang="zh-TW" altLang="en-US" sz="1100" kern="100" dirty="0" smtClean="0">
                          <a:solidFill>
                            <a:schemeClr val="accent1">
                              <a:lumMod val="50000"/>
                            </a:schemeClr>
                          </a:solidFill>
                          <a:effectLst/>
                          <a:latin typeface="+mj-ea"/>
                          <a:ea typeface="+mj-ea"/>
                          <a:cs typeface="Times New Roman" panose="02020603050405020304" pitchFamily="18" charset="0"/>
                        </a:rPr>
                        <a:t>、工單、報工系統資料</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給現場作業人員了解單站表</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標</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準作業說明、作業參考數據</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計算跨系統相關數據，及時顯示執行現況資訊與表準作業資訊差異</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給現場管理人員執行現況、數據偏移，數據超標之相關提示供管理決策使用</a:t>
                      </a:r>
                      <a:endParaRPr lang="zh-TW" altLang="zh-TW" sz="1100" kern="100" dirty="0" smtClean="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r h="720000">
                <a:tc>
                  <a:txBody>
                    <a:bodyPr/>
                    <a:lstStyle/>
                    <a:p>
                      <a:pPr algn="just">
                        <a:lnSpc>
                          <a:spcPts val="1600"/>
                        </a:lnSpc>
                        <a:spcAft>
                          <a:spcPts val="0"/>
                        </a:spcAft>
                      </a:pPr>
                      <a:r>
                        <a:rPr lang="zh-TW" sz="13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實施組織碳盤查</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indent="-91440" algn="just">
                        <a:lnSpc>
                          <a:spcPts val="1600"/>
                        </a:lnSpc>
                        <a:spcAft>
                          <a:spcPts val="0"/>
                        </a:spcAft>
                      </a:pPr>
                      <a:r>
                        <a:rPr lang="en-US" sz="1100" b="1"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擷取整廠電表、周邊系統分電表、</a:t>
                      </a:r>
                      <a:r>
                        <a:rPr lang="en-US"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O</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台設備電力聯網即時能耗</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91440" indent="-91440" algn="just">
                        <a:lnSpc>
                          <a:spcPts val="1600"/>
                        </a:lnSpc>
                        <a:spcAft>
                          <a:spcPts val="0"/>
                        </a:spcAft>
                      </a:pPr>
                      <a:r>
                        <a:rPr lang="en-US" sz="1100" b="1"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自動計算整廠</a:t>
                      </a:r>
                      <a:r>
                        <a:rPr lang="en-US"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設備碳排放當量，提供組織碳盤查依據。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indent="-91440" algn="just">
                        <a:lnSpc>
                          <a:spcPts val="1600"/>
                        </a:lnSpc>
                        <a:spcAft>
                          <a:spcPts val="0"/>
                        </a:spcAft>
                      </a:pPr>
                      <a:r>
                        <a:rPr lang="en-US" sz="1100" b="1"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1100"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1100"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629823"/>
                  </a:ext>
                </a:extLst>
              </a:tr>
            </a:tbl>
          </a:graphicData>
        </a:graphic>
      </p:graphicFrame>
      <p:sp>
        <p:nvSpPr>
          <p:cNvPr id="8" name="Rectangle 2"/>
          <p:cNvSpPr txBox="1">
            <a:spLocks noChangeArrowheads="1"/>
          </p:cNvSpPr>
          <p:nvPr/>
        </p:nvSpPr>
        <p:spPr bwMode="auto">
          <a:xfrm>
            <a:off x="239028" y="950149"/>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六</a:t>
            </a:r>
            <a:r>
              <a:rPr lang="en-US" altLang="zh-TW" sz="2000" dirty="0" smtClean="0"/>
              <a:t>)</a:t>
            </a:r>
            <a:r>
              <a:rPr lang="zh-TW" altLang="en-US" sz="2000" dirty="0" smtClean="0"/>
              <a:t>本案導入應用服務模組之智慧化層次說明</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4220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24</a:t>
            </a:fld>
            <a:endParaRPr lang="zh-TW" altLang="en-US"/>
          </a:p>
        </p:txBody>
      </p:sp>
      <p:sp>
        <p:nvSpPr>
          <p:cNvPr id="2" name="文字方塊 1"/>
          <p:cNvSpPr txBox="1"/>
          <p:nvPr/>
        </p:nvSpPr>
        <p:spPr>
          <a:xfrm>
            <a:off x="467544" y="1340768"/>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OOOOOOOO</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a:t>
            </a:r>
            <a:endPar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整體系</a:t>
            </a:r>
            <a:r>
              <a:rPr lang="zh-TW" altLang="en-US" sz="2000" dirty="0">
                <a:latin typeface="微軟正黑體" panose="020B0604030504040204" pitchFamily="34" charset="-120"/>
                <a:ea typeface="微軟正黑體" panose="020B0604030504040204" pitchFamily="34" charset="-120"/>
              </a:rPr>
              <a:t>統</a:t>
            </a:r>
            <a:r>
              <a:rPr lang="zh-TW" altLang="en-US" sz="2000" dirty="0" smtClean="0">
                <a:latin typeface="微軟正黑體" panose="020B0604030504040204" pitchFamily="34" charset="-120"/>
                <a:ea typeface="微軟正黑體" panose="020B0604030504040204" pitchFamily="34" charset="-120"/>
              </a:rPr>
              <a:t>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36512" y="102888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112898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25</a:t>
            </a:fld>
            <a:endParaRPr lang="zh-TW" altLang="en-US"/>
          </a:p>
        </p:txBody>
      </p:sp>
      <p:sp>
        <p:nvSpPr>
          <p:cNvPr id="2" name="文字方塊 1"/>
          <p:cNvSpPr txBox="1"/>
          <p:nvPr/>
        </p:nvSpPr>
        <p:spPr>
          <a:xfrm>
            <a:off x="467544" y="134527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OOOOOOOO</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模組</a:t>
            </a:r>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特</a:t>
            </a:r>
            <a:r>
              <a:rPr lang="zh-TW" altLang="en-US" sz="2000" dirty="0">
                <a:latin typeface="微軟正黑體" panose="020B0604030504040204" pitchFamily="34" charset="-120"/>
                <a:ea typeface="微軟正黑體" panose="020B0604030504040204" pitchFamily="34" charset="-120"/>
              </a:rPr>
              <a:t>定</a:t>
            </a:r>
            <a:r>
              <a:rPr lang="zh-TW" altLang="en-US" sz="2000" dirty="0" smtClean="0">
                <a:latin typeface="微軟正黑體" panose="020B0604030504040204" pitchFamily="34" charset="-120"/>
                <a:ea typeface="微軟正黑體" panose="020B0604030504040204" pitchFamily="34" charset="-120"/>
              </a:rPr>
              <a:t>模組主要功能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36512" y="102888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67399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1911" y="2074921"/>
            <a:ext cx="1764000" cy="7453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p>
          <a:p>
            <a:pPr algn="ctr"/>
            <a:r>
              <a:rPr lang="zh-TW" altLang="en-US" sz="1600" dirty="0" smtClean="0">
                <a:solidFill>
                  <a:sysClr val="windowText" lastClr="000000"/>
                </a:solidFill>
              </a:rPr>
              <a:t>表</a:t>
            </a:r>
            <a:r>
              <a:rPr lang="en-US" altLang="zh-TW" sz="1600" dirty="0" smtClean="0">
                <a:solidFill>
                  <a:sysClr val="windowText" lastClr="000000"/>
                </a:solidFill>
              </a:rPr>
              <a:t>(</a:t>
            </a:r>
            <a:r>
              <a:rPr lang="zh-TW" altLang="en-US" sz="1600" dirty="0" smtClean="0">
                <a:solidFill>
                  <a:sysClr val="windowText" lastClr="000000"/>
                </a:solidFill>
              </a:rPr>
              <a:t>標</a:t>
            </a:r>
            <a:r>
              <a:rPr lang="en-US" altLang="zh-TW" sz="1600" dirty="0" smtClean="0">
                <a:solidFill>
                  <a:sysClr val="windowText" lastClr="000000"/>
                </a:solidFill>
              </a:rPr>
              <a:t>)</a:t>
            </a:r>
            <a:r>
              <a:rPr lang="zh-TW" altLang="en-US" sz="1600" dirty="0" smtClean="0">
                <a:solidFill>
                  <a:sysClr val="windowText" lastClr="000000"/>
                </a:solidFill>
              </a:rPr>
              <a:t>準作業、</a:t>
            </a:r>
            <a:endParaRPr lang="en-US" altLang="zh-TW" sz="1600" dirty="0" smtClean="0">
              <a:solidFill>
                <a:sysClr val="windowText" lastClr="000000"/>
              </a:solidFill>
            </a:endParaRPr>
          </a:p>
          <a:p>
            <a:pPr algn="ctr"/>
            <a:r>
              <a:rPr lang="zh-TW" altLang="en-US" sz="1600" dirty="0">
                <a:solidFill>
                  <a:sysClr val="windowText" lastClr="000000"/>
                </a:solidFill>
              </a:rPr>
              <a:t>圖</a:t>
            </a:r>
            <a:r>
              <a:rPr lang="zh-TW" altLang="en-US" sz="1600" dirty="0" smtClean="0">
                <a:solidFill>
                  <a:sysClr val="windowText" lastClr="000000"/>
                </a:solidFill>
              </a:rPr>
              <a:t>面、</a:t>
            </a:r>
            <a:endParaRPr lang="en-US" altLang="zh-TW" sz="1600" dirty="0" smtClean="0">
              <a:solidFill>
                <a:sysClr val="windowText" lastClr="000000"/>
              </a:solidFill>
            </a:endParaRPr>
          </a:p>
        </p:txBody>
      </p:sp>
      <p:sp>
        <p:nvSpPr>
          <p:cNvPr id="16" name="矩形 15"/>
          <p:cNvSpPr/>
          <p:nvPr/>
        </p:nvSpPr>
        <p:spPr>
          <a:xfrm>
            <a:off x="6778379" y="5753525"/>
            <a:ext cx="1764000" cy="841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endParaRPr lang="zh-TW" altLang="en-US" sz="1600" dirty="0">
              <a:solidFill>
                <a:sysClr val="windowText" lastClr="000000"/>
              </a:solidFill>
            </a:endParaRPr>
          </a:p>
        </p:txBody>
      </p:sp>
      <p:sp>
        <p:nvSpPr>
          <p:cNvPr id="4" name="投影片編號版面配置區 3"/>
          <p:cNvSpPr>
            <a:spLocks noGrp="1"/>
          </p:cNvSpPr>
          <p:nvPr>
            <p:ph type="sldNum" sz="quarter" idx="12"/>
          </p:nvPr>
        </p:nvSpPr>
        <p:spPr/>
        <p:txBody>
          <a:bodyPr/>
          <a:lstStyle/>
          <a:p>
            <a:fld id="{03293E9E-AFF9-4034-8BF6-5754B3EA07C7}" type="slidenum">
              <a:rPr lang="zh-TW" altLang="en-US" smtClean="0"/>
              <a:pPr/>
              <a:t>26</a:t>
            </a:fld>
            <a:endParaRPr lang="zh-TW" altLang="en-US"/>
          </a:p>
        </p:txBody>
      </p:sp>
      <p:sp>
        <p:nvSpPr>
          <p:cNvPr id="6" name="文字方塊 5"/>
          <p:cNvSpPr txBox="1"/>
          <p:nvPr/>
        </p:nvSpPr>
        <p:spPr>
          <a:xfrm>
            <a:off x="469128" y="133253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流程數位化功能</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至少應以連續</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製程範例實施</a:t>
            </a:r>
            <a:endPar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Rectangle 2"/>
          <p:cNvSpPr txBox="1">
            <a:spLocks noChangeArrowheads="1"/>
          </p:cNvSpPr>
          <p:nvPr/>
        </p:nvSpPr>
        <p:spPr bwMode="auto">
          <a:xfrm>
            <a:off x="-43258" y="103167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8" name="矩形 7"/>
          <p:cNvSpPr/>
          <p:nvPr/>
        </p:nvSpPr>
        <p:spPr>
          <a:xfrm>
            <a:off x="4367852" y="551438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倉庫</a:t>
            </a:r>
            <a:endParaRPr lang="zh-TW" altLang="en-US" dirty="0">
              <a:solidFill>
                <a:sysClr val="windowText" lastClr="000000"/>
              </a:solidFill>
            </a:endParaRPr>
          </a:p>
        </p:txBody>
      </p:sp>
      <p:sp>
        <p:nvSpPr>
          <p:cNvPr id="9" name="矩形 8"/>
          <p:cNvSpPr/>
          <p:nvPr/>
        </p:nvSpPr>
        <p:spPr>
          <a:xfrm>
            <a:off x="5485493" y="5646839"/>
            <a:ext cx="1764000" cy="777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0" name="矩形 9"/>
          <p:cNvSpPr/>
          <p:nvPr/>
        </p:nvSpPr>
        <p:spPr>
          <a:xfrm>
            <a:off x="616478"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一</a:t>
            </a:r>
            <a:r>
              <a:rPr lang="en-US" altLang="zh-TW" dirty="0" smtClean="0">
                <a:solidFill>
                  <a:sysClr val="windowText" lastClr="000000"/>
                </a:solidFill>
              </a:rPr>
              <a:t>)</a:t>
            </a:r>
            <a:endParaRPr lang="zh-TW" altLang="en-US" dirty="0">
              <a:solidFill>
                <a:sysClr val="windowText" lastClr="000000"/>
              </a:solidFill>
            </a:endParaRPr>
          </a:p>
        </p:txBody>
      </p:sp>
      <p:sp>
        <p:nvSpPr>
          <p:cNvPr id="11" name="矩形 10"/>
          <p:cNvSpPr/>
          <p:nvPr/>
        </p:nvSpPr>
        <p:spPr>
          <a:xfrm>
            <a:off x="500372" y="2013115"/>
            <a:ext cx="1549734" cy="747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2" name="矩形 11"/>
          <p:cNvSpPr/>
          <p:nvPr/>
        </p:nvSpPr>
        <p:spPr>
          <a:xfrm>
            <a:off x="3946567"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二</a:t>
            </a:r>
            <a:r>
              <a:rPr lang="en-US" altLang="zh-TW" dirty="0" smtClean="0">
                <a:solidFill>
                  <a:sysClr val="windowText" lastClr="000000"/>
                </a:solidFill>
              </a:rPr>
              <a:t>)</a:t>
            </a:r>
            <a:endParaRPr lang="zh-TW" altLang="en-US" dirty="0">
              <a:solidFill>
                <a:sysClr val="windowText" lastClr="000000"/>
              </a:solidFill>
            </a:endParaRPr>
          </a:p>
        </p:txBody>
      </p:sp>
      <p:sp>
        <p:nvSpPr>
          <p:cNvPr id="13" name="矩形 12"/>
          <p:cNvSpPr/>
          <p:nvPr/>
        </p:nvSpPr>
        <p:spPr>
          <a:xfrm>
            <a:off x="4846478" y="2013115"/>
            <a:ext cx="1764000" cy="67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三</a:t>
            </a:r>
            <a:r>
              <a:rPr lang="en-US" altLang="zh-TW" sz="1600" dirty="0" smtClean="0">
                <a:solidFill>
                  <a:sysClr val="windowText" lastClr="000000"/>
                </a:solidFill>
              </a:rPr>
              <a:t>)</a:t>
            </a:r>
            <a:endParaRPr lang="zh-TW" altLang="en-US" sz="1600" dirty="0">
              <a:solidFill>
                <a:sysClr val="windowText" lastClr="000000"/>
              </a:solidFill>
            </a:endParaRPr>
          </a:p>
        </p:txBody>
      </p:sp>
      <p:cxnSp>
        <p:nvCxnSpPr>
          <p:cNvPr id="14" name="肘形接點 13"/>
          <p:cNvCxnSpPr>
            <a:stCxn id="8" idx="0"/>
            <a:endCxn id="10" idx="1"/>
          </p:cNvCxnSpPr>
          <p:nvPr/>
        </p:nvCxnSpPr>
        <p:spPr>
          <a:xfrm rot="16200000" flipV="1">
            <a:off x="1599286" y="2087057"/>
            <a:ext cx="2444521" cy="4410135"/>
          </a:xfrm>
          <a:prstGeom prst="bentConnector4">
            <a:avLst>
              <a:gd name="adj1" fmla="val 33911"/>
              <a:gd name="adj2" fmla="val 1051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a:endCxn id="12" idx="1"/>
          </p:cNvCxnSpPr>
          <p:nvPr/>
        </p:nvCxnSpPr>
        <p:spPr>
          <a:xfrm>
            <a:off x="1934000" y="3069864"/>
            <a:ext cx="20125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587" y="5814552"/>
            <a:ext cx="1764000" cy="9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數位管理畫面</a:t>
            </a:r>
            <a:endParaRPr lang="zh-TW" altLang="en-US" sz="1600" dirty="0">
              <a:solidFill>
                <a:sysClr val="windowText" lastClr="000000"/>
              </a:solidFill>
            </a:endParaRPr>
          </a:p>
        </p:txBody>
      </p:sp>
      <p:sp>
        <p:nvSpPr>
          <p:cNvPr id="19" name="矩形 18"/>
          <p:cNvSpPr/>
          <p:nvPr/>
        </p:nvSpPr>
        <p:spPr>
          <a:xfrm>
            <a:off x="1622761" y="5492796"/>
            <a:ext cx="1317522" cy="744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本案數位流程系統</a:t>
            </a:r>
            <a:endParaRPr lang="zh-TW" altLang="en-US" dirty="0">
              <a:solidFill>
                <a:sysClr val="windowText" lastClr="000000"/>
              </a:solidFill>
            </a:endParaRPr>
          </a:p>
        </p:txBody>
      </p:sp>
      <p:cxnSp>
        <p:nvCxnSpPr>
          <p:cNvPr id="20" name="直線單箭頭接點 19"/>
          <p:cNvCxnSpPr>
            <a:stCxn id="12" idx="3"/>
            <a:endCxn id="3" idx="1"/>
          </p:cNvCxnSpPr>
          <p:nvPr/>
        </p:nvCxnSpPr>
        <p:spPr>
          <a:xfrm flipV="1">
            <a:off x="5264089" y="3069863"/>
            <a:ext cx="220680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470898" y="2745827"/>
            <a:ext cx="91752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後續流程</a:t>
            </a:r>
            <a:endParaRPr lang="zh-TW" altLang="en-US" dirty="0">
              <a:solidFill>
                <a:schemeClr val="tx1"/>
              </a:solidFill>
            </a:endParaRPr>
          </a:p>
        </p:txBody>
      </p:sp>
      <p:cxnSp>
        <p:nvCxnSpPr>
          <p:cNvPr id="39" name="直線單箭頭接點 38"/>
          <p:cNvCxnSpPr>
            <a:stCxn id="19" idx="0"/>
            <a:endCxn id="30" idx="7"/>
          </p:cNvCxnSpPr>
          <p:nvPr/>
        </p:nvCxnSpPr>
        <p:spPr>
          <a:xfrm flipH="1" flipV="1">
            <a:off x="1212149" y="4637842"/>
            <a:ext cx="1069373" cy="85495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9" idx="3"/>
            <a:endCxn id="8" idx="1"/>
          </p:cNvCxnSpPr>
          <p:nvPr/>
        </p:nvCxnSpPr>
        <p:spPr>
          <a:xfrm>
            <a:off x="2940283" y="5865054"/>
            <a:ext cx="1427569" cy="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流程圖: 多重文件 44"/>
          <p:cNvSpPr/>
          <p:nvPr/>
        </p:nvSpPr>
        <p:spPr>
          <a:xfrm>
            <a:off x="1144441" y="4808140"/>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a:t>
            </a:r>
            <a:r>
              <a:rPr lang="zh-TW" altLang="en-US" sz="1200" dirty="0" smtClean="0">
                <a:solidFill>
                  <a:sysClr val="windowText" lastClr="000000"/>
                </a:solidFill>
              </a:rPr>
              <a:t>單</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46" name="流程圖: 多重文件 45"/>
          <p:cNvSpPr/>
          <p:nvPr/>
        </p:nvSpPr>
        <p:spPr>
          <a:xfrm>
            <a:off x="2799239" y="4886566"/>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工單</a:t>
            </a:r>
          </a:p>
        </p:txBody>
      </p:sp>
      <p:sp>
        <p:nvSpPr>
          <p:cNvPr id="47" name="流程圖: 多重文件 46"/>
          <p:cNvSpPr/>
          <p:nvPr/>
        </p:nvSpPr>
        <p:spPr>
          <a:xfrm>
            <a:off x="3047999" y="5514385"/>
            <a:ext cx="840333"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物料單</a:t>
            </a:r>
            <a:endParaRPr lang="zh-TW" altLang="en-US" sz="1200" dirty="0">
              <a:solidFill>
                <a:sysClr val="windowText" lastClr="000000"/>
              </a:solidFill>
            </a:endParaRPr>
          </a:p>
        </p:txBody>
      </p:sp>
      <p:sp>
        <p:nvSpPr>
          <p:cNvPr id="54" name="矩形 53"/>
          <p:cNvSpPr/>
          <p:nvPr/>
        </p:nvSpPr>
        <p:spPr>
          <a:xfrm>
            <a:off x="1619672" y="6237312"/>
            <a:ext cx="1296144" cy="358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solidFill>
                  <a:sysClr val="windowText" lastClr="000000"/>
                </a:solidFill>
              </a:rPr>
              <a:t>生管</a:t>
            </a:r>
            <a:endParaRPr lang="zh-TW" altLang="en-US" dirty="0">
              <a:solidFill>
                <a:sysClr val="windowText" lastClr="000000"/>
              </a:solidFill>
            </a:endParaRPr>
          </a:p>
        </p:txBody>
      </p:sp>
      <p:sp>
        <p:nvSpPr>
          <p:cNvPr id="2" name="流程圖: 人工作業 1"/>
          <p:cNvSpPr/>
          <p:nvPr/>
        </p:nvSpPr>
        <p:spPr>
          <a:xfrm>
            <a:off x="5052453" y="4820014"/>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71308" y="52224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374137"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46449" y="4827770"/>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原料</a:t>
            </a:r>
            <a:endParaRPr lang="zh-TW" altLang="en-US" sz="1200" dirty="0">
              <a:latin typeface="微軟正黑體" panose="020B0604030504040204" pitchFamily="34" charset="-120"/>
              <a:ea typeface="微軟正黑體" panose="020B0604030504040204" pitchFamily="34" charset="-120"/>
            </a:endParaRPr>
          </a:p>
        </p:txBody>
      </p:sp>
      <p:sp>
        <p:nvSpPr>
          <p:cNvPr id="31" name="流程圖: 人工作業 30"/>
          <p:cNvSpPr/>
          <p:nvPr/>
        </p:nvSpPr>
        <p:spPr>
          <a:xfrm>
            <a:off x="5690596" y="4859491"/>
            <a:ext cx="527659" cy="38681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709451" y="5242411"/>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012280" y="5249205"/>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784592" y="4827771"/>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工具</a:t>
            </a:r>
            <a:endParaRPr lang="zh-TW" altLang="en-US" sz="1200" dirty="0">
              <a:latin typeface="微軟正黑體" panose="020B0604030504040204" pitchFamily="34" charset="-120"/>
              <a:ea typeface="微軟正黑體" panose="020B0604030504040204" pitchFamily="34" charset="-120"/>
            </a:endParaRPr>
          </a:p>
        </p:txBody>
      </p:sp>
      <p:sp>
        <p:nvSpPr>
          <p:cNvPr id="35" name="流程圖: 人工作業 34"/>
          <p:cNvSpPr/>
          <p:nvPr/>
        </p:nvSpPr>
        <p:spPr>
          <a:xfrm>
            <a:off x="2138257" y="3144058"/>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2157112" y="35464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2459941" y="35532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2091210" y="3211236"/>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半成品</a:t>
            </a:r>
            <a:endParaRPr lang="zh-TW" altLang="en-US" sz="1200" dirty="0">
              <a:latin typeface="微軟正黑體" panose="020B0604030504040204" pitchFamily="34" charset="-120"/>
              <a:ea typeface="微軟正黑體" panose="020B0604030504040204" pitchFamily="34" charset="-120"/>
            </a:endParaRPr>
          </a:p>
        </p:txBody>
      </p:sp>
      <p:sp>
        <p:nvSpPr>
          <p:cNvPr id="40" name="流程圖: 人工作業 39"/>
          <p:cNvSpPr/>
          <p:nvPr/>
        </p:nvSpPr>
        <p:spPr>
          <a:xfrm>
            <a:off x="5445688" y="3188221"/>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464543" y="35906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67372" y="359740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461166" y="3255364"/>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成品</a:t>
            </a:r>
            <a:endParaRPr lang="zh-TW" altLang="en-US" sz="1200" dirty="0">
              <a:latin typeface="微軟正黑體" panose="020B0604030504040204" pitchFamily="34" charset="-120"/>
              <a:ea typeface="微軟正黑體" panose="020B0604030504040204" pitchFamily="34" charset="-120"/>
            </a:endParaRPr>
          </a:p>
        </p:txBody>
      </p:sp>
      <p:sp>
        <p:nvSpPr>
          <p:cNvPr id="30" name="橢圓 29"/>
          <p:cNvSpPr/>
          <p:nvPr/>
        </p:nvSpPr>
        <p:spPr>
          <a:xfrm rot="1202993">
            <a:off x="785432" y="4508446"/>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接點 50"/>
          <p:cNvCxnSpPr>
            <a:stCxn id="30" idx="7"/>
            <a:endCxn id="30" idx="3"/>
          </p:cNvCxnSpPr>
          <p:nvPr/>
        </p:nvCxnSpPr>
        <p:spPr>
          <a:xfrm flipH="1">
            <a:off x="806318" y="4637842"/>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0" idx="3"/>
            <a:endCxn id="10" idx="2"/>
          </p:cNvCxnSpPr>
          <p:nvPr/>
        </p:nvCxnSpPr>
        <p:spPr>
          <a:xfrm flipV="1">
            <a:off x="806318" y="3502483"/>
            <a:ext cx="468921" cy="132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9" idx="0"/>
            <a:endCxn id="66" idx="7"/>
          </p:cNvCxnSpPr>
          <p:nvPr/>
        </p:nvCxnSpPr>
        <p:spPr>
          <a:xfrm flipV="1">
            <a:off x="2281522" y="4797240"/>
            <a:ext cx="1471840" cy="69555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rot="2868320">
            <a:off x="3306027" y="456248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7"/>
            <a:endCxn id="66" idx="3"/>
          </p:cNvCxnSpPr>
          <p:nvPr/>
        </p:nvCxnSpPr>
        <p:spPr>
          <a:xfrm flipH="1" flipV="1">
            <a:off x="3306295" y="4775333"/>
            <a:ext cx="447067" cy="2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66" idx="3"/>
            <a:endCxn id="12" idx="2"/>
          </p:cNvCxnSpPr>
          <p:nvPr/>
        </p:nvCxnSpPr>
        <p:spPr>
          <a:xfrm flipV="1">
            <a:off x="3306295" y="3502483"/>
            <a:ext cx="1299033" cy="127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9" idx="0"/>
            <a:endCxn id="75" idx="7"/>
          </p:cNvCxnSpPr>
          <p:nvPr/>
        </p:nvCxnSpPr>
        <p:spPr>
          <a:xfrm flipH="1" flipV="1">
            <a:off x="1979929" y="4207591"/>
            <a:ext cx="301593" cy="12852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橢圓 74"/>
          <p:cNvSpPr/>
          <p:nvPr/>
        </p:nvSpPr>
        <p:spPr>
          <a:xfrm rot="1202993">
            <a:off x="1553212" y="407819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p:cNvCxnSpPr>
            <a:stCxn id="75" idx="7"/>
            <a:endCxn id="75" idx="3"/>
          </p:cNvCxnSpPr>
          <p:nvPr/>
        </p:nvCxnSpPr>
        <p:spPr>
          <a:xfrm flipH="1">
            <a:off x="1574098" y="4207591"/>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5" idx="3"/>
            <a:endCxn id="10" idx="2"/>
          </p:cNvCxnSpPr>
          <p:nvPr/>
        </p:nvCxnSpPr>
        <p:spPr>
          <a:xfrm flipH="1" flipV="1">
            <a:off x="1275239" y="3502483"/>
            <a:ext cx="298859" cy="8939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3" name="剪去單一角落矩形 82"/>
          <p:cNvSpPr/>
          <p:nvPr/>
        </p:nvSpPr>
        <p:spPr>
          <a:xfrm>
            <a:off x="1903904" y="4096346"/>
            <a:ext cx="567354" cy="445216"/>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進度</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5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56"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62452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27</a:t>
            </a:fld>
            <a:endParaRPr lang="zh-TW" altLang="en-US"/>
          </a:p>
        </p:txBody>
      </p:sp>
      <p:sp>
        <p:nvSpPr>
          <p:cNvPr id="6" name="矩形 5"/>
          <p:cNvSpPr/>
          <p:nvPr/>
        </p:nvSpPr>
        <p:spPr>
          <a:xfrm>
            <a:off x="683568" y="220486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生管用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7" name="矩形 6"/>
          <p:cNvSpPr/>
          <p:nvPr/>
        </p:nvSpPr>
        <p:spPr>
          <a:xfrm>
            <a:off x="3563888" y="2210770"/>
            <a:ext cx="2520280" cy="165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車床</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r>
              <a:rPr lang="zh-TW" altLang="en-US" sz="1600" dirty="0" smtClean="0">
                <a:solidFill>
                  <a:sysClr val="windowText" lastClr="000000"/>
                </a:solidFill>
              </a:rPr>
              <a:t>作業員用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8" name="矩形 7"/>
          <p:cNvSpPr/>
          <p:nvPr/>
        </p:nvSpPr>
        <p:spPr>
          <a:xfrm>
            <a:off x="683568" y="436238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倉庫</a:t>
            </a:r>
            <a:r>
              <a:rPr lang="zh-TW" altLang="en-US" sz="1600" dirty="0" smtClean="0">
                <a:solidFill>
                  <a:sysClr val="windowText" lastClr="000000"/>
                </a:solidFill>
              </a:rPr>
              <a:t>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9" name="文字方塊 8"/>
          <p:cNvSpPr txBox="1"/>
          <p:nvPr/>
        </p:nvSpPr>
        <p:spPr>
          <a:xfrm>
            <a:off x="683568" y="1358630"/>
            <a:ext cx="7344816"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流程數位化功能</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至少應以連續</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製程範例實施</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之本</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案介面圖例</a:t>
            </a:r>
            <a:endPar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Rectangle 2"/>
          <p:cNvSpPr txBox="1">
            <a:spLocks noChangeArrowheads="1"/>
          </p:cNvSpPr>
          <p:nvPr/>
        </p:nvSpPr>
        <p:spPr bwMode="auto">
          <a:xfrm>
            <a:off x="-41720" y="1016052"/>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graphicFrame>
        <p:nvGraphicFramePr>
          <p:cNvPr id="11" name="表格 10"/>
          <p:cNvGraphicFramePr>
            <a:graphicFrameLocks noGrp="1"/>
          </p:cNvGraphicFramePr>
          <p:nvPr>
            <p:extLst>
              <p:ext uri="{D42A27DB-BD31-4B8C-83A1-F6EECF244321}">
                <p14:modId xmlns:p14="http://schemas.microsoft.com/office/powerpoint/2010/main" val="2160587024"/>
              </p:ext>
            </p:extLst>
          </p:nvPr>
        </p:nvGraphicFramePr>
        <p:xfrm>
          <a:off x="3299728" y="4359245"/>
          <a:ext cx="5664759" cy="1854200"/>
        </p:xfrm>
        <a:graphic>
          <a:graphicData uri="http://schemas.openxmlformats.org/drawingml/2006/table">
            <a:tbl>
              <a:tblPr firstRow="1" bandRow="1">
                <a:tableStyleId>{5C22544A-7EE6-4342-B048-85BDC9FD1C3A}</a:tableStyleId>
              </a:tblPr>
              <a:tblGrid>
                <a:gridCol w="2280384">
                  <a:extLst>
                    <a:ext uri="{9D8B030D-6E8A-4147-A177-3AD203B41FA5}">
                      <a16:colId xmlns:a16="http://schemas.microsoft.com/office/drawing/2014/main" val="860905716"/>
                    </a:ext>
                  </a:extLst>
                </a:gridCol>
                <a:gridCol w="1496122">
                  <a:extLst>
                    <a:ext uri="{9D8B030D-6E8A-4147-A177-3AD203B41FA5}">
                      <a16:colId xmlns:a16="http://schemas.microsoft.com/office/drawing/2014/main" val="1953310502"/>
                    </a:ext>
                  </a:extLst>
                </a:gridCol>
                <a:gridCol w="1888253">
                  <a:extLst>
                    <a:ext uri="{9D8B030D-6E8A-4147-A177-3AD203B41FA5}">
                      <a16:colId xmlns:a16="http://schemas.microsoft.com/office/drawing/2014/main" val="3501443602"/>
                    </a:ext>
                  </a:extLst>
                </a:gridCol>
              </a:tblGrid>
              <a:tr h="370840">
                <a:tc>
                  <a:txBody>
                    <a:bodyPr/>
                    <a:lstStyle/>
                    <a:p>
                      <a:r>
                        <a:rPr lang="zh-TW" altLang="en-US" dirty="0" smtClean="0"/>
                        <a:t>項目</a:t>
                      </a:r>
                      <a:endParaRPr lang="zh-TW" altLang="en-US" dirty="0"/>
                    </a:p>
                  </a:txBody>
                  <a:tcPr/>
                </a:tc>
                <a:tc>
                  <a:txBody>
                    <a:bodyPr/>
                    <a:lstStyle/>
                    <a:p>
                      <a:r>
                        <a:rPr lang="zh-TW" altLang="en-US" dirty="0" smtClean="0"/>
                        <a:t>數據數位化</a:t>
                      </a:r>
                      <a:endParaRPr lang="zh-TW" altLang="en-US" dirty="0"/>
                    </a:p>
                  </a:txBody>
                  <a:tcPr/>
                </a:tc>
                <a:tc>
                  <a:txBody>
                    <a:bodyPr/>
                    <a:lstStyle/>
                    <a:p>
                      <a:r>
                        <a:rPr lang="zh-TW" altLang="en-US" dirty="0" smtClean="0"/>
                        <a:t>流程數位化</a:t>
                      </a:r>
                      <a:endParaRPr lang="zh-TW" altLang="en-US" dirty="0"/>
                    </a:p>
                  </a:txBody>
                  <a:tcPr/>
                </a:tc>
                <a:extLst>
                  <a:ext uri="{0D108BD9-81ED-4DB2-BD59-A6C34878D82A}">
                    <a16:rowId xmlns:a16="http://schemas.microsoft.com/office/drawing/2014/main" val="1295518751"/>
                  </a:ext>
                </a:extLst>
              </a:tr>
              <a:tr h="370840">
                <a:tc>
                  <a:txBody>
                    <a:bodyPr/>
                    <a:lstStyle/>
                    <a:p>
                      <a:r>
                        <a:rPr lang="zh-TW" altLang="en-US" dirty="0" smtClean="0"/>
                        <a:t>程式作業時間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160439098"/>
                  </a:ext>
                </a:extLst>
              </a:tr>
              <a:tr h="370840">
                <a:tc>
                  <a:txBody>
                    <a:bodyPr/>
                    <a:lstStyle/>
                    <a:p>
                      <a:r>
                        <a:rPr lang="zh-TW" altLang="en-US" dirty="0" smtClean="0"/>
                        <a:t>車床加工作業流程</a:t>
                      </a:r>
                      <a:endParaRPr lang="zh-TW" altLang="en-US" dirty="0"/>
                    </a:p>
                  </a:txBody>
                  <a:tcPr/>
                </a:tc>
                <a:tc>
                  <a:txBody>
                    <a:bodyPr/>
                    <a:lstStyle/>
                    <a:p>
                      <a:r>
                        <a:rPr lang="zh-TW" altLang="en-US" dirty="0" smtClean="0"/>
                        <a:t>部分</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3814121494"/>
                  </a:ext>
                </a:extLst>
              </a:tr>
              <a:tr h="37084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784788811"/>
                  </a:ext>
                </a:extLst>
              </a:tr>
              <a:tr h="370840">
                <a:tc>
                  <a:txBody>
                    <a:bodyPr/>
                    <a:lstStyle/>
                    <a:p>
                      <a:r>
                        <a:rPr lang="en-US" altLang="zh-TW" dirty="0" smtClean="0"/>
                        <a:t>C/T</a:t>
                      </a:r>
                      <a:r>
                        <a:rPr lang="zh-TW" altLang="en-US" dirty="0" smtClean="0"/>
                        <a:t>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N</a:t>
                      </a:r>
                      <a:endParaRPr lang="zh-TW" altLang="en-US" dirty="0"/>
                    </a:p>
                  </a:txBody>
                  <a:tcPr/>
                </a:tc>
                <a:extLst>
                  <a:ext uri="{0D108BD9-81ED-4DB2-BD59-A6C34878D82A}">
                    <a16:rowId xmlns:a16="http://schemas.microsoft.com/office/drawing/2014/main" val="1070286741"/>
                  </a:ext>
                </a:extLst>
              </a:tr>
            </a:tbl>
          </a:graphicData>
        </a:graphic>
      </p:graphicFrame>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72075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28</a:t>
            </a:fld>
            <a:endParaRPr lang="zh-TW" altLang="en-US"/>
          </a:p>
        </p:txBody>
      </p:sp>
      <p:sp>
        <p:nvSpPr>
          <p:cNvPr id="5"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疫後</a:t>
            </a:r>
            <a:r>
              <a:rPr lang="en-US" altLang="zh-TW" b="1" dirty="0">
                <a:solidFill>
                  <a:srgbClr val="0070C0"/>
                </a:solidFill>
                <a:latin typeface="微軟正黑體" panose="020B0604030504040204" pitchFamily="34" charset="-120"/>
                <a:ea typeface="微軟正黑體" panose="020B0604030504040204" pitchFamily="34" charset="-120"/>
              </a:rPr>
              <a:t>SMU-Phase II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831850" y="1808357"/>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系統能耗估算</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7"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mj-ea"/>
                <a:ea typeface="+mj-ea"/>
              </a:rPr>
              <a:t>(</a:t>
            </a:r>
            <a:r>
              <a:rPr lang="zh-TW" altLang="en-US" sz="2000" dirty="0" smtClean="0">
                <a:latin typeface="+mj-ea"/>
                <a:ea typeface="+mj-ea"/>
              </a:rPr>
              <a:t>七</a:t>
            </a:r>
            <a:r>
              <a:rPr lang="en-US" altLang="zh-TW" sz="2000" dirty="0" smtClean="0">
                <a:latin typeface="+mj-ea"/>
                <a:ea typeface="+mj-ea"/>
              </a:rPr>
              <a:t>)</a:t>
            </a:r>
            <a:r>
              <a:rPr lang="zh-TW" altLang="en-US" sz="2000" dirty="0">
                <a:latin typeface="+mj-ea"/>
                <a:ea typeface="+mj-ea"/>
              </a:rPr>
              <a:t>智慧化應用服務模組功能</a:t>
            </a:r>
            <a:r>
              <a:rPr lang="zh-TW" altLang="en-US" sz="2000" dirty="0" smtClean="0">
                <a:latin typeface="+mj-ea"/>
                <a:ea typeface="+mj-ea"/>
              </a:rPr>
              <a:t>說明</a:t>
            </a:r>
            <a:endParaRPr lang="zh-TW" altLang="en-US" sz="2000" dirty="0">
              <a:latin typeface="+mj-ea"/>
              <a:ea typeface="+mj-ea"/>
              <a:cs typeface="Times New Roman" panose="02020603050405020304" pitchFamily="18" charset="0"/>
            </a:endParaRPr>
          </a:p>
        </p:txBody>
      </p:sp>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grpSp>
        <p:nvGrpSpPr>
          <p:cNvPr id="9" name="畫布 38"/>
          <p:cNvGrpSpPr/>
          <p:nvPr/>
        </p:nvGrpSpPr>
        <p:grpSpPr>
          <a:xfrm>
            <a:off x="611560" y="1977134"/>
            <a:ext cx="5486400" cy="3873500"/>
            <a:chOff x="0" y="0"/>
            <a:chExt cx="5486400" cy="3873500"/>
          </a:xfrm>
        </p:grpSpPr>
        <p:sp>
          <p:nvSpPr>
            <p:cNvPr id="10" name="矩形 9"/>
            <p:cNvSpPr/>
            <p:nvPr/>
          </p:nvSpPr>
          <p:spPr>
            <a:xfrm>
              <a:off x="0" y="0"/>
              <a:ext cx="5486400" cy="3873500"/>
            </a:xfrm>
            <a:prstGeom prst="rect">
              <a:avLst/>
            </a:prstGeom>
          </p:spPr>
        </p:sp>
        <p:sp>
          <p:nvSpPr>
            <p:cNvPr id="11" name="矩形 10"/>
            <p:cNvSpPr/>
            <p:nvPr/>
          </p:nvSpPr>
          <p:spPr>
            <a:xfrm>
              <a:off x="1930400" y="234950"/>
              <a:ext cx="1574800" cy="52705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整廠總電表</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103800" y="961050"/>
              <a:ext cx="1401150" cy="7852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廠房</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產線分電表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3" name="矩形 12"/>
            <p:cNvSpPr/>
            <p:nvPr/>
          </p:nvSpPr>
          <p:spPr>
            <a:xfrm>
              <a:off x="1720850" y="954700"/>
              <a:ext cx="1416050" cy="8233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工廠</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周邊系統分電表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4" name="肘形接點 13"/>
            <p:cNvCxnSpPr>
              <a:stCxn id="11" idx="2"/>
              <a:endCxn id="12" idx="0"/>
            </p:cNvCxnSpPr>
            <p:nvPr/>
          </p:nvCxnSpPr>
          <p:spPr>
            <a:xfrm rot="5400000">
              <a:off x="1661563" y="-95187"/>
              <a:ext cx="199050" cy="19134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1" idx="2"/>
              <a:endCxn id="13" idx="0"/>
            </p:cNvCxnSpPr>
            <p:nvPr/>
          </p:nvCxnSpPr>
          <p:spPr>
            <a:xfrm rot="5400000">
              <a:off x="2476988" y="713888"/>
              <a:ext cx="192700" cy="2889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78800" y="961051"/>
              <a:ext cx="1574800" cy="78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系統</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7" name="肘形接點 16"/>
            <p:cNvCxnSpPr>
              <a:stCxn id="11" idx="2"/>
              <a:endCxn id="16" idx="0"/>
            </p:cNvCxnSpPr>
            <p:nvPr/>
          </p:nvCxnSpPr>
          <p:spPr>
            <a:xfrm rot="16200000" flipH="1">
              <a:off x="3292475" y="187325"/>
              <a:ext cx="199051" cy="1348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9150" y="1945640"/>
              <a:ext cx="98205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A</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9" name="矩形 18"/>
            <p:cNvSpPr/>
            <p:nvPr/>
          </p:nvSpPr>
          <p:spPr>
            <a:xfrm>
              <a:off x="999490" y="2542200"/>
              <a:ext cx="98806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B</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0" name="肘形接點 19"/>
            <p:cNvCxnSpPr>
              <a:stCxn id="12" idx="2"/>
              <a:endCxn id="18" idx="1"/>
            </p:cNvCxnSpPr>
            <p:nvPr/>
          </p:nvCxnSpPr>
          <p:spPr>
            <a:xfrm rot="16200000" flipH="1">
              <a:off x="678877" y="1871747"/>
              <a:ext cx="445770" cy="194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9" idx="1"/>
            </p:cNvCxnSpPr>
            <p:nvPr/>
          </p:nvCxnSpPr>
          <p:spPr>
            <a:xfrm rot="16200000" flipH="1">
              <a:off x="387117" y="2176207"/>
              <a:ext cx="1029630" cy="1951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99490" y="3158150"/>
              <a:ext cx="98806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其他設備</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肘形接點 22"/>
            <p:cNvCxnSpPr>
              <a:stCxn id="12" idx="2"/>
              <a:endCxn id="22" idx="1"/>
            </p:cNvCxnSpPr>
            <p:nvPr/>
          </p:nvCxnSpPr>
          <p:spPr>
            <a:xfrm rot="16200000" flipH="1">
              <a:off x="72792" y="2477832"/>
              <a:ext cx="1658280" cy="1951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43800" y="1932600"/>
              <a:ext cx="98171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中央空調</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5" name="矩形 24"/>
            <p:cNvSpPr/>
            <p:nvPr/>
          </p:nvSpPr>
          <p:spPr>
            <a:xfrm>
              <a:off x="2646000" y="2548550"/>
              <a:ext cx="98171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肘形接點 25"/>
            <p:cNvCxnSpPr>
              <a:stCxn id="13" idx="2"/>
              <a:endCxn id="24" idx="1"/>
            </p:cNvCxnSpPr>
            <p:nvPr/>
          </p:nvCxnSpPr>
          <p:spPr>
            <a:xfrm rot="16200000" flipH="1">
              <a:off x="2335847" y="1871027"/>
              <a:ext cx="400980" cy="2149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3" idx="2"/>
              <a:endCxn id="25" idx="1"/>
            </p:cNvCxnSpPr>
            <p:nvPr/>
          </p:nvCxnSpPr>
          <p:spPr>
            <a:xfrm rot="16200000" flipH="1">
              <a:off x="2028972" y="2177902"/>
              <a:ext cx="1016930" cy="217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228850" y="3398180"/>
              <a:ext cx="615950" cy="31022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文字方塊 57"/>
            <p:cNvSpPr txBox="1"/>
            <p:nvPr/>
          </p:nvSpPr>
          <p:spPr>
            <a:xfrm>
              <a:off x="2933700" y="3308350"/>
              <a:ext cx="250190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指已透過本案實現數位能耗管理</a:t>
              </a:r>
              <a:endParaRPr lang="zh-TW" sz="1400" kern="10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0" name="文字方塊 29"/>
          <p:cNvSpPr txBox="1"/>
          <p:nvPr/>
        </p:nvSpPr>
        <p:spPr>
          <a:xfrm>
            <a:off x="5685210" y="3965281"/>
            <a:ext cx="3240038" cy="1477328"/>
          </a:xfrm>
          <a:prstGeom prst="rect">
            <a:avLst/>
          </a:prstGeom>
          <a:noFill/>
        </p:spPr>
        <p:txBody>
          <a:bodyPr wrap="square" rtlCol="0">
            <a:spAutoFit/>
          </a:bodyPr>
          <a:lstStyle/>
          <a:p>
            <a:r>
              <a:rPr lang="zh-TW" altLang="en-US" dirty="0" smtClean="0">
                <a:latin typeface="+mj-ea"/>
                <a:ea typeface="+mj-ea"/>
              </a:rPr>
              <a:t>本案規劃</a:t>
            </a:r>
            <a:r>
              <a:rPr lang="en-US" altLang="zh-TW" dirty="0" smtClean="0">
                <a:latin typeface="+mj-ea"/>
                <a:ea typeface="+mj-ea"/>
              </a:rPr>
              <a:t>______</a:t>
            </a:r>
            <a:r>
              <a:rPr lang="zh-TW" altLang="en-US" dirty="0" smtClean="0">
                <a:latin typeface="+mj-ea"/>
                <a:ea typeface="+mj-ea"/>
              </a:rPr>
              <a:t>設備導入數位化能耗管理，輔導後可即時取得能耗數據，預估設備能耗節省</a:t>
            </a:r>
            <a:r>
              <a:rPr lang="en-US" altLang="zh-TW" dirty="0" smtClean="0">
                <a:latin typeface="+mj-ea"/>
                <a:ea typeface="+mj-ea"/>
              </a:rPr>
              <a:t>______%(</a:t>
            </a:r>
            <a:r>
              <a:rPr lang="zh-TW" altLang="en-US" dirty="0" smtClean="0">
                <a:latin typeface="+mj-ea"/>
                <a:ea typeface="+mj-ea"/>
              </a:rPr>
              <a:t>結案時提供佐證數據資料</a:t>
            </a:r>
            <a:r>
              <a:rPr lang="en-US" altLang="zh-TW" dirty="0" smtClean="0">
                <a:latin typeface="+mj-ea"/>
                <a:ea typeface="+mj-ea"/>
              </a:rPr>
              <a:t>)</a:t>
            </a:r>
            <a:r>
              <a:rPr lang="zh-TW" altLang="en-US" dirty="0" smtClean="0">
                <a:latin typeface="+mj-ea"/>
                <a:ea typeface="+mj-ea"/>
              </a:rPr>
              <a:t>，</a:t>
            </a:r>
            <a:endParaRPr lang="zh-TW" altLang="en-US" dirty="0">
              <a:latin typeface="+mj-ea"/>
              <a:ea typeface="+mj-ea"/>
            </a:endParaRPr>
          </a:p>
        </p:txBody>
      </p:sp>
      <p:sp>
        <p:nvSpPr>
          <p:cNvPr id="31" name="Rectangle 140"/>
          <p:cNvSpPr>
            <a:spLocks noChangeArrowheads="1"/>
          </p:cNvSpPr>
          <p:nvPr/>
        </p:nvSpPr>
        <p:spPr bwMode="auto">
          <a:xfrm>
            <a:off x="5685210" y="1986772"/>
            <a:ext cx="3060328" cy="1651424"/>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mj-ea"/>
              <a:ea typeface="+mj-ea"/>
            </a:endParaRPr>
          </a:p>
        </p:txBody>
      </p:sp>
      <p:sp>
        <p:nvSpPr>
          <p:cNvPr id="32" name="文字方塊 31"/>
          <p:cNvSpPr txBox="1"/>
          <p:nvPr/>
        </p:nvSpPr>
        <p:spPr>
          <a:xfrm>
            <a:off x="6239860" y="2475609"/>
            <a:ext cx="1645253" cy="369332"/>
          </a:xfrm>
          <a:prstGeom prst="rect">
            <a:avLst/>
          </a:prstGeom>
          <a:noFill/>
        </p:spPr>
        <p:txBody>
          <a:bodyPr wrap="square" rtlCol="0">
            <a:spAutoFit/>
          </a:bodyPr>
          <a:lstStyle/>
          <a:p>
            <a:r>
              <a:rPr lang="zh-TW" altLang="en-US" dirty="0" smtClean="0">
                <a:latin typeface="+mj-ea"/>
                <a:ea typeface="+mj-ea"/>
              </a:rPr>
              <a:t>功能圖示</a:t>
            </a:r>
            <a:endParaRPr lang="zh-TW" altLang="en-US" dirty="0">
              <a:latin typeface="+mj-ea"/>
              <a:ea typeface="+mj-ea"/>
            </a:endParaRPr>
          </a:p>
        </p:txBody>
      </p:sp>
      <p:sp>
        <p:nvSpPr>
          <p:cNvPr id="33" name="矩形 4"/>
          <p:cNvSpPr>
            <a:spLocks noChangeArrowheads="1"/>
          </p:cNvSpPr>
          <p:nvPr/>
        </p:nvSpPr>
        <p:spPr bwMode="auto">
          <a:xfrm>
            <a:off x="906462" y="5874718"/>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本案</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實施組之碳盤查工作，並於驗收時提供碳盤查報告。</a:t>
            </a:r>
            <a:endParaRPr lang="zh-TW" altLang="zh-TW" sz="1600" dirty="0">
              <a:solidFill>
                <a:schemeClr val="bg1">
                  <a:lumMod val="65000"/>
                </a:schemeClr>
              </a:solidFill>
              <a:latin typeface="+mn-ea"/>
              <a:ea typeface="+mn-ea"/>
            </a:endParaRPr>
          </a:p>
        </p:txBody>
      </p:sp>
      <p:sp>
        <p:nvSpPr>
          <p:cNvPr id="2" name="矩形 1"/>
          <p:cNvSpPr/>
          <p:nvPr/>
        </p:nvSpPr>
        <p:spPr>
          <a:xfrm>
            <a:off x="820750" y="1466272"/>
            <a:ext cx="3993401" cy="400110"/>
          </a:xfrm>
          <a:prstGeom prst="rect">
            <a:avLst/>
          </a:prstGeom>
        </p:spPr>
        <p:txBody>
          <a:bodyPr wrap="none">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案</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設備導入</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節能減碳相關措施</a:t>
            </a:r>
          </a:p>
        </p:txBody>
      </p:sp>
    </p:spTree>
    <p:extLst>
      <p:ext uri="{BB962C8B-B14F-4D97-AF65-F5344CB8AC3E}">
        <p14:creationId xmlns:p14="http://schemas.microsoft.com/office/powerpoint/2010/main" val="32744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5" name="Rectangle 2"/>
          <p:cNvSpPr>
            <a:spLocks noGrp="1" noChangeArrowheads="1"/>
          </p:cNvSpPr>
          <p:nvPr>
            <p:ph type="title"/>
          </p:nvPr>
        </p:nvSpPr>
        <p:spPr bwMode="auto">
          <a:xfrm>
            <a:off x="1043608" y="-4822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611560" y="1484784"/>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壹、計畫內容 </a:t>
            </a:r>
          </a:p>
          <a:p>
            <a:pPr marL="717550" lvl="1">
              <a:lnSpc>
                <a:spcPts val="2400"/>
              </a:lnSpc>
              <a:spcBef>
                <a:spcPts val="0"/>
              </a:spcBef>
              <a:buNone/>
            </a:pPr>
            <a:r>
              <a:rPr lang="zh-TW" altLang="zh-TW" sz="2000" b="1" dirty="0" smtClean="0">
                <a:latin typeface="微軟正黑體" panose="020B0604030504040204" pitchFamily="34" charset="-120"/>
                <a:ea typeface="微軟正黑體" panose="020B0604030504040204" pitchFamily="34" charset="-120"/>
              </a:rPr>
              <a:t>一、</a:t>
            </a:r>
            <a:r>
              <a:rPr lang="zh-TW" altLang="en-US" sz="2000" b="1" dirty="0">
                <a:latin typeface="微軟正黑體" panose="020B0604030504040204" pitchFamily="34" charset="-120"/>
                <a:ea typeface="微軟正黑體" panose="020B0604030504040204" pitchFamily="34" charset="-120"/>
              </a:rPr>
              <a:t>受</a:t>
            </a:r>
            <a:r>
              <a:rPr lang="zh-TW" altLang="en-US" sz="2000" b="1" dirty="0" smtClean="0">
                <a:latin typeface="微軟正黑體" panose="020B0604030504040204" pitchFamily="34" charset="-120"/>
                <a:ea typeface="微軟正黑體" panose="020B0604030504040204" pitchFamily="34" charset="-120"/>
              </a:rPr>
              <a:t>輔導業</a:t>
            </a:r>
            <a:r>
              <a:rPr lang="zh-TW" altLang="en-US" sz="2000" b="1" dirty="0">
                <a:latin typeface="微軟正黑體" panose="020B0604030504040204" pitchFamily="34" charset="-120"/>
                <a:ea typeface="微軟正黑體" panose="020B0604030504040204" pitchFamily="34" charset="-120"/>
              </a:rPr>
              <a:t>者</a:t>
            </a:r>
            <a:r>
              <a:rPr lang="zh-TW" altLang="zh-TW" sz="2000" b="1" dirty="0" smtClean="0">
                <a:latin typeface="微軟正黑體" panose="020B0604030504040204" pitchFamily="34" charset="-120"/>
                <a:ea typeface="微軟正黑體" panose="020B0604030504040204" pitchFamily="34" charset="-120"/>
              </a:rPr>
              <a:t>面臨</a:t>
            </a:r>
            <a:r>
              <a:rPr lang="zh-TW" altLang="zh-TW" sz="2000" b="1" dirty="0">
                <a:latin typeface="微軟正黑體" panose="020B0604030504040204" pitchFamily="34" charset="-120"/>
                <a:ea typeface="微軟正黑體" panose="020B0604030504040204" pitchFamily="34" charset="-120"/>
              </a:rPr>
              <a:t>問題</a:t>
            </a:r>
            <a:r>
              <a:rPr lang="zh-TW" altLang="en-US" sz="2000" b="1" dirty="0">
                <a:latin typeface="微軟正黑體" panose="020B0604030504040204" pitchFamily="34" charset="-120"/>
                <a:ea typeface="微軟正黑體" panose="020B0604030504040204" pitchFamily="34" charset="-120"/>
              </a:rPr>
              <a:t>與</a:t>
            </a:r>
            <a:r>
              <a:rPr lang="zh-TW" altLang="en-US" sz="2000" b="1" dirty="0" smtClean="0">
                <a:latin typeface="微軟正黑體" panose="020B0604030504040204" pitchFamily="34" charset="-120"/>
                <a:ea typeface="微軟正黑體" panose="020B0604030504040204" pitchFamily="34" charset="-120"/>
              </a:rPr>
              <a:t>需求</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解決方案</a:t>
            </a:r>
            <a:r>
              <a:rPr lang="en-US" altLang="zh-TW" sz="2000" b="1" dirty="0" smtClean="0">
                <a:latin typeface="微軟正黑體" panose="020B0604030504040204" pitchFamily="34" charset="-120"/>
                <a:ea typeface="微軟正黑體" panose="020B0604030504040204" pitchFamily="34" charset="-120"/>
              </a:rPr>
              <a:t>(</a:t>
            </a:r>
            <a:r>
              <a:rPr lang="en-US" altLang="zh-TW" b="1" dirty="0">
                <a:solidFill>
                  <a:srgbClr val="00B050"/>
                </a:solidFill>
              </a:rPr>
              <a:t>SMU Phase </a:t>
            </a:r>
            <a:r>
              <a:rPr lang="en-US" altLang="zh-TW" b="1" dirty="0" smtClean="0">
                <a:solidFill>
                  <a:srgbClr val="00B050"/>
                </a:solidFill>
              </a:rPr>
              <a:t>I</a:t>
            </a:r>
            <a:r>
              <a:rPr lang="en-US" altLang="zh-TW" b="1" dirty="0" smtClean="0"/>
              <a:t>/</a:t>
            </a:r>
            <a:r>
              <a:rPr lang="en-US" altLang="zh-TW" b="1" dirty="0" smtClean="0">
                <a:solidFill>
                  <a:srgbClr val="0070C0"/>
                </a:solidFill>
              </a:rPr>
              <a:t> </a:t>
            </a:r>
            <a:r>
              <a:rPr lang="en-US" altLang="zh-TW" b="1" dirty="0">
                <a:solidFill>
                  <a:srgbClr val="0070C0"/>
                </a:solidFill>
              </a:rPr>
              <a:t>SMU Phase II</a:t>
            </a:r>
            <a:r>
              <a:rPr lang="en-US" altLang="zh-TW" sz="2000" b="1" dirty="0" smtClean="0">
                <a:latin typeface="微軟正黑體" panose="020B0604030504040204" pitchFamily="34" charset="-120"/>
                <a:ea typeface="微軟正黑體" panose="020B0604030504040204" pitchFamily="34" charset="-120"/>
              </a:rPr>
              <a:t>)</a:t>
            </a:r>
          </a:p>
          <a:p>
            <a:pPr marL="717550" lvl="2" indent="-285750">
              <a:lnSpc>
                <a:spcPts val="2000"/>
              </a:lnSpc>
              <a:spcBef>
                <a:spcPts val="0"/>
              </a:spcBef>
              <a:buFont typeface="Wingdings" panose="05000000000000000000" pitchFamily="2" charset="2"/>
              <a:buNone/>
            </a:pPr>
            <a:endParaRPr lang="zh-TW"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latin typeface="微軟正黑體" panose="020B0604030504040204" pitchFamily="34" charset="-120"/>
                <a:ea typeface="微軟正黑體" panose="020B0604030504040204" pitchFamily="34" charset="-120"/>
              </a:rPr>
              <a:t>三、</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t>四、人力與</a:t>
            </a:r>
            <a:r>
              <a:rPr lang="zh-TW" altLang="zh-TW" sz="2000" b="1" dirty="0" smtClean="0"/>
              <a:t>經費說明</a:t>
            </a:r>
            <a:endParaRPr lang="en-US" altLang="zh-TW" sz="2000" b="1" dirty="0" smtClean="0"/>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smtClean="0"/>
              <a:t>貳、預期效益</a:t>
            </a:r>
            <a:endParaRPr lang="en-US" altLang="zh-TW" sz="2000" b="1" dirty="0" smtClean="0"/>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參、一頁效益表</a:t>
            </a:r>
            <a:r>
              <a:rPr lang="en-US" altLang="zh-TW" sz="2000" b="1" dirty="0" smtClean="0"/>
              <a:t>(</a:t>
            </a:r>
            <a:r>
              <a:rPr lang="zh-TW" altLang="en-US" sz="2000" b="1" dirty="0" smtClean="0"/>
              <a:t>預期</a:t>
            </a:r>
            <a:r>
              <a:rPr lang="en-US" altLang="zh-TW" sz="2000" b="1" dirty="0" smtClean="0"/>
              <a:t>)</a:t>
            </a:r>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肆、附錄</a:t>
            </a:r>
            <a:r>
              <a:rPr lang="en-US" altLang="zh-TW" sz="2000" b="1" dirty="0" smtClean="0"/>
              <a:t>-</a:t>
            </a:r>
            <a:r>
              <a:rPr lang="zh-TW" altLang="en-US" sz="2000" b="1" dirty="0" smtClean="0"/>
              <a:t>基本資料、設備聯網列表、本案硬體列表、本案資訊流列表</a:t>
            </a:r>
            <a:endParaRPr lang="zh-TW" altLang="zh-TW" sz="2000" b="1" dirty="0"/>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p:txBody>
      </p:sp>
      <p:sp>
        <p:nvSpPr>
          <p:cNvPr id="2" name="矩形 1"/>
          <p:cNvSpPr/>
          <p:nvPr/>
        </p:nvSpPr>
        <p:spPr>
          <a:xfrm>
            <a:off x="3563888" y="2132856"/>
            <a:ext cx="903645" cy="323165"/>
          </a:xfrm>
          <a:prstGeom prst="rect">
            <a:avLst/>
          </a:prstGeom>
        </p:spPr>
        <p:txBody>
          <a:bodyPr wrap="none">
            <a:spAutoFit/>
          </a:bodyPr>
          <a:lstStyle/>
          <a:p>
            <a:r>
              <a:rPr lang="en-US" altLang="zh-TW" sz="1500" b="1" dirty="0" smtClean="0">
                <a:solidFill>
                  <a:schemeClr val="bg1">
                    <a:lumMod val="65000"/>
                  </a:schemeClr>
                </a:solidFill>
              </a:rPr>
              <a:t>(</a:t>
            </a:r>
            <a:r>
              <a:rPr lang="en-US" altLang="zh-TW" sz="1500" b="1" dirty="0" smtClean="0">
                <a:solidFill>
                  <a:schemeClr val="bg1">
                    <a:lumMod val="65000"/>
                  </a:schemeClr>
                </a:solidFill>
              </a:rPr>
              <a:t>P.8~15)</a:t>
            </a:r>
            <a:endParaRPr lang="zh-TW" altLang="en-US" sz="1500" b="1" dirty="0">
              <a:solidFill>
                <a:schemeClr val="bg1">
                  <a:lumMod val="65000"/>
                </a:schemeClr>
              </a:solidFill>
            </a:endParaRPr>
          </a:p>
        </p:txBody>
      </p:sp>
      <p:sp>
        <p:nvSpPr>
          <p:cNvPr id="7" name="矩形 6"/>
          <p:cNvSpPr/>
          <p:nvPr/>
        </p:nvSpPr>
        <p:spPr>
          <a:xfrm>
            <a:off x="5220072" y="2132856"/>
            <a:ext cx="1011046" cy="323165"/>
          </a:xfrm>
          <a:prstGeom prst="rect">
            <a:avLst/>
          </a:prstGeom>
        </p:spPr>
        <p:txBody>
          <a:bodyPr wrap="none">
            <a:spAutoFit/>
          </a:bodyPr>
          <a:lstStyle/>
          <a:p>
            <a:r>
              <a:rPr lang="en-US" altLang="zh-TW" sz="1500" b="1" dirty="0" smtClean="0">
                <a:solidFill>
                  <a:schemeClr val="bg1">
                    <a:lumMod val="65000"/>
                  </a:schemeClr>
                </a:solidFill>
              </a:rPr>
              <a:t>(</a:t>
            </a:r>
            <a:r>
              <a:rPr lang="en-US" altLang="zh-TW" sz="1500" b="1" dirty="0" smtClean="0">
                <a:solidFill>
                  <a:schemeClr val="bg1">
                    <a:lumMod val="65000"/>
                  </a:schemeClr>
                </a:solidFill>
              </a:rPr>
              <a:t>P.16~33)</a:t>
            </a:r>
            <a:endParaRPr lang="zh-TW" altLang="en-US" sz="1500" b="1" dirty="0">
              <a:solidFill>
                <a:schemeClr val="bg1">
                  <a:lumMod val="65000"/>
                </a:schemeClr>
              </a:solidFill>
            </a:endParaRPr>
          </a:p>
        </p:txBody>
      </p:sp>
      <p:sp>
        <p:nvSpPr>
          <p:cNvPr id="8" name="矩形 7"/>
          <p:cNvSpPr/>
          <p:nvPr/>
        </p:nvSpPr>
        <p:spPr>
          <a:xfrm>
            <a:off x="6372200" y="2348880"/>
            <a:ext cx="2236510" cy="338554"/>
          </a:xfrm>
          <a:prstGeom prst="rect">
            <a:avLst/>
          </a:prstGeom>
        </p:spPr>
        <p:txBody>
          <a:bodyPr wrap="none">
            <a:spAutoFit/>
          </a:bodyPr>
          <a:lstStyle/>
          <a:p>
            <a:r>
              <a:rPr lang="zh-TW" altLang="en-US" sz="1600" b="1" dirty="0" smtClean="0">
                <a:solidFill>
                  <a:schemeClr val="bg1">
                    <a:lumMod val="50000"/>
                  </a:schemeClr>
                </a:solidFill>
              </a:rPr>
              <a:t>請依計畫性質擇一填寫</a:t>
            </a:r>
            <a:endParaRPr lang="zh-TW" altLang="en-US" sz="1600" b="1" dirty="0">
              <a:solidFill>
                <a:schemeClr val="bg1">
                  <a:lumMod val="50000"/>
                </a:schemeClr>
              </a:solidFill>
            </a:endParaRPr>
          </a:p>
        </p:txBody>
      </p:sp>
    </p:spTree>
    <p:extLst>
      <p:ext uri="{BB962C8B-B14F-4D97-AF65-F5344CB8AC3E}">
        <p14:creationId xmlns:p14="http://schemas.microsoft.com/office/powerpoint/2010/main" val="262087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29</a:t>
            </a:fld>
            <a:endParaRPr lang="zh-TW" altLang="en-US"/>
          </a:p>
        </p:txBody>
      </p:sp>
      <p:sp>
        <p:nvSpPr>
          <p:cNvPr id="7" name="Rectangle 2"/>
          <p:cNvSpPr txBox="1">
            <a:spLocks noChangeArrowheads="1"/>
          </p:cNvSpPr>
          <p:nvPr/>
        </p:nvSpPr>
        <p:spPr bwMode="auto">
          <a:xfrm>
            <a:off x="323528" y="1081721"/>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000" dirty="0" smtClean="0"/>
              <a:t>(</a:t>
            </a:r>
            <a:r>
              <a:rPr lang="zh-TW" altLang="en-US" sz="2000" dirty="0"/>
              <a:t>八</a:t>
            </a:r>
            <a:r>
              <a:rPr lang="en-US" altLang="zh-TW" sz="2000" dirty="0" smtClean="0"/>
              <a:t>)</a:t>
            </a:r>
            <a:r>
              <a:rPr lang="zh-TW" altLang="en-US" sz="2000" dirty="0" smtClean="0"/>
              <a:t>輔導單位資訊安全導入</a:t>
            </a:r>
          </a:p>
        </p:txBody>
      </p:sp>
      <p:sp>
        <p:nvSpPr>
          <p:cNvPr id="2" name="矩形 1"/>
          <p:cNvSpPr/>
          <p:nvPr/>
        </p:nvSpPr>
        <p:spPr>
          <a:xfrm>
            <a:off x="467544" y="1456773"/>
            <a:ext cx="7486525" cy="1426031"/>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請說明輔導單位軟體資訊安全檢測規劃，若本案為輔導單位第</a:t>
            </a:r>
            <a:r>
              <a:rPr lang="en-US" altLang="zh-TW" sz="1600" dirty="0">
                <a:solidFill>
                  <a:schemeClr val="bg1">
                    <a:lumMod val="65000"/>
                  </a:schemeClr>
                </a:solidFill>
                <a:latin typeface="+mn-ea"/>
                <a:ea typeface="+mn-ea"/>
              </a:rPr>
              <a:t>4</a:t>
            </a:r>
            <a:r>
              <a:rPr lang="zh-TW" altLang="zh-TW" sz="1600" dirty="0">
                <a:solidFill>
                  <a:schemeClr val="bg1">
                    <a:lumMod val="65000"/>
                  </a:schemeClr>
                </a:solidFill>
                <a:latin typeface="+mn-ea"/>
                <a:ea typeface="+mn-ea"/>
              </a:rPr>
              <a:t>案之提案計畫，應提供源碼掃描之資訊安全弱點掃描報告，且高度</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以上風險應為</a:t>
            </a:r>
            <a:r>
              <a:rPr lang="en-US" altLang="zh-TW" sz="1600" dirty="0">
                <a:solidFill>
                  <a:schemeClr val="bg1">
                    <a:lumMod val="65000"/>
                  </a:schemeClr>
                </a:solidFill>
                <a:latin typeface="+mn-ea"/>
                <a:ea typeface="+mn-ea"/>
              </a:rPr>
              <a:t>0</a:t>
            </a:r>
            <a:r>
              <a:rPr lang="zh-TW" altLang="zh-TW" sz="1600" dirty="0">
                <a:solidFill>
                  <a:schemeClr val="bg1">
                    <a:lumMod val="65000"/>
                  </a:schemeClr>
                </a:solidFill>
                <a:latin typeface="+mn-ea"/>
                <a:ea typeface="+mn-ea"/>
              </a:rPr>
              <a:t>項。</a:t>
            </a:r>
          </a:p>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請說明輔導單位軟體資訊安全改善之長期規劃做法，如：擬長期合作之資安單位、弱點掃瞄預計實施程度，已知資安弱點之改善規劃。</a:t>
            </a:r>
          </a:p>
        </p:txBody>
      </p:sp>
      <p:sp>
        <p:nvSpPr>
          <p:cNvPr id="6" name="Rectangle 2"/>
          <p:cNvSpPr txBox="1">
            <a:spLocks noChangeArrowheads="1"/>
          </p:cNvSpPr>
          <p:nvPr/>
        </p:nvSpPr>
        <p:spPr bwMode="auto">
          <a:xfrm>
            <a:off x="179512" y="4365104"/>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176213" lvl="1" algn="l">
              <a:spcBef>
                <a:spcPts val="0"/>
              </a:spcBef>
            </a:pPr>
            <a:r>
              <a:rPr lang="en-US" altLang="zh-TW" sz="2000" dirty="0" smtClean="0"/>
              <a:t>(</a:t>
            </a:r>
            <a:r>
              <a:rPr lang="zh-TW" altLang="en-US" sz="2000" dirty="0" smtClean="0"/>
              <a:t>九</a:t>
            </a:r>
            <a:r>
              <a:rPr lang="en-US" altLang="zh-TW" sz="2000" dirty="0" smtClean="0"/>
              <a:t>)</a:t>
            </a:r>
            <a:r>
              <a:rPr lang="zh-TW" altLang="en-US" sz="2000" dirty="0" smtClean="0"/>
              <a:t>受輔導業者資訊安全導入規劃</a:t>
            </a:r>
          </a:p>
        </p:txBody>
      </p:sp>
      <p:sp>
        <p:nvSpPr>
          <p:cNvPr id="3" name="矩形 2"/>
          <p:cNvSpPr/>
          <p:nvPr/>
        </p:nvSpPr>
        <p:spPr>
          <a:xfrm>
            <a:off x="755576" y="4724113"/>
            <a:ext cx="7319629" cy="425758"/>
          </a:xfrm>
          <a:prstGeom prst="rect">
            <a:avLst/>
          </a:prstGeom>
        </p:spPr>
        <p:txBody>
          <a:bodyPr wrap="square">
            <a:spAutoFit/>
          </a:bodyPr>
          <a:lstStyle/>
          <a:p>
            <a:pPr marL="0" lvl="4" algn="just">
              <a:lnSpc>
                <a:spcPts val="2600"/>
              </a:lnSpc>
              <a:spcAft>
                <a:spcPts val="0"/>
              </a:spcAft>
            </a:pPr>
            <a:r>
              <a:rPr lang="zh-TW" altLang="zh-TW" sz="1600" dirty="0">
                <a:solidFill>
                  <a:schemeClr val="bg1">
                    <a:lumMod val="65000"/>
                  </a:schemeClr>
                </a:solidFill>
                <a:latin typeface="+mn-ea"/>
                <a:ea typeface="+mn-ea"/>
              </a:rPr>
              <a:t>其他資安說明，如：本計畫導入受輔導業者場域之建議資安實施措施相關規劃</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2560928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30</a:t>
            </a:fld>
            <a:endParaRPr lang="en-US" altLang="zh-TW"/>
          </a:p>
        </p:txBody>
      </p:sp>
      <p:sp>
        <p:nvSpPr>
          <p:cNvPr id="7" name="文字方塊 6"/>
          <p:cNvSpPr txBox="1"/>
          <p:nvPr/>
        </p:nvSpPr>
        <p:spPr>
          <a:xfrm>
            <a:off x="124544" y="1311106"/>
            <a:ext cx="8983960" cy="5586145"/>
          </a:xfrm>
          <a:prstGeom prst="rect">
            <a:avLst/>
          </a:prstGeom>
          <a:noFill/>
        </p:spPr>
        <p:txBody>
          <a:bodyPr wrap="square" rtlCol="0">
            <a:spAutoFit/>
          </a:bodyPr>
          <a:lstStyle/>
          <a:p>
            <a:pPr marL="342900" indent="-34290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本案受輔導業者原</a:t>
            </a:r>
            <a:r>
              <a:rPr lang="zh-TW" altLang="en-US" sz="1800" b="1" dirty="0" smtClean="0">
                <a:solidFill>
                  <a:srgbClr val="FF0000"/>
                </a:solidFill>
                <a:latin typeface="微軟正黑體" panose="020B0604030504040204" pitchFamily="34" charset="-120"/>
                <a:ea typeface="微軟正黑體" panose="020B0604030504040204" pitchFamily="34" charset="-120"/>
              </a:rPr>
              <a:t>已具備機聯網與稼動率可視化之基礎</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原透過</a:t>
            </a:r>
            <a:r>
              <a:rPr lang="en-US" altLang="zh-TW" sz="1800" dirty="0" smtClean="0">
                <a:latin typeface="微軟正黑體" panose="020B0604030504040204" pitchFamily="34" charset="-120"/>
                <a:ea typeface="微軟正黑體" panose="020B0604030504040204" pitchFamily="34" charset="-120"/>
              </a:rPr>
              <a:t>SMB</a:t>
            </a:r>
            <a:r>
              <a:rPr lang="zh-TW" altLang="en-US" sz="1800" dirty="0" smtClean="0">
                <a:latin typeface="微軟正黑體" panose="020B0604030504040204" pitchFamily="34" charset="-120"/>
                <a:ea typeface="微軟正黑體" panose="020B0604030504040204" pitchFamily="34" charset="-120"/>
              </a:rPr>
              <a:t>輔導計畫</a:t>
            </a:r>
            <a:r>
              <a:rPr lang="zh-TW" altLang="en-US" sz="1800" b="1" dirty="0" smtClean="0">
                <a:latin typeface="微軟正黑體" panose="020B0604030504040204" pitchFamily="34" charset="-120"/>
                <a:ea typeface="微軟正黑體" panose="020B0604030504040204" pitchFamily="34" charset="-120"/>
              </a:rPr>
              <a:t>或自行</a:t>
            </a:r>
            <a:r>
              <a:rPr lang="zh-TW" altLang="en-US" sz="1800" dirty="0" smtClean="0">
                <a:latin typeface="微軟正黑體" panose="020B0604030504040204" pitchFamily="34" charset="-120"/>
                <a:ea typeface="微軟正黑體" panose="020B0604030504040204" pitchFamily="34" charset="-120"/>
              </a:rPr>
              <a:t>建置機聯網系統，原設備聯網數共</a:t>
            </a:r>
            <a:r>
              <a:rPr lang="en-US" altLang="zh-TW" sz="1800" dirty="0" smtClean="0">
                <a:latin typeface="微軟正黑體" panose="020B0604030504040204" pitchFamily="34" charset="-120"/>
                <a:ea typeface="微軟正黑體" panose="020B0604030504040204" pitchFamily="34" charset="-120"/>
              </a:rPr>
              <a:t>O</a:t>
            </a:r>
            <a:r>
              <a:rPr lang="zh-TW" altLang="en-US" sz="1800" dirty="0" smtClean="0">
                <a:latin typeface="微軟正黑體" panose="020B0604030504040204" pitchFamily="34" charset="-120"/>
                <a:ea typeface="微軟正黑體" panose="020B0604030504040204" pitchFamily="34" charset="-120"/>
              </a:rPr>
              <a:t>台</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摘要資訊如</a:t>
            </a:r>
            <a:r>
              <a:rPr lang="zh-TW" altLang="en-US" sz="1800" b="1" dirty="0" smtClean="0">
                <a:latin typeface="微軟正黑體" panose="020B0604030504040204" pitchFamily="34" charset="-120"/>
                <a:ea typeface="微軟正黑體" panose="020B0604030504040204" pitchFamily="34" charset="-120"/>
              </a:rPr>
              <a:t>輔導</a:t>
            </a:r>
            <a:r>
              <a:rPr lang="zh-TW" altLang="en-US" sz="1800" b="1" dirty="0">
                <a:latin typeface="微軟正黑體" panose="020B0604030504040204" pitchFamily="34" charset="-120"/>
                <a:ea typeface="微軟正黑體" panose="020B0604030504040204" pitchFamily="34" charset="-120"/>
              </a:rPr>
              <a:t>前</a:t>
            </a:r>
            <a:r>
              <a:rPr lang="zh-TW" altLang="en-US" sz="1800" b="1" dirty="0" smtClean="0">
                <a:latin typeface="微軟正黑體" panose="020B0604030504040204" pitchFamily="34" charset="-120"/>
                <a:ea typeface="微軟正黑體" panose="020B0604030504040204" pitchFamily="34" charset="-120"/>
              </a:rPr>
              <a:t>系統一覽表</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，原設備稼動率與可視化透過</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裝置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本案導入地點為</a:t>
            </a:r>
            <a:r>
              <a:rPr lang="en-US" altLang="zh-TW" sz="1800" dirty="0" smtClean="0">
                <a:latin typeface="微軟正黑體" panose="020B0604030504040204" pitchFamily="34" charset="-120"/>
                <a:ea typeface="微軟正黑體" panose="020B0604030504040204" pitchFamily="34" charset="-120"/>
              </a:rPr>
              <a:t>OOO</a:t>
            </a:r>
            <a:r>
              <a:rPr lang="zh-TW" altLang="en-US" sz="1800" dirty="0" smtClean="0">
                <a:latin typeface="微軟正黑體" panose="020B0604030504040204" pitchFamily="34" charset="-120"/>
                <a:ea typeface="微軟正黑體" panose="020B0604030504040204" pitchFamily="34" charset="-120"/>
              </a:rPr>
              <a:t>廠</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地址</a:t>
            </a:r>
            <a:r>
              <a:rPr lang="en-US" altLang="zh-TW" sz="1800" dirty="0" smtClean="0">
                <a:latin typeface="微軟正黑體" panose="020B0604030504040204" pitchFamily="34" charset="-120"/>
                <a:ea typeface="微軟正黑體" panose="020B0604030504040204" pitchFamily="34" charset="-120"/>
              </a:rPr>
              <a:t>:OOOOOO)</a:t>
            </a:r>
            <a:r>
              <a:rPr lang="zh-TW" altLang="en-US" sz="1800" dirty="0" smtClean="0">
                <a:latin typeface="微軟正黑體" panose="020B0604030504040204" pitchFamily="34" charset="-120"/>
                <a:ea typeface="微軟正黑體" panose="020B0604030504040204" pitchFamily="34" charset="-120"/>
              </a:rPr>
              <a:t>或</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產品</a:t>
            </a:r>
            <a:endParaRPr lang="en-US" altLang="zh-TW" sz="1800" dirty="0" smtClean="0">
              <a:latin typeface="微軟正黑體" panose="020B0604030504040204" pitchFamily="34" charset="-120"/>
              <a:ea typeface="微軟正黑體" panose="020B0604030504040204" pitchFamily="34" charset="-120"/>
            </a:endParaRPr>
          </a:p>
          <a:p>
            <a:pPr marL="342900" indent="-34290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本案系統可即時取得</a:t>
            </a:r>
            <a:r>
              <a:rPr lang="en-US" altLang="zh-TW" sz="1800" dirty="0" smtClean="0">
                <a:latin typeface="微軟正黑體" panose="020B0604030504040204" pitchFamily="34" charset="-120"/>
                <a:ea typeface="微軟正黑體" panose="020B0604030504040204" pitchFamily="34" charset="-120"/>
              </a:rPr>
              <a:t>v</a:t>
            </a:r>
            <a:r>
              <a:rPr lang="zh-TW" altLang="en-US" sz="1800" dirty="0" smtClean="0">
                <a:latin typeface="微軟正黑體" panose="020B0604030504040204" pitchFamily="34" charset="-120"/>
                <a:ea typeface="微軟正黑體" panose="020B0604030504040204" pitchFamily="34" charset="-120"/>
              </a:rPr>
              <a:t>項數據資料，系統可即時展現</a:t>
            </a:r>
            <a:r>
              <a:rPr lang="en-US" altLang="zh-TW" sz="1800" dirty="0">
                <a:latin typeface="微軟正黑體" panose="020B0604030504040204" pitchFamily="34" charset="-120"/>
                <a:ea typeface="微軟正黑體" panose="020B0604030504040204" pitchFamily="34" charset="-120"/>
              </a:rPr>
              <a:t>w</a:t>
            </a:r>
            <a:r>
              <a:rPr lang="zh-TW" altLang="en-US" sz="1800" dirty="0" smtClean="0">
                <a:latin typeface="微軟正黑體" panose="020B0604030504040204" pitchFamily="34" charset="-120"/>
                <a:ea typeface="微軟正黑體" panose="020B0604030504040204" pitchFamily="34" charset="-120"/>
              </a:rPr>
              <a:t>項可</a:t>
            </a:r>
            <a:r>
              <a:rPr lang="zh-TW" altLang="en-US" sz="1800" dirty="0">
                <a:latin typeface="微軟正黑體" panose="020B0604030504040204" pitchFamily="34" charset="-120"/>
                <a:ea typeface="微軟正黑體" panose="020B0604030504040204" pitchFamily="34" charset="-120"/>
              </a:rPr>
              <a:t>視化</a:t>
            </a:r>
            <a:r>
              <a:rPr lang="zh-TW" altLang="en-US" sz="1800" dirty="0" smtClean="0">
                <a:latin typeface="微軟正黑體" panose="020B0604030504040204" pitchFamily="34" charset="-120"/>
                <a:ea typeface="微軟正黑體" panose="020B0604030504040204" pitchFamily="34" charset="-120"/>
              </a:rPr>
              <a:t>資訊、特定資料分析頁面</a:t>
            </a:r>
            <a:r>
              <a:rPr lang="en-US" altLang="zh-TW" sz="1800" dirty="0" smtClean="0">
                <a:latin typeface="微軟正黑體" panose="020B0604030504040204" pitchFamily="34" charset="-120"/>
                <a:ea typeface="微軟正黑體" panose="020B0604030504040204" pitchFamily="34" charset="-120"/>
              </a:rPr>
              <a:t>x</a:t>
            </a:r>
            <a:r>
              <a:rPr lang="zh-TW" altLang="en-US" sz="1800" dirty="0" smtClean="0">
                <a:latin typeface="微軟正黑體" panose="020B0604030504040204" pitchFamily="34" charset="-120"/>
                <a:ea typeface="微軟正黑體" panose="020B0604030504040204" pitchFamily="34" charset="-120"/>
              </a:rPr>
              <a:t>個、利用</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項預測模型提供</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項資料分析後之預測結果、經受輔導業者認可後將</a:t>
            </a:r>
            <a:r>
              <a:rPr lang="en-US" altLang="zh-TW" sz="1800" dirty="0" smtClean="0">
                <a:latin typeface="微軟正黑體" panose="020B0604030504040204" pitchFamily="34" charset="-120"/>
                <a:ea typeface="微軟正黑體" panose="020B0604030504040204" pitchFamily="34" charset="-120"/>
              </a:rPr>
              <a:t>z</a:t>
            </a:r>
            <a:r>
              <a:rPr lang="zh-TW" altLang="en-US" sz="1800" dirty="0" smtClean="0">
                <a:latin typeface="微軟正黑體" panose="020B0604030504040204" pitchFamily="34" charset="-120"/>
                <a:ea typeface="微軟正黑體" panose="020B0604030504040204" pitchFamily="34" charset="-120"/>
              </a:rPr>
              <a:t>項決策由本案系統代為決策運行。</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請依本案智慧化程度達成結果列舉數量</a:t>
            </a:r>
            <a:r>
              <a:rPr lang="en-US" altLang="zh-TW" sz="1800" b="1" dirty="0" smtClean="0">
                <a:latin typeface="微軟正黑體" panose="020B0604030504040204" pitchFamily="34" charset="-120"/>
                <a:ea typeface="微軟正黑體" panose="020B0604030504040204" pitchFamily="34" charset="-120"/>
              </a:rPr>
              <a:t>)</a:t>
            </a:r>
          </a:p>
          <a:p>
            <a:pPr marL="342900" indent="-342900">
              <a:spcBef>
                <a:spcPts val="600"/>
              </a:spcBef>
              <a:buFont typeface="Wingdings" panose="05000000000000000000" pitchFamily="2" charset="2"/>
              <a:buChar char="p"/>
            </a:pP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l"/>
            </a:pP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smtClean="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擷取</a:t>
            </a:r>
            <a:r>
              <a:rPr lang="en-US" altLang="zh-TW" sz="1800" u="sng" dirty="0" smtClean="0">
                <a:latin typeface="微軟正黑體" panose="020B0604030504040204" pitchFamily="34" charset="-120"/>
                <a:ea typeface="微軟正黑體" panose="020B0604030504040204" pitchFamily="34" charset="-120"/>
              </a:rPr>
              <a:t>   v   </a:t>
            </a:r>
            <a:r>
              <a:rPr lang="zh-TW" altLang="en-US" sz="1800" u="sng" dirty="0" smtClean="0">
                <a:latin typeface="微軟正黑體" panose="020B0604030504040204" pitchFamily="34" charset="-120"/>
                <a:ea typeface="微軟正黑體" panose="020B0604030504040204" pitchFamily="34" charset="-120"/>
              </a:rPr>
              <a:t>個</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如附件表</a:t>
            </a:r>
            <a:r>
              <a:rPr lang="en-US" altLang="zh-TW" sz="1800" dirty="0">
                <a:latin typeface="微軟正黑體" panose="020B0604030504040204" pitchFamily="34" charset="-120"/>
                <a:ea typeface="微軟正黑體" panose="020B0604030504040204" pitchFamily="34" charset="-120"/>
              </a:rPr>
              <a:t>____)</a:t>
            </a:r>
            <a:r>
              <a:rPr lang="zh-TW" altLang="zh-TW" sz="1800" dirty="0">
                <a:latin typeface="微軟正黑體" panose="020B0604030504040204" pitchFamily="34" charset="-120"/>
                <a:ea typeface="微軟正黑體" panose="020B0604030504040204" pitchFamily="34" charset="-120"/>
              </a:rPr>
              <a:t>，透過</a:t>
            </a:r>
            <a:r>
              <a:rPr lang="en-US" altLang="zh-TW" sz="1800" u="sng" dirty="0">
                <a:latin typeface="微軟正黑體" panose="020B0604030504040204" pitchFamily="34" charset="-120"/>
                <a:ea typeface="微軟正黑體" panose="020B0604030504040204" pitchFamily="34" charset="-120"/>
              </a:rPr>
              <a:t> </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a:latin typeface="微軟正黑體" panose="020B0604030504040204" pitchFamily="34" charset="-120"/>
                <a:ea typeface="微軟正黑體" panose="020B0604030504040204" pitchFamily="34" charset="-120"/>
              </a:rPr>
              <a:t>(</a:t>
            </a:r>
            <a:r>
              <a:rPr lang="zh-TW" altLang="zh-TW" sz="1800" u="sng" dirty="0">
                <a:latin typeface="微軟正黑體" panose="020B0604030504040204" pitchFamily="34" charset="-120"/>
                <a:ea typeface="微軟正黑體" panose="020B0604030504040204" pitchFamily="34" charset="-120"/>
              </a:rPr>
              <a:t>品牌</a:t>
            </a:r>
            <a:r>
              <a:rPr lang="en-US" altLang="zh-TW" sz="1800" u="sng"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資料庫進行數據儲存</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lvl="0"/>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可視化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zh-TW" sz="1800" b="1" dirty="0" smtClean="0">
                <a:latin typeface="微軟正黑體" panose="020B0604030504040204" pitchFamily="34" charset="-120"/>
                <a:ea typeface="微軟正黑體" panose="020B0604030504040204" pitchFamily="34" charset="-120"/>
              </a:rPr>
              <a:t>應用</a:t>
            </a:r>
            <a:r>
              <a:rPr lang="zh-TW" altLang="en-US" sz="1800" dirty="0" smtClean="0">
                <a:latin typeface="微軟正黑體" panose="020B0604030504040204" pitchFamily="34" charset="-120"/>
                <a:ea typeface="微軟正黑體" panose="020B0604030504040204" pitchFamily="34" charset="-120"/>
              </a:rPr>
              <a:t>前述</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zh-TW" altLang="zh-TW" sz="1800" dirty="0" smtClean="0">
                <a:latin typeface="微軟正黑體" panose="020B0604030504040204" pitchFamily="34" charset="-120"/>
                <a:ea typeface="微軟正黑體" panose="020B0604030504040204" pitchFamily="34" charset="-120"/>
              </a:rPr>
              <a:t>進行</a:t>
            </a:r>
            <a:r>
              <a:rPr lang="en-US" altLang="zh-TW" sz="1800"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w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即時可視化圖形呈現；</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透明化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en-US" sz="1800" b="1" dirty="0" smtClean="0">
                <a:latin typeface="微軟正黑體" panose="020B0604030504040204" pitchFamily="34" charset="-120"/>
                <a:ea typeface="微軟正黑體" panose="020B0604030504040204" pitchFamily="34" charset="-120"/>
              </a:rPr>
              <a:t>設計</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x   </a:t>
            </a:r>
            <a:r>
              <a:rPr lang="zh-TW" altLang="en-US" sz="1800" dirty="0" smtClean="0">
                <a:latin typeface="微軟正黑體" panose="020B0604030504040204" pitchFamily="34" charset="-120"/>
                <a:ea typeface="微軟正黑體" panose="020B0604030504040204" pitchFamily="34" charset="-120"/>
              </a:rPr>
              <a:t>個</a:t>
            </a:r>
            <a:r>
              <a:rPr lang="zh-TW" altLang="zh-TW" sz="1800" b="1" dirty="0" smtClean="0">
                <a:latin typeface="微軟正黑體" panose="020B0604030504040204" pitchFamily="34" charset="-120"/>
                <a:ea typeface="微軟正黑體" panose="020B0604030504040204" pitchFamily="34" charset="-120"/>
              </a:rPr>
              <a:t>跨</a:t>
            </a:r>
            <a:r>
              <a:rPr lang="zh-TW" altLang="zh-TW" sz="1800" b="1" dirty="0">
                <a:latin typeface="微軟正黑體" panose="020B0604030504040204" pitchFamily="34" charset="-120"/>
                <a:ea typeface="微軟正黑體" panose="020B0604030504040204" pitchFamily="34" charset="-120"/>
              </a:rPr>
              <a:t>系統資料</a:t>
            </a:r>
            <a:r>
              <a:rPr lang="zh-TW" altLang="zh-TW" sz="1800" dirty="0">
                <a:latin typeface="微軟正黑體" panose="020B0604030504040204" pitchFamily="34" charset="-120"/>
                <a:ea typeface="微軟正黑體" panose="020B0604030504040204" pitchFamily="34" charset="-120"/>
              </a:rPr>
              <a:t>之</a:t>
            </a:r>
            <a:r>
              <a:rPr lang="zh-TW" altLang="zh-TW" sz="1800" b="1" dirty="0">
                <a:latin typeface="微軟正黑體" panose="020B0604030504040204" pitchFamily="34" charset="-120"/>
                <a:ea typeface="微軟正黑體" panose="020B0604030504040204" pitchFamily="34" charset="-120"/>
              </a:rPr>
              <a:t>分析比對</a:t>
            </a:r>
            <a:r>
              <a:rPr lang="zh-TW" altLang="zh-TW" sz="1800" dirty="0">
                <a:latin typeface="微軟正黑體" panose="020B0604030504040204" pitchFamily="34" charset="-120"/>
                <a:ea typeface="微軟正黑體" panose="020B0604030504040204" pitchFamily="34" charset="-120"/>
              </a:rPr>
              <a:t>頁</a:t>
            </a:r>
            <a:r>
              <a:rPr lang="zh-TW" altLang="zh-TW" sz="1800" dirty="0" smtClean="0">
                <a:latin typeface="微軟正黑體" panose="020B0604030504040204" pitchFamily="34" charset="-120"/>
                <a:ea typeface="微軟正黑體" panose="020B0604030504040204" pitchFamily="34" charset="-120"/>
              </a:rPr>
              <a:t>面</a:t>
            </a:r>
            <a:r>
              <a:rPr lang="zh-TW" altLang="en-US" sz="1800" dirty="0" smtClean="0">
                <a:latin typeface="微軟正黑體" panose="020B0604030504040204" pitchFamily="34" charset="-120"/>
                <a:ea typeface="微軟正黑體" panose="020B0604030504040204" pitchFamily="34" charset="-120"/>
              </a:rPr>
              <a:t>，供受輔導業者使用</a:t>
            </a:r>
            <a:r>
              <a:rPr lang="zh-TW" altLang="zh-TW" sz="1800" dirty="0" smtClean="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預測</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進行</a:t>
            </a:r>
            <a:r>
              <a:rPr lang="en-US" altLang="zh-TW" sz="1800" u="sng" dirty="0" smtClean="0">
                <a:latin typeface="微軟正黑體" panose="020B0604030504040204" pitchFamily="34" charset="-120"/>
                <a:ea typeface="微軟正黑體" panose="020B0604030504040204" pitchFamily="34" charset="-120"/>
              </a:rPr>
              <a:t>   y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業者關注事項進行即時預測。</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自適化</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z   </a:t>
            </a:r>
            <a:r>
              <a:rPr lang="zh-TW" altLang="en-US" sz="1800" dirty="0" smtClean="0">
                <a:latin typeface="微軟正黑體" panose="020B0604030504040204" pitchFamily="34" charset="-120"/>
                <a:ea typeface="微軟正黑體" panose="020B0604030504040204" pitchFamily="34" charset="-120"/>
              </a:rPr>
              <a:t>項事件</a:t>
            </a:r>
            <a:r>
              <a:rPr lang="zh-TW" altLang="zh-TW" sz="1800" dirty="0" smtClean="0">
                <a:latin typeface="微軟正黑體" panose="020B0604030504040204" pitchFamily="34" charset="-120"/>
                <a:ea typeface="微軟正黑體" panose="020B0604030504040204" pitchFamily="34" charset="-120"/>
              </a:rPr>
              <a:t>已</a:t>
            </a:r>
            <a:r>
              <a:rPr lang="zh-TW" altLang="zh-TW" sz="1800" dirty="0">
                <a:latin typeface="微軟正黑體" panose="020B0604030504040204" pitchFamily="34" charset="-120"/>
                <a:ea typeface="微軟正黑體" panose="020B0604030504040204" pitchFamily="34" charset="-120"/>
              </a:rPr>
              <a:t>獲得廠商認可，已獲得受輔導廠商認可</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可</a:t>
            </a:r>
            <a:r>
              <a:rPr lang="zh-TW" altLang="zh-TW" sz="1800" dirty="0">
                <a:latin typeface="微軟正黑體" panose="020B0604030504040204" pitchFamily="34" charset="-120"/>
                <a:ea typeface="微軟正黑體" panose="020B0604030504040204" pitchFamily="34" charset="-120"/>
              </a:rPr>
              <a:t>在授權範圍下，進行系統自適化</a:t>
            </a:r>
            <a:r>
              <a:rPr lang="zh-TW" altLang="zh-TW" sz="1800" dirty="0" smtClean="0">
                <a:latin typeface="微軟正黑體" panose="020B0604030504040204" pitchFamily="34" charset="-120"/>
                <a:ea typeface="微軟正黑體" panose="020B0604030504040204" pitchFamily="34" charset="-120"/>
              </a:rPr>
              <a:t>運行</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a:t>
            </a:r>
          </a:p>
          <a:p>
            <a:pPr marL="266700"/>
            <a:r>
              <a:rPr lang="zh-TW" altLang="en-US" sz="1800" b="1" dirty="0">
                <a:latin typeface="新細明體" panose="02020500000000000000" pitchFamily="18" charset="-120"/>
              </a:rPr>
              <a:t>□</a:t>
            </a: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案計畫</a:t>
            </a:r>
            <a:r>
              <a:rPr lang="zh-TW" altLang="zh-TW" sz="1800" b="1" dirty="0">
                <a:latin typeface="微軟正黑體" panose="020B0604030504040204" pitchFamily="34" charset="-120"/>
                <a:ea typeface="微軟正黑體" panose="020B0604030504040204" pitchFamily="34" charset="-120"/>
              </a:rPr>
              <a:t>已協助</a:t>
            </a:r>
            <a:r>
              <a:rPr lang="zh-TW" altLang="en-US" sz="1800" b="1" dirty="0">
                <a:latin typeface="微軟正黑體" panose="020B0604030504040204" pitchFamily="34" charset="-120"/>
                <a:ea typeface="微軟正黑體" panose="020B0604030504040204" pitchFamily="34" charset="-120"/>
              </a:rPr>
              <a:t>將</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項標準化量值</a:t>
            </a:r>
            <a:r>
              <a:rPr lang="zh-TW" altLang="en-US" sz="1800" dirty="0">
                <a:latin typeface="微軟正黑體" panose="020B0604030504040204" pitchFamily="34" charset="-120"/>
                <a:ea typeface="微軟正黑體" panose="020B0604030504040204" pitchFamily="34" charset="-120"/>
              </a:rPr>
              <a:t>導入頁面</a:t>
            </a:r>
            <a:r>
              <a:rPr lang="zh-TW" altLang="zh-TW" sz="1800" dirty="0">
                <a:latin typeface="微軟正黑體" panose="020B0604030504040204" pitchFamily="34" charset="-120"/>
                <a:ea typeface="微軟正黑體" panose="020B0604030504040204" pitchFamily="34" charset="-120"/>
              </a:rPr>
              <a:t>即時</a:t>
            </a:r>
            <a:r>
              <a:rPr lang="zh-TW" altLang="en-US" sz="1800" dirty="0">
                <a:latin typeface="微軟正黑體" panose="020B0604030504040204" pitchFamily="34" charset="-120"/>
                <a:ea typeface="微軟正黑體" panose="020B0604030504040204" pitchFamily="34" charset="-120"/>
              </a:rPr>
              <a:t>比對</a:t>
            </a:r>
            <a:r>
              <a:rPr lang="zh-TW" altLang="zh-TW" sz="1800" dirty="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a:t>
            </a:r>
            <a:r>
              <a:rPr lang="zh-TW" altLang="zh-TW" sz="1800" dirty="0" smtClean="0">
                <a:latin typeface="微軟正黑體" panose="020B0604030504040204" pitchFamily="34" charset="-120"/>
                <a:ea typeface="微軟正黑體" panose="020B0604030504040204" pitchFamily="34" charset="-120"/>
              </a:rPr>
              <a:t>產線</a:t>
            </a:r>
            <a:r>
              <a:rPr lang="en-US" altLang="zh-TW" sz="1800" dirty="0">
                <a:latin typeface="微軟正黑體" panose="020B0604030504040204" pitchFamily="34" charset="-120"/>
                <a:ea typeface="微軟正黑體" panose="020B0604030504040204" pitchFamily="34" charset="-120"/>
              </a:rPr>
              <a:t>)</a:t>
            </a:r>
            <a:endParaRPr lang="zh-TW" altLang="zh-TW" sz="1800" dirty="0" smtClean="0">
              <a:latin typeface="微軟正黑體" panose="020B0604030504040204" pitchFamily="34" charset="-120"/>
              <a:ea typeface="微軟正黑體" panose="020B0604030504040204" pitchFamily="34" charset="-120"/>
            </a:endParaRPr>
          </a:p>
          <a:p>
            <a:pPr marL="266700"/>
            <a:r>
              <a:rPr lang="zh-TW" altLang="en-US" sz="1800" b="1" dirty="0" smtClean="0">
                <a:latin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rPr>
              <a:t>本案計畫已完成</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項可預測與自適化智慧應用功能定義使用方式</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25" name="矩形 24"/>
          <p:cNvSpPr/>
          <p:nvPr/>
        </p:nvSpPr>
        <p:spPr bwMode="auto">
          <a:xfrm>
            <a:off x="150976" y="4478305"/>
            <a:ext cx="8876456" cy="2379696"/>
          </a:xfrm>
          <a:prstGeom prst="rect">
            <a:avLst/>
          </a:prstGeom>
          <a:noFill/>
          <a:ln w="38100" cap="flat" cmpd="sng" algn="ctr">
            <a:solidFill>
              <a:schemeClr val="tx1"/>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
        <p:nvSpPr>
          <p:cNvPr id="14" name="矩形 13"/>
          <p:cNvSpPr/>
          <p:nvPr/>
        </p:nvSpPr>
        <p:spPr>
          <a:xfrm>
            <a:off x="4355976" y="4019539"/>
            <a:ext cx="3057247" cy="338554"/>
          </a:xfrm>
          <a:prstGeom prst="rect">
            <a:avLst/>
          </a:prstGeom>
        </p:spPr>
        <p:txBody>
          <a:bodyPr wrap="none">
            <a:spAutoFit/>
          </a:bodyPr>
          <a:lstStyle/>
          <a:p>
            <a:r>
              <a:rPr lang="en-US" altLang="zh-TW" sz="1600" b="1" dirty="0" smtClean="0">
                <a:solidFill>
                  <a:schemeClr val="bg1">
                    <a:lumMod val="50000"/>
                  </a:schemeClr>
                </a:solidFill>
              </a:rPr>
              <a:t>《</a:t>
            </a:r>
            <a:r>
              <a:rPr lang="zh-TW" altLang="en-US" sz="1600" b="1" dirty="0" smtClean="0">
                <a:solidFill>
                  <a:schemeClr val="bg1">
                    <a:lumMod val="50000"/>
                  </a:schemeClr>
                </a:solidFill>
              </a:rPr>
              <a:t>亦請補充至專案計畫書附件</a:t>
            </a:r>
            <a:r>
              <a:rPr lang="en-US" altLang="zh-TW" sz="1600" b="1" dirty="0" smtClean="0">
                <a:solidFill>
                  <a:schemeClr val="bg1">
                    <a:lumMod val="50000"/>
                  </a:schemeClr>
                </a:solidFill>
              </a:rPr>
              <a:t>》</a:t>
            </a:r>
            <a:endParaRPr lang="zh-TW" altLang="en-US" sz="1600" b="1" dirty="0">
              <a:solidFill>
                <a:schemeClr val="bg1">
                  <a:lumMod val="50000"/>
                </a:schemeClr>
              </a:solidFill>
            </a:endParaRPr>
          </a:p>
        </p:txBody>
      </p:sp>
      <p:cxnSp>
        <p:nvCxnSpPr>
          <p:cNvPr id="6" name="肘形接點 5"/>
          <p:cNvCxnSpPr/>
          <p:nvPr/>
        </p:nvCxnSpPr>
        <p:spPr>
          <a:xfrm>
            <a:off x="4284476" y="4019539"/>
            <a:ext cx="216024" cy="169277"/>
          </a:xfrm>
          <a:prstGeom prst="bentConnector3">
            <a:avLst>
              <a:gd name="adj1" fmla="val -29176"/>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149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31</a:t>
            </a:fld>
            <a:endParaRPr lang="en-US" altLang="zh-TW"/>
          </a:p>
        </p:txBody>
      </p:sp>
      <p:sp>
        <p:nvSpPr>
          <p:cNvPr id="7" name="文字方塊 6"/>
          <p:cNvSpPr txBox="1"/>
          <p:nvPr/>
        </p:nvSpPr>
        <p:spPr>
          <a:xfrm>
            <a:off x="124544" y="1311106"/>
            <a:ext cx="8983960" cy="5186035"/>
          </a:xfrm>
          <a:prstGeom prst="rect">
            <a:avLst/>
          </a:prstGeom>
          <a:noFill/>
        </p:spPr>
        <p:txBody>
          <a:bodyPr wrap="square" rtlCol="0">
            <a:spAutoFit/>
          </a:bodyPr>
          <a:lstStyle/>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流程數位化專案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導入地點為</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廠</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地址</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，以</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產品生產製程為實施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例，本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涵蓋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生產作業</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流程示意圖如</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p17</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白底黑框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本案系統導入時受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輔導業者</a:t>
            </a:r>
            <a:r>
              <a:rPr lang="zh-TW" altLang="en-US" b="1" dirty="0" smtClean="0">
                <a:solidFill>
                  <a:srgbClr val="FF0000"/>
                </a:solidFill>
                <a:latin typeface="微軟正黑體" panose="020B0604030504040204" pitchFamily="34" charset="-120"/>
                <a:ea typeface="微軟正黑體" panose="020B0604030504040204" pitchFamily="34" charset="-120"/>
              </a:rPr>
              <a:t>已具備</a:t>
            </a:r>
            <a:r>
              <a:rPr lang="zh-TW" altLang="en-US" b="1" dirty="0">
                <a:solidFill>
                  <a:srgbClr val="FF0000"/>
                </a:solidFill>
                <a:latin typeface="微軟正黑體" panose="020B0604030504040204" pitchFamily="34" charset="-120"/>
                <a:ea typeface="微軟正黑體" panose="020B0604030504040204" pitchFamily="34" charset="-120"/>
              </a:rPr>
              <a:t>跨系統資訊透明</a:t>
            </a:r>
            <a:r>
              <a:rPr lang="zh-TW" altLang="en-US" b="1" dirty="0" smtClean="0">
                <a:solidFill>
                  <a:srgbClr val="FF0000"/>
                </a:solidFill>
                <a:latin typeface="微軟正黑體" panose="020B0604030504040204" pitchFamily="34" charset="-120"/>
                <a:ea typeface="微軟正黑體" panose="020B0604030504040204" pitchFamily="34" charset="-120"/>
              </a:rPr>
              <a:t>化</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原透過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SMU</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計畫或自行</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建置系統</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，本案所涉及作業流程具備自動化擷取相關資訊之基礎。</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案共從</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台設備，</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台系統擷取</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項數據</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表列如附件</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作為數位流程數據基礎。</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規劃</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 </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項不同流程之以流程圖方式數位化進度呈現顯示頁面</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，主要呈現各站之執行工單名稱、目標數量、即時生產數量、工單開始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結束時間、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本案於規劃</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個單一製程中，建立作業流程中之以數位化表列方式呈現單站作業流程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，可顯示某產品於該製程表準作業說明、各作業表準作業時間、該作業作業參數</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或程式</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，其中</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可透過系統自動擷取數據。</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案系統可自動計算、有效作業時間、無效作業時間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等待時間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、平均循環作業時間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供</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業者分析</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本案規劃</a:t>
            </a:r>
            <a:r>
              <a:rPr lang="zh-TW" altLang="en-US" b="1" dirty="0">
                <a:solidFill>
                  <a:srgbClr val="FF0000"/>
                </a:solidFill>
                <a:latin typeface="微軟正黑體" panose="020B0604030504040204" pitchFamily="34" charset="-120"/>
                <a:ea typeface="微軟正黑體" panose="020B0604030504040204" pitchFamily="34" charset="-120"/>
              </a:rPr>
              <a:t>協助受輔導業者導入</a:t>
            </a:r>
            <a:r>
              <a:rPr lang="zh-TW" altLang="en-US" b="1" dirty="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solidFill>
                  <a:srgbClr val="FF0000"/>
                </a:solidFill>
                <a:latin typeface="微軟正黑體" panose="020B0604030504040204" pitchFamily="34" charset="-120"/>
                <a:ea typeface="微軟正黑體" panose="020B0604030504040204" pitchFamily="34" charset="-120"/>
              </a:rPr>
              <a:t>數位化能耗管理功能或</a:t>
            </a:r>
            <a:r>
              <a:rPr lang="zh-TW" altLang="en-US" b="1" dirty="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solidFill>
                  <a:srgbClr val="FF0000"/>
                </a:solidFill>
                <a:latin typeface="微軟正黑體" panose="020B0604030504040204" pitchFamily="34" charset="-120"/>
                <a:ea typeface="微軟正黑體" panose="020B0604030504040204" pitchFamily="34" charset="-120"/>
              </a:rPr>
              <a:t>執行組織碳盤查工作</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，期末報告將附上佐證資料</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a:spcBef>
                <a:spcPts val="600"/>
              </a:spcBef>
            </a:pP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1"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5111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32</a:t>
            </a:fld>
            <a:endParaRPr lang="en-US" altLang="zh-TW"/>
          </a:p>
        </p:txBody>
      </p:sp>
      <p:sp>
        <p:nvSpPr>
          <p:cNvPr id="4" name="文字方塊 3"/>
          <p:cNvSpPr txBox="1"/>
          <p:nvPr/>
        </p:nvSpPr>
        <p:spPr>
          <a:xfrm>
            <a:off x="-23944" y="1268760"/>
            <a:ext cx="9361040" cy="4624343"/>
          </a:xfrm>
          <a:prstGeom prst="rect">
            <a:avLst/>
          </a:prstGeom>
          <a:noFill/>
        </p:spPr>
        <p:txBody>
          <a:bodyPr wrap="square" rtlCol="0">
            <a:spAutoFit/>
          </a:bodyPr>
          <a:lstStyle/>
          <a:p>
            <a:pPr marL="342900" indent="-342900">
              <a:spcBef>
                <a:spcPts val="300"/>
              </a:spcBef>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本案系統除與原機聯網系統進行資訊整合外，與</a:t>
            </a:r>
            <a:r>
              <a:rPr lang="en-US" altLang="zh-TW" sz="1600" dirty="0">
                <a:latin typeface="微軟正黑體" panose="020B0604030504040204" pitchFamily="34" charset="-120"/>
                <a:ea typeface="微軟正黑體" panose="020B0604030504040204" pitchFamily="34" charset="-120"/>
              </a:rPr>
              <a:t>N</a:t>
            </a:r>
            <a:r>
              <a:rPr lang="zh-TW" altLang="en-US" sz="1600" dirty="0" smtClean="0">
                <a:latin typeface="微軟正黑體" panose="020B0604030504040204" pitchFamily="34" charset="-120"/>
                <a:ea typeface="微軟正黑體" panose="020B0604030504040204" pitchFamily="34" charset="-120"/>
              </a:rPr>
              <a:t>項</a:t>
            </a:r>
            <a:r>
              <a:rPr lang="zh-TW" altLang="en-US" sz="1600" dirty="0">
                <a:latin typeface="微軟正黑體" panose="020B0604030504040204" pitchFamily="34" charset="-120"/>
                <a:ea typeface="微軟正黑體" panose="020B0604030504040204" pitchFamily="34" charset="-120"/>
              </a:rPr>
              <a:t>管理系統進行整合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或介接</a:t>
            </a:r>
            <a:r>
              <a:rPr lang="en-US" altLang="zh-TW" sz="1600" dirty="0" smtClean="0">
                <a:latin typeface="微軟正黑體" panose="020B0604030504040204" pitchFamily="34" charset="-120"/>
                <a:ea typeface="微軟正黑體" panose="020B0604030504040204" pitchFamily="34" charset="-120"/>
              </a:rPr>
              <a:t>):</a:t>
            </a:r>
          </a:p>
          <a:p>
            <a:pPr marL="542925" indent="-180975">
              <a:spcBef>
                <a:spcPts val="300"/>
              </a:spcBef>
            </a:pPr>
            <a:r>
              <a:rPr lang="zh-TW" altLang="en-US" sz="1600" dirty="0">
                <a:latin typeface="新細明體" panose="02020500000000000000" pitchFamily="18" charset="-120"/>
              </a:rPr>
              <a:t>□</a:t>
            </a:r>
            <a:r>
              <a:rPr lang="zh-TW" altLang="en-US" sz="1600" dirty="0" smtClean="0">
                <a:latin typeface="微軟正黑體" panose="020B0604030504040204" pitchFamily="34" charset="-120"/>
                <a:ea typeface="微軟正黑體" panose="020B0604030504040204" pitchFamily="34" charset="-120"/>
              </a:rPr>
              <a:t>本案系統可初步替代受輔導業者之</a:t>
            </a:r>
            <a:r>
              <a:rPr lang="zh-TW" altLang="en-US" sz="1600" dirty="0">
                <a:latin typeface="新細明體" panose="02020500000000000000" pitchFamily="18" charset="-120"/>
              </a:rPr>
              <a:t>□</a:t>
            </a:r>
            <a:r>
              <a:rPr lang="zh-TW" altLang="en-US" sz="16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ERP/</a:t>
            </a:r>
            <a:r>
              <a:rPr lang="zh-TW" altLang="en-US" sz="1600" dirty="0">
                <a:latin typeface="微軟正黑體" panose="020B0604030504040204" pitchFamily="34" charset="-120"/>
                <a:ea typeface="微軟正黑體" panose="020B0604030504040204" pitchFamily="34" charset="-120"/>
              </a:rPr>
              <a:t> </a:t>
            </a:r>
            <a:r>
              <a:rPr lang="zh-TW" altLang="en-US" sz="1600" dirty="0">
                <a:latin typeface="新細明體" panose="02020500000000000000" pitchFamily="18" charset="-120"/>
              </a:rPr>
              <a:t>□ </a:t>
            </a:r>
            <a:r>
              <a:rPr lang="en-US" altLang="zh-TW" sz="1600" dirty="0" smtClean="0">
                <a:latin typeface="微軟正黑體" panose="020B0604030504040204" pitchFamily="34" charset="-120"/>
                <a:ea typeface="微軟正黑體" panose="020B0604030504040204" pitchFamily="34" charset="-120"/>
              </a:rPr>
              <a:t>MES/</a:t>
            </a:r>
            <a:r>
              <a:rPr lang="zh-TW" altLang="en-US" sz="1600" dirty="0">
                <a:latin typeface="新細明體" panose="02020500000000000000" pitchFamily="18" charset="-120"/>
              </a:rPr>
              <a:t> □</a:t>
            </a:r>
            <a:r>
              <a:rPr lang="zh-TW" altLang="en-US" sz="1600" dirty="0" smtClean="0">
                <a:latin typeface="微軟正黑體" panose="020B0604030504040204" pitchFamily="34" charset="-120"/>
                <a:ea typeface="微軟正黑體" panose="020B0604030504040204" pitchFamily="34" charset="-120"/>
              </a:rPr>
              <a:t>報工</a:t>
            </a:r>
            <a:r>
              <a:rPr lang="en-US" altLang="zh-TW" sz="1600" dirty="0" smtClean="0">
                <a:latin typeface="微軟正黑體" panose="020B0604030504040204" pitchFamily="34" charset="-120"/>
                <a:ea typeface="微軟正黑體" panose="020B0604030504040204" pitchFamily="34" charset="-120"/>
              </a:rPr>
              <a:t>/</a:t>
            </a:r>
            <a:r>
              <a:rPr lang="zh-TW" altLang="en-US" sz="1600" dirty="0">
                <a:latin typeface="新細明體" panose="02020500000000000000" pitchFamily="18" charset="-120"/>
              </a:rPr>
              <a:t> □ </a:t>
            </a:r>
            <a:r>
              <a:rPr lang="en-US" altLang="zh-TW" sz="1600" dirty="0" smtClean="0">
                <a:latin typeface="微軟正黑體" panose="020B0604030504040204" pitchFamily="34" charset="-120"/>
                <a:ea typeface="微軟正黑體" panose="020B0604030504040204" pitchFamily="34" charset="-120"/>
              </a:rPr>
              <a:t>_____</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600" dirty="0" smtClean="0">
                <a:latin typeface="微軟正黑體" panose="020B0604030504040204" pitchFamily="34" charset="-120"/>
                <a:ea typeface="微軟正黑體" panose="020B0604030504040204" pitchFamily="34" charset="-120"/>
              </a:rPr>
              <a:t>並受輔導業者已進行測試使用；</a:t>
            </a:r>
            <a:endParaRPr lang="en-US" altLang="zh-TW" sz="1600" dirty="0" smtClean="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400" dirty="0" smtClean="0">
                <a:latin typeface="微軟正黑體" panose="020B0604030504040204" pitchFamily="34" charset="-120"/>
                <a:ea typeface="微軟正黑體" panose="020B0604030504040204" pitchFamily="34" charset="-120"/>
              </a:rPr>
              <a:t>受輔導業者</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未使用</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已使用</a:t>
            </a:r>
            <a:r>
              <a:rPr lang="en-US" altLang="zh-TW" sz="1400" dirty="0" smtClean="0">
                <a:latin typeface="微軟正黑體" panose="020B0604030504040204" pitchFamily="34" charset="-120"/>
                <a:ea typeface="微軟正黑體" panose="020B0604030504040204" pitchFamily="34" charset="-120"/>
              </a:rPr>
              <a:t>ERP</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________)</a:t>
            </a:r>
            <a:r>
              <a:rPr lang="zh-TW" altLang="en-US" sz="1400" dirty="0" smtClean="0">
                <a:latin typeface="微軟正黑體" panose="020B0604030504040204" pitchFamily="34" charset="-120"/>
                <a:ea typeface="微軟正黑體" panose="020B0604030504040204" pitchFamily="34" charset="-120"/>
              </a:rPr>
              <a:t>，且</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未與</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a:t>
            </a:r>
            <a:r>
              <a:rPr lang="zh-TW" altLang="en-US" sz="1400" dirty="0">
                <a:latin typeface="微軟正黑體" panose="020B0604030504040204" pitchFamily="34" charset="-120"/>
                <a:ea typeface="微軟正黑體" panose="020B0604030504040204" pitchFamily="34" charset="-120"/>
              </a:rPr>
              <a:t>與該公司</a:t>
            </a:r>
            <a:r>
              <a:rPr lang="en-US" altLang="zh-TW" sz="1400" dirty="0">
                <a:latin typeface="微軟正黑體" panose="020B0604030504040204" pitchFamily="34" charset="-120"/>
                <a:ea typeface="微軟正黑體" panose="020B0604030504040204" pitchFamily="34" charset="-120"/>
              </a:rPr>
              <a:t>ERP</a:t>
            </a:r>
            <a:r>
              <a:rPr lang="zh-TW" altLang="en-US" sz="1400" dirty="0" smtClean="0">
                <a:latin typeface="微軟正黑體" panose="020B0604030504040204" pitchFamily="34" charset="-120"/>
                <a:ea typeface="微軟正黑體" panose="020B0604030504040204" pitchFamily="34" charset="-120"/>
              </a:rPr>
              <a:t>系統進行</a:t>
            </a:r>
            <a:r>
              <a:rPr lang="zh-TW" altLang="en-US" sz="1400" dirty="0">
                <a:latin typeface="微軟正黑體" panose="020B0604030504040204" pitchFamily="34" charset="-120"/>
                <a:ea typeface="微軟正黑體" panose="020B0604030504040204" pitchFamily="34" charset="-120"/>
              </a:rPr>
              <a:t>資訊整合； </a:t>
            </a:r>
            <a:endParaRPr lang="en-US" altLang="zh-TW" sz="1400" dirty="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400" dirty="0" smtClean="0">
                <a:latin typeface="微軟正黑體" panose="020B0604030504040204" pitchFamily="34" charset="-120"/>
                <a:ea typeface="微軟正黑體" panose="020B0604030504040204" pitchFamily="34" charset="-120"/>
              </a:rPr>
              <a:t>受</a:t>
            </a:r>
            <a:r>
              <a:rPr lang="zh-TW" altLang="en-US" sz="1400" dirty="0">
                <a:latin typeface="微軟正黑體" panose="020B0604030504040204" pitchFamily="34" charset="-120"/>
                <a:ea typeface="微軟正黑體" panose="020B0604030504040204" pitchFamily="34" charset="-120"/>
              </a:rPr>
              <a:t>輔導</a:t>
            </a:r>
            <a:r>
              <a:rPr lang="zh-TW" altLang="en-US" sz="1400" dirty="0" smtClean="0">
                <a:latin typeface="微軟正黑體" panose="020B0604030504040204" pitchFamily="34" charset="-120"/>
                <a:ea typeface="微軟正黑體" panose="020B0604030504040204" pitchFamily="34" charset="-120"/>
              </a:rPr>
              <a:t>業者</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a:t>
            </a:r>
            <a:r>
              <a:rPr lang="zh-TW" altLang="en-US" sz="1400" dirty="0">
                <a:latin typeface="微軟正黑體" panose="020B0604030504040204" pitchFamily="34" charset="-120"/>
                <a:ea typeface="微軟正黑體" panose="020B0604030504040204" pitchFamily="34" charset="-120"/>
              </a:rPr>
              <a:t>使用</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已使用</a:t>
            </a:r>
            <a:r>
              <a:rPr lang="en-US" altLang="zh-TW" sz="1400" dirty="0" smtClean="0">
                <a:latin typeface="微軟正黑體" panose="020B0604030504040204" pitchFamily="34" charset="-120"/>
                <a:ea typeface="微軟正黑體" panose="020B0604030504040204" pitchFamily="34" charset="-120"/>
              </a:rPr>
              <a:t>MES(</a:t>
            </a:r>
            <a:r>
              <a:rPr lang="zh-TW" altLang="en-US" sz="1400" dirty="0" smtClean="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a:t>
            </a:r>
            <a:r>
              <a:rPr lang="zh-TW" altLang="en-US" sz="1400" dirty="0">
                <a:latin typeface="微軟正黑體" panose="020B0604030504040204" pitchFamily="34" charset="-120"/>
                <a:ea typeface="微軟正黑體" panose="020B0604030504040204" pitchFamily="34" charset="-120"/>
              </a:rPr>
              <a:t> ，且</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a:t>
            </a:r>
            <a:r>
              <a:rPr lang="zh-TW" altLang="en-US" sz="1400" dirty="0">
                <a:latin typeface="微軟正黑體" panose="020B0604030504040204" pitchFamily="34" charset="-120"/>
                <a:ea typeface="微軟正黑體" panose="020B0604030504040204" pitchFamily="34" charset="-120"/>
              </a:rPr>
              <a:t>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a:t>
            </a:r>
            <a:r>
              <a:rPr lang="zh-TW" altLang="en-US" sz="1400" dirty="0">
                <a:latin typeface="微軟正黑體" panose="020B0604030504040204" pitchFamily="34" charset="-120"/>
                <a:ea typeface="微軟正黑體" panose="020B0604030504040204" pitchFamily="34" charset="-120"/>
              </a:rPr>
              <a:t>與</a:t>
            </a:r>
            <a:r>
              <a:rPr lang="zh-TW" altLang="en-US" sz="1400" dirty="0" smtClean="0">
                <a:latin typeface="微軟正黑體" panose="020B0604030504040204" pitchFamily="34" charset="-120"/>
                <a:ea typeface="微軟正黑體" panose="020B0604030504040204" pitchFamily="34" charset="-120"/>
              </a:rPr>
              <a:t>該</a:t>
            </a:r>
            <a:r>
              <a:rPr lang="zh-TW" altLang="en-US" sz="1400" dirty="0">
                <a:latin typeface="微軟正黑體" panose="020B0604030504040204" pitchFamily="34" charset="-120"/>
                <a:ea typeface="微軟正黑體" panose="020B0604030504040204" pitchFamily="34" charset="-120"/>
              </a:rPr>
              <a:t>公司</a:t>
            </a:r>
            <a:r>
              <a:rPr lang="en-US" altLang="zh-TW" sz="1400" dirty="0">
                <a:latin typeface="微軟正黑體" panose="020B0604030504040204" pitchFamily="34" charset="-120"/>
                <a:ea typeface="微軟正黑體" panose="020B0604030504040204" pitchFamily="34" charset="-120"/>
              </a:rPr>
              <a:t>MES</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a:t>
            </a:r>
            <a:r>
              <a:rPr lang="zh-TW" altLang="en-US" sz="1400" dirty="0" smtClean="0">
                <a:latin typeface="微軟正黑體" panose="020B0604030504040204" pitchFamily="34" charset="-120"/>
                <a:ea typeface="微軟正黑體" panose="020B0604030504040204" pitchFamily="34" charset="-120"/>
              </a:rPr>
              <a:t>進行</a:t>
            </a:r>
            <a:r>
              <a:rPr lang="zh-TW" altLang="en-US" sz="1400" dirty="0">
                <a:latin typeface="微軟正黑體" panose="020B0604030504040204" pitchFamily="34" charset="-120"/>
                <a:ea typeface="微軟正黑體" panose="020B0604030504040204" pitchFamily="34" charset="-120"/>
              </a:rPr>
              <a:t>資訊整合； </a:t>
            </a:r>
            <a:endParaRPr lang="en-US" altLang="zh-TW" sz="1400" dirty="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600" dirty="0" smtClean="0">
                <a:latin typeface="新細明體" panose="02020500000000000000" pitchFamily="18" charset="-120"/>
              </a:rPr>
              <a:t>□</a:t>
            </a:r>
            <a:r>
              <a:rPr lang="zh-TW" altLang="en-US" sz="1600" dirty="0">
                <a:latin typeface="微軟正黑體" panose="020B0604030504040204" pitchFamily="34" charset="-120"/>
                <a:ea typeface="微軟正黑體" panose="020B0604030504040204" pitchFamily="34" charset="-120"/>
              </a:rPr>
              <a:t>本案已</a:t>
            </a:r>
            <a:r>
              <a:rPr lang="zh-TW" altLang="en-US" sz="1600" dirty="0" smtClean="0">
                <a:latin typeface="微軟正黑體" panose="020B0604030504040204" pitchFamily="34" charset="-120"/>
                <a:ea typeface="微軟正黑體" panose="020B0604030504040204" pitchFamily="34" charset="-120"/>
              </a:rPr>
              <a:t>與該公司</a:t>
            </a:r>
            <a:r>
              <a:rPr lang="en-US" altLang="zh-TW" sz="1600" dirty="0" smtClean="0">
                <a:latin typeface="微軟正黑體" panose="020B0604030504040204" pitchFamily="34" charset="-120"/>
                <a:ea typeface="微軟正黑體" panose="020B0604030504040204" pitchFamily="34" charset="-120"/>
              </a:rPr>
              <a:t>______________</a:t>
            </a:r>
            <a:r>
              <a:rPr lang="zh-TW" altLang="en-US" sz="1600" dirty="0" smtClean="0">
                <a:latin typeface="微軟正黑體" panose="020B0604030504040204" pitchFamily="34" charset="-120"/>
                <a:ea typeface="微軟正黑體" panose="020B0604030504040204" pitchFamily="34" charset="-120"/>
              </a:rPr>
              <a:t>系統</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如，刀具、模具</a:t>
            </a:r>
            <a:r>
              <a:rPr lang="zh-TW" altLang="en-US" sz="1600" dirty="0" smtClean="0">
                <a:solidFill>
                  <a:schemeClr val="bg1">
                    <a:lumMod val="65000"/>
                  </a:schemeClr>
                </a:solidFill>
                <a:latin typeface="微軟正黑體" panose="020B0604030504040204" pitchFamily="34" charset="-120"/>
                <a:ea typeface="微軟正黑體" panose="020B0604030504040204" pitchFamily="34" charset="-120"/>
              </a:rPr>
              <a:t>管理系統等</a:t>
            </a:r>
            <a:r>
              <a:rPr lang="en-US" altLang="zh-TW" sz="1600" dirty="0" smtClean="0">
                <a:solidFill>
                  <a:schemeClr val="bg1">
                    <a:lumMod val="65000"/>
                  </a:schemeClr>
                </a:solidFill>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進行系統資訊整合。</a:t>
            </a:r>
            <a:endParaRPr lang="en-US" altLang="zh-TW" sz="1600" dirty="0" smtClean="0">
              <a:latin typeface="微軟正黑體" panose="020B0604030504040204" pitchFamily="34" charset="-120"/>
              <a:ea typeface="微軟正黑體" panose="020B0604030504040204" pitchFamily="34" charset="-120"/>
            </a:endParaRPr>
          </a:p>
          <a:p>
            <a:pPr marL="361950"/>
            <a:endParaRPr lang="en-US" altLang="zh-TW" sz="16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本</a:t>
            </a:r>
            <a:r>
              <a:rPr lang="zh-TW" altLang="en-US" sz="1600" dirty="0">
                <a:latin typeface="微軟正黑體" panose="020B0604030504040204" pitchFamily="34" charset="-120"/>
                <a:ea typeface="微軟正黑體" panose="020B0604030504040204" pitchFamily="34" charset="-120"/>
              </a:rPr>
              <a:t>案</a:t>
            </a:r>
            <a:r>
              <a:rPr lang="zh-TW" altLang="en-US" sz="1600" dirty="0" smtClean="0">
                <a:latin typeface="微軟正黑體" panose="020B0604030504040204" pitchFamily="34" charset="-120"/>
                <a:ea typeface="微軟正黑體" panose="020B0604030504040204" pitchFamily="34" charset="-120"/>
              </a:rPr>
              <a:t>系統所導入之智慧化應用服務模組與下述受輔導業者之管理流程有關</a:t>
            </a:r>
            <a:r>
              <a:rPr lang="en-US" altLang="zh-TW" sz="1600" dirty="0" smtClean="0">
                <a:latin typeface="微軟正黑體" panose="020B0604030504040204" pitchFamily="34" charset="-120"/>
                <a:ea typeface="微軟正黑體" panose="020B0604030504040204" pitchFamily="34" charset="-120"/>
              </a:rPr>
              <a:t>:</a:t>
            </a: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生產前段</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工單派工</a:t>
            </a:r>
            <a:r>
              <a:rPr lang="en-US" altLang="zh-TW" sz="1400" dirty="0" smtClean="0">
                <a:latin typeface="微軟正黑體" panose="020B0604030504040204" pitchFamily="34" charset="-120"/>
                <a:ea typeface="微軟正黑體" panose="020B0604030504040204" pitchFamily="34" charset="-120"/>
              </a:rPr>
              <a:t>(OOOOO</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模組</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生產排程</a:t>
            </a:r>
            <a:r>
              <a:rPr lang="en-US" altLang="zh-TW" sz="1400" dirty="0" smtClean="0">
                <a:latin typeface="微軟正黑體" panose="020B0604030504040204" pitchFamily="34" charset="-120"/>
                <a:ea typeface="微軟正黑體" panose="020B0604030504040204" pitchFamily="34" charset="-120"/>
              </a:rPr>
              <a:t>(OOOO</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模組</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endParaRPr lang="en-US" altLang="zh-TW" sz="1400" dirty="0" smtClean="0">
              <a:latin typeface="新細明體" panose="02020500000000000000" pitchFamily="18"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生產現場</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設備</a:t>
            </a:r>
            <a:r>
              <a:rPr lang="zh-TW" altLang="en-US" sz="1400" dirty="0" smtClean="0">
                <a:latin typeface="微軟正黑體" panose="020B0604030504040204" pitchFamily="34" charset="-120"/>
                <a:ea typeface="微軟正黑體" panose="020B0604030504040204" pitchFamily="34" charset="-120"/>
              </a:rPr>
              <a:t>維護</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設備故障通報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產能回報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產</a:t>
            </a:r>
            <a:r>
              <a:rPr lang="zh-TW" altLang="en-US" sz="1400" dirty="0">
                <a:latin typeface="微軟正黑體" panose="020B0604030504040204" pitchFamily="34" charset="-120"/>
                <a:ea typeface="微軟正黑體" panose="020B0604030504040204" pitchFamily="34" charset="-120"/>
              </a:rPr>
              <a:t>品</a:t>
            </a:r>
            <a:r>
              <a:rPr lang="zh-TW" altLang="en-US" sz="1400" dirty="0" smtClean="0">
                <a:latin typeface="微軟正黑體" panose="020B0604030504040204" pitchFamily="34" charset="-120"/>
                <a:ea typeface="微軟正黑體" panose="020B0604030504040204" pitchFamily="34" charset="-120"/>
              </a:rPr>
              <a:t>抽檢</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生產後段</a:t>
            </a:r>
            <a:r>
              <a:rPr lang="en-US" altLang="zh-TW" sz="1400" dirty="0" smtClean="0">
                <a:latin typeface="新細明體" panose="02020500000000000000" pitchFamily="18"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產品檢測</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其他</a:t>
            </a:r>
            <a:r>
              <a:rPr lang="en-US" altLang="zh-TW" sz="1400" dirty="0" smtClean="0">
                <a:latin typeface="新細明體" panose="02020500000000000000" pitchFamily="18"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刀具管理</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模具管理</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en-US" altLang="zh-TW" sz="1400" dirty="0" smtClean="0">
                <a:latin typeface="微軟正黑體" panose="020B0604030504040204" pitchFamily="34" charset="-120"/>
                <a:ea typeface="微軟正黑體" panose="020B0604030504040204" pitchFamily="34" charset="-120"/>
              </a:rPr>
              <a:t>_________)</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請將導入模組歸類至生產前段、生產現場、生產後段、其他四大類</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與</a:t>
            </a:r>
            <a:r>
              <a:rPr lang="zh-TW" altLang="en-US" sz="1600" dirty="0" smtClean="0">
                <a:solidFill>
                  <a:srgbClr val="FF0000"/>
                </a:solidFill>
                <a:latin typeface="微軟正黑體" panose="020B0604030504040204" pitchFamily="34" charset="-120"/>
                <a:ea typeface="微軟正黑體" panose="020B0604030504040204" pitchFamily="34" charset="-120"/>
              </a:rPr>
              <a:t>中分類</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，並用括弧註記本案實際模組名稱</a:t>
            </a:r>
            <a:r>
              <a:rPr lang="en-US" altLang="zh-TW" sz="1600" dirty="0" smtClean="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08445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33</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1944048"/>
              </p:ext>
            </p:extLst>
          </p:nvPr>
        </p:nvGraphicFramePr>
        <p:xfrm>
          <a:off x="254146" y="1628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原機聯網與</a:t>
                      </a:r>
                      <a:endParaRPr lang="en-US" altLang="zh-TW" sz="1600" dirty="0" smtClean="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可視化</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9</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5</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磨床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4</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V</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zh-TW" altLang="en-US" b="1"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87822807"/>
              </p:ext>
            </p:extLst>
          </p:nvPr>
        </p:nvGraphicFramePr>
        <p:xfrm>
          <a:off x="254146" y="3385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本案擴增後機聯網累計</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3</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2</a:t>
                      </a:r>
                      <a:endPar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倉庫</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1</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ERP</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764224673"/>
              </p:ext>
            </p:extLst>
          </p:nvPr>
        </p:nvGraphicFramePr>
        <p:xfrm>
          <a:off x="254146" y="5051276"/>
          <a:ext cx="8424936" cy="1737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581550">
                  <a:extLst>
                    <a:ext uri="{9D8B030D-6E8A-4147-A177-3AD203B41FA5}">
                      <a16:colId xmlns:a16="http://schemas.microsoft.com/office/drawing/2014/main" val="20001"/>
                    </a:ext>
                  </a:extLst>
                </a:gridCol>
                <a:gridCol w="2304694">
                  <a:extLst>
                    <a:ext uri="{9D8B030D-6E8A-4147-A177-3AD203B41FA5}">
                      <a16:colId xmlns:a16="http://schemas.microsoft.com/office/drawing/2014/main" val="20002"/>
                    </a:ext>
                  </a:extLst>
                </a:gridCol>
                <a:gridCol w="792526">
                  <a:extLst>
                    <a:ext uri="{9D8B030D-6E8A-4147-A177-3AD203B41FA5}">
                      <a16:colId xmlns:a16="http://schemas.microsoft.com/office/drawing/2014/main" val="20003"/>
                    </a:ext>
                  </a:extLst>
                </a:gridCol>
                <a:gridCol w="792526">
                  <a:extLst>
                    <a:ext uri="{9D8B030D-6E8A-4147-A177-3AD203B41FA5}">
                      <a16:colId xmlns:a16="http://schemas.microsoft.com/office/drawing/2014/main" val="20004"/>
                    </a:ext>
                  </a:extLst>
                </a:gridCol>
                <a:gridCol w="792526">
                  <a:extLst>
                    <a:ext uri="{9D8B030D-6E8A-4147-A177-3AD203B41FA5}">
                      <a16:colId xmlns:a16="http://schemas.microsoft.com/office/drawing/2014/main" val="20005"/>
                    </a:ext>
                  </a:extLst>
                </a:gridCol>
                <a:gridCol w="792526">
                  <a:extLst>
                    <a:ext uri="{9D8B030D-6E8A-4147-A177-3AD203B41FA5}">
                      <a16:colId xmlns:a16="http://schemas.microsoft.com/office/drawing/2014/main" val="20006"/>
                    </a:ext>
                  </a:extLst>
                </a:gridCol>
                <a:gridCol w="720516">
                  <a:extLst>
                    <a:ext uri="{9D8B030D-6E8A-4147-A177-3AD203B41FA5}">
                      <a16:colId xmlns:a16="http://schemas.microsoft.com/office/drawing/2014/main" val="20007"/>
                    </a:ext>
                  </a:extLst>
                </a:gridCol>
              </a:tblGrid>
              <a:tr h="144016">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本案導入功能模組</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系統名稱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模組名稱</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聯網化</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可視化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透明化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可預測</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自適化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465">
                <a:tc vMerge="1">
                  <a:txBody>
                    <a:bodyPr/>
                    <a:lstStyle/>
                    <a:p>
                      <a:endParaRPr lang="zh-TW" altLang="en-US"/>
                    </a:p>
                  </a:txBody>
                  <a:tcPr/>
                </a:tc>
                <a:tc rowSpan="3">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OOOO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模組</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465">
                <a:tc vMerge="1">
                  <a:txBody>
                    <a:bodyPr/>
                    <a:lstStyle/>
                    <a:p>
                      <a:endParaRPr lang="zh-TW" altLang="en-US"/>
                    </a:p>
                  </a:txBody>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模組</a:t>
                      </a:r>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資料</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屬本案系統可達成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取得資料</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項，可視化</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w</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項，資料分析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x</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項，結果預測</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y+</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項與自適化運行</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z</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l"/>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o</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w</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x</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y+</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z</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文字方塊 8"/>
          <p:cNvSpPr txBox="1"/>
          <p:nvPr/>
        </p:nvSpPr>
        <p:spPr>
          <a:xfrm>
            <a:off x="254146" y="1268760"/>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輔導前系統一覽表</a:t>
            </a:r>
            <a:endParaRPr lang="zh-TW" altLang="en-US" sz="1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54146" y="3059668"/>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輔導後</a:t>
            </a:r>
            <a:r>
              <a:rPr lang="zh-TW" altLang="en-US" b="1" dirty="0" smtClean="0">
                <a:latin typeface="微軟正黑體" panose="020B0604030504040204" pitchFamily="34" charset="-120"/>
                <a:ea typeface="微軟正黑體" panose="020B0604030504040204" pitchFamily="34" charset="-120"/>
              </a:rPr>
              <a:t>規劃之</a:t>
            </a:r>
            <a:r>
              <a:rPr lang="zh-TW" altLang="en-US" sz="1800" b="1" dirty="0" smtClean="0">
                <a:latin typeface="微軟正黑體" panose="020B0604030504040204" pitchFamily="34" charset="-120"/>
                <a:ea typeface="微軟正黑體" panose="020B0604030504040204" pitchFamily="34" charset="-120"/>
              </a:rPr>
              <a:t>系統差異一覽表</a:t>
            </a:r>
            <a:endParaRPr lang="zh-TW" altLang="en-US" sz="1800" b="1" dirty="0">
              <a:latin typeface="微軟正黑體" panose="020B0604030504040204" pitchFamily="34" charset="-120"/>
              <a:ea typeface="微軟正黑體" panose="020B0604030504040204" pitchFamily="34" charset="-120"/>
            </a:endParaRPr>
          </a:p>
        </p:txBody>
      </p:sp>
      <p:sp>
        <p:nvSpPr>
          <p:cNvPr id="2" name="直線圖說文字 1 (加上強調線) 1"/>
          <p:cNvSpPr/>
          <p:nvPr/>
        </p:nvSpPr>
        <p:spPr bwMode="auto">
          <a:xfrm>
            <a:off x="9540552" y="4149080"/>
            <a:ext cx="2448272" cy="2639556"/>
          </a:xfrm>
          <a:prstGeom prst="accentCallout1">
            <a:avLst>
              <a:gd name="adj1" fmla="val 18750"/>
              <a:gd name="adj2" fmla="val -8333"/>
              <a:gd name="adj3" fmla="val 33330"/>
              <a:gd name="adj4" fmla="val -100984"/>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請與一頁摘要表一致。</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en-US" sz="1800" dirty="0" smtClean="0">
                <a:latin typeface="微軟正黑體" panose="020B0604030504040204" pitchFamily="34" charset="-120"/>
                <a:ea typeface="微軟正黑體" panose="020B0604030504040204" pitchFamily="34" charset="-120"/>
              </a:rPr>
              <a:t>另若與原提案計畫書</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有差異應於差異說明</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中補充合適原因且</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受輔導業者須認同調整</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內容。</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期末報告後若委員有</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疑義</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應補充說明</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或</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調整智慧化程度</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p:txBody>
      </p:sp>
      <p:sp>
        <p:nvSpPr>
          <p:cNvPr id="13"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187430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34</a:t>
            </a:fld>
            <a:endParaRPr lang="zh-TW" altLang="en-US"/>
          </a:p>
        </p:txBody>
      </p:sp>
      <p:sp>
        <p:nvSpPr>
          <p:cNvPr id="6" name="矩形 6"/>
          <p:cNvSpPr>
            <a:spLocks noChangeArrowheads="1"/>
          </p:cNvSpPr>
          <p:nvPr/>
        </p:nvSpPr>
        <p:spPr bwMode="auto">
          <a:xfrm>
            <a:off x="107504" y="620688"/>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47908126"/>
              </p:ext>
            </p:extLst>
          </p:nvPr>
        </p:nvGraphicFramePr>
        <p:xfrm>
          <a:off x="395536" y="1484785"/>
          <a:ext cx="8264922" cy="4394231"/>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a:t>
                      </a:r>
                      <a:r>
                        <a:rPr lang="zh-TW" sz="1200" kern="100" dirty="0" smtClean="0">
                          <a:solidFill>
                            <a:schemeClr val="tx1"/>
                          </a:solidFill>
                          <a:effectLst/>
                          <a:latin typeface="微軟正黑體" panose="020B0604030504040204" pitchFamily="34" charset="-120"/>
                          <a:ea typeface="微軟正黑體" panose="020B0604030504040204" pitchFamily="34" charset="-120"/>
                        </a:rPr>
                        <a:t>進度</a:t>
                      </a:r>
                      <a:r>
                        <a:rPr lang="en-US" sz="1200" kern="100" dirty="0" smtClean="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a:t>
                      </a:r>
                      <a:r>
                        <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10%</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初測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提供第三方資訊安全檢測初測報告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資安檢測報告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FF0000"/>
                          </a:solidFill>
                          <a:latin typeface="微軟正黑體" pitchFamily="34" charset="-120"/>
                          <a:ea typeface="微軟正黑體" pitchFamily="34" charset="-120"/>
                          <a:cs typeface="Times New Roman"/>
                        </a:rPr>
                        <a:t>30%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smtClean="0">
                          <a:solidFill>
                            <a:srgbClr val="000000"/>
                          </a:solidFill>
                          <a:latin typeface="微軟正黑體" pitchFamily="34" charset="-120"/>
                          <a:ea typeface="微軟正黑體" pitchFamily="34" charset="-120"/>
                          <a:cs typeface="Times New Roman"/>
                        </a:rPr>
                        <a:t>95%</a:t>
                      </a:r>
                      <a:endParaRPr lang="zh-TW" sz="1300" b="1" kern="100" dirty="0">
                        <a:solidFill>
                          <a:srgbClr val="00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300" dirty="0" smtClean="0"/>
                        <a:t>預期效益測試驗證</a:t>
                      </a:r>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報告</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檢測報告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高風險須為</a:t>
                      </a: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endParaRPr lang="zh-TW" altLang="en-US"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 </a:t>
                      </a:r>
                      <a:r>
                        <a:rPr lang="en-US" sz="1300" b="1" kern="100" dirty="0" smtClean="0">
                          <a:solidFill>
                            <a:srgbClr val="000000"/>
                          </a:solidFill>
                          <a:latin typeface="微軟正黑體" pitchFamily="34" charset="-120"/>
                          <a:ea typeface="微軟正黑體" pitchFamily="34" charset="-120"/>
                          <a:cs typeface="Times New Roman"/>
                        </a:rPr>
                        <a:t>100%</a:t>
                      </a:r>
                      <a:endParaRPr lang="zh-TW" sz="1300" b="1" kern="100" dirty="0">
                        <a:solidFill>
                          <a:srgbClr val="000000"/>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5784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35</a:t>
            </a:fld>
            <a:endParaRPr kumimoji="0" lang="en-US" altLang="zh-TW" sz="1800">
              <a:latin typeface="Constantia" panose="02030602050306030303" pitchFamily="18" charset="0"/>
              <a:ea typeface="標楷體" panose="03000509000000000000" pitchFamily="65" charset="-120"/>
            </a:endParaRPr>
          </a:p>
        </p:txBody>
      </p:sp>
      <p:sp>
        <p:nvSpPr>
          <p:cNvPr id="6" name="矩形 5"/>
          <p:cNvSpPr/>
          <p:nvPr/>
        </p:nvSpPr>
        <p:spPr>
          <a:xfrm>
            <a:off x="-366179" y="584136"/>
            <a:ext cx="7019925" cy="461665"/>
          </a:xfrm>
          <a:prstGeom prst="rect">
            <a:avLst/>
          </a:prstGeom>
        </p:spPr>
        <p:txBody>
          <a:bodyPr>
            <a:spAutoFit/>
          </a:bodyPr>
          <a:lstStyle/>
          <a:p>
            <a:pPr lvl="1">
              <a:defRPr/>
            </a:pPr>
            <a:r>
              <a:rPr lang="zh-TW" altLang="en-US" sz="2400" b="1" dirty="0">
                <a:latin typeface="微軟正黑體" panose="020B0604030504040204" pitchFamily="34" charset="-120"/>
                <a:ea typeface="微軟正黑體" panose="020B0604030504040204" pitchFamily="34" charset="-120"/>
              </a:rPr>
              <a:t>四</a:t>
            </a:r>
            <a:r>
              <a:rPr lang="zh-TW"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人力與</a:t>
            </a:r>
            <a:r>
              <a:rPr lang="zh-TW" altLang="zh-TW" sz="2400" b="1" dirty="0" smtClean="0">
                <a:latin typeface="微軟正黑體" panose="020B0604030504040204" pitchFamily="34" charset="-120"/>
                <a:ea typeface="微軟正黑體" panose="020B0604030504040204" pitchFamily="34" charset="-120"/>
              </a:rPr>
              <a:t>經費</a:t>
            </a:r>
            <a:r>
              <a:rPr lang="zh-TW" altLang="zh-TW" sz="2400" b="1" dirty="0">
                <a:latin typeface="微軟正黑體" panose="020B0604030504040204" pitchFamily="34" charset="-120"/>
                <a:ea typeface="微軟正黑體" panose="020B0604030504040204" pitchFamily="34" charset="-120"/>
              </a:rPr>
              <a:t>說明</a:t>
            </a: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smtClean="0">
                <a:latin typeface="微軟正黑體" panose="020B0604030504040204" pitchFamily="34" charset="-120"/>
                <a:ea typeface="微軟正黑體" panose="020B0604030504040204" pitchFamily="34" charset="-120"/>
              </a:rPr>
              <a:t>計畫</a:t>
            </a:r>
            <a:r>
              <a:rPr lang="zh-TW" altLang="zh-TW" sz="2400" dirty="0">
                <a:latin typeface="微軟正黑體" panose="020B0604030504040204" pitchFamily="34" charset="-120"/>
                <a:ea typeface="微軟正黑體" panose="020B0604030504040204" pitchFamily="34" charset="-120"/>
              </a:rPr>
              <a:t>人力</a:t>
            </a:r>
            <a:r>
              <a:rPr lang="zh-TW" altLang="zh-TW" sz="2400" dirty="0" smtClean="0">
                <a:latin typeface="微軟正黑體" panose="020B0604030504040204" pitchFamily="34" charset="-120"/>
                <a:ea typeface="微軟正黑體" panose="020B0604030504040204" pitchFamily="34" charset="-120"/>
              </a:rPr>
              <a:t>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62400"/>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a:t>
                      </a:r>
                      <a:r>
                        <a:rPr lang="zh-TW" sz="1400" kern="100" dirty="0" smtClean="0">
                          <a:effectLst/>
                          <a:latin typeface="微軟正黑體" panose="020B0604030504040204" pitchFamily="34" charset="-120"/>
                          <a:ea typeface="微軟正黑體" panose="020B0604030504040204" pitchFamily="34" charset="-120"/>
                        </a:rPr>
                        <a:t>計畫</a:t>
                      </a:r>
                      <a:r>
                        <a:rPr lang="zh-TW" altLang="en-US" sz="1400" kern="100" dirty="0" smtClean="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a:t>
                      </a:r>
                      <a:r>
                        <a:rPr lang="zh-TW" sz="1400" kern="100" dirty="0" smtClean="0">
                          <a:effectLst/>
                          <a:latin typeface="微軟正黑體" panose="020B0604030504040204" pitchFamily="34" charset="-120"/>
                          <a:ea typeface="微軟正黑體" panose="020B0604030504040204" pitchFamily="34" charset="-120"/>
                        </a:rPr>
                        <a:t>內容</a:t>
                      </a:r>
                      <a:r>
                        <a:rPr lang="en-US" altLang="zh-TW" sz="1400" kern="100" dirty="0" smtClean="0">
                          <a:effectLst/>
                          <a:latin typeface="微軟正黑體" panose="020B0604030504040204" pitchFamily="34" charset="-120"/>
                          <a:ea typeface="微軟正黑體" panose="020B0604030504040204" pitchFamily="34" charset="-120"/>
                        </a:rPr>
                        <a:t>(</a:t>
                      </a:r>
                      <a:r>
                        <a:rPr lang="zh-TW" altLang="en-US" sz="1400" kern="100" dirty="0" smtClean="0">
                          <a:effectLst/>
                          <a:latin typeface="微軟正黑體" panose="020B0604030504040204" pitchFamily="34" charset="-120"/>
                          <a:ea typeface="微軟正黑體" panose="020B0604030504040204" pitchFamily="34" charset="-120"/>
                        </a:rPr>
                        <a:t>項目</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總</a:t>
                      </a:r>
                      <a:r>
                        <a:rPr lang="zh-TW" sz="1400" kern="100" dirty="0" smtClean="0">
                          <a:solidFill>
                            <a:schemeClr val="tx1"/>
                          </a:solidFill>
                          <a:effectLst/>
                          <a:latin typeface="微軟正黑體" panose="020B0604030504040204" pitchFamily="34" charset="-120"/>
                          <a:ea typeface="微軟正黑體" panose="020B0604030504040204" pitchFamily="34" charset="-120"/>
                        </a:rPr>
                        <a:t>年資</a:t>
                      </a:r>
                      <a:endParaRPr lang="zh-TW" sz="140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r>
                        <a:rPr 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1</a:t>
                      </a:r>
                      <a:r>
                        <a:rPr lang="zh-TW" alt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smtClean="0">
                          <a:effectLst/>
                          <a:latin typeface="微軟正黑體" panose="020B0604030504040204" pitchFamily="34" charset="-120"/>
                          <a:ea typeface="微軟正黑體" panose="020B0604030504040204" pitchFamily="34" charset="-120"/>
                        </a:rPr>
                        <a:t>(</a:t>
                      </a:r>
                      <a:r>
                        <a:rPr lang="zh-TW" altLang="zh-TW" sz="1400" kern="100" dirty="0" smtClean="0">
                          <a:effectLst/>
                          <a:latin typeface="微軟正黑體" panose="020B0604030504040204" pitchFamily="34" charset="-120"/>
                          <a:ea typeface="微軟正黑體" panose="020B0604030504040204" pitchFamily="34" charset="-120"/>
                        </a:rPr>
                        <a:t>表格不足請自行增列</a:t>
                      </a:r>
                      <a:r>
                        <a:rPr lang="en-US" altLang="zh-TW" sz="1400" kern="1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smtClean="0">
                          <a:effectLst/>
                          <a:latin typeface="微軟正黑體" panose="020B0604030504040204" pitchFamily="34" charset="-120"/>
                          <a:ea typeface="微軟正黑體" panose="020B0604030504040204" pitchFamily="34" charset="-120"/>
                        </a:rPr>
                        <a:t>人月</a:t>
                      </a: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smtClean="0"/>
                        <a:t> </a:t>
                      </a:r>
                      <a:r>
                        <a:rPr lang="zh-TW" altLang="en-US" sz="1800" dirty="0" smtClean="0">
                          <a:solidFill>
                            <a:schemeClr val="tx1"/>
                          </a:solidFill>
                        </a:rPr>
                        <a:t> </a:t>
                      </a:r>
                      <a:r>
                        <a:rPr lang="en-US" altLang="zh-TW" sz="1400" dirty="0" smtClean="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0374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36</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53182" y="584136"/>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經費預算</a:t>
            </a:r>
            <a:r>
              <a:rPr lang="zh-TW" altLang="en-US" b="1" dirty="0" smtClean="0">
                <a:latin typeface="微軟正黑體" panose="020B0604030504040204" pitchFamily="34" charset="-120"/>
                <a:ea typeface="微軟正黑體" panose="020B0604030504040204" pitchFamily="34" charset="-120"/>
              </a:rPr>
              <a:t>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30851467"/>
              </p:ext>
            </p:extLst>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政府</a:t>
                      </a:r>
                      <a:endParaRPr lang="en-US" altLang="zh-TW" sz="1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輔導</a:t>
                      </a:r>
                      <a:r>
                        <a:rPr lang="zh-TW" sz="1400" kern="100" dirty="0" smtClean="0">
                          <a:effectLst/>
                          <a:latin typeface="微軟正黑體" panose="020B0604030504040204" pitchFamily="34" charset="-120"/>
                          <a:ea typeface="微軟正黑體" panose="020B0604030504040204" pitchFamily="34" charset="-120"/>
                        </a:rPr>
                        <a:t>經費</a:t>
                      </a:r>
                      <a:endParaRPr lang="zh-TW" sz="1400" kern="100" dirty="0">
                        <a:effectLst/>
                        <a:latin typeface="微軟正黑體" panose="020B0604030504040204" pitchFamily="34" charset="-120"/>
                        <a:ea typeface="微軟正黑體" panose="020B0604030504040204" pitchFamily="34" charset="-120"/>
                      </a:endParaRP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5.</a:t>
                      </a:r>
                      <a:r>
                        <a:rPr lang="zh-TW" sz="1400" b="0" kern="100" dirty="0">
                          <a:solidFill>
                            <a:schemeClr val="tx1"/>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
        <p:nvSpPr>
          <p:cNvPr id="10"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37</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23085" y="590742"/>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467544" y="937145"/>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nvGraphicFramePr>
        <p:xfrm>
          <a:off x="1763688" y="2348880"/>
          <a:ext cx="5678805" cy="2971800"/>
        </p:xfrm>
        <a:graphic>
          <a:graphicData uri="http://schemas.openxmlformats.org/drawingml/2006/table">
            <a:tbl>
              <a:tblPr/>
              <a:tblGrid>
                <a:gridCol w="1697355">
                  <a:extLst>
                    <a:ext uri="{9D8B030D-6E8A-4147-A177-3AD203B41FA5}">
                      <a16:colId xmlns:a16="http://schemas.microsoft.com/office/drawing/2014/main" val="20000"/>
                    </a:ext>
                  </a:extLst>
                </a:gridCol>
                <a:gridCol w="733425">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1800225">
                  <a:extLst>
                    <a:ext uri="{9D8B030D-6E8A-4147-A177-3AD203B41FA5}">
                      <a16:colId xmlns:a16="http://schemas.microsoft.com/office/drawing/2014/main" val="20004"/>
                    </a:ext>
                  </a:extLst>
                </a:gridCol>
              </a:tblGrid>
              <a:tr h="0">
                <a:tc>
                  <a:txBody>
                    <a:bodyPr/>
                    <a:lstStyle/>
                    <a:p>
                      <a:pPr algn="ctr">
                        <a:lnSpc>
                          <a:spcPts val="2600"/>
                        </a:lnSpc>
                        <a:spcAft>
                          <a:spcPts val="0"/>
                        </a:spcAft>
                      </a:pPr>
                      <a:r>
                        <a:rPr lang="zh-TW" sz="1200" kern="100" dirty="0">
                          <a:latin typeface="Times New Roman"/>
                          <a:ea typeface="標楷體"/>
                          <a:cs typeface="Times New Roman"/>
                        </a:rPr>
                        <a:t>品名</a:t>
                      </a:r>
                      <a:endParaRPr lang="zh-TW" sz="1400" kern="100" dirty="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單位</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單價</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數量</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小計</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900">
                <a:tc>
                  <a:txBody>
                    <a:bodyPr/>
                    <a:lstStyle/>
                    <a:p>
                      <a:pPr algn="just">
                        <a:lnSpc>
                          <a:spcPts val="2600"/>
                        </a:lnSpc>
                        <a:spcAft>
                          <a:spcPts val="0"/>
                        </a:spcAft>
                      </a:pPr>
                      <a:endParaRPr lang="en-US" sz="1200" kern="0">
                        <a:latin typeface="標楷體"/>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900">
                <a:tc>
                  <a:txBody>
                    <a:bodyPr/>
                    <a:lstStyle/>
                    <a:p>
                      <a:pPr algn="ctr">
                        <a:lnSpc>
                          <a:spcPts val="2600"/>
                        </a:lnSpc>
                        <a:spcAft>
                          <a:spcPts val="0"/>
                        </a:spcAft>
                      </a:pPr>
                      <a:r>
                        <a:rPr lang="zh-TW" sz="1200" kern="100">
                          <a:latin typeface="Arial"/>
                          <a:ea typeface="標楷體"/>
                          <a:cs typeface="Times New Roman"/>
                        </a:rPr>
                        <a:t>合計</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051720" y="5589240"/>
            <a:ext cx="5328592" cy="338554"/>
          </a:xfrm>
          <a:prstGeom prst="rect">
            <a:avLst/>
          </a:prstGeom>
        </p:spPr>
        <p:txBody>
          <a:bodyPr wrap="square">
            <a:spAutoFit/>
          </a:bodyPr>
          <a:lstStyle/>
          <a:p>
            <a:r>
              <a:rPr lang="zh-TW" altLang="en-US" sz="1600" dirty="0">
                <a:solidFill>
                  <a:schemeClr val="bg1">
                    <a:lumMod val="65000"/>
                  </a:schemeClr>
                </a:solidFill>
                <a:latin typeface="+mn-ea"/>
                <a:ea typeface="+mn-ea"/>
              </a:rPr>
              <a:t>註</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單價</a:t>
            </a:r>
            <a:r>
              <a:rPr lang="zh-TW" altLang="zh-TW" sz="1600" dirty="0">
                <a:solidFill>
                  <a:schemeClr val="bg1">
                    <a:lumMod val="65000"/>
                  </a:schemeClr>
                </a:solidFill>
                <a:latin typeface="+mn-ea"/>
                <a:ea typeface="+mn-ea"/>
              </a:rPr>
              <a:t>新臺幣一萬元以上</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之材料費應改列為業務費</a:t>
            </a:r>
            <a:r>
              <a:rPr lang="en-US" altLang="zh-TW" sz="1600" dirty="0">
                <a:solidFill>
                  <a:schemeClr val="bg1">
                    <a:lumMod val="65000"/>
                  </a:schemeClr>
                </a:solidFill>
                <a:latin typeface="+mn-ea"/>
                <a:ea typeface="+mn-ea"/>
              </a:rPr>
              <a:t>) </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38</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貳、預期效益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請填入計畫書所列量化效益，並說明其估算方式</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28679" name="文字方塊 2"/>
          <p:cNvSpPr txBox="1">
            <a:spLocks noChangeArrowheads="1"/>
          </p:cNvSpPr>
          <p:nvPr/>
        </p:nvSpPr>
        <p:spPr bwMode="auto">
          <a:xfrm>
            <a:off x="1007740" y="4142011"/>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請說明藉由本輔導案除量化效益外，可達成之其他效益</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Tree>
    <p:extLst>
      <p:ext uri="{BB962C8B-B14F-4D97-AF65-F5344CB8AC3E}">
        <p14:creationId xmlns:p14="http://schemas.microsoft.com/office/powerpoint/2010/main" val="246556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72" name="Rectangle 2"/>
          <p:cNvSpPr txBox="1">
            <a:spLocks noChangeArrowheads="1"/>
          </p:cNvSpPr>
          <p:nvPr/>
        </p:nvSpPr>
        <p:spPr bwMode="auto">
          <a:xfrm>
            <a:off x="251520" y="78297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a:t>(</a:t>
            </a:r>
            <a:r>
              <a:rPr lang="zh-TW" altLang="zh-TW" sz="2000" dirty="0"/>
              <a:t>一</a:t>
            </a:r>
            <a:r>
              <a:rPr lang="en-US" altLang="zh-TW" sz="2000" dirty="0" smtClean="0"/>
              <a:t>)</a:t>
            </a:r>
            <a:r>
              <a:rPr lang="zh-TW" altLang="en-US" sz="2000" dirty="0" smtClean="0"/>
              <a:t>外在環境需求說明</a:t>
            </a:r>
          </a:p>
        </p:txBody>
      </p:sp>
      <p:sp>
        <p:nvSpPr>
          <p:cNvPr id="59" name="文字方塊 58"/>
          <p:cNvSpPr txBox="1"/>
          <p:nvPr/>
        </p:nvSpPr>
        <p:spPr>
          <a:xfrm>
            <a:off x="1026355" y="1484784"/>
            <a:ext cx="7908388" cy="584775"/>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請說明受輔導業者之客戶在是否有特殊需求，如：要求受輔導單位必須具有生產的可追溯性；或該產業已形成的要求，如：產品加工之尺寸精度須提高至</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2</a:t>
            </a:r>
            <a:r>
              <a:rPr lang="el-GR"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μ</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m</a:t>
            </a:r>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以下等。</a:t>
            </a:r>
            <a:endParaRPr lang="zh-TW" altLang="en-US" sz="16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5971744C-9344-4AB3-BF77-911763BD1A17}" type="slidenum">
              <a:rPr lang="en-US" altLang="zh-TW" smtClean="0"/>
              <a:pPr/>
              <a:t>39</a:t>
            </a:fld>
            <a:endParaRPr lang="en-US" altLang="zh-TW"/>
          </a:p>
        </p:txBody>
      </p:sp>
      <p:sp>
        <p:nvSpPr>
          <p:cNvPr id="5" name="矩形 4"/>
          <p:cNvSpPr/>
          <p:nvPr/>
        </p:nvSpPr>
        <p:spPr>
          <a:xfrm>
            <a:off x="395536" y="843450"/>
            <a:ext cx="2146742" cy="401264"/>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□流程</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864476648"/>
              </p:ext>
            </p:extLst>
          </p:nvPr>
        </p:nvGraphicFramePr>
        <p:xfrm>
          <a:off x="811727" y="1988840"/>
          <a:ext cx="7560840" cy="3263552"/>
        </p:xfrm>
        <a:graphic>
          <a:graphicData uri="http://schemas.openxmlformats.org/drawingml/2006/table">
            <a:tbl>
              <a:tblPr firstRow="1" firstCol="1" bandRow="1">
                <a:tableStyleId>{5C22544A-7EE6-4342-B048-85BDC9FD1C3A}</a:tableStyleId>
              </a:tblPr>
              <a:tblGrid>
                <a:gridCol w="595994">
                  <a:extLst>
                    <a:ext uri="{9D8B030D-6E8A-4147-A177-3AD203B41FA5}">
                      <a16:colId xmlns:a16="http://schemas.microsoft.com/office/drawing/2014/main" val="1000727812"/>
                    </a:ext>
                  </a:extLst>
                </a:gridCol>
                <a:gridCol w="1275501">
                  <a:extLst>
                    <a:ext uri="{9D8B030D-6E8A-4147-A177-3AD203B41FA5}">
                      <a16:colId xmlns:a16="http://schemas.microsoft.com/office/drawing/2014/main" val="369574019"/>
                    </a:ext>
                  </a:extLst>
                </a:gridCol>
                <a:gridCol w="673738">
                  <a:extLst>
                    <a:ext uri="{9D8B030D-6E8A-4147-A177-3AD203B41FA5}">
                      <a16:colId xmlns:a16="http://schemas.microsoft.com/office/drawing/2014/main" val="2224726227"/>
                    </a:ext>
                  </a:extLst>
                </a:gridCol>
                <a:gridCol w="2967716">
                  <a:extLst>
                    <a:ext uri="{9D8B030D-6E8A-4147-A177-3AD203B41FA5}">
                      <a16:colId xmlns:a16="http://schemas.microsoft.com/office/drawing/2014/main" val="2451197842"/>
                    </a:ext>
                  </a:extLst>
                </a:gridCol>
                <a:gridCol w="924213">
                  <a:extLst>
                    <a:ext uri="{9D8B030D-6E8A-4147-A177-3AD203B41FA5}">
                      <a16:colId xmlns:a16="http://schemas.microsoft.com/office/drawing/2014/main" val="1954795029"/>
                    </a:ext>
                  </a:extLst>
                </a:gridCol>
                <a:gridCol w="1123678">
                  <a:extLst>
                    <a:ext uri="{9D8B030D-6E8A-4147-A177-3AD203B41FA5}">
                      <a16:colId xmlns:a16="http://schemas.microsoft.com/office/drawing/2014/main" val="4143817719"/>
                    </a:ext>
                  </a:extLst>
                </a:gridCol>
              </a:tblGrid>
              <a:tr h="288032">
                <a:tc gridSpan="2">
                  <a:txBody>
                    <a:bodyPr/>
                    <a:lstStyle/>
                    <a:p>
                      <a:pPr marL="0" algn="ctr">
                        <a:lnSpc>
                          <a:spcPts val="1400"/>
                        </a:lnSpc>
                        <a:spcAft>
                          <a:spcPts val="0"/>
                        </a:spcAft>
                      </a:pPr>
                      <a:r>
                        <a:rPr lang="zh-TW" sz="1200" kern="100" dirty="0">
                          <a:solidFill>
                            <a:schemeClr val="tx1"/>
                          </a:solidFill>
                          <a:effectLst/>
                          <a:latin typeface="+mn-ea"/>
                          <a:ea typeface="+mn-ea"/>
                        </a:rPr>
                        <a:t>改善前作業流程</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marL="0" algn="ctr">
                        <a:lnSpc>
                          <a:spcPts val="1400"/>
                        </a:lnSpc>
                        <a:spcAft>
                          <a:spcPts val="0"/>
                        </a:spcAft>
                      </a:pPr>
                      <a:r>
                        <a:rPr lang="zh-TW" sz="1200" kern="100" dirty="0">
                          <a:solidFill>
                            <a:schemeClr val="tx1"/>
                          </a:solidFill>
                          <a:effectLst/>
                          <a:latin typeface="+mn-ea"/>
                          <a:ea typeface="+mn-ea"/>
                        </a:rPr>
                        <a:t>本案導入作業流程數位化程度說明</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a:lnSpc>
                          <a:spcPts val="1400"/>
                        </a:lnSpc>
                        <a:spcAft>
                          <a:spcPts val="0"/>
                        </a:spcAft>
                      </a:pPr>
                      <a:r>
                        <a:rPr lang="zh-TW" sz="1200" kern="100" dirty="0">
                          <a:solidFill>
                            <a:schemeClr val="tx1"/>
                          </a:solidFill>
                          <a:effectLst/>
                          <a:latin typeface="+mn-ea"/>
                          <a:ea typeface="+mn-ea"/>
                        </a:rPr>
                        <a:t>參數</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zh-TW" sz="1200" kern="100" dirty="0">
                          <a:solidFill>
                            <a:schemeClr val="tx1"/>
                          </a:solidFill>
                          <a:effectLst/>
                          <a:latin typeface="+mn-ea"/>
                          <a:ea typeface="+mn-ea"/>
                        </a:rPr>
                        <a:t>流程</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903778"/>
                  </a:ext>
                </a:extLst>
              </a:tr>
              <a:tr h="216024">
                <a:tc>
                  <a:txBody>
                    <a:bodyPr/>
                    <a:lstStyle/>
                    <a:p>
                      <a:pPr marL="0" algn="ctr">
                        <a:lnSpc>
                          <a:spcPts val="1400"/>
                        </a:lnSpc>
                        <a:spcAft>
                          <a:spcPts val="0"/>
                        </a:spcAft>
                      </a:pPr>
                      <a:r>
                        <a:rPr lang="en-US" sz="1200" kern="100" dirty="0">
                          <a:solidFill>
                            <a:schemeClr val="tx1"/>
                          </a:solidFill>
                          <a:effectLst/>
                          <a:latin typeface="+mn-ea"/>
                          <a:ea typeface="+mn-ea"/>
                        </a:rPr>
                        <a:t>1</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sz="1200" kern="100" dirty="0">
                          <a:effectLst/>
                          <a:latin typeface="+mn-ea"/>
                          <a:ea typeface="+mn-ea"/>
                        </a:rPr>
                        <a:t>無實質標準作業</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確認工單</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，依前置作業</a:t>
                      </a:r>
                      <a:r>
                        <a:rPr lang="en-US" sz="1200" b="1" kern="100" dirty="0">
                          <a:solidFill>
                            <a:srgbClr val="000000"/>
                          </a:solidFill>
                          <a:effectLst/>
                          <a:latin typeface="+mn-ea"/>
                          <a:ea typeface="+mn-ea"/>
                          <a:cs typeface="Times New Roman" panose="02020603050405020304" pitchFamily="18" charset="0"/>
                        </a:rPr>
                        <a:t>A1 S.O.P</a:t>
                      </a:r>
                      <a:r>
                        <a:rPr lang="zh-TW" sz="1200" b="1" kern="100" dirty="0">
                          <a:solidFill>
                            <a:srgbClr val="000000"/>
                          </a:solidFill>
                          <a:effectLst/>
                          <a:latin typeface="+mn-ea"/>
                          <a:ea typeface="+mn-ea"/>
                          <a:cs typeface="Times New Roman" panose="02020603050405020304" pitchFamily="18" charset="0"/>
                        </a:rPr>
                        <a:t>實施</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Y</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6380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2</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881592"/>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3</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A1-2</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安裝</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作業夾治具、刀具、選用程式</a:t>
                      </a:r>
                      <a:r>
                        <a:rPr lang="en-US" sz="1200" b="1" kern="100" dirty="0">
                          <a:solidFill>
                            <a:srgbClr val="000000"/>
                          </a:solidFill>
                          <a:effectLst/>
                          <a:latin typeface="+mn-ea"/>
                          <a:ea typeface="+mn-ea"/>
                          <a:cs typeface="Times New Roman" panose="02020603050405020304" pitchFamily="18" charset="0"/>
                        </a:rPr>
                        <a:t>A</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15724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4</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A1-3</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首件切削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231883"/>
                  </a:ext>
                </a:extLst>
              </a:tr>
              <a:tr h="215349">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A1-4</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首件量測</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94309"/>
                  </a:ext>
                </a:extLst>
              </a:tr>
              <a:tr h="390657">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A1-5</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符合規格同意作業員依</a:t>
                      </a:r>
                      <a:r>
                        <a:rPr lang="en-US" sz="1200" b="1" kern="100" dirty="0">
                          <a:solidFill>
                            <a:srgbClr val="000000"/>
                          </a:solidFill>
                          <a:effectLst/>
                          <a:latin typeface="+mn-ea"/>
                          <a:ea typeface="+mn-ea"/>
                          <a:cs typeface="Times New Roman" panose="02020603050405020304" pitchFamily="18" charset="0"/>
                        </a:rPr>
                        <a:t>A2S.O.P</a:t>
                      </a:r>
                      <a:r>
                        <a:rPr lang="zh-TW" sz="1200" b="1" kern="100" dirty="0">
                          <a:solidFill>
                            <a:srgbClr val="000000"/>
                          </a:solidFill>
                          <a:effectLst/>
                          <a:latin typeface="+mn-ea"/>
                          <a:ea typeface="+mn-ea"/>
                          <a:cs typeface="Times New Roman" panose="02020603050405020304" pitchFamily="18" charset="0"/>
                        </a:rPr>
                        <a:t>量產、技術員報工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0754"/>
                  </a:ext>
                </a:extLst>
              </a:tr>
              <a:tr h="215349">
                <a:tc>
                  <a:txBody>
                    <a:bodyPr/>
                    <a:lstStyle/>
                    <a:p>
                      <a:pPr marL="0" algn="ctr">
                        <a:lnSpc>
                          <a:spcPts val="1400"/>
                        </a:lnSpc>
                        <a:spcAft>
                          <a:spcPts val="0"/>
                        </a:spcAft>
                      </a:pPr>
                      <a:endParaRPr lang="zh-TW" sz="12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altLang="en-US" sz="1200" kern="100" dirty="0" smtClean="0">
                          <a:effectLst/>
                          <a:latin typeface="+mn-ea"/>
                          <a:ea typeface="+mn-ea"/>
                          <a:cs typeface="Times New Roman" panose="02020603050405020304" pitchFamily="18" charset="0"/>
                        </a:rPr>
                        <a:t>效益指標</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zh-TW" altLang="en-US" sz="1200" kern="100" dirty="0" smtClean="0">
                          <a:effectLst/>
                          <a:latin typeface="+mn-ea"/>
                          <a:ea typeface="+mn-ea"/>
                          <a:cs typeface="Times New Roman" panose="02020603050405020304" pitchFamily="18" charset="0"/>
                        </a:rPr>
                        <a:t>數位化指標</a:t>
                      </a:r>
                      <a:endParaRPr lang="zh-TW" altLang="zh-TW" sz="1200" kern="100" dirty="0" smtClean="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416769"/>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922714"/>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3hrs 27 </a:t>
                      </a:r>
                      <a:r>
                        <a:rPr lang="en-US" sz="1200" b="1" kern="100" dirty="0" err="1"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mins</a:t>
                      </a:r>
                      <a:r>
                        <a:rPr 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alt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612344"/>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35mins(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719728"/>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30mins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47sec(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49sec(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48sec(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397749"/>
                  </a:ext>
                </a:extLst>
              </a:tr>
              <a:tr h="215349">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50sec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93%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95%(</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906637"/>
                  </a:ext>
                </a:extLst>
              </a:tr>
              <a:tr h="215349">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649988"/>
                  </a:ext>
                </a:extLst>
              </a:tr>
            </a:tbl>
          </a:graphicData>
        </a:graphic>
      </p:graphicFrame>
      <p:sp>
        <p:nvSpPr>
          <p:cNvPr id="12" name="文字方塊 2"/>
          <p:cNvSpPr txBox="1">
            <a:spLocks noChangeArrowheads="1"/>
          </p:cNvSpPr>
          <p:nvPr/>
        </p:nvSpPr>
        <p:spPr bwMode="auto">
          <a:xfrm>
            <a:off x="539552" y="1169974"/>
            <a:ext cx="83529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請填入輔導案導入前後流程差異，並說明本案可數位化計算項目</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貳、預期效益</a:t>
            </a:r>
          </a:p>
        </p:txBody>
      </p:sp>
    </p:spTree>
    <p:extLst>
      <p:ext uri="{BB962C8B-B14F-4D97-AF65-F5344CB8AC3E}">
        <p14:creationId xmlns:p14="http://schemas.microsoft.com/office/powerpoint/2010/main" val="3283619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899592" y="0"/>
            <a:ext cx="531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zh-TW" altLang="en-US" sz="4000" b="1" dirty="0">
                <a:latin typeface="微軟正黑體" panose="020B0604030504040204" pitchFamily="34" charset="-120"/>
                <a:ea typeface="微軟正黑體" panose="020B0604030504040204" pitchFamily="34" charset="-120"/>
                <a:cs typeface="+mj-cs"/>
              </a:rPr>
              <a:t>參、一頁摘要說明</a:t>
            </a:r>
            <a:r>
              <a:rPr lang="zh-TW" altLang="en-US" sz="4000" b="1" dirty="0" smtClean="0">
                <a:latin typeface="微軟正黑體" panose="020B0604030504040204" pitchFamily="34" charset="-120"/>
                <a:ea typeface="微軟正黑體" panose="020B0604030504040204" pitchFamily="34" charset="-120"/>
                <a:cs typeface="+mj-cs"/>
              </a:rPr>
              <a:t>資料</a:t>
            </a:r>
            <a:endParaRPr lang="en-US" altLang="zh-TW" sz="4000" b="1" dirty="0">
              <a:latin typeface="微軟正黑體" panose="020B0604030504040204" pitchFamily="34" charset="-120"/>
              <a:ea typeface="微軟正黑體" panose="020B0604030504040204" pitchFamily="34" charset="-120"/>
              <a:cs typeface="+mj-cs"/>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72"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8445" y="661892"/>
            <a:ext cx="8807109" cy="271869"/>
          </a:xfrm>
          <a:prstGeom prst="rect">
            <a:avLst/>
          </a:prstGeom>
        </p:spPr>
        <p:txBody>
          <a:bodyPr wrap="square">
            <a:spAutoFit/>
          </a:bodyPr>
          <a:lstStyle/>
          <a:p>
            <a:pPr>
              <a:lnSpc>
                <a:spcPts val="1400"/>
              </a:lnSpc>
              <a:buFont typeface="Wingdings" panose="05000000000000000000" pitchFamily="2" charset="2"/>
              <a:buNone/>
            </a:pP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請依個案情況填寫，提案時不需繳交，驗收時需提供輔導前後之差異，並依實際狀況調整內容）</a:t>
            </a:r>
          </a:p>
        </p:txBody>
      </p:sp>
      <p:sp>
        <p:nvSpPr>
          <p:cNvPr id="6" name="矩形 5"/>
          <p:cNvSpPr/>
          <p:nvPr/>
        </p:nvSpPr>
        <p:spPr>
          <a:xfrm>
            <a:off x="6084168" y="153311"/>
            <a:ext cx="697627" cy="401264"/>
          </a:xfrm>
          <a:prstGeom prst="rect">
            <a:avLst/>
          </a:prstGeom>
          <a:solidFill>
            <a:srgbClr val="C00000"/>
          </a:solidFill>
        </p:spPr>
        <p:txBody>
          <a:bodyPr wrap="none">
            <a:spAutoFit/>
          </a:bodyPr>
          <a:lstStyle/>
          <a:p>
            <a:pPr marL="0" lvl="1" algn="just">
              <a:lnSpc>
                <a:spcPts val="2600"/>
              </a:lnSpc>
              <a:spcAft>
                <a:spcPts val="0"/>
              </a:spcAft>
              <a:defRPr/>
            </a:pPr>
            <a:r>
              <a:rPr lang="zh-TW" altLang="en-US" sz="2000" b="1" kern="100" dirty="0" smtClean="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rPr>
              <a:t>範例</a:t>
            </a:r>
            <a:endParaRPr lang="zh-TW" altLang="zh-TW" sz="2000" b="1" kern="100" dirty="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03511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sp>
        <p:nvSpPr>
          <p:cNvPr id="6" name="文字方塊 5"/>
          <p:cNvSpPr txBox="1"/>
          <p:nvPr/>
        </p:nvSpPr>
        <p:spPr>
          <a:xfrm>
            <a:off x="3825875" y="4746625"/>
            <a:ext cx="521970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34925" y="1483519"/>
            <a:ext cx="3898901"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3813056" y="2061107"/>
            <a:ext cx="35401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400311" y="1382822"/>
            <a:ext cx="4779962"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9945" name="文字方塊 12"/>
          <p:cNvSpPr txBox="1">
            <a:spLocks noChangeArrowheads="1"/>
          </p:cNvSpPr>
          <p:nvPr/>
        </p:nvSpPr>
        <p:spPr bwMode="auto">
          <a:xfrm>
            <a:off x="4283075" y="1766452"/>
            <a:ext cx="465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sym typeface="Wingdings" panose="05000000000000000000" pitchFamily="2" charset="2"/>
              </a:rPr>
              <a:t>０００</a:t>
            </a:r>
            <a:endParaRPr lang="en-US" altLang="zh-TW" sz="1400"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39946" name="矩形 13"/>
          <p:cNvSpPr>
            <a:spLocks noChangeArrowheads="1"/>
          </p:cNvSpPr>
          <p:nvPr/>
        </p:nvSpPr>
        <p:spPr bwMode="auto">
          <a:xfrm>
            <a:off x="0" y="4365625"/>
            <a:ext cx="3779838" cy="22320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t>照片或圖示</a:t>
            </a:r>
          </a:p>
        </p:txBody>
      </p:sp>
      <p:sp>
        <p:nvSpPr>
          <p:cNvPr id="12" name="矩形 1"/>
          <p:cNvSpPr>
            <a:spLocks noChangeArrowheads="1"/>
          </p:cNvSpPr>
          <p:nvPr/>
        </p:nvSpPr>
        <p:spPr bwMode="auto">
          <a:xfrm>
            <a:off x="899592" y="0"/>
            <a:ext cx="531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zh-TW" altLang="en-US" sz="4000" b="1" dirty="0">
                <a:latin typeface="微軟正黑體" panose="020B0604030504040204" pitchFamily="34" charset="-120"/>
                <a:ea typeface="微軟正黑體" panose="020B0604030504040204" pitchFamily="34" charset="-120"/>
                <a:cs typeface="+mj-cs"/>
              </a:rPr>
              <a:t>參、一頁摘要說明</a:t>
            </a:r>
            <a:r>
              <a:rPr lang="zh-TW" altLang="en-US" sz="4000" b="1" dirty="0" smtClean="0">
                <a:latin typeface="微軟正黑體" panose="020B0604030504040204" pitchFamily="34" charset="-120"/>
                <a:ea typeface="微軟正黑體" panose="020B0604030504040204" pitchFamily="34" charset="-120"/>
                <a:cs typeface="+mj-cs"/>
              </a:rPr>
              <a:t>資料</a:t>
            </a:r>
            <a:endParaRPr lang="en-US" altLang="zh-TW" sz="4000" b="1" dirty="0">
              <a:latin typeface="微軟正黑體" panose="020B0604030504040204" pitchFamily="34" charset="-120"/>
              <a:ea typeface="微軟正黑體" panose="020B0604030504040204" pitchFamily="34" charset="-120"/>
              <a:cs typeface="+mj-cs"/>
            </a:endParaRPr>
          </a:p>
        </p:txBody>
      </p:sp>
      <p:sp>
        <p:nvSpPr>
          <p:cNvPr id="13" name="矩形 12"/>
          <p:cNvSpPr/>
          <p:nvPr/>
        </p:nvSpPr>
        <p:spPr>
          <a:xfrm>
            <a:off x="168445" y="661892"/>
            <a:ext cx="8807109" cy="271869"/>
          </a:xfrm>
          <a:prstGeom prst="rect">
            <a:avLst/>
          </a:prstGeom>
        </p:spPr>
        <p:txBody>
          <a:bodyPr wrap="square">
            <a:spAutoFit/>
          </a:bodyPr>
          <a:lstStyle/>
          <a:p>
            <a:pPr>
              <a:lnSpc>
                <a:spcPts val="1400"/>
              </a:lnSpc>
              <a:buFont typeface="Wingdings" panose="05000000000000000000" pitchFamily="2" charset="2"/>
              <a:buNone/>
            </a:pP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請依個案情況填寫，提案時不需繳交，驗收時需提供輔導前後之差異，並依實際狀況調整內容）</a:t>
            </a:r>
          </a:p>
        </p:txBody>
      </p:sp>
    </p:spTree>
    <p:extLst>
      <p:ext uri="{BB962C8B-B14F-4D97-AF65-F5344CB8AC3E}">
        <p14:creationId xmlns:p14="http://schemas.microsoft.com/office/powerpoint/2010/main" val="3090789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42</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b="1" dirty="0">
                <a:latin typeface="微軟正黑體" panose="020B0604030504040204" pitchFamily="34" charset="-120"/>
                <a:ea typeface="微軟正黑體" panose="020B0604030504040204" pitchFamily="34" charset="-120"/>
              </a:rPr>
              <a:t>肆、附錄</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43</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395536" y="-23997"/>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47154" y="980728"/>
            <a:ext cx="9109075" cy="769938"/>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一、受輔導業者：</a:t>
            </a:r>
            <a:endParaRPr lang="en-US" altLang="zh-TW" sz="2000" dirty="0" smtClean="0">
              <a:latin typeface="微軟正黑體" panose="020B0604030504040204" pitchFamily="34" charset="-120"/>
              <a:ea typeface="微軟正黑體" panose="020B0604030504040204" pitchFamily="34" charset="-120"/>
            </a:endParaRPr>
          </a:p>
          <a:p>
            <a:pPr marL="265113" eaLnBrk="1" hangingPunct="1">
              <a:defRPr/>
            </a:pPr>
            <a:endParaRPr lang="zh-TW" altLang="en-US" sz="2000" dirty="0" smtClean="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5348034"/>
              </p:ext>
            </p:extLst>
          </p:nvPr>
        </p:nvGraphicFramePr>
        <p:xfrm>
          <a:off x="658342" y="1463328"/>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algn="l"/>
                      <a:r>
                        <a:rPr lang="zh-TW" altLang="en-US" sz="1800" b="0" dirty="0" smtClean="0">
                          <a:solidFill>
                            <a:schemeClr val="tx1"/>
                          </a:solidFill>
                          <a:latin typeface="微軟正黑體" pitchFamily="34" charset="-120"/>
                          <a:ea typeface="微軟正黑體" pitchFamily="34" charset="-120"/>
                        </a:rPr>
                        <a:t>業者名稱</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工廠</a:t>
                      </a:r>
                      <a:r>
                        <a:rPr lang="zh-TW" altLang="zh-TW" sz="1800" b="0" dirty="0" smtClean="0">
                          <a:solidFill>
                            <a:schemeClr val="tx1"/>
                          </a:solidFill>
                          <a:latin typeface="微軟正黑體" pitchFamily="34" charset="-120"/>
                          <a:ea typeface="微軟正黑體" pitchFamily="34" charset="-120"/>
                        </a:rPr>
                        <a:t>地</a:t>
                      </a:r>
                      <a:r>
                        <a:rPr lang="zh-TW" altLang="en-US" sz="1800" b="0" dirty="0" smtClean="0">
                          <a:solidFill>
                            <a:schemeClr val="tx1"/>
                          </a:solidFill>
                          <a:latin typeface="微軟正黑體" pitchFamily="34" charset="-120"/>
                          <a:ea typeface="微軟正黑體" pitchFamily="34" charset="-120"/>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員工人數：</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人 </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研發人員比例：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員工男女比例：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機械設備製造業</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r>
                        <a:rPr lang="zh-TW" altLang="zh-TW" sz="1800" b="0" dirty="0" smtClean="0">
                          <a:solidFill>
                            <a:schemeClr val="tx1"/>
                          </a:solidFill>
                          <a:latin typeface="微軟正黑體" pitchFamily="34" charset="-120"/>
                          <a:ea typeface="微軟正黑體" pitchFamily="34" charset="-120"/>
                        </a:rPr>
                        <a:t>機械設備</a:t>
                      </a:r>
                      <a:r>
                        <a:rPr lang="zh-TW" altLang="en-US" sz="1800" b="0" dirty="0" smtClean="0">
                          <a:solidFill>
                            <a:schemeClr val="tx1"/>
                          </a:solidFill>
                          <a:latin typeface="微軟正黑體" pitchFamily="34" charset="-120"/>
                          <a:ea typeface="微軟正黑體" pitchFamily="34" charset="-120"/>
                        </a:rPr>
                        <a:t>等</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經營概況營業額：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至</a:t>
                      </a:r>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algn="l"/>
                      <a:r>
                        <a:rPr lang="zh-TW" altLang="en-US" sz="1800" b="0" dirty="0" smtClean="0">
                          <a:solidFill>
                            <a:schemeClr val="tx1"/>
                          </a:solidFill>
                          <a:latin typeface="微軟正黑體" pitchFamily="34" charset="-120"/>
                          <a:ea typeface="微軟正黑體" pitchFamily="34" charset="-120"/>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政府經費：〇〇〇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〇〇〇元，自籌款：〇〇〇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自籌款比例：</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政府款〇〇</a:t>
                      </a:r>
                      <a:r>
                        <a:rPr lang="en-US" altLang="zh-TW" sz="1800" b="0" dirty="0" smtClean="0">
                          <a:solidFill>
                            <a:schemeClr val="tx1"/>
                          </a:solidFill>
                          <a:latin typeface="微軟正黑體" pitchFamily="34" charset="-120"/>
                          <a:ea typeface="微軟正黑體" pitchFamily="34" charset="-120"/>
                        </a:rPr>
                        <a:t>%)</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latin typeface="微軟正黑體" pitchFamily="34" charset="-120"/>
                          <a:ea typeface="微軟正黑體" pitchFamily="34" charset="-120"/>
                        </a:rPr>
                        <a:t>本</a:t>
                      </a:r>
                      <a:r>
                        <a:rPr lang="zh-TW" altLang="en-US" sz="1800" b="0" smtClean="0">
                          <a:latin typeface="微軟正黑體" pitchFamily="34" charset="-120"/>
                          <a:ea typeface="微軟正黑體" pitchFamily="34" charset="-120"/>
                        </a:rPr>
                        <a:t>計畫重點：</a:t>
                      </a:r>
                      <a:endParaRPr lang="en-US" altLang="zh-TW"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44</a:t>
            </a:fld>
            <a:endParaRPr kumimoji="0" lang="en-US" altLang="zh-TW" sz="1800">
              <a:latin typeface="Constantia" panose="02030602050306030303" pitchFamily="18" charset="0"/>
              <a:ea typeface="標楷體" panose="03000509000000000000" pitchFamily="65" charset="-120"/>
            </a:endParaRPr>
          </a:p>
        </p:txBody>
      </p:sp>
      <p:sp>
        <p:nvSpPr>
          <p:cNvPr id="8196" name="Text Box 105"/>
          <p:cNvSpPr txBox="1">
            <a:spLocks noChangeArrowheads="1"/>
          </p:cNvSpPr>
          <p:nvPr/>
        </p:nvSpPr>
        <p:spPr bwMode="auto">
          <a:xfrm>
            <a:off x="0" y="1052736"/>
            <a:ext cx="9109075" cy="1692275"/>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二、輔導單位：</a:t>
            </a:r>
            <a:endParaRPr lang="en-US" altLang="zh-TW" b="1" dirty="0" smtClean="0">
              <a:latin typeface="微軟正黑體" panose="020B0604030504040204" pitchFamily="34" charset="-120"/>
              <a:ea typeface="微軟正黑體" panose="020B0604030504040204" pitchFamily="34" charset="-12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p>
          <a:p>
            <a:pPr marL="265113" eaLnBrk="1" hangingPunct="1">
              <a:defRPr/>
            </a:pPr>
            <a:r>
              <a:rPr lang="en-US" altLang="zh-TW" sz="2000" dirty="0" smtClean="0">
                <a:latin typeface="微軟正黑體" panose="020B0604030504040204" pitchFamily="34" charset="-120"/>
                <a:ea typeface="微軟正黑體" panose="020B0604030504040204" pitchFamily="34" charset="-120"/>
              </a:rPr>
              <a:t>	</a:t>
            </a:r>
          </a:p>
          <a:p>
            <a:pPr marL="265113" eaLnBrk="1" hangingPunct="1">
              <a:defRPr/>
            </a:pPr>
            <a:r>
              <a:rPr lang="zh-TW" altLang="en-US" sz="2000" dirty="0" smtClean="0">
                <a:latin typeface="微軟正黑體" panose="020B0604030504040204" pitchFamily="34" charset="-120"/>
                <a:ea typeface="微軟正黑體" panose="020B0604030504040204" pitchFamily="34" charset="-120"/>
              </a:rPr>
              <a:t>    </a:t>
            </a:r>
          </a:p>
        </p:txBody>
      </p:sp>
      <p:graphicFrame>
        <p:nvGraphicFramePr>
          <p:cNvPr id="7" name="表格 6"/>
          <p:cNvGraphicFramePr>
            <a:graphicFrameLocks noGrp="1"/>
          </p:cNvGraphicFramePr>
          <p:nvPr>
            <p:extLst>
              <p:ext uri="{D42A27DB-BD31-4B8C-83A1-F6EECF244321}">
                <p14:modId xmlns:p14="http://schemas.microsoft.com/office/powerpoint/2010/main" val="2785373258"/>
              </p:ext>
            </p:extLst>
          </p:nvPr>
        </p:nvGraphicFramePr>
        <p:xfrm>
          <a:off x="576263" y="153216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algn="l"/>
                      <a:r>
                        <a:rPr lang="zh-TW" altLang="en-US" sz="1800" b="1" dirty="0" smtClean="0">
                          <a:solidFill>
                            <a:schemeClr val="tx1"/>
                          </a:solidFill>
                          <a:latin typeface="微軟正黑體" pitchFamily="34" charset="-120"/>
                          <a:ea typeface="微軟正黑體" pitchFamily="34" charset="-120"/>
                        </a:rPr>
                        <a:t>單位</a:t>
                      </a:r>
                      <a:r>
                        <a:rPr lang="zh-TW" altLang="zh-TW" sz="1800" b="1" dirty="0" smtClean="0">
                          <a:solidFill>
                            <a:schemeClr val="tx1"/>
                          </a:solidFill>
                          <a:latin typeface="微軟正黑體" pitchFamily="34" charset="-120"/>
                          <a:ea typeface="微軟正黑體" pitchFamily="34" charset="-120"/>
                        </a:rPr>
                        <a:t>名稱</a:t>
                      </a:r>
                      <a:r>
                        <a:rPr lang="zh-TW" altLang="en-US" sz="1800" b="1" dirty="0" smtClean="0">
                          <a:solidFill>
                            <a:schemeClr val="tx1"/>
                          </a:solidFill>
                          <a:latin typeface="微軟正黑體" pitchFamily="34" charset="-120"/>
                          <a:ea typeface="微軟正黑體" pitchFamily="34" charset="-120"/>
                        </a:rPr>
                        <a:t>：</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〇〇〇〇〇〇〇〇</a:t>
                      </a:r>
                      <a:endParaRPr lang="en-US" altLang="zh-TW"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員工人數：</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機械設備製造業</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rPr>
                        <a:t>系統整合服務</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algn="l"/>
                      <a:r>
                        <a:rPr lang="zh-TW" altLang="en-US" sz="1800" smtClean="0">
                          <a:solidFill>
                            <a:schemeClr val="tx1"/>
                          </a:solidFill>
                          <a:latin typeface="微軟正黑體" pitchFamily="34" charset="-120"/>
                          <a:ea typeface="微軟正黑體" pitchFamily="34" charset="-120"/>
                        </a:rPr>
                        <a:t>公司統一編號：</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〇〇〇〇</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algn="l"/>
                      <a:r>
                        <a:rPr lang="zh-TW" altLang="en-US" sz="1800" dirty="0" smtClean="0">
                          <a:solidFill>
                            <a:schemeClr val="tx1"/>
                          </a:solidFill>
                          <a:latin typeface="微軟正黑體" pitchFamily="34" charset="-120"/>
                          <a:ea typeface="微軟正黑體" pitchFamily="34" charset="-120"/>
                        </a:rPr>
                        <a:t>經營概況營業額：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微軟正黑體" pitchFamily="34" charset="-120"/>
                          <a:ea typeface="微軟正黑體" pitchFamily="34" charset="-120"/>
                        </a:rPr>
                        <a:t>相關輔導執行案例說明：</a:t>
                      </a:r>
                      <a:endParaRPr lang="en-US" altLang="zh-TW" sz="1800" dirty="0" smtClean="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8" name="Rectangle 2"/>
          <p:cNvSpPr>
            <a:spLocks noGrp="1" noChangeArrowheads="1"/>
          </p:cNvSpPr>
          <p:nvPr>
            <p:ph type="title"/>
          </p:nvPr>
        </p:nvSpPr>
        <p:spPr bwMode="auto">
          <a:xfrm>
            <a:off x="395536" y="-23997"/>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基本資料</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45</a:t>
            </a:fld>
            <a:endParaRPr lang="zh-TW" altLang="en-US"/>
          </a:p>
        </p:txBody>
      </p:sp>
      <p:sp>
        <p:nvSpPr>
          <p:cNvPr id="7" name="Rectangle 2"/>
          <p:cNvSpPr txBox="1">
            <a:spLocks noChangeArrowheads="1"/>
          </p:cNvSpPr>
          <p:nvPr/>
        </p:nvSpPr>
        <p:spPr bwMode="auto">
          <a:xfrm>
            <a:off x="239028" y="934087"/>
            <a:ext cx="6121400"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SMB</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en-US" altLang="zh-TW" sz="2000" dirty="0" smtClean="0"/>
              <a:t>Server</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zh-TW" altLang="en-US" sz="2000" dirty="0" smtClean="0"/>
              <a:t>周邊</a:t>
            </a:r>
            <a:r>
              <a:rPr lang="zh-TW" altLang="en-US" sz="2000" dirty="0"/>
              <a:t>硬體</a:t>
            </a:r>
            <a:r>
              <a:rPr lang="zh-TW" altLang="en-US" sz="2000" dirty="0" smtClean="0"/>
              <a:t>規格</a:t>
            </a:r>
            <a:r>
              <a:rPr lang="en-US" altLang="zh-TW" sz="2000" dirty="0" smtClean="0"/>
              <a:t>:</a:t>
            </a:r>
            <a:endParaRPr lang="zh-TW" altLang="en-US" sz="2000" dirty="0" smtClean="0"/>
          </a:p>
        </p:txBody>
      </p:sp>
      <p:sp>
        <p:nvSpPr>
          <p:cNvPr id="5" name="Rectangle 2"/>
          <p:cNvSpPr>
            <a:spLocks noGrp="1" noChangeArrowheads="1"/>
          </p:cNvSpPr>
          <p:nvPr>
            <p:ph type="title"/>
          </p:nvPr>
        </p:nvSpPr>
        <p:spPr bwMode="auto">
          <a:xfrm>
            <a:off x="827584" y="-27384"/>
            <a:ext cx="612068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本案系統硬體規格</a:t>
            </a:r>
            <a:r>
              <a:rPr lang="zh-TW" altLang="en-US" sz="2800" dirty="0" smtClean="0">
                <a:latin typeface="微軟正黑體" panose="020B0604030504040204" pitchFamily="34" charset="-120"/>
                <a:ea typeface="微軟正黑體" panose="020B0604030504040204" pitchFamily="34" charset="-120"/>
              </a:rPr>
              <a:t>說明</a:t>
            </a:r>
          </a:p>
        </p:txBody>
      </p:sp>
    </p:spTree>
    <p:extLst>
      <p:ext uri="{BB962C8B-B14F-4D97-AF65-F5344CB8AC3E}">
        <p14:creationId xmlns:p14="http://schemas.microsoft.com/office/powerpoint/2010/main" val="3392112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46</a:t>
            </a:fld>
            <a:endParaRPr lang="zh-TW" altLang="en-US"/>
          </a:p>
        </p:txBody>
      </p:sp>
      <p:graphicFrame>
        <p:nvGraphicFramePr>
          <p:cNvPr id="54" name="表格 53"/>
          <p:cNvGraphicFramePr>
            <a:graphicFrameLocks noGrp="1"/>
          </p:cNvGraphicFramePr>
          <p:nvPr>
            <p:extLst>
              <p:ext uri="{D42A27DB-BD31-4B8C-83A1-F6EECF244321}">
                <p14:modId xmlns:p14="http://schemas.microsoft.com/office/powerpoint/2010/main" val="1325894769"/>
              </p:ext>
            </p:extLst>
          </p:nvPr>
        </p:nvGraphicFramePr>
        <p:xfrm>
          <a:off x="683568" y="1124744"/>
          <a:ext cx="7992888" cy="4810320"/>
        </p:xfrm>
        <a:graphic>
          <a:graphicData uri="http://schemas.openxmlformats.org/drawingml/2006/table">
            <a:tbl>
              <a:tblPr/>
              <a:tblGrid>
                <a:gridCol w="275141">
                  <a:extLst>
                    <a:ext uri="{9D8B030D-6E8A-4147-A177-3AD203B41FA5}">
                      <a16:colId xmlns:a16="http://schemas.microsoft.com/office/drawing/2014/main" val="20000"/>
                    </a:ext>
                  </a:extLst>
                </a:gridCol>
                <a:gridCol w="138104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38250">
                <a:tc gridSpan="2">
                  <a:txBody>
                    <a:bodyPr/>
                    <a:lstStyle/>
                    <a:p>
                      <a:pPr algn="ctr">
                        <a:lnSpc>
                          <a:spcPct val="100000"/>
                        </a:lnSpc>
                        <a:spcAft>
                          <a:spcPts val="0"/>
                        </a:spcAft>
                      </a:pPr>
                      <a:r>
                        <a:rPr lang="zh-TW" sz="1200" b="1" kern="100" dirty="0">
                          <a:latin typeface="+mn-ea"/>
                          <a:ea typeface="+mn-ea"/>
                          <a:cs typeface="Times New Roman"/>
                        </a:rPr>
                        <a:t>設備名稱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b="1" kern="100" dirty="0">
                          <a:latin typeface="+mn-ea"/>
                          <a:ea typeface="+mn-ea"/>
                          <a:cs typeface="Times New Roman"/>
                        </a:rPr>
                        <a:t>設備控制器</a:t>
                      </a:r>
                      <a:r>
                        <a:rPr lang="en-US" sz="1200" b="1" kern="100" dirty="0">
                          <a:latin typeface="+mn-ea"/>
                          <a:ea typeface="+mn-ea"/>
                          <a:cs typeface="Times New Roman"/>
                        </a:rPr>
                        <a:t>/</a:t>
                      </a:r>
                      <a:r>
                        <a:rPr lang="zh-TW" sz="1200" b="1" kern="100" dirty="0">
                          <a:latin typeface="+mn-ea"/>
                          <a:ea typeface="+mn-ea"/>
                          <a:cs typeface="Times New Roman"/>
                        </a:rPr>
                        <a:t>介面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SMB</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Server</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04000">
                <a:tc>
                  <a:txBody>
                    <a:bodyPr/>
                    <a:lstStyle/>
                    <a:p>
                      <a:pPr algn="ctr">
                        <a:lnSpc>
                          <a:spcPct val="100000"/>
                        </a:lnSpc>
                        <a:spcAft>
                          <a:spcPts val="0"/>
                        </a:spcAft>
                      </a:pPr>
                      <a:r>
                        <a:rPr lang="en-US" sz="1200" kern="100" dirty="0">
                          <a:latin typeface="+mn-ea"/>
                          <a:ea typeface="+mn-ea"/>
                          <a:cs typeface="Times New Roman"/>
                        </a:rPr>
                        <a:t>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:Fanuc XXX/ </a:t>
                      </a:r>
                      <a:r>
                        <a:rPr lang="zh-TW" sz="1200" kern="100">
                          <a:latin typeface="+mn-ea"/>
                          <a:ea typeface="+mn-ea"/>
                          <a:cs typeface="Times New Roman"/>
                        </a:rPr>
                        <a:t>無通訊界面</a:t>
                      </a:r>
                      <a:r>
                        <a:rPr lang="en-US" sz="1200" kern="100">
                          <a:latin typeface="+mn-ea"/>
                          <a:ea typeface="+mn-ea"/>
                          <a:cs typeface="Times New Roman"/>
                        </a:rPr>
                        <a:t>(I/O)</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如：研華</a:t>
                      </a:r>
                      <a:r>
                        <a:rPr lang="en-US" sz="1200" kern="100">
                          <a:latin typeface="+mn-ea"/>
                          <a:ea typeface="+mn-ea"/>
                          <a:cs typeface="Times New Roman"/>
                        </a:rPr>
                        <a:t>/UNO2271G/WebAccess</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:IBM/xxxx</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a:lnSpc>
                          <a:spcPct val="100000"/>
                        </a:lnSpc>
                        <a:spcAft>
                          <a:spcPts val="0"/>
                        </a:spcAft>
                      </a:pPr>
                      <a:r>
                        <a:rPr lang="en-US" sz="1200" kern="100">
                          <a:latin typeface="+mn-ea"/>
                          <a:ea typeface="+mn-ea"/>
                          <a:cs typeface="Times New Roman"/>
                        </a:rPr>
                        <a:t>2</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#2</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a:lnSpc>
                          <a:spcPct val="100000"/>
                        </a:lnSpc>
                        <a:spcAft>
                          <a:spcPts val="0"/>
                        </a:spcAft>
                      </a:pPr>
                      <a:r>
                        <a:rPr lang="en-US" sz="1200" kern="100">
                          <a:latin typeface="+mn-ea"/>
                          <a:ea typeface="+mn-ea"/>
                          <a:cs typeface="Times New Roman"/>
                        </a:rPr>
                        <a:t>3</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#3</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dirty="0">
                          <a:latin typeface="+mn-ea"/>
                          <a:ea typeface="+mn-ea"/>
                          <a:cs typeface="Times New Roman"/>
                        </a:rPr>
                        <a:t>如</a:t>
                      </a:r>
                      <a:r>
                        <a:rPr lang="en-US" sz="1200" kern="100" dirty="0">
                          <a:latin typeface="+mn-ea"/>
                          <a:ea typeface="+mn-ea"/>
                          <a:cs typeface="Times New Roman"/>
                        </a:rPr>
                        <a:t>:Fanuc XXX/ </a:t>
                      </a:r>
                      <a:r>
                        <a:rPr lang="en-US" sz="1200" kern="100" dirty="0" err="1">
                          <a:latin typeface="+mn-ea"/>
                          <a:ea typeface="+mn-ea"/>
                          <a:cs typeface="Times New Roman"/>
                        </a:rPr>
                        <a:t>MTconnect</a:t>
                      </a:r>
                      <a:r>
                        <a:rPr lang="en-US" sz="1200" kern="100" dirty="0">
                          <a:latin typeface="+mn-ea"/>
                          <a:ea typeface="+mn-ea"/>
                          <a:cs typeface="Times New Roman"/>
                        </a:rPr>
                        <a:t>(RJ45)</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US" sz="1200" kern="100">
                          <a:latin typeface="+mn-ea"/>
                          <a:ea typeface="+mn-ea"/>
                          <a:cs typeface="Times New Roman"/>
                        </a:rPr>
                        <a:t>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a:lnSpc>
                          <a:spcPct val="100000"/>
                        </a:lnSpc>
                        <a:spcAft>
                          <a:spcPts val="0"/>
                        </a:spcAft>
                      </a:pPr>
                      <a:r>
                        <a:rPr lang="en-US" sz="1200" kern="100">
                          <a:latin typeface="+mn-ea"/>
                          <a:ea typeface="+mn-ea"/>
                          <a:cs typeface="Times New Roman"/>
                        </a:rPr>
                        <a:t>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US" sz="1200" kern="100">
                          <a:latin typeface="+mn-ea"/>
                          <a:ea typeface="+mn-ea"/>
                          <a:cs typeface="Times New Roman"/>
                        </a:rPr>
                        <a:t>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磨床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a:lnSpc>
                          <a:spcPct val="100000"/>
                        </a:lnSpc>
                        <a:spcAft>
                          <a:spcPts val="0"/>
                        </a:spcAft>
                      </a:pPr>
                      <a:r>
                        <a:rPr lang="en-US" sz="1200" kern="100">
                          <a:latin typeface="+mn-ea"/>
                          <a:ea typeface="+mn-ea"/>
                          <a:cs typeface="Times New Roman"/>
                        </a:rPr>
                        <a:t>7</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a:latin typeface="+mn-ea"/>
                          <a:ea typeface="+mn-ea"/>
                          <a:cs typeface="Times New Roman"/>
                        </a:rPr>
                        <a:t>…</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US" sz="1200" kern="100">
                          <a:latin typeface="+mn-ea"/>
                          <a:ea typeface="+mn-ea"/>
                          <a:cs typeface="Times New Roman"/>
                        </a:rPr>
                        <a:t>8</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000">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kern="100" dirty="0">
                          <a:solidFill>
                            <a:srgbClr val="A6A6A6"/>
                          </a:solidFill>
                          <a:latin typeface="+mn-ea"/>
                          <a:ea typeface="+mn-ea"/>
                          <a:cs typeface="Times New Roman"/>
                        </a:rPr>
                        <a:t>(</a:t>
                      </a:r>
                      <a:r>
                        <a:rPr lang="zh-TW" sz="1100" kern="100" dirty="0">
                          <a:solidFill>
                            <a:srgbClr val="A6A6A6"/>
                          </a:solidFill>
                          <a:latin typeface="+mn-ea"/>
                          <a:ea typeface="+mn-ea"/>
                          <a:cs typeface="Times New Roman"/>
                        </a:rPr>
                        <a:t>自行增列連網設備</a:t>
                      </a:r>
                      <a:r>
                        <a:rPr lang="en-US" sz="1100" kern="100" dirty="0">
                          <a:solidFill>
                            <a:srgbClr val="A6A6A6"/>
                          </a:solidFill>
                          <a:latin typeface="+mn-ea"/>
                          <a:ea typeface="+mn-ea"/>
                          <a:cs typeface="Times New Roman"/>
                        </a:rPr>
                        <a:t>)</a:t>
                      </a:r>
                      <a:endParaRPr lang="zh-TW" sz="11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Rectangle 2"/>
          <p:cNvSpPr txBox="1">
            <a:spLocks noChangeArrowheads="1"/>
          </p:cNvSpPr>
          <p:nvPr/>
        </p:nvSpPr>
        <p:spPr bwMode="auto">
          <a:xfrm>
            <a:off x="827584" y="-27384"/>
            <a:ext cx="5040560"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kumimoji="0" lang="en-US" altLang="zh-TW" sz="2800" dirty="0" smtClean="0">
                <a:latin typeface="微軟正黑體" panose="020B0604030504040204" pitchFamily="34" charset="-120"/>
                <a:ea typeface="微軟正黑體" panose="020B0604030504040204" pitchFamily="34" charset="-120"/>
              </a:rPr>
              <a:t>-</a:t>
            </a:r>
            <a:r>
              <a:rPr kumimoji="0" lang="zh-TW" altLang="en-US" sz="2800" dirty="0" smtClean="0">
                <a:latin typeface="微軟正黑體" panose="020B0604030504040204" pitchFamily="34" charset="-120"/>
                <a:ea typeface="微軟正黑體" panose="020B0604030504040204" pitchFamily="34" charset="-120"/>
              </a:rPr>
              <a:t>原</a:t>
            </a:r>
            <a:r>
              <a:rPr kumimoji="0" lang="zh-TW" altLang="en-US" sz="2800" dirty="0">
                <a:latin typeface="微軟正黑體" panose="020B0604030504040204" pitchFamily="34" charset="-120"/>
                <a:ea typeface="微軟正黑體" panose="020B0604030504040204" pitchFamily="34" charset="-120"/>
              </a:rPr>
              <a:t>設備聯網列表</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47</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85780317"/>
              </p:ext>
            </p:extLst>
          </p:nvPr>
        </p:nvGraphicFramePr>
        <p:xfrm>
          <a:off x="395536" y="1052736"/>
          <a:ext cx="8280920" cy="23774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1.</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設備管理」資訊流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時間戳記</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設備代號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設備聯網</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3</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生產記數</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數字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完工計量管理</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訂單編號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a:t>
                      </a:r>
                      <a:r>
                        <a:rPr lang="zh-TW" sz="1400" b="0" kern="100" dirty="0">
                          <a:solidFill>
                            <a:schemeClr val="tx1"/>
                          </a:solidFill>
                          <a:effectLst/>
                          <a:latin typeface="微軟正黑體" panose="020B0604030504040204" pitchFamily="34" charset="-120"/>
                          <a:ea typeface="微軟正黑體" panose="020B0604030504040204" pitchFamily="34" charset="-120"/>
                        </a:rPr>
                        <a:t>工單管理</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34982827"/>
              </p:ext>
            </p:extLst>
          </p:nvPr>
        </p:nvGraphicFramePr>
        <p:xfrm>
          <a:off x="387946" y="3501008"/>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2.</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ERP-</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14672905"/>
              </p:ext>
            </p:extLst>
          </p:nvPr>
        </p:nvGraphicFramePr>
        <p:xfrm>
          <a:off x="379016" y="5056882"/>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3.</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OOO-OOO</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Rectangle 2"/>
          <p:cNvSpPr txBox="1">
            <a:spLocks noChangeArrowheads="1"/>
          </p:cNvSpPr>
          <p:nvPr/>
        </p:nvSpPr>
        <p:spPr bwMode="auto">
          <a:xfrm>
            <a:off x="827584" y="-27384"/>
            <a:ext cx="6840760"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kumimoji="0" lang="en-US" altLang="zh-TW" sz="2800" dirty="0" smtClean="0">
                <a:latin typeface="微軟正黑體" panose="020B0604030504040204" pitchFamily="34" charset="-120"/>
                <a:ea typeface="微軟正黑體" panose="020B0604030504040204" pitchFamily="34" charset="-120"/>
              </a:rPr>
              <a:t>-</a:t>
            </a:r>
            <a:r>
              <a:rPr kumimoji="0" lang="zh-TW" altLang="en-US" sz="2800" dirty="0">
                <a:latin typeface="微軟正黑體" panose="020B0604030504040204" pitchFamily="34" charset="-120"/>
                <a:ea typeface="微軟正黑體" panose="020B0604030504040204" pitchFamily="34" charset="-120"/>
              </a:rPr>
              <a:t>系統資訊流之資訊項目列表</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235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59" name="Rectangle 2"/>
          <p:cNvSpPr txBox="1">
            <a:spLocks noChangeArrowheads="1"/>
          </p:cNvSpPr>
          <p:nvPr/>
        </p:nvSpPr>
        <p:spPr bwMode="auto">
          <a:xfrm>
            <a:off x="239028"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主要產品及其生產流程</a:t>
            </a:r>
          </a:p>
        </p:txBody>
      </p:sp>
      <p:sp>
        <p:nvSpPr>
          <p:cNvPr id="60" name="文字方塊 59"/>
          <p:cNvSpPr txBox="1"/>
          <p:nvPr/>
        </p:nvSpPr>
        <p:spPr>
          <a:xfrm>
            <a:off x="1043608" y="1459417"/>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mn-ea"/>
                <a:ea typeface="+mn-ea"/>
              </a:rPr>
              <a:t>請說明受</a:t>
            </a:r>
            <a:r>
              <a:rPr lang="zh-TW" altLang="en-US" sz="1600" dirty="0">
                <a:solidFill>
                  <a:schemeClr val="tx1">
                    <a:lumMod val="50000"/>
                    <a:lumOff val="50000"/>
                  </a:schemeClr>
                </a:solidFill>
                <a:latin typeface="+mn-ea"/>
                <a:ea typeface="+mn-ea"/>
              </a:rPr>
              <a:t>輔導</a:t>
            </a:r>
            <a:r>
              <a:rPr lang="zh-TW" altLang="en-US" sz="1600" dirty="0" smtClean="0">
                <a:solidFill>
                  <a:schemeClr val="tx1">
                    <a:lumMod val="50000"/>
                    <a:lumOff val="50000"/>
                  </a:schemeClr>
                </a:solidFill>
                <a:latin typeface="+mn-ea"/>
                <a:ea typeface="+mn-ea"/>
              </a:rPr>
              <a:t>業者主要生產產品及其生產流程</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工序</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，需標註：流程序、流程名稱、管理方式、工件簡稱、設備種類、台數、是否已連結</a:t>
            </a:r>
            <a:r>
              <a:rPr lang="en-US" altLang="zh-TW" sz="1600" dirty="0" smtClean="0">
                <a:solidFill>
                  <a:schemeClr val="tx1">
                    <a:lumMod val="50000"/>
                    <a:lumOff val="50000"/>
                  </a:schemeClr>
                </a:solidFill>
                <a:latin typeface="+mn-ea"/>
                <a:ea typeface="+mn-ea"/>
              </a:rPr>
              <a:t>SMB</a:t>
            </a:r>
            <a:r>
              <a:rPr lang="zh-TW" altLang="en-US" sz="1600" dirty="0" smtClean="0">
                <a:solidFill>
                  <a:schemeClr val="tx1">
                    <a:lumMod val="50000"/>
                    <a:lumOff val="50000"/>
                  </a:schemeClr>
                </a:solidFill>
                <a:latin typeface="+mn-ea"/>
                <a:ea typeface="+mn-ea"/>
              </a:rPr>
              <a:t>、屬本計畫成果落實範疇等，請參考以下範例自行調整流程數量與相關說明。</a:t>
            </a:r>
          </a:p>
        </p:txBody>
      </p:sp>
      <p:cxnSp>
        <p:nvCxnSpPr>
          <p:cNvPr id="62" name="直線單箭頭接點 61"/>
          <p:cNvCxnSpPr>
            <a:stCxn id="11" idx="3"/>
            <a:endCxn id="16" idx="1"/>
          </p:cNvCxnSpPr>
          <p:nvPr/>
        </p:nvCxnSpPr>
        <p:spPr>
          <a:xfrm>
            <a:off x="3383376"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3504273"/>
            <a:ext cx="6804451" cy="1728192"/>
          </a:xfrm>
          <a:prstGeom prst="bentConnector5">
            <a:avLst>
              <a:gd name="adj1" fmla="val -3360"/>
              <a:gd name="adj2" fmla="val 77740"/>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3" name="群組 92"/>
          <p:cNvGrpSpPr/>
          <p:nvPr/>
        </p:nvGrpSpPr>
        <p:grpSpPr>
          <a:xfrm>
            <a:off x="1439957" y="5124465"/>
            <a:ext cx="899795" cy="1296120"/>
            <a:chOff x="7308304" y="3068960"/>
            <a:chExt cx="899795" cy="1296120"/>
          </a:xfrm>
        </p:grpSpPr>
        <p:sp>
          <p:nvSpPr>
            <p:cNvPr id="26" name="Rectangle 136"/>
            <p:cNvSpPr>
              <a:spLocks noChangeArrowheads="1"/>
            </p:cNvSpPr>
            <p:nvPr/>
          </p:nvSpPr>
          <p:spPr bwMode="auto">
            <a:xfrm>
              <a:off x="73083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73083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73083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73083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73083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73083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4" name="群組 93"/>
          <p:cNvGrpSpPr/>
          <p:nvPr/>
        </p:nvGrpSpPr>
        <p:grpSpPr>
          <a:xfrm>
            <a:off x="2916121" y="5124465"/>
            <a:ext cx="899795" cy="1306697"/>
            <a:chOff x="1907704" y="5002599"/>
            <a:chExt cx="899795" cy="1306697"/>
          </a:xfrm>
        </p:grpSpPr>
        <p:sp>
          <p:nvSpPr>
            <p:cNvPr id="31" name="Rectangle 144"/>
            <p:cNvSpPr>
              <a:spLocks noChangeArrowheads="1"/>
            </p:cNvSpPr>
            <p:nvPr/>
          </p:nvSpPr>
          <p:spPr bwMode="auto">
            <a:xfrm>
              <a:off x="19077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19077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19077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19077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19077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19077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4392285" y="5124465"/>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6" name="群組 95"/>
          <p:cNvGrpSpPr/>
          <p:nvPr/>
        </p:nvGrpSpPr>
        <p:grpSpPr>
          <a:xfrm>
            <a:off x="5868449" y="5124465"/>
            <a:ext cx="899795" cy="1306697"/>
            <a:chOff x="5508104" y="5002599"/>
            <a:chExt cx="899795" cy="1306697"/>
          </a:xfrm>
        </p:grpSpPr>
        <p:sp>
          <p:nvSpPr>
            <p:cNvPr id="45" name="Rectangle 144"/>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344613" y="5124465"/>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4920268"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使用設備圖例</a:t>
            </a:r>
            <a:endParaRPr lang="zh-TW" altLang="en-US" dirty="0">
              <a:solidFill>
                <a:schemeClr val="tx1"/>
              </a:solidFill>
            </a:endParaRPr>
          </a:p>
        </p:txBody>
      </p:sp>
      <p:sp>
        <p:nvSpPr>
          <p:cNvPr id="98" name="矩形 97"/>
          <p:cNvSpPr/>
          <p:nvPr/>
        </p:nvSpPr>
        <p:spPr>
          <a:xfrm>
            <a:off x="3095836"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產品圖例</a:t>
            </a:r>
            <a:endParaRPr lang="zh-TW" altLang="en-US" dirty="0">
              <a:solidFill>
                <a:schemeClr val="tx1"/>
              </a:solidFill>
            </a:endParaRPr>
          </a:p>
        </p:txBody>
      </p:sp>
      <p:sp>
        <p:nvSpPr>
          <p:cNvPr id="99"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59" name="Rectangle 2"/>
          <p:cNvSpPr txBox="1">
            <a:spLocks noChangeArrowheads="1"/>
          </p:cNvSpPr>
          <p:nvPr/>
        </p:nvSpPr>
        <p:spPr bwMode="auto">
          <a:xfrm>
            <a:off x="25152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生產現場管理摘要說明</a:t>
            </a:r>
          </a:p>
        </p:txBody>
      </p:sp>
      <p:graphicFrame>
        <p:nvGraphicFramePr>
          <p:cNvPr id="90" name="表格 89"/>
          <p:cNvGraphicFramePr>
            <a:graphicFrameLocks noGrp="1"/>
          </p:cNvGraphicFramePr>
          <p:nvPr>
            <p:extLst>
              <p:ext uri="{D42A27DB-BD31-4B8C-83A1-F6EECF244321}">
                <p14:modId xmlns:p14="http://schemas.microsoft.com/office/powerpoint/2010/main" val="589089519"/>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 pcs/</a:t>
                      </a:r>
                      <a:r>
                        <a:rPr lang="zh-TW" altLang="en-US" sz="1400" kern="100" dirty="0" smtClean="0">
                          <a:solidFill>
                            <a:schemeClr val="tx1"/>
                          </a:solidFill>
                          <a:latin typeface="+mn-ea"/>
                          <a:ea typeface="+mn-ea"/>
                          <a:cs typeface="Times New Roman"/>
                        </a:rPr>
                        <a:t>月</a:t>
                      </a:r>
                      <a:endParaRPr lang="en-US" altLang="zh-TW" sz="1400" kern="100" dirty="0" smtClean="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a:t>
                      </a:r>
                      <a:r>
                        <a:rPr lang="en-US" sz="1400" kern="100" baseline="0" dirty="0" smtClean="0">
                          <a:solidFill>
                            <a:schemeClr val="tx1"/>
                          </a:solidFill>
                          <a:latin typeface="+mn-ea"/>
                          <a:ea typeface="+mn-ea"/>
                          <a:cs typeface="Times New Roman"/>
                        </a:rPr>
                        <a:t> </a:t>
                      </a:r>
                      <a:r>
                        <a:rPr lang="en-US" altLang="zh-TW" sz="1400" kern="100" dirty="0" smtClean="0">
                          <a:solidFill>
                            <a:schemeClr val="tx1"/>
                          </a:solidFill>
                          <a:latin typeface="+mn-ea"/>
                          <a:ea typeface="+mn-ea"/>
                          <a:cs typeface="Times New Roman"/>
                        </a:rPr>
                        <a:t>pcs/</a:t>
                      </a:r>
                      <a:r>
                        <a:rPr lang="zh-TW" altLang="en-US" sz="1400" kern="100" dirty="0" smtClean="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以</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台</a:t>
                      </a:r>
                      <a:r>
                        <a:rPr lang="zh-TW" sz="1400" kern="100" dirty="0">
                          <a:solidFill>
                            <a:schemeClr val="tx1"/>
                          </a:solidFill>
                          <a:latin typeface="+mn-ea"/>
                          <a:ea typeface="+mn-ea"/>
                          <a:cs typeface="Times New Roman"/>
                        </a:rPr>
                        <a:t>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en-US" sz="1400" kern="100" dirty="0" smtClean="0">
                          <a:solidFill>
                            <a:schemeClr val="tx1"/>
                          </a:solidFill>
                          <a:latin typeface="+mn-ea"/>
                          <a:ea typeface="+mn-ea"/>
                          <a:cs typeface="Times New Roman"/>
                        </a:rPr>
                        <a:t>min</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作業指令模式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紙本工單傳遞、</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無標準化規範</a:t>
                      </a:r>
                      <a:r>
                        <a:rPr lang="en-US" altLang="zh-TW" sz="1400" kern="100" dirty="0" smtClean="0">
                          <a:solidFill>
                            <a:schemeClr val="accent1">
                              <a:lumMod val="75000"/>
                            </a:schemeClr>
                          </a:solidFill>
                          <a:latin typeface="+mn-ea"/>
                          <a:ea typeface="+mn-ea"/>
                          <a:cs typeface="Times New Roman"/>
                        </a:rPr>
                        <a:t>(</a:t>
                      </a:r>
                      <a:r>
                        <a:rPr lang="zh-TW" altLang="en-US" sz="1400" kern="100" dirty="0" smtClean="0">
                          <a:solidFill>
                            <a:schemeClr val="accent1">
                              <a:lumMod val="75000"/>
                            </a:schemeClr>
                          </a:solidFill>
                          <a:latin typeface="+mn-ea"/>
                          <a:ea typeface="+mn-ea"/>
                          <a:cs typeface="Times New Roman"/>
                        </a:rPr>
                        <a:t>技術員依經驗實施</a:t>
                      </a:r>
                      <a:r>
                        <a:rPr lang="en-US" altLang="zh-TW" sz="1400" kern="100" dirty="0" smtClean="0">
                          <a:solidFill>
                            <a:schemeClr val="accent1">
                              <a:lumMod val="75000"/>
                            </a:schemeClr>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有紙本標準化規定，但仍依現場實際施作為主</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品檢方式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紙本圖面傳遞、</a:t>
                      </a:r>
                      <a:endParaRPr lang="en-US" altLang="zh-TW" sz="1400" kern="100" dirty="0" smtClean="0">
                        <a:solidFill>
                          <a:schemeClr val="accent1">
                            <a:lumMod val="75000"/>
                          </a:schemeClr>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人工量測判斷良品</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紙本登記或數位記錄品檢結果</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296144"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常有之客戶每次下訂數量或平均下單量</a:t>
            </a:r>
            <a:endParaRPr lang="zh-TW" altLang="en-US" sz="1200" dirty="0"/>
          </a:p>
        </p:txBody>
      </p:sp>
      <p:sp>
        <p:nvSpPr>
          <p:cNvPr id="7" name="圓角矩形圖說文字 6"/>
          <p:cNvSpPr/>
          <p:nvPr/>
        </p:nvSpPr>
        <p:spPr>
          <a:xfrm>
            <a:off x="7740674" y="3171614"/>
            <a:ext cx="1296144" cy="576064"/>
          </a:xfrm>
          <a:prstGeom prst="wedgeRoundRectCallout">
            <a:avLst>
              <a:gd name="adj1" fmla="val -93690"/>
              <a:gd name="adj2" fmla="val 802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分配到生產線生產時所要求的工單生產量</a:t>
            </a:r>
            <a:endParaRPr lang="zh-TW" altLang="en-US" sz="1200" dirty="0"/>
          </a:p>
        </p:txBody>
      </p:sp>
      <p:sp>
        <p:nvSpPr>
          <p:cNvPr id="8" name="圓角矩形圖說文字 7"/>
          <p:cNvSpPr/>
          <p:nvPr/>
        </p:nvSpPr>
        <p:spPr>
          <a:xfrm>
            <a:off x="7668344" y="3871008"/>
            <a:ext cx="1440804" cy="576064"/>
          </a:xfrm>
          <a:prstGeom prst="wedgeRoundRectCallout">
            <a:avLst>
              <a:gd name="adj1" fmla="val -115240"/>
              <a:gd name="adj2" fmla="val -1523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可用整個工廠每天幾次，或一台設備每天幾次</a:t>
            </a:r>
            <a:endParaRPr lang="zh-TW" altLang="en-US" sz="1200" dirty="0"/>
          </a:p>
        </p:txBody>
      </p:sp>
      <p:sp>
        <p:nvSpPr>
          <p:cNvPr id="9" name="圓角矩形圖說文字 8"/>
          <p:cNvSpPr/>
          <p:nvPr/>
        </p:nvSpPr>
        <p:spPr>
          <a:xfrm>
            <a:off x="7638416" y="4445474"/>
            <a:ext cx="1440804" cy="761441"/>
          </a:xfrm>
          <a:prstGeom prst="wedgeRoundRectCallout">
            <a:avLst>
              <a:gd name="adj1" fmla="val -113918"/>
              <a:gd name="adj2" fmla="val -349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如果要變更製品，要花多久的時間才能讓下一個製品開始生產</a:t>
            </a:r>
            <a:endParaRPr lang="zh-TW" altLang="en-US" sz="1200" dirty="0"/>
          </a:p>
        </p:txBody>
      </p:sp>
      <p:sp>
        <p:nvSpPr>
          <p:cNvPr id="11" name="Rectangle 2"/>
          <p:cNvSpPr txBox="1">
            <a:spLocks noChangeArrowheads="1"/>
          </p:cNvSpPr>
          <p:nvPr/>
        </p:nvSpPr>
        <p:spPr bwMode="auto">
          <a:xfrm>
            <a:off x="1009261" y="-27384"/>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0" lang="zh-TW" altLang="en-US" b="1" dirty="0" smtClean="0">
                <a:latin typeface="微軟正黑體" panose="020B0604030504040204" pitchFamily="34" charset="-120"/>
                <a:ea typeface="微軟正黑體" panose="020B0604030504040204" pitchFamily="34" charset="-120"/>
              </a:rPr>
              <a:t>壹、</a:t>
            </a:r>
            <a:r>
              <a:rPr kumimoji="0" lang="zh-TW" altLang="zh-TW" b="1" dirty="0" smtClean="0">
                <a:latin typeface="微軟正黑體" panose="020B0604030504040204" pitchFamily="34" charset="-120"/>
                <a:ea typeface="微軟正黑體" panose="020B0604030504040204" pitchFamily="34" charset="-120"/>
              </a:rPr>
              <a:t>計畫內容</a:t>
            </a:r>
            <a:endParaRPr kumimoji="0"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10" name="矩形 9"/>
          <p:cNvSpPr/>
          <p:nvPr/>
        </p:nvSpPr>
        <p:spPr>
          <a:xfrm>
            <a:off x="791790" y="3054052"/>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74763" y="5199403"/>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95263" y="5199403"/>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矩形 12"/>
          <p:cNvSpPr/>
          <p:nvPr/>
        </p:nvSpPr>
        <p:spPr>
          <a:xfrm>
            <a:off x="7917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9060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1658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219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23590" y="6178252"/>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39540" y="6003627"/>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9" name="矩形 18"/>
          <p:cNvSpPr/>
          <p:nvPr/>
        </p:nvSpPr>
        <p:spPr>
          <a:xfrm>
            <a:off x="1033089" y="3270076"/>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73424" y="3440453"/>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37124" y="3440453"/>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6708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43152"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4049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矩形 24"/>
          <p:cNvSpPr/>
          <p:nvPr/>
        </p:nvSpPr>
        <p:spPr>
          <a:xfrm>
            <a:off x="5298750" y="3270076"/>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9399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6074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76256"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70885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4004890" y="6298902"/>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92365" y="6108402"/>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79665" y="5498802"/>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709865" y="5498802"/>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33915" y="5498802"/>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73424" y="45937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73424" y="43651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37124" y="45294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37124" y="43008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向左箭號 46"/>
          <p:cNvSpPr/>
          <p:nvPr/>
        </p:nvSpPr>
        <p:spPr>
          <a:xfrm>
            <a:off x="5630490" y="563215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66890" y="594330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58990" y="593695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52590" y="5644852"/>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43140" y="563850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716465" y="47377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716465" y="45091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4" name="橢圓 53"/>
          <p:cNvSpPr/>
          <p:nvPr/>
        </p:nvSpPr>
        <p:spPr>
          <a:xfrm>
            <a:off x="570034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82915"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6549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廠區</a:t>
            </a:r>
            <a:r>
              <a:rPr lang="en-US" altLang="zh-TW" sz="2000" dirty="0" smtClean="0"/>
              <a:t>Layout</a:t>
            </a:r>
            <a:r>
              <a:rPr lang="zh-TW" altLang="en-US" sz="2000" dirty="0" smtClean="0"/>
              <a:t>配置與物流動線</a:t>
            </a:r>
          </a:p>
        </p:txBody>
      </p:sp>
      <p:sp>
        <p:nvSpPr>
          <p:cNvPr id="63" name="矩形 62"/>
          <p:cNvSpPr/>
          <p:nvPr/>
        </p:nvSpPr>
        <p:spPr>
          <a:xfrm>
            <a:off x="3266631" y="5199403"/>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smtClean="0"/>
              <a:t>可視化看板</a:t>
            </a:r>
            <a:endParaRPr lang="zh-TW" altLang="en-US" sz="1050" dirty="0"/>
          </a:p>
        </p:txBody>
      </p:sp>
      <p:sp>
        <p:nvSpPr>
          <p:cNvPr id="64" name="文字方塊 63"/>
          <p:cNvSpPr txBox="1"/>
          <p:nvPr/>
        </p:nvSpPr>
        <p:spPr>
          <a:xfrm>
            <a:off x="846861" y="1419215"/>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請以圖例說明廠區設備配置情形</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所列設備應與本案相關</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與物流動線</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如下圖舉一例表示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，並請標註包含：各類設備擺放位置、在製品擺放區域、庫存品擺放區域、可視化生產看板擺放位置等。</a:t>
            </a:r>
          </a:p>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若本計畫執行涉及廠區</a:t>
            </a:r>
            <a:r>
              <a:rPr lang="en-US" altLang="zh-TW" sz="1600" dirty="0" smtClean="0">
                <a:solidFill>
                  <a:schemeClr val="tx1">
                    <a:lumMod val="50000"/>
                    <a:lumOff val="50000"/>
                  </a:schemeClr>
                </a:solidFill>
                <a:latin typeface="+mn-ea"/>
                <a:ea typeface="+mn-ea"/>
              </a:rPr>
              <a:t>Layout</a:t>
            </a:r>
            <a:r>
              <a:rPr lang="zh-TW" altLang="en-US" sz="1600" dirty="0" smtClean="0">
                <a:solidFill>
                  <a:schemeClr val="tx1">
                    <a:lumMod val="50000"/>
                    <a:lumOff val="50000"/>
                  </a:schemeClr>
                </a:solidFill>
                <a:latin typeface="+mn-ea"/>
                <a:ea typeface="+mn-ea"/>
              </a:rPr>
              <a:t>配置調整貨物流動線調整者，請再補充說明</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可用其他顏色表示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a:t>
            </a:r>
            <a:endParaRPr lang="zh-TW" altLang="en-US" sz="1600" dirty="0">
              <a:solidFill>
                <a:schemeClr val="tx1">
                  <a:lumMod val="50000"/>
                  <a:lumOff val="50000"/>
                </a:schemeClr>
              </a:solidFill>
              <a:latin typeface="+mn-ea"/>
              <a:ea typeface="+mn-ea"/>
            </a:endParaRPr>
          </a:p>
        </p:txBody>
      </p:sp>
      <p:cxnSp>
        <p:nvCxnSpPr>
          <p:cNvPr id="3" name="肘形接點 2"/>
          <p:cNvCxnSpPr>
            <a:stCxn id="21" idx="1"/>
            <a:endCxn id="38" idx="1"/>
          </p:cNvCxnSpPr>
          <p:nvPr/>
        </p:nvCxnSpPr>
        <p:spPr>
          <a:xfrm rot="10800000" flipV="1">
            <a:off x="2737124" y="3751602"/>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53124" y="4062753"/>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80283" y="3210369"/>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304762" y="4122416"/>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707424" y="4062753"/>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73424" y="3751602"/>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44277" y="1492916"/>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40625" y="4062753"/>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708849" y="3751602"/>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86612" y="4033999"/>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83768" y="5740102"/>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smtClean="0"/>
              <a:t>生管</a:t>
            </a:r>
            <a:endParaRPr lang="zh-TW" altLang="en-US" sz="1400" dirty="0"/>
          </a:p>
        </p:txBody>
      </p:sp>
      <p:sp>
        <p:nvSpPr>
          <p:cNvPr id="60"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948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7</a:t>
            </a:fld>
            <a:endParaRPr lang="zh-TW" altLang="en-US"/>
          </a:p>
        </p:txBody>
      </p:sp>
      <p:sp>
        <p:nvSpPr>
          <p:cNvPr id="5"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5080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a:t>
            </a:r>
            <a:r>
              <a:rPr lang="zh-TW" altLang="en-US" sz="2000" dirty="0" smtClean="0"/>
              <a:t>受輔導業者需求說明</a:t>
            </a:r>
          </a:p>
        </p:txBody>
      </p:sp>
      <p:sp>
        <p:nvSpPr>
          <p:cNvPr id="6" name="文字方塊 5"/>
          <p:cNvSpPr txBox="1"/>
          <p:nvPr/>
        </p:nvSpPr>
        <p:spPr>
          <a:xfrm>
            <a:off x="1009261" y="1412776"/>
            <a:ext cx="7560840" cy="1107996"/>
          </a:xfrm>
          <a:prstGeom prst="rect">
            <a:avLst/>
          </a:prstGeom>
          <a:noFill/>
        </p:spPr>
        <p:txBody>
          <a:bodyPr wrap="square" rtlCol="0">
            <a:spAutoFit/>
          </a:bodyPr>
          <a:lstStyle/>
          <a:p>
            <a:pPr marL="0" lvl="1" algn="just"/>
            <a:r>
              <a:rPr lang="zh-TW" altLang="zh-TW" sz="1600" dirty="0">
                <a:solidFill>
                  <a:schemeClr val="bg1">
                    <a:lumMod val="65000"/>
                  </a:schemeClr>
                </a:solidFill>
                <a:latin typeface="+mn-ea"/>
                <a:ea typeface="+mn-ea"/>
              </a:rPr>
              <a:t>請說明受輔導業者痛點、遭遇</a:t>
            </a:r>
            <a:r>
              <a:rPr lang="zh-TW" altLang="zh-TW" sz="1600" dirty="0" smtClean="0">
                <a:solidFill>
                  <a:schemeClr val="bg1">
                    <a:lumMod val="65000"/>
                  </a:schemeClr>
                </a:solidFill>
                <a:latin typeface="+mn-ea"/>
                <a:ea typeface="+mn-ea"/>
              </a:rPr>
              <a:t>之瓶頸、</a:t>
            </a:r>
            <a:r>
              <a:rPr lang="zh-TW" altLang="en-US" sz="1600" dirty="0" smtClean="0">
                <a:solidFill>
                  <a:schemeClr val="bg1">
                    <a:lumMod val="65000"/>
                  </a:schemeClr>
                </a:solidFill>
                <a:latin typeface="+mn-ea"/>
                <a:ea typeface="+mn-ea"/>
              </a:rPr>
              <a:t>與其中</a:t>
            </a:r>
            <a:r>
              <a:rPr lang="zh-TW" altLang="zh-TW" sz="1600" dirty="0" smtClean="0">
                <a:solidFill>
                  <a:schemeClr val="bg1">
                    <a:lumMod val="65000"/>
                  </a:schemeClr>
                </a:solidFill>
                <a:latin typeface="+mn-ea"/>
                <a:ea typeface="+mn-ea"/>
              </a:rPr>
              <a:t>擬</a:t>
            </a:r>
            <a:r>
              <a:rPr lang="zh-TW" altLang="zh-TW" sz="1600" dirty="0">
                <a:solidFill>
                  <a:schemeClr val="bg1">
                    <a:lumMod val="65000"/>
                  </a:schemeClr>
                </a:solidFill>
                <a:latin typeface="+mn-ea"/>
                <a:ea typeface="+mn-ea"/>
              </a:rPr>
              <a:t>透過本計畫解決的事項， </a:t>
            </a:r>
            <a:r>
              <a:rPr lang="zh-TW" altLang="en-US" sz="1600" dirty="0" smtClean="0">
                <a:solidFill>
                  <a:schemeClr val="bg1">
                    <a:lumMod val="65000"/>
                  </a:schemeClr>
                </a:solidFill>
                <a:latin typeface="+mn-ea"/>
                <a:ea typeface="+mn-ea"/>
              </a:rPr>
              <a:t>，如：因</a:t>
            </a:r>
            <a:r>
              <a:rPr lang="zh-TW" altLang="en-US" sz="1600" dirty="0">
                <a:solidFill>
                  <a:schemeClr val="bg1">
                    <a:lumMod val="65000"/>
                  </a:schemeClr>
                </a:solidFill>
                <a:latin typeface="+mn-ea"/>
                <a:ea typeface="+mn-ea"/>
              </a:rPr>
              <a:t>應</a:t>
            </a:r>
            <a:r>
              <a:rPr lang="zh-TW" altLang="en-US" sz="1600" dirty="0" smtClean="0">
                <a:solidFill>
                  <a:schemeClr val="bg1">
                    <a:lumMod val="65000"/>
                  </a:schemeClr>
                </a:solidFill>
                <a:latin typeface="+mn-ea"/>
                <a:ea typeface="+mn-ea"/>
              </a:rPr>
              <a:t>國外客戶要求需於</a:t>
            </a:r>
            <a:r>
              <a:rPr lang="en-US" altLang="zh-TW" sz="1600" dirty="0" smtClean="0">
                <a:solidFill>
                  <a:schemeClr val="bg1">
                    <a:lumMod val="65000"/>
                  </a:schemeClr>
                </a:solidFill>
                <a:latin typeface="+mn-ea"/>
                <a:ea typeface="+mn-ea"/>
              </a:rPr>
              <a:t>O</a:t>
            </a:r>
            <a:r>
              <a:rPr lang="zh-TW" altLang="en-US" sz="1600" dirty="0" smtClean="0">
                <a:solidFill>
                  <a:schemeClr val="bg1">
                    <a:lumMod val="65000"/>
                  </a:schemeClr>
                </a:solidFill>
                <a:latin typeface="+mn-ea"/>
                <a:ea typeface="+mn-ea"/>
              </a:rPr>
              <a:t>年內逐步建立生產履歷以滿足生產可溯性之需求、插單過於頻繁，導致生產現場管理混亂，訂單達交率過低或產品精度要求提高，導致良品率降低，不符成本等</a:t>
            </a:r>
          </a:p>
        </p:txBody>
      </p:sp>
    </p:spTree>
    <p:extLst>
      <p:ext uri="{BB962C8B-B14F-4D97-AF65-F5344CB8AC3E}">
        <p14:creationId xmlns:p14="http://schemas.microsoft.com/office/powerpoint/2010/main" val="34769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299981" y="667544"/>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I)</a:t>
            </a:r>
            <a:endParaRPr lang="zh-TW" altLang="zh-TW" sz="14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597870508"/>
              </p:ext>
            </p:extLst>
          </p:nvPr>
        </p:nvGraphicFramePr>
        <p:xfrm>
          <a:off x="523984" y="2370742"/>
          <a:ext cx="8207375" cy="1981200"/>
        </p:xfrm>
        <a:graphic>
          <a:graphicData uri="http://schemas.openxmlformats.org/drawingml/2006/table">
            <a:tbl>
              <a:tblPr firstRow="1" firstCol="1" bandRow="1">
                <a:tableStyleId>{5C22544A-7EE6-4342-B048-85BDC9FD1C3A}</a:tableStyleId>
              </a:tblPr>
              <a:tblGrid>
                <a:gridCol w="378751">
                  <a:extLst>
                    <a:ext uri="{9D8B030D-6E8A-4147-A177-3AD203B41FA5}">
                      <a16:colId xmlns:a16="http://schemas.microsoft.com/office/drawing/2014/main" val="20000"/>
                    </a:ext>
                  </a:extLst>
                </a:gridCol>
                <a:gridCol w="17802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3816102">
                  <a:extLst>
                    <a:ext uri="{9D8B030D-6E8A-4147-A177-3AD203B41FA5}">
                      <a16:colId xmlns:a16="http://schemas.microsoft.com/office/drawing/2014/main" val="20003"/>
                    </a:ext>
                  </a:extLst>
                </a:gridCol>
              </a:tblGrid>
              <a:tr h="224729">
                <a:tc gridSpan="2">
                  <a:txBody>
                    <a:bodyPr/>
                    <a:lstStyle/>
                    <a:p>
                      <a:pPr algn="ctr">
                        <a:lnSpc>
                          <a:spcPts val="26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設備名稱</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ctr">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控制器型號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序號</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硬體品牌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effectLst/>
                          <a:latin typeface="微軟正黑體" pitchFamily="34" charset="-120"/>
                          <a:ea typeface="微軟正黑體" pitchFamily="34" charset="-120"/>
                        </a:rPr>
                        <a:t>如：</a:t>
                      </a:r>
                      <a:r>
                        <a:rPr lang="zh-TW" altLang="zh-TW" sz="1800" kern="1200" dirty="0" smtClean="0">
                          <a:solidFill>
                            <a:schemeClr val="tx1"/>
                          </a:solidFill>
                          <a:latin typeface="微軟正黑體" pitchFamily="34" charset="-120"/>
                          <a:ea typeface="微軟正黑體" pitchFamily="34" charset="-120"/>
                          <a:cs typeface="+mn-cs"/>
                        </a:rPr>
                        <a:t>研華</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b="1" kern="1200" dirty="0" smtClean="0">
                          <a:solidFill>
                            <a:schemeClr val="tx1"/>
                          </a:solidFill>
                          <a:latin typeface="微軟正黑體" pitchFamily="34" charset="-120"/>
                          <a:ea typeface="微軟正黑體" pitchFamily="34" charset="-120"/>
                          <a:cs typeface="+mn-cs"/>
                        </a:rPr>
                        <a:t>UNO-2271G</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kern="1200" dirty="0" err="1" smtClean="0">
                          <a:solidFill>
                            <a:schemeClr val="tx1"/>
                          </a:solidFill>
                          <a:latin typeface="微軟正黑體" pitchFamily="34" charset="-120"/>
                          <a:ea typeface="微軟正黑體" pitchFamily="34" charset="-120"/>
                          <a:cs typeface="+mn-cs"/>
                        </a:rPr>
                        <a:t>WebAccess</a:t>
                      </a:r>
                      <a:endParaRPr lang="zh-TW" sz="1400" kern="100" dirty="0">
                        <a:solidFill>
                          <a:schemeClr val="tx1"/>
                        </a:solidFill>
                        <a:effectLst/>
                        <a:latin typeface="微軟正黑體" pitchFamily="34" charset="-120"/>
                        <a:ea typeface="微軟正黑體"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AAA-OOO2</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AAA-OOO3</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AAA-OOO4</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729">
                <a:tc>
                  <a:txBody>
                    <a:bodyPr/>
                    <a:lstStyle/>
                    <a:p>
                      <a:pPr algn="ct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請自行增列</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303" name="矩形 4"/>
          <p:cNvSpPr>
            <a:spLocks noChangeArrowheads="1"/>
          </p:cNvSpPr>
          <p:nvPr/>
        </p:nvSpPr>
        <p:spPr bwMode="auto">
          <a:xfrm>
            <a:off x="684212" y="1034966"/>
            <a:ext cx="8459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一</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設備聯網之系統</a:t>
            </a:r>
            <a:r>
              <a:rPr lang="zh-TW" altLang="zh-TW" sz="2000" dirty="0" smtClean="0">
                <a:latin typeface="微軟正黑體" pitchFamily="34" charset="-120"/>
                <a:ea typeface="微軟正黑體" pitchFamily="34" charset="-120"/>
              </a:rPr>
              <a:t>架構</a:t>
            </a:r>
            <a:endParaRPr lang="en-US" altLang="zh-TW" sz="2000" dirty="0">
              <a:latin typeface="微軟正黑體" pitchFamily="34" charset="-120"/>
              <a:ea typeface="微軟正黑體" pitchFamily="34" charset="-120"/>
            </a:endParaRPr>
          </a:p>
        </p:txBody>
      </p:sp>
      <p:sp>
        <p:nvSpPr>
          <p:cNvPr id="11304"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1305"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637CFFE-A243-41FD-B3AE-EE98FDFAB80A}" type="slidenum">
              <a:rPr kumimoji="0" lang="en-US" altLang="zh-TW" sz="1800">
                <a:latin typeface="Constantia" panose="02030602050306030303" pitchFamily="18" charset="0"/>
                <a:ea typeface="標楷體" panose="03000509000000000000" pitchFamily="65" charset="-120"/>
              </a:rPr>
              <a:pPr/>
              <a:t>8</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612576" y="1947487"/>
            <a:ext cx="9649271" cy="425758"/>
          </a:xfrm>
          <a:prstGeom prst="rect">
            <a:avLst/>
          </a:prstGeom>
        </p:spPr>
        <p:txBody>
          <a:bodyPr wrap="squar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設備名稱、控制器、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對照表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提案時應列舉型號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驗收時應列舉序號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7" name="矩形 2"/>
          <p:cNvSpPr>
            <a:spLocks noChangeArrowheads="1"/>
          </p:cNvSpPr>
          <p:nvPr/>
        </p:nvSpPr>
        <p:spPr bwMode="auto">
          <a:xfrm>
            <a:off x="992362" y="5283456"/>
            <a:ext cx="7989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本案規劃</a:t>
            </a:r>
            <a:r>
              <a:rPr lang="zh-TW" altLang="zh-TW" sz="2000" dirty="0" smtClean="0">
                <a:latin typeface="微軟正黑體" panose="020B0604030504040204" pitchFamily="34" charset="-120"/>
                <a:ea typeface="微軟正黑體" panose="020B0604030504040204" pitchFamily="34" charset="-120"/>
              </a:rPr>
              <a:t>完成</a:t>
            </a:r>
            <a:r>
              <a:rPr lang="en-US" altLang="zh-TW" sz="2000" dirty="0" smtClean="0">
                <a:latin typeface="微軟正黑體" panose="020B0604030504040204" pitchFamily="34" charset="-120"/>
                <a:ea typeface="微軟正黑體" panose="020B0604030504040204" pitchFamily="34" charset="-120"/>
              </a:rPr>
              <a:t>____</a:t>
            </a:r>
            <a:r>
              <a:rPr lang="zh-TW" altLang="zh-TW" sz="2000" dirty="0" smtClean="0">
                <a:latin typeface="微軟正黑體" panose="020B0604030504040204" pitchFamily="34" charset="-120"/>
                <a:ea typeface="微軟正黑體" panose="020B0604030504040204" pitchFamily="34" charset="-120"/>
              </a:rPr>
              <a:t>台</a:t>
            </a:r>
            <a:r>
              <a:rPr lang="zh-TW" altLang="zh-TW" sz="2000" dirty="0">
                <a:latin typeface="微軟正黑體" panose="020B0604030504040204" pitchFamily="34" charset="-120"/>
                <a:ea typeface="微軟正黑體" panose="020B0604030504040204" pitchFamily="34" charset="-120"/>
              </a:rPr>
              <a:t>設備聯網，使用</a:t>
            </a:r>
            <a:r>
              <a:rPr lang="en-US" altLang="zh-TW" sz="2000" dirty="0" smtClean="0">
                <a:latin typeface="微軟正黑體" panose="020B0604030504040204" pitchFamily="34" charset="-120"/>
                <a:ea typeface="微軟正黑體" panose="020B0604030504040204" pitchFamily="34" charset="-120"/>
              </a:rPr>
              <a:t>____</a:t>
            </a:r>
            <a:r>
              <a:rPr lang="zh-TW" altLang="zh-TW" sz="2000" dirty="0">
                <a:latin typeface="微軟正黑體" panose="020B0604030504040204" pitchFamily="34" charset="-120"/>
                <a:ea typeface="微軟正黑體" panose="020B0604030504040204" pitchFamily="34" charset="-120"/>
              </a:rPr>
              <a:t>台</a:t>
            </a:r>
            <a:r>
              <a:rPr lang="en-US" altLang="zh-TW" sz="2000" dirty="0">
                <a:latin typeface="微軟正黑體" panose="020B0604030504040204" pitchFamily="34" charset="-120"/>
                <a:ea typeface="微軟正黑體" panose="020B0604030504040204" pitchFamily="34" charset="-120"/>
              </a:rPr>
              <a:t>SMB</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000" dirty="0">
                <a:solidFill>
                  <a:srgbClr val="FF0000"/>
                </a:solidFill>
                <a:latin typeface="微軟正黑體" panose="020B0604030504040204" pitchFamily="34" charset="-120"/>
                <a:ea typeface="微軟正黑體" panose="020B0604030504040204" pitchFamily="34" charset="-120"/>
              </a:rPr>
              <a:t>本案設備聯網數量占全廠百分比為</a:t>
            </a:r>
            <a:r>
              <a:rPr lang="en-US" altLang="zh-TW" sz="2000" dirty="0">
                <a:solidFill>
                  <a:srgbClr val="FF0000"/>
                </a:solidFill>
                <a:latin typeface="微軟正黑體" panose="020B0604030504040204" pitchFamily="34" charset="-120"/>
                <a:ea typeface="微軟正黑體" panose="020B0604030504040204" pitchFamily="34" charset="-120"/>
              </a:rPr>
              <a:t>___</a:t>
            </a:r>
            <a:r>
              <a:rPr lang="en-US" altLang="zh-TW" sz="2000" u="sng" dirty="0">
                <a:solidFill>
                  <a:srgbClr val="FF0000"/>
                </a:solidFill>
                <a:latin typeface="微軟正黑體" panose="020B0604030504040204" pitchFamily="34" charset="-120"/>
                <a:ea typeface="微軟正黑體" panose="020B0604030504040204" pitchFamily="34" charset="-120"/>
              </a:rPr>
              <a:t>OO/OO</a:t>
            </a:r>
            <a:r>
              <a:rPr lang="en-US" altLang="zh-TW" sz="2000" dirty="0">
                <a:solidFill>
                  <a:srgbClr val="FF0000"/>
                </a:solidFill>
                <a:latin typeface="微軟正黑體" panose="020B0604030504040204" pitchFamily="34" charset="-120"/>
                <a:ea typeface="微軟正黑體" panose="020B0604030504040204" pitchFamily="34" charset="-120"/>
              </a:rPr>
              <a:t>_</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_____%</a:t>
            </a:r>
            <a:r>
              <a:rPr lang="zh-TW" altLang="en-US" sz="2000" dirty="0" smtClean="0">
                <a:solidFill>
                  <a:srgbClr val="FF0000"/>
                </a:solidFill>
                <a:latin typeface="微軟正黑體" panose="020B0604030504040204" pitchFamily="34" charset="-120"/>
                <a:ea typeface="微軟正黑體" panose="020B0604030504040204" pitchFamily="34" charset="-120"/>
              </a:rPr>
              <a:t>。</a:t>
            </a:r>
            <a:endParaRPr lang="zh-TW" altLang="zh-TW" sz="2000" dirty="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上述設備聯網□是／□否為前後站生產</a:t>
            </a:r>
            <a:r>
              <a:rPr lang="zh-TW" altLang="zh-TW" sz="2000" dirty="0" smtClean="0">
                <a:latin typeface="微軟正黑體" panose="020B0604030504040204" pitchFamily="34" charset="-120"/>
                <a:ea typeface="微軟正黑體" panose="020B0604030504040204" pitchFamily="34" charset="-120"/>
              </a:rPr>
              <a:t>製程</a:t>
            </a:r>
            <a:r>
              <a:rPr lang="zh-TW" altLang="en-US"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009261" y="1340768"/>
            <a:ext cx="7560840" cy="584775"/>
          </a:xfrm>
          <a:prstGeom prst="rect">
            <a:avLst/>
          </a:prstGeom>
          <a:noFill/>
        </p:spPr>
        <p:txBody>
          <a:bodyPr wrap="square" rtlCol="0">
            <a:spAutoFit/>
          </a:bodyPr>
          <a:lstStyle/>
          <a:p>
            <a:r>
              <a:rPr lang="zh-TW" altLang="zh-TW" sz="1600" dirty="0">
                <a:solidFill>
                  <a:schemeClr val="bg1">
                    <a:lumMod val="65000"/>
                  </a:schemeClr>
                </a:solidFill>
                <a:latin typeface="+mn-ea"/>
                <a:ea typeface="+mn-ea"/>
              </a:rPr>
              <a:t>請製表說明本案進行聯網的設備與</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對應表，並繪製解決方案之系統架構圖，須與本案所連結的機械設備及採用的裝置相關。</a:t>
            </a:r>
          </a:p>
        </p:txBody>
      </p:sp>
    </p:spTree>
    <p:extLst>
      <p:ext uri="{BB962C8B-B14F-4D97-AF65-F5344CB8AC3E}">
        <p14:creationId xmlns:p14="http://schemas.microsoft.com/office/powerpoint/2010/main" val="77747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62633</TotalTime>
  <Words>8213</Words>
  <Application>Microsoft Office PowerPoint</Application>
  <PresentationFormat>如螢幕大小 (4:3)</PresentationFormat>
  <Paragraphs>1403</Paragraphs>
  <Slides>48</Slides>
  <Notes>5</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48</vt:i4>
      </vt:variant>
    </vt:vector>
  </HeadingPairs>
  <TitlesOfParts>
    <vt:vector size="61" baseType="lpstr">
      <vt:lpstr>華康隸書體</vt:lpstr>
      <vt:lpstr>微軟正黑體</vt:lpstr>
      <vt:lpstr>新細明體</vt:lpstr>
      <vt:lpstr>標楷體</vt:lpstr>
      <vt:lpstr>Arial</vt:lpstr>
      <vt:lpstr>Calibri</vt:lpstr>
      <vt:lpstr>Constantia</vt:lpstr>
      <vt:lpstr>Times New Roman</vt:lpstr>
      <vt:lpstr>Wingdings</vt:lpstr>
      <vt:lpstr>Wingdings 2</vt:lpstr>
      <vt:lpstr>2_Office 佈景主題</vt:lpstr>
      <vt:lpstr>Office 佈景主題</vt:lpstr>
      <vt:lpstr>1_Office 佈景主題</vt:lpstr>
      <vt:lpstr>經濟部產業發展署113年度 協助中小企業低碳節能與智慧化應用升級計畫(1/3) 疫後特別預算-協助製造業智慧應用升級輔導計畫</vt:lpstr>
      <vt:lpstr>輔導計畫基本資訊</vt:lpstr>
      <vt:lpstr>簡 報 大 綱</vt:lpstr>
      <vt:lpstr>壹、計畫內容</vt:lpstr>
      <vt:lpstr>壹、計畫內容</vt:lpstr>
      <vt:lpstr>PowerPoint 簡報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PowerPoint 簡報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貳、預期效益</vt:lpstr>
      <vt:lpstr>貳、預期效益</vt:lpstr>
      <vt:lpstr>PowerPoint 簡報</vt:lpstr>
      <vt:lpstr>PowerPoint 簡報</vt:lpstr>
      <vt:lpstr>肆、附錄</vt:lpstr>
      <vt:lpstr>肆、附錄-基本資料</vt:lpstr>
      <vt:lpstr>肆、附錄-基本資料</vt:lpstr>
      <vt:lpstr>肆、附錄-本案系統硬體規格說明</vt:lpstr>
      <vt:lpstr>PowerPoint 簡報</vt:lpstr>
      <vt:lpstr>PowerPoint 簡報</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張乃文</cp:lastModifiedBy>
  <cp:revision>4240</cp:revision>
  <cp:lastPrinted>2017-06-21T01:29:56Z</cp:lastPrinted>
  <dcterms:created xsi:type="dcterms:W3CDTF">2012-04-25T05:44:35Z</dcterms:created>
  <dcterms:modified xsi:type="dcterms:W3CDTF">2023-12-27T09:01:47Z</dcterms:modified>
</cp:coreProperties>
</file>