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860" r:id="rId1"/>
    <p:sldMasterId id="2147483648" r:id="rId2"/>
    <p:sldMasterId id="2147484846" r:id="rId3"/>
  </p:sldMasterIdLst>
  <p:notesMasterIdLst>
    <p:notesMasterId r:id="rId37"/>
  </p:notesMasterIdLst>
  <p:handoutMasterIdLst>
    <p:handoutMasterId r:id="rId38"/>
  </p:handoutMasterIdLst>
  <p:sldIdLst>
    <p:sldId id="2094" r:id="rId4"/>
    <p:sldId id="2161" r:id="rId5"/>
    <p:sldId id="2093" r:id="rId6"/>
    <p:sldId id="2091" r:id="rId7"/>
    <p:sldId id="2119" r:id="rId8"/>
    <p:sldId id="2120" r:id="rId9"/>
    <p:sldId id="2095" r:id="rId10"/>
    <p:sldId id="2125" r:id="rId11"/>
    <p:sldId id="2154" r:id="rId12"/>
    <p:sldId id="2155" r:id="rId13"/>
    <p:sldId id="2158" r:id="rId14"/>
    <p:sldId id="2156" r:id="rId15"/>
    <p:sldId id="2159" r:id="rId16"/>
    <p:sldId id="2160" r:id="rId17"/>
    <p:sldId id="2164" r:id="rId18"/>
    <p:sldId id="2165" r:id="rId19"/>
    <p:sldId id="2166" r:id="rId20"/>
    <p:sldId id="2167" r:id="rId21"/>
    <p:sldId id="2168" r:id="rId22"/>
    <p:sldId id="2169" r:id="rId23"/>
    <p:sldId id="2172" r:id="rId24"/>
    <p:sldId id="2141" r:id="rId25"/>
    <p:sldId id="2101" r:id="rId26"/>
    <p:sldId id="2111" r:id="rId27"/>
    <p:sldId id="2112" r:id="rId28"/>
    <p:sldId id="2144" r:id="rId29"/>
    <p:sldId id="2113" r:id="rId30"/>
    <p:sldId id="2116" r:id="rId31"/>
    <p:sldId id="2157" r:id="rId32"/>
    <p:sldId id="2145" r:id="rId33"/>
    <p:sldId id="2114" r:id="rId34"/>
    <p:sldId id="2115" r:id="rId35"/>
    <p:sldId id="2140" r:id="rId36"/>
  </p:sldIdLst>
  <p:sldSz cx="9144000" cy="6858000" type="screen4x3"/>
  <p:notesSz cx="6669088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FFFF99"/>
    <a:srgbClr val="0000FF"/>
    <a:srgbClr val="800000"/>
    <a:srgbClr val="F5A21D"/>
    <a:srgbClr val="ED6D1E"/>
    <a:srgbClr val="CCCCFF"/>
    <a:srgbClr val="CCFF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9" autoAdjust="0"/>
    <p:restoredTop sz="83181" autoAdjust="0"/>
  </p:normalViewPr>
  <p:slideViewPr>
    <p:cSldViewPr>
      <p:cViewPr varScale="1">
        <p:scale>
          <a:sx n="103" d="100"/>
          <a:sy n="103" d="100"/>
        </p:scale>
        <p:origin x="2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42" y="-84"/>
      </p:cViewPr>
      <p:guideLst>
        <p:guide orient="horz" pos="3131"/>
        <p:guide pos="2145"/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3"/>
            <a:ext cx="2891287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numCol="1" anchor="t" anchorCtr="0" compatLnSpc="1">
            <a:prstTxWarp prst="textNoShape">
              <a:avLst/>
            </a:prstTxWarp>
          </a:bodyPr>
          <a:lstStyle>
            <a:lvl1pPr algn="l" defTabSz="912492" eaLnBrk="1" hangingPunct="1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776248" y="3"/>
            <a:ext cx="2891287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numCol="1" anchor="t" anchorCtr="0" compatLnSpc="1">
            <a:prstTxWarp prst="textNoShape">
              <a:avLst/>
            </a:prstTxWarp>
          </a:bodyPr>
          <a:lstStyle>
            <a:lvl1pPr algn="r" defTabSz="912492" eaLnBrk="1" hangingPunct="1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CAE91F0-B41D-4677-8BFD-AA7913C4ACEC}" type="datetimeFigureOut">
              <a:rPr lang="zh-TW" altLang="en-US"/>
              <a:pPr>
                <a:defRPr/>
              </a:pPr>
              <a:t>2023/4/26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3" y="9428800"/>
            <a:ext cx="2891287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numCol="1" anchor="b" anchorCtr="0" compatLnSpc="1">
            <a:prstTxWarp prst="textNoShape">
              <a:avLst/>
            </a:prstTxWarp>
          </a:bodyPr>
          <a:lstStyle>
            <a:lvl1pPr algn="l" defTabSz="912492" eaLnBrk="1" hangingPunct="1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776248" y="9428800"/>
            <a:ext cx="2891287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numCol="1" anchor="b" anchorCtr="0" compatLnSpc="1">
            <a:prstTxWarp prst="textNoShape">
              <a:avLst/>
            </a:prstTxWarp>
          </a:bodyPr>
          <a:lstStyle>
            <a:lvl1pPr algn="r" defTabSz="912156" eaLnBrk="1" hangingPunct="1">
              <a:defRPr sz="1100"/>
            </a:lvl1pPr>
          </a:lstStyle>
          <a:p>
            <a:fld id="{A465DC0F-8BB6-4D6B-8AC8-C737B82411C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7062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3"/>
            <a:ext cx="2889731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t" anchorCtr="0" compatLnSpc="1">
            <a:prstTxWarp prst="textNoShape">
              <a:avLst/>
            </a:prstTxWarp>
          </a:bodyPr>
          <a:lstStyle>
            <a:lvl1pPr algn="l" defTabSz="912492" eaLnBrk="1" hangingPunct="1"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777806" y="3"/>
            <a:ext cx="2889731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t" anchorCtr="0" compatLnSpc="1">
            <a:prstTxWarp prst="textNoShape">
              <a:avLst/>
            </a:prstTxWarp>
          </a:bodyPr>
          <a:lstStyle>
            <a:lvl1pPr algn="r" defTabSz="912492" eaLnBrk="1" hangingPunct="1"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B7B8126-2D3D-4917-8E8D-D58EF7AD81A3}" type="datetimeFigureOut">
              <a:rPr lang="zh-TW" altLang="en-US"/>
              <a:pPr>
                <a:defRPr/>
              </a:pPr>
              <a:t>2023/4/26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03" tIns="44800" rIns="89603" bIns="4480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67221" y="4716782"/>
            <a:ext cx="5334648" cy="44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3" y="9428800"/>
            <a:ext cx="2889731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b" anchorCtr="0" compatLnSpc="1">
            <a:prstTxWarp prst="textNoShape">
              <a:avLst/>
            </a:prstTxWarp>
          </a:bodyPr>
          <a:lstStyle>
            <a:lvl1pPr algn="l" defTabSz="912492" eaLnBrk="1" hangingPunct="1"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777806" y="9428800"/>
            <a:ext cx="2889731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b" anchorCtr="0" compatLnSpc="1">
            <a:prstTxWarp prst="textNoShape">
              <a:avLst/>
            </a:prstTxWarp>
          </a:bodyPr>
          <a:lstStyle>
            <a:lvl1pPr algn="r" defTabSz="912156" eaLnBrk="1" hangingPunct="1">
              <a:defRPr kumimoji="0" sz="1100">
                <a:latin typeface="Calibri" pitchFamily="34" charset="0"/>
              </a:defRPr>
            </a:lvl1pPr>
          </a:lstStyle>
          <a:p>
            <a:fld id="{552339A2-EFAE-42E9-BA1C-75E70A6BF95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0724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"/>
              <a:defRPr/>
            </a:pPr>
            <a:endParaRPr lang="zh-TW" altLang="zh-TW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346B13-07F9-406A-9688-1A460F157DF4}" type="slidenum">
              <a:rPr lang="en-US" altLang="zh-TW" sz="1200"/>
              <a:pPr/>
              <a:t>10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23857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身份證字號欄是否刪除</a:t>
            </a:r>
            <a:r>
              <a:rPr lang="en-US" altLang="zh-TW" smtClean="0"/>
              <a:t>??</a:t>
            </a: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619B4B-4630-4671-A216-411F76F94BFC}" type="slidenum">
              <a:rPr lang="en-US" altLang="zh-TW" sz="1200"/>
              <a:pPr/>
              <a:t>23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959184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建議量化？</a:t>
            </a: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F1A70B-2030-44EB-8DD2-CCEECAEEA1E0}" type="slidenum">
              <a:rPr lang="en-US" altLang="zh-TW" sz="1200"/>
              <a:pPr/>
              <a:t>27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776186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建議量化？</a:t>
            </a:r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A3E434F-D57B-459E-B11C-06F7E0EC54E3}" type="slidenum">
              <a:rPr lang="en-US" altLang="zh-TW" sz="1200"/>
              <a:pPr/>
              <a:t>28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12379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13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3472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14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19259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15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590618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16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217917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17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4019546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18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25271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19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706994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150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03EAE8-6A29-46A0-A36A-866621FD78FB}" type="slidenum">
              <a:rPr lang="en-US" altLang="zh-TW" sz="1200"/>
              <a:pPr/>
              <a:t>20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54180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65" y="260648"/>
            <a:ext cx="2947691" cy="7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</a:p>
          <a:p>
            <a:r>
              <a:rPr lang="zh-TW" altLang="en-US" dirty="0" smtClean="0"/>
              <a:t>簡報人姓名、日期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1835150" y="6564313"/>
            <a:ext cx="5364163" cy="29368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675688" y="6634163"/>
            <a:ext cx="468312" cy="225425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3BF16B-E027-46F5-B1A3-0E93D1913028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39552" y="3503447"/>
            <a:ext cx="4032448" cy="72000"/>
          </a:xfrm>
          <a:prstGeom prst="rect">
            <a:avLst/>
          </a:prstGeom>
          <a:solidFill>
            <a:srgbClr val="ED6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572000" y="3503447"/>
            <a:ext cx="4032448" cy="72000"/>
          </a:xfrm>
          <a:prstGeom prst="rect">
            <a:avLst/>
          </a:prstGeom>
          <a:solidFill>
            <a:srgbClr val="F5A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013FD-36CF-40E7-A28D-6DFD9B71EC7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8B1F2-DA38-4C98-9972-0BF0E16E417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669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66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6EC16-3DFD-446B-9D29-951ACD416C1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8060B-FBD4-4915-ACA7-D6842AD896F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「經濟部工業局 png」的圖片搜尋結果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9339" cy="16288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</a:p>
          <a:p>
            <a:r>
              <a:rPr lang="zh-TW" altLang="en-US" dirty="0" smtClean="0"/>
              <a:t>簡報人姓名、日期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1835150" y="6564313"/>
            <a:ext cx="5364163" cy="29368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675688" y="6634163"/>
            <a:ext cx="468312" cy="225425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3BF16B-E027-46F5-B1A3-0E93D191302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700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93E9E-AFF9-4034-8BF6-5754B3EA07C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7" name="文字版面配置區 2"/>
          <p:cNvSpPr>
            <a:spLocks noGrp="1"/>
          </p:cNvSpPr>
          <p:nvPr>
            <p:ph type="body" idx="13"/>
          </p:nvPr>
        </p:nvSpPr>
        <p:spPr>
          <a:xfrm>
            <a:off x="466527" y="1124744"/>
            <a:ext cx="8220273" cy="523220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9114C5B-5A58-4B11-AF5C-3715102E605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265113" y="3263212"/>
            <a:ext cx="8626475" cy="71438"/>
            <a:chOff x="611" y="384"/>
            <a:chExt cx="4450" cy="106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1362075"/>
          </a:xfrm>
        </p:spPr>
        <p:txBody>
          <a:bodyPr/>
          <a:lstStyle>
            <a:lvl1pPr algn="ctr">
              <a:defRPr sz="44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4984"/>
            <a:ext cx="77724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F9A9-B9C3-44E1-BAF8-5D76FD17068F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10" name="Picture 2" descr="「經濟部工業局 png」的圖片搜尋結果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9339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2E481-2D35-4217-A826-78956AF5A91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6183" y="9087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2E53D-3E82-4CFF-9165-33CA948FA57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93E9E-AFF9-4034-8BF6-5754B3EA07C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1333-0A7A-4A09-A8CB-E629C388677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E68F-6AB3-49B6-8797-90C3F752267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714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462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5BB4-0102-4AE7-916A-4D003949A03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013FD-36CF-40E7-A28D-6DFD9B71EC7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8B1F2-DA38-4C98-9972-0BF0E16E417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669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66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6EC16-3DFD-446B-9D29-951ACD416C1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8060B-FBD4-4915-ACA7-D6842AD896F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102初審簡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57356" y="0"/>
            <a:ext cx="5286412" cy="58259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58188" y="6500813"/>
            <a:ext cx="785812" cy="357187"/>
          </a:xfrm>
        </p:spPr>
        <p:txBody>
          <a:bodyPr/>
          <a:lstStyle>
            <a:lvl1pPr>
              <a:defRPr/>
            </a:lvl1pPr>
          </a:lstStyle>
          <a:p>
            <a:fld id="{5971744C-9344-4AB3-BF77-911763BD1A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7193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0" y="6624638"/>
            <a:ext cx="1554163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TW" sz="600" dirty="0">
                <a:latin typeface="Arial" charset="0"/>
                <a:ea typeface="微軟正黑體" pitchFamily="34" charset="-120"/>
              </a:rPr>
              <a:t>© 2015 PMC (</a:t>
            </a:r>
            <a:r>
              <a:rPr lang="zh-TW" altLang="en-US" sz="600" dirty="0">
                <a:latin typeface="Arial" charset="0"/>
                <a:ea typeface="微軟正黑體" pitchFamily="34" charset="-120"/>
              </a:rPr>
              <a:t>財</a:t>
            </a:r>
            <a:r>
              <a:rPr lang="en-US" altLang="zh-TW" sz="600" dirty="0">
                <a:latin typeface="Arial" charset="0"/>
                <a:ea typeface="微軟正黑體" pitchFamily="34" charset="-120"/>
              </a:rPr>
              <a:t>)</a:t>
            </a:r>
            <a:r>
              <a:rPr lang="zh-TW" altLang="en-US" sz="600" dirty="0">
                <a:latin typeface="Arial" charset="0"/>
                <a:ea typeface="微軟正黑體" pitchFamily="34" charset="-120"/>
              </a:rPr>
              <a:t>精密機械研究發展中心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  <a:p>
            <a:r>
              <a:rPr lang="zh-TW" altLang="en-US" dirty="0"/>
              <a:t>簡報人姓名、日期</a:t>
            </a:r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1835150" y="6564313"/>
            <a:ext cx="5364163" cy="29368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885238" y="6634163"/>
            <a:ext cx="258762" cy="225425"/>
          </a:xfrm>
          <a:noFill/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832252-1F79-45BE-B30D-6DA0C2E00CC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9" name="Picture 2" descr="C:\Users\kenghua\Dropbox\PMC簡報範本\logo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233363"/>
            <a:ext cx="1825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>
            <a:spLocks noChangeArrowheads="1"/>
          </p:cNvSpPr>
          <p:nvPr userDrawn="1"/>
        </p:nvSpPr>
        <p:spPr bwMode="auto">
          <a:xfrm>
            <a:off x="273050" y="1084263"/>
            <a:ext cx="2130425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b="1" dirty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技術創新  服務貼心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B184-0FF3-4331-B14F-1239F5FA330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type="body" idx="13"/>
          </p:nvPr>
        </p:nvSpPr>
        <p:spPr>
          <a:xfrm>
            <a:off x="467544" y="899138"/>
            <a:ext cx="8220273" cy="523220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9114C5B-5A58-4B11-AF5C-3715102E605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3"/>
          </p:nvPr>
        </p:nvSpPr>
        <p:spPr>
          <a:xfrm>
            <a:off x="467544" y="899138"/>
            <a:ext cx="8220273" cy="523220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1FB4-137F-4080-8766-0D4CA9DEA78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4984"/>
            <a:ext cx="77724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13AD-2C84-4454-98B1-303DB6D2209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6F5E-6713-4F19-8232-2DFE8C49574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6183" y="9087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B836-46F9-41F7-BC2F-2B0A6C2CDDF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CA3D-43E7-4D66-91E9-6834206D840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DC2C-8332-4655-86FD-96D5B281E25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1735-0562-4231-9BA0-64BADE6A644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B5F2-5833-4663-9F93-9AF6446418B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BF9B-F717-4E48-8988-45BAF8E3951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A717-D647-435A-82D5-B52FB6BC3D6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39552" y="3250956"/>
            <a:ext cx="4032448" cy="72000"/>
          </a:xfrm>
          <a:prstGeom prst="rect">
            <a:avLst/>
          </a:prstGeom>
          <a:solidFill>
            <a:srgbClr val="ED6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4572000" y="3250956"/>
            <a:ext cx="4032448" cy="72000"/>
          </a:xfrm>
          <a:prstGeom prst="rect">
            <a:avLst/>
          </a:prstGeom>
          <a:solidFill>
            <a:srgbClr val="F5A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1362075"/>
          </a:xfrm>
        </p:spPr>
        <p:txBody>
          <a:bodyPr/>
          <a:lstStyle>
            <a:lvl1pPr algn="ctr">
              <a:defRPr sz="44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4984"/>
            <a:ext cx="77724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F9A9-B9C3-44E1-BAF8-5D76FD17068F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743637" cy="74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F8CC-1830-4B08-96C2-B259CFE96E8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2E481-2D35-4217-A826-78956AF5A91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6183" y="9087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2E53D-3E82-4CFF-9165-33CA948FA57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1333-0A7A-4A09-A8CB-E629C388677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E68F-6AB3-49B6-8797-90C3F752267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714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462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5BB4-0102-4AE7-916A-4D003949A03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35825" y="6545263"/>
            <a:ext cx="865188" cy="29527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>
            <a:spAutoFit/>
          </a:bodyPr>
          <a:lstStyle>
            <a:lvl1pPr algn="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0" y="6545263"/>
            <a:ext cx="6227763" cy="29527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59788" y="6545263"/>
            <a:ext cx="684212" cy="295275"/>
          </a:xfrm>
          <a:prstGeom prst="rect">
            <a:avLst/>
          </a:prstGeom>
          <a:noFill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lnSpc>
                <a:spcPts val="1200"/>
              </a:lnSpc>
              <a:defRPr kumimoji="0" sz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59B24666-780A-4E31-949A-C7776BC1275B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1031" name="圖片 6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9050"/>
            <a:ext cx="1619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539552" y="872720"/>
            <a:ext cx="4032448" cy="72000"/>
          </a:xfrm>
          <a:prstGeom prst="rect">
            <a:avLst/>
          </a:prstGeom>
          <a:solidFill>
            <a:srgbClr val="ED6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4572000" y="872720"/>
            <a:ext cx="4032448" cy="72000"/>
          </a:xfrm>
          <a:prstGeom prst="rect">
            <a:avLst/>
          </a:prstGeom>
          <a:solidFill>
            <a:srgbClr val="F5A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  <p:sldLayoutId id="2147484872" r:id="rId12"/>
    <p:sldLayoutId id="21474848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 userDrawn="1"/>
        </p:nvSpPr>
        <p:spPr>
          <a:xfrm>
            <a:off x="8138597" y="-19769"/>
            <a:ext cx="1005403" cy="338554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規劃提案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22" name="Picture 2" descr="「經濟部工業局 png」的圖片搜尋結果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331640" cy="955775"/>
          </a:xfrm>
          <a:prstGeom prst="rect">
            <a:avLst/>
          </a:prstGeom>
          <a:noFill/>
        </p:spPr>
      </p:pic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35825" y="6545263"/>
            <a:ext cx="865188" cy="29527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>
            <a:spAutoFit/>
          </a:bodyPr>
          <a:lstStyle>
            <a:lvl1pPr algn="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0" y="6545263"/>
            <a:ext cx="6227763" cy="29527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59788" y="6545263"/>
            <a:ext cx="684212" cy="295275"/>
          </a:xfrm>
          <a:prstGeom prst="rect">
            <a:avLst/>
          </a:prstGeom>
          <a:noFill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lnSpc>
                <a:spcPts val="1200"/>
              </a:lnSpc>
              <a:defRPr kumimoji="0" sz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59B24666-780A-4E31-949A-C7776BC1275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  <p:sldLayoutId id="2147484843" r:id="rId12"/>
    <p:sldLayoutId id="2147484844" r:id="rId13"/>
    <p:sldLayoutId id="21474848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6619875"/>
            <a:ext cx="9144000" cy="2381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0" y="6623050"/>
            <a:ext cx="2559050" cy="227013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/>
        </p:spPr>
        <p:txBody>
          <a:bodyPr lIns="36000" tIns="36000" rIns="36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© 2015 PMC    </a:t>
            </a:r>
            <a:r>
              <a:rPr lang="zh-TW" altLang="en-US" sz="90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技術創新  服務貼心</a:t>
            </a:r>
          </a:p>
        </p:txBody>
      </p:sp>
      <p:pic>
        <p:nvPicPr>
          <p:cNvPr id="1030" name="Picture 16" descr="C:\Users\kenghua\Dropbox\PMC簡報範本\logo2_調整大小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65938" y="6246813"/>
            <a:ext cx="22304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594600" y="6623050"/>
            <a:ext cx="865188" cy="227013"/>
          </a:xfrm>
          <a:prstGeom prst="rect">
            <a:avLst/>
          </a:prstGeom>
          <a:solidFill>
            <a:srgbClr val="0033CC"/>
          </a:solidFill>
        </p:spPr>
        <p:txBody>
          <a:bodyPr vert="horz" wrap="square" lIns="36000" tIns="36000" rIns="36000" bIns="36000" rtlCol="0" anchor="ctr">
            <a:spAutoFit/>
          </a:bodyPr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0" y="6308725"/>
            <a:ext cx="6227763" cy="293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72525" y="6623050"/>
            <a:ext cx="371475" cy="227013"/>
          </a:xfrm>
          <a:prstGeom prst="rect">
            <a:avLst/>
          </a:prstGeom>
          <a:solidFill>
            <a:srgbClr val="0033CC"/>
          </a:solidFill>
        </p:spPr>
        <p:txBody>
          <a:bodyPr vert="horz" wrap="square" lIns="36000" tIns="36000" rIns="36000" bIns="36000" rtlCol="0" anchor="ctr">
            <a:spAutoFit/>
          </a:bodyPr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5166CF-EE21-4722-9E97-83FF1F56F73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  <p:sldLayoutId id="2147484858" r:id="rId12"/>
    <p:sldLayoutId id="214748485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88083" y="908720"/>
            <a:ext cx="8604447" cy="2347664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工業局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4000" b="1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金屬加工設備效能提升</a:t>
            </a:r>
            <a:r>
              <a:rPr lang="zh-TW" altLang="zh-TW" sz="4000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計畫</a:t>
            </a:r>
            <a:r>
              <a:rPr lang="en-US" altLang="zh-TW" sz="4000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sz="4000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sz="2800" dirty="0"/>
              <a:t>疫後特別</a:t>
            </a:r>
            <a:r>
              <a:rPr lang="zh-TW" altLang="en-US" sz="2800" dirty="0" smtClean="0"/>
              <a:t>預算</a:t>
            </a:r>
            <a:r>
              <a:rPr lang="en-US" altLang="zh-TW" sz="2800" dirty="0" smtClean="0"/>
              <a:t>-</a:t>
            </a:r>
            <a:br>
              <a:rPr lang="en-US" altLang="zh-TW" sz="2800" dirty="0" smtClean="0"/>
            </a:br>
            <a:r>
              <a:rPr lang="zh-TW" altLang="zh-TW" sz="2800" dirty="0" smtClean="0"/>
              <a:t>金屬</a:t>
            </a:r>
            <a:r>
              <a:rPr lang="zh-TW" altLang="zh-TW" sz="2800" dirty="0"/>
              <a:t>製品領域智慧機上盒</a:t>
            </a:r>
            <a:r>
              <a:rPr lang="en-US" altLang="zh-TW" sz="2800" dirty="0"/>
              <a:t>(SMB)</a:t>
            </a:r>
            <a:r>
              <a:rPr lang="zh-TW" altLang="zh-TW" sz="2800" dirty="0"/>
              <a:t>輔導計畫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033597"/>
              </p:ext>
            </p:extLst>
          </p:nvPr>
        </p:nvGraphicFramePr>
        <p:xfrm>
          <a:off x="683568" y="4509120"/>
          <a:ext cx="820896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計畫名稱：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〇〇〇〇〇〇〇〇〇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輔導單位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〇〇〇〇〇〇〇〇〇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受</a:t>
                      </a:r>
                      <a:r>
                        <a:rPr lang="zh-TW" altLang="en-US" sz="2400" b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輔導業者：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〇〇〇〇〇〇〇〇〇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smtClean="0">
                          <a:latin typeface="微軟正黑體" pitchFamily="34" charset="-120"/>
                          <a:ea typeface="微軟正黑體" pitchFamily="34" charset="-120"/>
                        </a:rPr>
                        <a:t>執行期間</a:t>
                      </a:r>
                      <a:r>
                        <a:rPr lang="zh-TW" altLang="en-US" sz="2400" b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中華民國 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112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年〇月〇日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~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〇月〇日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共〇月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</a:txBody>
                  <a:tcPr marL="91441" marR="9144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4"/>
          <p:cNvSpPr>
            <a:spLocks noChangeArrowheads="1"/>
          </p:cNvSpPr>
          <p:nvPr/>
        </p:nvSpPr>
        <p:spPr bwMode="auto">
          <a:xfrm>
            <a:off x="0" y="700088"/>
            <a:ext cx="8459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二、解決方案</a:t>
            </a:r>
            <a:endParaRPr lang="zh-TW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323850" y="1055688"/>
            <a:ext cx="8459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設備聯網之系統架構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3" name="投影片編號版面配置區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2694655-133D-4863-AB08-09E047C63273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9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271463" y="1347788"/>
            <a:ext cx="2774951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79500" algn="just">
              <a:lnSpc>
                <a:spcPts val="26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系統架構圖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12671425" y="4037013"/>
            <a:ext cx="0" cy="6477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rot="5400000">
            <a:off x="13265944" y="3442494"/>
            <a:ext cx="2524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 bwMode="auto">
          <a:xfrm flipV="1">
            <a:off x="11780838" y="1628775"/>
            <a:ext cx="6840537" cy="0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2298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3" t="8006" r="11365" b="8780"/>
          <a:stretch>
            <a:fillRect/>
          </a:stretch>
        </p:blipFill>
        <p:spPr bwMode="auto">
          <a:xfrm>
            <a:off x="14674850" y="742950"/>
            <a:ext cx="6064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488" y="623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文字方塊 17"/>
          <p:cNvSpPr txBox="1">
            <a:spLocks noChangeArrowheads="1"/>
          </p:cNvSpPr>
          <p:nvPr/>
        </p:nvSpPr>
        <p:spPr bwMode="auto">
          <a:xfrm>
            <a:off x="14544675" y="1319213"/>
            <a:ext cx="920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4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行動裝置</a:t>
            </a:r>
            <a:endParaRPr lang="en-US" altLang="zh-TW" sz="14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301" name="圖片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763" y="579438"/>
            <a:ext cx="15763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2" descr="「SERVER」的圖片搜尋結果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3461" r="14951" b="3300"/>
          <a:stretch>
            <a:fillRect/>
          </a:stretch>
        </p:blipFill>
        <p:spPr bwMode="auto">
          <a:xfrm>
            <a:off x="14403388" y="2082800"/>
            <a:ext cx="7016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文字方塊 20"/>
          <p:cNvSpPr txBox="1">
            <a:spLocks noChangeArrowheads="1"/>
          </p:cNvSpPr>
          <p:nvPr/>
        </p:nvSpPr>
        <p:spPr bwMode="auto">
          <a:xfrm>
            <a:off x="13320713" y="2195513"/>
            <a:ext cx="952500" cy="4000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Server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304" name="文字方塊 21"/>
          <p:cNvSpPr txBox="1">
            <a:spLocks noChangeArrowheads="1"/>
          </p:cNvSpPr>
          <p:nvPr/>
        </p:nvSpPr>
        <p:spPr bwMode="auto">
          <a:xfrm>
            <a:off x="13608050" y="1328738"/>
            <a:ext cx="9175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400" b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生產看板</a:t>
            </a:r>
            <a:endParaRPr lang="en-US" altLang="zh-TW" sz="1400" b="1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左-右雙向箭號 22"/>
          <p:cNvSpPr/>
          <p:nvPr/>
        </p:nvSpPr>
        <p:spPr>
          <a:xfrm>
            <a:off x="15236825" y="2514600"/>
            <a:ext cx="531813" cy="238125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06" name="文字方塊 23"/>
          <p:cNvSpPr txBox="1">
            <a:spLocks noChangeArrowheads="1"/>
          </p:cNvSpPr>
          <p:nvPr/>
        </p:nvSpPr>
        <p:spPr bwMode="auto">
          <a:xfrm>
            <a:off x="13896975" y="5394325"/>
            <a:ext cx="4824413" cy="3397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有通訊功能</a:t>
            </a:r>
          </a:p>
        </p:txBody>
      </p:sp>
      <p:cxnSp>
        <p:nvCxnSpPr>
          <p:cNvPr id="25" name="直線接點 24"/>
          <p:cNvCxnSpPr/>
          <p:nvPr/>
        </p:nvCxnSpPr>
        <p:spPr>
          <a:xfrm rot="5400000">
            <a:off x="14794707" y="3432969"/>
            <a:ext cx="2524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 rot="5400000">
            <a:off x="16617157" y="3432969"/>
            <a:ext cx="25241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 rot="16200000" flipH="1">
            <a:off x="16938625" y="4017963"/>
            <a:ext cx="14033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10" name="文字方塊 27"/>
          <p:cNvSpPr txBox="1">
            <a:spLocks noChangeArrowheads="1"/>
          </p:cNvSpPr>
          <p:nvPr/>
        </p:nvSpPr>
        <p:spPr bwMode="auto">
          <a:xfrm>
            <a:off x="12749213" y="2709863"/>
            <a:ext cx="2355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Constantia" panose="02030602050306030303" pitchFamily="18" charset="0"/>
              <a:buAutoNum type="arabicPeriod"/>
            </a:pP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MT Connect / OPC UA</a:t>
            </a:r>
          </a:p>
          <a:p>
            <a:pPr>
              <a:buFont typeface="Constantia" panose="02030602050306030303" pitchFamily="18" charset="0"/>
              <a:buAutoNum type="arabicPeriod"/>
            </a:pP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Ethernet(TCP/IP)</a:t>
            </a:r>
          </a:p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資料擷取週期：</a:t>
            </a: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sp>
        <p:nvSpPr>
          <p:cNvPr id="12311" name="文字方塊 28"/>
          <p:cNvSpPr txBox="1">
            <a:spLocks noChangeArrowheads="1"/>
          </p:cNvSpPr>
          <p:nvPr/>
        </p:nvSpPr>
        <p:spPr bwMode="auto">
          <a:xfrm>
            <a:off x="12544425" y="5683250"/>
            <a:ext cx="88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CASE1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12" name="文字方塊 29"/>
          <p:cNvSpPr txBox="1">
            <a:spLocks noChangeArrowheads="1"/>
          </p:cNvSpPr>
          <p:nvPr/>
        </p:nvSpPr>
        <p:spPr bwMode="auto">
          <a:xfrm>
            <a:off x="14344650" y="5683250"/>
            <a:ext cx="887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CASE2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13" name="文字方塊 30"/>
          <p:cNvSpPr txBox="1">
            <a:spLocks noChangeArrowheads="1"/>
          </p:cNvSpPr>
          <p:nvPr/>
        </p:nvSpPr>
        <p:spPr bwMode="auto">
          <a:xfrm>
            <a:off x="16055975" y="5683250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CASE3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上-下雙向箭號 31"/>
          <p:cNvSpPr/>
          <p:nvPr/>
        </p:nvSpPr>
        <p:spPr>
          <a:xfrm>
            <a:off x="14705013" y="2803525"/>
            <a:ext cx="215900" cy="35877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2315" name="群組 218"/>
          <p:cNvGrpSpPr>
            <a:grpSpLocks/>
          </p:cNvGrpSpPr>
          <p:nvPr/>
        </p:nvGrpSpPr>
        <p:grpSpPr bwMode="auto">
          <a:xfrm>
            <a:off x="13696950" y="3570288"/>
            <a:ext cx="1673225" cy="465137"/>
            <a:chOff x="2502570" y="3971351"/>
            <a:chExt cx="1674531" cy="465761"/>
          </a:xfrm>
        </p:grpSpPr>
        <p:sp>
          <p:nvSpPr>
            <p:cNvPr id="34" name="矩形 33"/>
            <p:cNvSpPr/>
            <p:nvPr/>
          </p:nvSpPr>
          <p:spPr>
            <a:xfrm>
              <a:off x="2845738" y="4282918"/>
              <a:ext cx="721288" cy="154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COM PORT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404974" y="3971351"/>
              <a:ext cx="719699" cy="154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RJ45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502570" y="3971351"/>
              <a:ext cx="1674531" cy="46576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15984538" y="4037013"/>
            <a:ext cx="0" cy="57467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17" name="文字方塊 37"/>
          <p:cNvSpPr txBox="1">
            <a:spLocks noChangeArrowheads="1"/>
          </p:cNvSpPr>
          <p:nvPr/>
        </p:nvSpPr>
        <p:spPr bwMode="auto">
          <a:xfrm>
            <a:off x="17583150" y="3986213"/>
            <a:ext cx="16716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5725" indent="-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控制器專用協定</a:t>
            </a:r>
            <a:endParaRPr lang="en-US" altLang="zh-TW" sz="1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nstantia" panose="02030602050306030303" pitchFamily="18" charset="0"/>
              <a:buAutoNum type="arabicPeriod"/>
            </a:pP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Ethernet(TCP/IP)</a:t>
            </a:r>
          </a:p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資料擷取週期：</a:t>
            </a: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</a:t>
            </a: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cxnSp>
        <p:nvCxnSpPr>
          <p:cNvPr id="39" name="直線接點 38"/>
          <p:cNvCxnSpPr/>
          <p:nvPr/>
        </p:nvCxnSpPr>
        <p:spPr>
          <a:xfrm>
            <a:off x="14328775" y="4037013"/>
            <a:ext cx="0" cy="57467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19" name="文字方塊 39"/>
          <p:cNvSpPr txBox="1">
            <a:spLocks noChangeArrowheads="1"/>
          </p:cNvSpPr>
          <p:nvPr/>
        </p:nvSpPr>
        <p:spPr bwMode="auto">
          <a:xfrm>
            <a:off x="14271625" y="4057650"/>
            <a:ext cx="1568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5725" indent="-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控制器專用協定</a:t>
            </a:r>
            <a:endParaRPr lang="en-US" altLang="zh-TW" sz="1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nstantia" panose="02030602050306030303" pitchFamily="18" charset="0"/>
              <a:buAutoNum type="arabicPeriod"/>
            </a:pP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RS232</a:t>
            </a:r>
          </a:p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資料擷取週期：</a:t>
            </a: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cxnSp>
        <p:nvCxnSpPr>
          <p:cNvPr id="41" name="直線接點 40"/>
          <p:cNvCxnSpPr/>
          <p:nvPr/>
        </p:nvCxnSpPr>
        <p:spPr bwMode="auto">
          <a:xfrm>
            <a:off x="11780838" y="3306763"/>
            <a:ext cx="6804025" cy="0"/>
          </a:xfrm>
          <a:prstGeom prst="line">
            <a:avLst/>
          </a:prstGeom>
          <a:noFill/>
          <a:ln w="25400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2" name="文字方塊 41"/>
          <p:cNvSpPr txBox="1"/>
          <p:nvPr/>
        </p:nvSpPr>
        <p:spPr>
          <a:xfrm>
            <a:off x="9215438" y="1695450"/>
            <a:ext cx="1608137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altLang="zh-TW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Server</a:t>
            </a:r>
            <a:r>
              <a:rPr lang="zh-TW" altLang="en-US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說明</a:t>
            </a:r>
            <a:endParaRPr lang="en-US" altLang="zh-TW" sz="20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 algn="just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資料傳輸與轉譯</a:t>
            </a:r>
          </a:p>
          <a:p>
            <a:pPr marL="85725" indent="-85725" algn="just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包含應用服務模組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加工程式上傳下載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設備連線設定管理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資料擷取與儲存管理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設備稼動管理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完工計量管理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9215438" y="3100388"/>
            <a:ext cx="1909762" cy="16303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SMB-A</a:t>
            </a:r>
            <a:r>
              <a:rPr lang="zh-TW" altLang="en-US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說明</a:t>
            </a:r>
            <a:endParaRPr lang="en-US" altLang="zh-TW" sz="20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資料傳輸與轉譯</a:t>
            </a: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包含應用服務模組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即時運算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設備連線設定管理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資料擷取與儲存管理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設備稼動管理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完工計量管理</a:t>
            </a:r>
          </a:p>
          <a:p>
            <a:pPr marL="85725" indent="-85725">
              <a:buFont typeface="+mj-lt"/>
              <a:buAutoNum type="arabicPeriod" startAt="3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使用控制器通訊函式庫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pPr marL="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如：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FOCAS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9215438" y="652463"/>
            <a:ext cx="1724025" cy="8604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顯示裝置說明</a:t>
            </a:r>
            <a:endParaRPr lang="en-US" altLang="zh-TW" sz="20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設備稼動率監看</a:t>
            </a: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生產進度監看</a:t>
            </a: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設備警報推播</a:t>
            </a:r>
          </a:p>
        </p:txBody>
      </p:sp>
      <p:sp>
        <p:nvSpPr>
          <p:cNvPr id="45" name="文字方塊 44"/>
          <p:cNvSpPr txBox="1"/>
          <p:nvPr/>
        </p:nvSpPr>
        <p:spPr>
          <a:xfrm>
            <a:off x="10764838" y="1997075"/>
            <a:ext cx="15589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(6)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故障主動通報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(7)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設備操作歷程記錄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(8)OPC-UA/MT Connect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通訊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(9)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設備訂單完工時間預估</a:t>
            </a:r>
          </a:p>
          <a:p>
            <a:pPr marL="85725" indent="-85725" algn="just">
              <a:buFont typeface="+mj-lt"/>
              <a:buAutoNum type="arabicPeriod" startAt="3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使用控制器通訊函式庫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pPr marL="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如：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FOCAS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2325" name="群組 234"/>
          <p:cNvGrpSpPr>
            <a:grpSpLocks/>
          </p:cNvGrpSpPr>
          <p:nvPr/>
        </p:nvGrpSpPr>
        <p:grpSpPr bwMode="auto">
          <a:xfrm>
            <a:off x="12312650" y="4497388"/>
            <a:ext cx="1447800" cy="835025"/>
            <a:chOff x="4878834" y="4970438"/>
            <a:chExt cx="1448291" cy="835521"/>
          </a:xfrm>
        </p:grpSpPr>
        <p:sp>
          <p:nvSpPr>
            <p:cNvPr id="47" name="矩形 46"/>
            <p:cNvSpPr/>
            <p:nvPr/>
          </p:nvSpPr>
          <p:spPr>
            <a:xfrm>
              <a:off x="4878834" y="5022856"/>
              <a:ext cx="1386358" cy="7624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598216" y="5022856"/>
              <a:ext cx="649507" cy="4749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023346" y="5022856"/>
              <a:ext cx="470059" cy="15407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I/O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83" name="文字方塊 49"/>
            <p:cNvSpPr txBox="1">
              <a:spLocks noChangeArrowheads="1"/>
            </p:cNvSpPr>
            <p:nvPr/>
          </p:nvSpPr>
          <p:spPr bwMode="auto">
            <a:xfrm>
              <a:off x="4878834" y="5498182"/>
              <a:ext cx="1368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  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#1</a:t>
              </a:r>
              <a:endPara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84" name="文字方塊 50"/>
            <p:cNvSpPr txBox="1">
              <a:spLocks noChangeArrowheads="1"/>
            </p:cNvSpPr>
            <p:nvPr/>
          </p:nvSpPr>
          <p:spPr bwMode="auto">
            <a:xfrm>
              <a:off x="5526906" y="4970438"/>
              <a:ext cx="80021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CNC</a:t>
              </a:r>
            </a:p>
            <a:p>
              <a:pPr algn="ctr"/>
              <a:r>
                <a:rPr lang="zh-TW" altLang="en-US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</a:t>
              </a:r>
            </a:p>
          </p:txBody>
        </p:sp>
      </p:grpSp>
      <p:grpSp>
        <p:nvGrpSpPr>
          <p:cNvPr id="12326" name="群組 234"/>
          <p:cNvGrpSpPr>
            <a:grpSpLocks/>
          </p:cNvGrpSpPr>
          <p:nvPr/>
        </p:nvGrpSpPr>
        <p:grpSpPr bwMode="auto">
          <a:xfrm>
            <a:off x="14008100" y="4548188"/>
            <a:ext cx="1390650" cy="784225"/>
            <a:chOff x="4878834" y="5022510"/>
            <a:chExt cx="1389869" cy="783449"/>
          </a:xfrm>
        </p:grpSpPr>
        <p:sp>
          <p:nvSpPr>
            <p:cNvPr id="53" name="矩形 52"/>
            <p:cNvSpPr/>
            <p:nvPr/>
          </p:nvSpPr>
          <p:spPr>
            <a:xfrm>
              <a:off x="4878834" y="5022510"/>
              <a:ext cx="1386696" cy="762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23216" y="5022510"/>
              <a:ext cx="1242314" cy="474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5054948" y="5022510"/>
              <a:ext cx="720320" cy="1538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COM PORT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78" name="文字方塊 55"/>
            <p:cNvSpPr txBox="1">
              <a:spLocks noChangeArrowheads="1"/>
            </p:cNvSpPr>
            <p:nvPr/>
          </p:nvSpPr>
          <p:spPr bwMode="auto">
            <a:xfrm>
              <a:off x="4878834" y="5498182"/>
              <a:ext cx="1368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 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#2</a:t>
              </a:r>
              <a:endPara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79" name="文字方塊 56"/>
            <p:cNvSpPr txBox="1">
              <a:spLocks noChangeArrowheads="1"/>
            </p:cNvSpPr>
            <p:nvPr/>
          </p:nvSpPr>
          <p:spPr bwMode="auto">
            <a:xfrm>
              <a:off x="5024452" y="5157192"/>
              <a:ext cx="12442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CNC</a:t>
              </a:r>
              <a:r>
                <a:rPr lang="zh-TW" altLang="en-US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</a:t>
              </a:r>
            </a:p>
          </p:txBody>
        </p:sp>
      </p:grpSp>
      <p:grpSp>
        <p:nvGrpSpPr>
          <p:cNvPr id="12327" name="群組 234"/>
          <p:cNvGrpSpPr>
            <a:grpSpLocks/>
          </p:cNvGrpSpPr>
          <p:nvPr/>
        </p:nvGrpSpPr>
        <p:grpSpPr bwMode="auto">
          <a:xfrm>
            <a:off x="15730538" y="4548188"/>
            <a:ext cx="1389062" cy="784225"/>
            <a:chOff x="4878834" y="5022510"/>
            <a:chExt cx="1389869" cy="783449"/>
          </a:xfrm>
        </p:grpSpPr>
        <p:sp>
          <p:nvSpPr>
            <p:cNvPr id="59" name="矩形 58"/>
            <p:cNvSpPr/>
            <p:nvPr/>
          </p:nvSpPr>
          <p:spPr>
            <a:xfrm>
              <a:off x="4878834" y="5022510"/>
              <a:ext cx="1386692" cy="762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5023380" y="5022510"/>
              <a:ext cx="1242146" cy="474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5061502" y="5022510"/>
              <a:ext cx="719556" cy="1538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RJ45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73" name="文字方塊 61"/>
            <p:cNvSpPr txBox="1">
              <a:spLocks noChangeArrowheads="1"/>
            </p:cNvSpPr>
            <p:nvPr/>
          </p:nvSpPr>
          <p:spPr bwMode="auto">
            <a:xfrm>
              <a:off x="4878834" y="5498182"/>
              <a:ext cx="1368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 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#3</a:t>
              </a:r>
              <a:endPara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74" name="文字方塊 62"/>
            <p:cNvSpPr txBox="1">
              <a:spLocks noChangeArrowheads="1"/>
            </p:cNvSpPr>
            <p:nvPr/>
          </p:nvSpPr>
          <p:spPr bwMode="auto">
            <a:xfrm>
              <a:off x="5024452" y="5157192"/>
              <a:ext cx="12442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CNC</a:t>
              </a:r>
              <a:r>
                <a:rPr lang="zh-TW" altLang="en-US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</a:t>
              </a:r>
            </a:p>
          </p:txBody>
        </p:sp>
      </p:grpSp>
      <p:grpSp>
        <p:nvGrpSpPr>
          <p:cNvPr id="12328" name="群組 234"/>
          <p:cNvGrpSpPr>
            <a:grpSpLocks/>
          </p:cNvGrpSpPr>
          <p:nvPr/>
        </p:nvGrpSpPr>
        <p:grpSpPr bwMode="auto">
          <a:xfrm>
            <a:off x="17279938" y="4548188"/>
            <a:ext cx="1390650" cy="784225"/>
            <a:chOff x="4878834" y="5022510"/>
            <a:chExt cx="1389869" cy="783449"/>
          </a:xfrm>
        </p:grpSpPr>
        <p:sp>
          <p:nvSpPr>
            <p:cNvPr id="65" name="矩形 64"/>
            <p:cNvSpPr/>
            <p:nvPr/>
          </p:nvSpPr>
          <p:spPr>
            <a:xfrm>
              <a:off x="4878834" y="5022510"/>
              <a:ext cx="1386696" cy="7628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023215" y="5022510"/>
              <a:ext cx="1242315" cy="474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094613" y="5022510"/>
              <a:ext cx="720320" cy="15383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RJ45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68" name="文字方塊 67"/>
            <p:cNvSpPr txBox="1">
              <a:spLocks noChangeArrowheads="1"/>
            </p:cNvSpPr>
            <p:nvPr/>
          </p:nvSpPr>
          <p:spPr bwMode="auto">
            <a:xfrm>
              <a:off x="4878834" y="5498182"/>
              <a:ext cx="13681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zh-TW" altLang="en-US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設備  </a:t>
              </a:r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#4</a:t>
              </a:r>
              <a:endPara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69" name="文字方塊 68"/>
            <p:cNvSpPr txBox="1">
              <a:spLocks noChangeArrowheads="1"/>
            </p:cNvSpPr>
            <p:nvPr/>
          </p:nvSpPr>
          <p:spPr bwMode="auto">
            <a:xfrm>
              <a:off x="5024452" y="5157192"/>
              <a:ext cx="12442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CNC</a:t>
              </a:r>
              <a:r>
                <a:rPr lang="zh-TW" altLang="en-US" sz="1600" b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控制器</a:t>
              </a:r>
            </a:p>
          </p:txBody>
        </p:sp>
      </p:grpSp>
      <p:grpSp>
        <p:nvGrpSpPr>
          <p:cNvPr id="12329" name="群組 218"/>
          <p:cNvGrpSpPr>
            <a:grpSpLocks/>
          </p:cNvGrpSpPr>
          <p:nvPr/>
        </p:nvGrpSpPr>
        <p:grpSpPr bwMode="auto">
          <a:xfrm>
            <a:off x="15447963" y="3570288"/>
            <a:ext cx="1689100" cy="465137"/>
            <a:chOff x="2502570" y="3971351"/>
            <a:chExt cx="1688997" cy="465761"/>
          </a:xfrm>
        </p:grpSpPr>
        <p:sp>
          <p:nvSpPr>
            <p:cNvPr id="71" name="矩形 70"/>
            <p:cNvSpPr/>
            <p:nvPr/>
          </p:nvSpPr>
          <p:spPr>
            <a:xfrm>
              <a:off x="2894658" y="4282918"/>
              <a:ext cx="720681" cy="154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RJ45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矩形 71"/>
            <p:cNvSpPr/>
            <p:nvPr/>
          </p:nvSpPr>
          <p:spPr>
            <a:xfrm>
              <a:off x="3470886" y="3971351"/>
              <a:ext cx="720681" cy="154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RJ45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2502570" y="3971351"/>
              <a:ext cx="1674710" cy="46576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330" name="文字方塊 73"/>
          <p:cNvSpPr txBox="1">
            <a:spLocks noChangeArrowheads="1"/>
          </p:cNvSpPr>
          <p:nvPr/>
        </p:nvSpPr>
        <p:spPr bwMode="auto">
          <a:xfrm>
            <a:off x="15970250" y="4035425"/>
            <a:ext cx="1670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5725" indent="-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控制器專用協定</a:t>
            </a:r>
            <a:endParaRPr lang="en-US" altLang="zh-TW" sz="100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Constantia" panose="02030602050306030303" pitchFamily="18" charset="0"/>
              <a:buAutoNum type="arabicPeriod"/>
            </a:pP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Ethernet(TCP/IP)</a:t>
            </a:r>
          </a:p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資料擷取週期：</a:t>
            </a: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</a:t>
            </a: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grpSp>
        <p:nvGrpSpPr>
          <p:cNvPr id="12331" name="群組 218"/>
          <p:cNvGrpSpPr>
            <a:grpSpLocks/>
          </p:cNvGrpSpPr>
          <p:nvPr/>
        </p:nvGrpSpPr>
        <p:grpSpPr bwMode="auto">
          <a:xfrm>
            <a:off x="12168188" y="3570288"/>
            <a:ext cx="1458912" cy="465137"/>
            <a:chOff x="2718594" y="3971351"/>
            <a:chExt cx="1458507" cy="465761"/>
          </a:xfrm>
        </p:grpSpPr>
        <p:sp>
          <p:nvSpPr>
            <p:cNvPr id="76" name="矩形 75"/>
            <p:cNvSpPr/>
            <p:nvPr/>
          </p:nvSpPr>
          <p:spPr>
            <a:xfrm>
              <a:off x="2790011" y="4282918"/>
              <a:ext cx="720525" cy="154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I/O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3404204" y="3971351"/>
              <a:ext cx="720525" cy="15419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altLang="zh-TW" sz="10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RJ45</a:t>
              </a:r>
              <a:endParaRPr lang="zh-TW" altLang="en-US" sz="1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2718594" y="3971351"/>
              <a:ext cx="1458507" cy="465761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332" name="文字方塊 78"/>
          <p:cNvSpPr txBox="1">
            <a:spLocks noChangeArrowheads="1"/>
          </p:cNvSpPr>
          <p:nvPr/>
        </p:nvSpPr>
        <p:spPr bwMode="auto">
          <a:xfrm>
            <a:off x="12599988" y="4057650"/>
            <a:ext cx="1560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Constantia" panose="02030602050306030303" pitchFamily="18" charset="0"/>
              <a:buAutoNum type="arabicPeriod"/>
            </a:pP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I/O</a:t>
            </a:r>
          </a:p>
          <a:p>
            <a:pPr>
              <a:buFont typeface="Constantia" panose="02030602050306030303" pitchFamily="18" charset="0"/>
              <a:buAutoNum type="arabicPeriod"/>
            </a:pP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資料擷取週期</a:t>
            </a: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0.5</a:t>
            </a: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秒</a:t>
            </a:r>
            <a:r>
              <a:rPr lang="en-US" altLang="zh-TW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00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</p:txBody>
      </p:sp>
      <p:sp>
        <p:nvSpPr>
          <p:cNvPr id="80" name="文字方塊 79"/>
          <p:cNvSpPr txBox="1"/>
          <p:nvPr/>
        </p:nvSpPr>
        <p:spPr>
          <a:xfrm>
            <a:off x="9215438" y="4659313"/>
            <a:ext cx="191770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SMB-B</a:t>
            </a:r>
            <a:r>
              <a:rPr lang="zh-TW" altLang="en-US" sz="2000" b="1" u="sng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說明</a:t>
            </a:r>
            <a:endParaRPr lang="en-US" altLang="zh-TW" sz="2000" b="1" u="sng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資料傳輸與轉譯</a:t>
            </a:r>
          </a:p>
          <a:p>
            <a:pPr marL="85725" indent="-85725">
              <a:buFont typeface="+mj-lt"/>
              <a:buAutoNum type="arabicPeriod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包含應用服務模組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即時運算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(1)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設備連線設定管理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(2)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資料擷取與儲存管理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(3)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設備稼動管理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(4)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完工計量管理</a:t>
            </a:r>
          </a:p>
          <a:p>
            <a:pPr marL="180975" indent="-85725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(5)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故障主動通報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10836275" y="4659313"/>
            <a:ext cx="171608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(6)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設備操作歷程記錄</a:t>
            </a:r>
          </a:p>
          <a:p>
            <a:pPr marL="265113" indent="-179388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(7)OPC-UA/MT Connect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通訊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(8)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設備訂單完工時間預估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(9)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產品品質監控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(10)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製程效率優化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(11)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機械健康預兆</a:t>
            </a:r>
          </a:p>
          <a:p>
            <a:pPr marL="180975" indent="-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(12)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加工精度優化</a:t>
            </a:r>
          </a:p>
          <a:p>
            <a:pPr marL="85725" indent="-85725" algn="just">
              <a:buFont typeface="+mj-lt"/>
              <a:buAutoNum type="arabicPeriod" startAt="3"/>
              <a:defRPr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使用控制器通訊函式庫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pPr marL="85725" algn="just">
              <a:defRPr/>
            </a:pP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如：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FOCAS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等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335" name="文字方塊 81"/>
          <p:cNvSpPr txBox="1">
            <a:spLocks noChangeArrowheads="1"/>
          </p:cNvSpPr>
          <p:nvPr/>
        </p:nvSpPr>
        <p:spPr bwMode="auto">
          <a:xfrm>
            <a:off x="12239625" y="5394325"/>
            <a:ext cx="1584325" cy="33972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無通訊功能</a:t>
            </a:r>
          </a:p>
        </p:txBody>
      </p:sp>
      <p:sp>
        <p:nvSpPr>
          <p:cNvPr id="12336" name="文字方塊 82"/>
          <p:cNvSpPr txBox="1">
            <a:spLocks noChangeArrowheads="1"/>
          </p:cNvSpPr>
          <p:nvPr/>
        </p:nvSpPr>
        <p:spPr bwMode="auto">
          <a:xfrm>
            <a:off x="17640300" y="5683250"/>
            <a:ext cx="88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CASE4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37" name="矩形 83"/>
          <p:cNvSpPr>
            <a:spLocks noChangeArrowheads="1"/>
          </p:cNvSpPr>
          <p:nvPr/>
        </p:nvSpPr>
        <p:spPr bwMode="auto">
          <a:xfrm>
            <a:off x="13712825" y="3559175"/>
            <a:ext cx="8778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SMB-A</a:t>
            </a:r>
            <a:endParaRPr lang="zh-TW" altLang="en-US" sz="1600" b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38" name="矩形 84"/>
          <p:cNvSpPr>
            <a:spLocks noChangeArrowheads="1"/>
          </p:cNvSpPr>
          <p:nvPr/>
        </p:nvSpPr>
        <p:spPr bwMode="auto">
          <a:xfrm>
            <a:off x="12138025" y="3570288"/>
            <a:ext cx="71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I/O</a:t>
            </a:r>
            <a:r>
              <a:rPr lang="zh-TW" altLang="en-US" sz="16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</a:p>
        </p:txBody>
      </p:sp>
      <p:sp>
        <p:nvSpPr>
          <p:cNvPr id="12339" name="矩形 85"/>
          <p:cNvSpPr>
            <a:spLocks noChangeArrowheads="1"/>
          </p:cNvSpPr>
          <p:nvPr/>
        </p:nvSpPr>
        <p:spPr bwMode="auto">
          <a:xfrm>
            <a:off x="15398750" y="3538538"/>
            <a:ext cx="8651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SMB-B</a:t>
            </a:r>
            <a:endParaRPr lang="zh-TW" altLang="en-US" sz="1600" b="1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向上箭號 86"/>
          <p:cNvSpPr/>
          <p:nvPr/>
        </p:nvSpPr>
        <p:spPr>
          <a:xfrm>
            <a:off x="14692313" y="1576388"/>
            <a:ext cx="184150" cy="3000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8" name="肘形接點 87"/>
          <p:cNvCxnSpPr>
            <a:stCxn id="72" idx="3"/>
          </p:cNvCxnSpPr>
          <p:nvPr/>
        </p:nvCxnSpPr>
        <p:spPr>
          <a:xfrm flipH="1" flipV="1">
            <a:off x="15281275" y="1069975"/>
            <a:ext cx="1855788" cy="2578100"/>
          </a:xfrm>
          <a:prstGeom prst="bentConnector3">
            <a:avLst>
              <a:gd name="adj1" fmla="val -88302"/>
            </a:avLst>
          </a:prstGeom>
          <a:ln w="3810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2" name="文字方塊 88"/>
          <p:cNvSpPr txBox="1">
            <a:spLocks noChangeArrowheads="1"/>
          </p:cNvSpPr>
          <p:nvPr/>
        </p:nvSpPr>
        <p:spPr bwMode="auto">
          <a:xfrm>
            <a:off x="18819813" y="1890713"/>
            <a:ext cx="4000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單機狀態可視化</a:t>
            </a:r>
          </a:p>
        </p:txBody>
      </p:sp>
      <p:sp>
        <p:nvSpPr>
          <p:cNvPr id="12343" name="文字方塊 89"/>
          <p:cNvSpPr txBox="1">
            <a:spLocks noChangeArrowheads="1"/>
          </p:cNvSpPr>
          <p:nvPr/>
        </p:nvSpPr>
        <p:spPr bwMode="auto">
          <a:xfrm>
            <a:off x="13211175" y="1731963"/>
            <a:ext cx="1573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整線狀態可視化</a:t>
            </a:r>
          </a:p>
        </p:txBody>
      </p:sp>
      <p:sp>
        <p:nvSpPr>
          <p:cNvPr id="91" name="圓角矩形 90"/>
          <p:cNvSpPr/>
          <p:nvPr/>
        </p:nvSpPr>
        <p:spPr bwMode="auto">
          <a:xfrm>
            <a:off x="15768638" y="1712913"/>
            <a:ext cx="2947987" cy="465137"/>
          </a:xfrm>
          <a:prstGeom prst="roundRect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>
              <a:defRPr/>
            </a:pPr>
            <a:endParaRPr lang="zh-TW" altLang="en-US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345" name="圖片 9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938" y="1762125"/>
            <a:ext cx="936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6" name="圖片 9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425" y="1771650"/>
            <a:ext cx="6588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7" name="圖片 9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013" y="1798638"/>
            <a:ext cx="6937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48" name="圖片 9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0" y="1828800"/>
            <a:ext cx="5492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49" name="文字方塊 95"/>
          <p:cNvSpPr txBox="1">
            <a:spLocks noChangeArrowheads="1"/>
          </p:cNvSpPr>
          <p:nvPr/>
        </p:nvSpPr>
        <p:spPr bwMode="auto">
          <a:xfrm>
            <a:off x="16414750" y="2144713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公有雲或私有雲</a:t>
            </a:r>
            <a:endParaRPr lang="en-US" altLang="zh-TW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7" name="圓角矩形 96"/>
          <p:cNvSpPr/>
          <p:nvPr/>
        </p:nvSpPr>
        <p:spPr>
          <a:xfrm>
            <a:off x="15768638" y="2432050"/>
            <a:ext cx="2919412" cy="292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51" name="文字方塊 97"/>
          <p:cNvSpPr txBox="1">
            <a:spLocks noChangeArrowheads="1"/>
          </p:cNvSpPr>
          <p:nvPr/>
        </p:nvSpPr>
        <p:spPr bwMode="auto">
          <a:xfrm>
            <a:off x="16848138" y="2438400"/>
            <a:ext cx="5318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NIP</a:t>
            </a:r>
            <a:endParaRPr lang="zh-TW" altLang="en-US" sz="16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9" name="圓角矩形 98"/>
          <p:cNvSpPr/>
          <p:nvPr/>
        </p:nvSpPr>
        <p:spPr>
          <a:xfrm>
            <a:off x="15768638" y="2792413"/>
            <a:ext cx="2919412" cy="314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53" name="文字方塊 99"/>
          <p:cNvSpPr txBox="1">
            <a:spLocks noChangeArrowheads="1"/>
          </p:cNvSpPr>
          <p:nvPr/>
        </p:nvSpPr>
        <p:spPr bwMode="auto">
          <a:xfrm>
            <a:off x="16538575" y="2797175"/>
            <a:ext cx="13906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ERP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6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MES</a:t>
            </a: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</a:t>
            </a:r>
          </a:p>
        </p:txBody>
      </p:sp>
      <p:sp>
        <p:nvSpPr>
          <p:cNvPr id="12354" name="文字方塊 100"/>
          <p:cNvSpPr txBox="1">
            <a:spLocks noChangeArrowheads="1"/>
          </p:cNvSpPr>
          <p:nvPr/>
        </p:nvSpPr>
        <p:spPr bwMode="auto">
          <a:xfrm>
            <a:off x="16705263" y="3079750"/>
            <a:ext cx="901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周邊系統</a:t>
            </a:r>
            <a:endParaRPr lang="en-US" altLang="zh-TW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55" name="文字方塊 20"/>
          <p:cNvSpPr txBox="1">
            <a:spLocks noChangeArrowheads="1"/>
          </p:cNvSpPr>
          <p:nvPr/>
        </p:nvSpPr>
        <p:spPr bwMode="auto">
          <a:xfrm>
            <a:off x="14978063" y="3098800"/>
            <a:ext cx="727075" cy="400050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HUB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12356" name="群組 99"/>
          <p:cNvGrpSpPr>
            <a:grpSpLocks/>
          </p:cNvGrpSpPr>
          <p:nvPr/>
        </p:nvGrpSpPr>
        <p:grpSpPr bwMode="auto">
          <a:xfrm>
            <a:off x="900113" y="1763713"/>
            <a:ext cx="7775575" cy="4689475"/>
            <a:chOff x="900113" y="1582738"/>
            <a:chExt cx="7392987" cy="4186237"/>
          </a:xfrm>
        </p:grpSpPr>
        <p:pic>
          <p:nvPicPr>
            <p:cNvPr id="12357" name="圖片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582738"/>
              <a:ext cx="7392987" cy="418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58" name="文字方塊 20"/>
            <p:cNvSpPr txBox="1">
              <a:spLocks noChangeArrowheads="1"/>
            </p:cNvSpPr>
            <p:nvPr/>
          </p:nvSpPr>
          <p:spPr bwMode="auto">
            <a:xfrm>
              <a:off x="5143500" y="3389313"/>
              <a:ext cx="598488" cy="30797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/>
              <a:r>
                <a:rPr lang="en-US" altLang="zh-TW" sz="140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HUB</a:t>
              </a:r>
              <a:endParaRPr lang="zh-TW" altLang="en-US" sz="14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7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F408CE3-6A46-40C6-950C-6943542C840C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10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40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7" name="矩形 1"/>
          <p:cNvSpPr>
            <a:spLocks noChangeArrowheads="1"/>
          </p:cNvSpPr>
          <p:nvPr/>
        </p:nvSpPr>
        <p:spPr bwMode="auto">
          <a:xfrm>
            <a:off x="323850" y="1125538"/>
            <a:ext cx="8820150" cy="501675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446088" indent="-4460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本計畫擬於○○○○○○○生產線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產線地址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○○○縣市○○○路○○號○○○廠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，導入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Smart Machine Box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相關技術。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本案規劃</a:t>
            </a:r>
            <a:r>
              <a:rPr lang="zh-TW" altLang="en-US" sz="1800" u="sng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台設備聯網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本廠內共</a:t>
            </a:r>
            <a:r>
              <a:rPr lang="zh-TW" altLang="en-US" sz="1800" u="sng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台設備，其中</a:t>
            </a:r>
            <a:r>
              <a:rPr lang="zh-TW" altLang="en-US" sz="1800" u="sng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台曾接受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輔導聯網，本案新增</a:t>
            </a:r>
            <a:r>
              <a:rPr lang="zh-TW" altLang="en-US" sz="1800" u="sng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台設備聯網，</a:t>
            </a:r>
            <a:r>
              <a:rPr lang="zh-TW" altLang="en-US" sz="1800" u="sng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台設備尚未聯網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，本案擬使用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____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台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硬體品牌為</a:t>
            </a:r>
            <a:r>
              <a:rPr lang="zh-TW" altLang="en-US" sz="1800" u="sng" dirty="0" smtClean="0">
                <a:latin typeface="微軟正黑體" pitchFamily="34" charset="-120"/>
                <a:ea typeface="微軟正黑體" pitchFamily="34" charset="-120"/>
              </a:rPr>
              <a:t>　　　　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軟體品牌為</a:t>
            </a:r>
            <a:r>
              <a:rPr lang="zh-TW" altLang="en-US" sz="1800" u="sng" dirty="0" smtClean="0"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。　</a:t>
            </a:r>
            <a:endParaRPr lang="zh-TW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本案規劃架設</a:t>
            </a:r>
            <a:r>
              <a:rPr lang="en-US" altLang="zh-TW" sz="1800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____</a:t>
            </a:r>
            <a:r>
              <a:rPr lang="zh-TW" altLang="zh-TW" sz="1800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組伺服器、使用</a:t>
            </a:r>
            <a:r>
              <a:rPr lang="en-US" altLang="zh-TW" sz="1800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____</a:t>
            </a:r>
            <a:r>
              <a:rPr lang="zh-TW" altLang="zh-TW" sz="1800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台聯網中介裝</a:t>
            </a:r>
            <a:r>
              <a:rPr lang="zh-TW" altLang="en-US" sz="1800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置</a:t>
            </a:r>
            <a:r>
              <a:rPr lang="en-US" altLang="zh-TW" sz="1800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(HUB/Router/AP/Gateway)</a:t>
            </a:r>
            <a:endParaRPr lang="zh-TW" altLang="zh-TW" sz="1800" kern="1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受輔導業者□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未使用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 □已使用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ERP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系統，其品牌為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_________________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本案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Server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□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未與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 □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已與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該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ERP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系統整合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指具資料轉換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受輔導業者□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未使用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 □已使用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MES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系統，其品牌為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_________________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indent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本案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Server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□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未與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 □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已與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該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MES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系統整合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指具資料轉換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本案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SMB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Server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□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已與受輔導業者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______________________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系統整合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1800" dirty="0" smtClean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受輔導業者</a:t>
            </a:r>
            <a:r>
              <a:rPr lang="zh-TW" altLang="zh-TW" sz="1800" dirty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□ </a:t>
            </a:r>
            <a:r>
              <a:rPr lang="zh-TW" altLang="en-US" sz="1800" dirty="0" smtClean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無／</a:t>
            </a:r>
            <a:r>
              <a:rPr lang="zh-TW" altLang="zh-TW" sz="1800" dirty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□ </a:t>
            </a:r>
            <a:r>
              <a:rPr lang="zh-TW" altLang="en-US" sz="1800" dirty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en-US" sz="1800" u="sng" dirty="0">
                <a:uFill>
                  <a:solidFill>
                    <a:schemeClr val="tx1"/>
                  </a:solidFill>
                </a:uFill>
                <a:latin typeface="微軟正黑體" pitchFamily="34" charset="-120"/>
                <a:ea typeface="微軟正黑體" pitchFamily="34" charset="-120"/>
              </a:rPr>
              <a:t>　　</a:t>
            </a:r>
            <a:r>
              <a:rPr lang="zh-TW" altLang="en-US" sz="1800" dirty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人資訊</a:t>
            </a:r>
            <a:r>
              <a:rPr lang="zh-TW" altLang="en-US" sz="1800" dirty="0" smtClean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管理系統（</a:t>
            </a:r>
            <a:r>
              <a:rPr lang="en-US" altLang="zh-TW" sz="1800" dirty="0" smtClean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MIS)</a:t>
            </a:r>
            <a:r>
              <a:rPr lang="zh-TW" altLang="en-US" sz="1800" dirty="0" smtClean="0">
                <a:uFill>
                  <a:solidFill>
                    <a:srgbClr val="00B050"/>
                  </a:solidFill>
                </a:uFill>
                <a:latin typeface="微軟正黑體" pitchFamily="34" charset="-120"/>
                <a:ea typeface="微軟正黑體" pitchFamily="34" charset="-120"/>
              </a:rPr>
              <a:t>人員。</a:t>
            </a:r>
            <a:endParaRPr lang="en-US" altLang="zh-TW" sz="1800" dirty="0" smtClean="0">
              <a:uFill>
                <a:solidFill>
                  <a:srgbClr val="00B050"/>
                </a:solidFill>
              </a:u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受輔導業者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□ 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無／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□ 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有實施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精實管理（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TPS)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受輔導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業者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□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未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1800" dirty="0">
                <a:latin typeface="微軟正黑體" pitchFamily="34" charset="-120"/>
                <a:ea typeface="微軟正黑體" pitchFamily="34" charset="-120"/>
              </a:rPr>
              <a:t>□</a:t>
            </a:r>
            <a:r>
              <a:rPr lang="en-US" altLang="zh-TW" sz="18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800" dirty="0">
                <a:latin typeface="微軟正黑體" pitchFamily="34" charset="-120"/>
                <a:ea typeface="微軟正黑體" pitchFamily="34" charset="-120"/>
              </a:rPr>
              <a:t>曾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實施組織探盤查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l"/>
              <a:defRPr/>
            </a:pP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可視化呈現方式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可複選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： □機台螢幕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 □戰情室看板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 □行動裝置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zh-TW" sz="1800" dirty="0" smtClean="0">
                <a:latin typeface="微軟正黑體" pitchFamily="34" charset="-120"/>
                <a:ea typeface="微軟正黑體" pitchFamily="34" charset="-120"/>
              </a:rPr>
              <a:t> □其它：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____________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1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110159F-CAE6-4339-97DE-A14D949BBECF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11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、解決方案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3" name="矩形 6"/>
          <p:cNvSpPr>
            <a:spLocks noChangeArrowheads="1"/>
          </p:cNvSpPr>
          <p:nvPr/>
        </p:nvSpPr>
        <p:spPr bwMode="auto">
          <a:xfrm>
            <a:off x="395288" y="1084263"/>
            <a:ext cx="748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sz="18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39192"/>
              </p:ext>
            </p:extLst>
          </p:nvPr>
        </p:nvGraphicFramePr>
        <p:xfrm>
          <a:off x="109538" y="1454150"/>
          <a:ext cx="8926511" cy="4674777"/>
        </p:xfrm>
        <a:graphic>
          <a:graphicData uri="http://schemas.openxmlformats.org/drawingml/2006/table">
            <a:tbl>
              <a:tblPr/>
              <a:tblGrid>
                <a:gridCol w="158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1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8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類別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功能模組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本</a:t>
                      </a:r>
                      <a:r>
                        <a:rPr 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>案</a:t>
                      </a:r>
                      <a:r>
                        <a:rPr lang="en-US" alt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/>
                      </a:r>
                      <a:br>
                        <a:rPr lang="en-US" alt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</a:br>
                      <a:r>
                        <a:rPr lang="zh-TW" altLang="en-US" sz="1400" kern="100" dirty="0" smtClean="0">
                          <a:latin typeface="+mj-ea"/>
                          <a:ea typeface="+mj-ea"/>
                          <a:cs typeface="Times New Roman"/>
                        </a:rPr>
                        <a:t>導入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8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資訊安全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第三方資訊安全檢測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規劃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(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必要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)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V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8">
                <a:tc v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42782" marR="427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資訊安全改善規劃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必要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)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V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8">
                <a:tc row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設備聯網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A</a:t>
                      </a:r>
                      <a:r>
                        <a:rPr lang="en-US" sz="1400" kern="100" dirty="0" smtClean="0">
                          <a:latin typeface="+mj-ea"/>
                          <a:ea typeface="+mj-ea"/>
                          <a:cs typeface="Times New Roman"/>
                        </a:rPr>
                        <a:t>.</a:t>
                      </a: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設備連線設定管理</a:t>
                      </a: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必要</a:t>
                      </a: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)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V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>B.</a:t>
                      </a:r>
                      <a:r>
                        <a:rPr 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>資料</a:t>
                      </a: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擷取與儲存管理</a:t>
                      </a: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必要</a:t>
                      </a: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)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V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8">
                <a:tc rowSpan="6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生產管理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C</a:t>
                      </a:r>
                      <a:r>
                        <a:rPr lang="en-US" sz="1400" kern="100" dirty="0" smtClean="0">
                          <a:latin typeface="+mj-ea"/>
                          <a:ea typeface="+mj-ea"/>
                          <a:cs typeface="Times New Roman"/>
                        </a:rPr>
                        <a:t>.</a:t>
                      </a: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設備稼動管理</a:t>
                      </a: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必要</a:t>
                      </a: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)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j-ea"/>
                          <a:ea typeface="+mj-ea"/>
                          <a:cs typeface="Times New Roman"/>
                        </a:rPr>
                        <a:t>V</a:t>
                      </a:r>
                      <a:endParaRPr lang="zh-TW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D</a:t>
                      </a:r>
                      <a:r>
                        <a:rPr lang="en-US" sz="1400" kern="100" dirty="0" smtClean="0">
                          <a:latin typeface="+mj-ea"/>
                          <a:ea typeface="+mj-ea"/>
                          <a:cs typeface="Times New Roman"/>
                        </a:rPr>
                        <a:t>.</a:t>
                      </a: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完工計量管理</a:t>
                      </a: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必要</a:t>
                      </a: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)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V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>E.</a:t>
                      </a:r>
                      <a:r>
                        <a:rPr lang="zh-TW" alt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>設備操作歷程記錄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>V</a:t>
                      </a:r>
                      <a:endParaRPr lang="zh-TW" alt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F</a:t>
                      </a:r>
                      <a:r>
                        <a:rPr lang="en-US" sz="1400" kern="100" dirty="0" smtClean="0">
                          <a:latin typeface="+mj-ea"/>
                          <a:ea typeface="+mj-ea"/>
                          <a:cs typeface="Times New Roman"/>
                        </a:rPr>
                        <a:t>.</a:t>
                      </a:r>
                      <a:r>
                        <a:rPr lang="zh-TW" alt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>故障主動通報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>V</a:t>
                      </a:r>
                      <a:endParaRPr lang="zh-TW" alt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2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>G.</a:t>
                      </a:r>
                      <a:r>
                        <a:rPr lang="zh-TW" altLang="en-US" sz="1400" kern="100" dirty="0" smtClean="0">
                          <a:latin typeface="+mj-ea"/>
                          <a:ea typeface="+mj-ea"/>
                          <a:cs typeface="Times New Roman"/>
                        </a:rPr>
                        <a:t>設備能耗估算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Times New Roman"/>
                        </a:rPr>
                        <a:t>V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3778656"/>
                  </a:ext>
                </a:extLst>
              </a:tr>
              <a:tr h="33020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>H</a:t>
                      </a:r>
                      <a:r>
                        <a:rPr lang="en-US" sz="1400" kern="100" dirty="0" smtClean="0">
                          <a:latin typeface="+mj-ea"/>
                          <a:ea typeface="+mj-ea"/>
                          <a:cs typeface="Times New Roman"/>
                        </a:rPr>
                        <a:t>.</a:t>
                      </a: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設備訂單完工時間預估</a:t>
                      </a: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j-ea"/>
                          <a:ea typeface="+mj-ea"/>
                          <a:cs typeface="Times New Roman"/>
                        </a:rPr>
                        <a:t>-</a:t>
                      </a:r>
                      <a:endParaRPr lang="zh-TW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20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國際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相容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通訊協定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>I</a:t>
                      </a:r>
                      <a:r>
                        <a:rPr lang="en-US" sz="1400" kern="100" dirty="0" smtClean="0">
                          <a:latin typeface="+mj-ea"/>
                          <a:ea typeface="+mj-ea"/>
                          <a:cs typeface="Times New Roman"/>
                        </a:rPr>
                        <a:t>. </a:t>
                      </a: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OPC UA, MT Connect or Others (</a:t>
                      </a: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指包含</a:t>
                      </a: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OSI</a:t>
                      </a: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第</a:t>
                      </a: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7</a:t>
                      </a:r>
                      <a:r>
                        <a:rPr lang="zh-TW" sz="1400" kern="100" dirty="0">
                          <a:latin typeface="+mj-ea"/>
                          <a:ea typeface="+mj-ea"/>
                          <a:cs typeface="Times New Roman"/>
                        </a:rPr>
                        <a:t>層定義之通訊協定</a:t>
                      </a: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)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  <a:cs typeface="Times New Roman"/>
                        </a:rPr>
                        <a:t>-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0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Times New Roman"/>
                        </a:rPr>
                        <a:t>延伸功能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latin typeface="+mj-ea"/>
                          <a:ea typeface="+mj-ea"/>
                          <a:cs typeface="Times New Roman"/>
                        </a:rPr>
                        <a:t>___________________________</a:t>
                      </a: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42783" marR="42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3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3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11CCACB-5F19-48EC-A20F-42052B8C576E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12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755650" y="2151063"/>
            <a:ext cx="4248150" cy="2641600"/>
            <a:chOff x="2890" y="7199"/>
            <a:chExt cx="4200" cy="1990"/>
          </a:xfrm>
        </p:grpSpPr>
        <p:sp>
          <p:nvSpPr>
            <p:cNvPr id="19465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943" y="8043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19462" name="矩形 4"/>
          <p:cNvSpPr>
            <a:spLocks noChangeArrowheads="1"/>
          </p:cNvSpPr>
          <p:nvPr/>
        </p:nvSpPr>
        <p:spPr bwMode="auto">
          <a:xfrm>
            <a:off x="755650" y="1484313"/>
            <a:ext cx="79136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A.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設備連線設定管理功能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請以本案所達成有關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與各類機械設備建立連線的參數設定與聯網機械設備管理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新增、刪除、修改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的軟體功能及其可視化畫面為例，說明其細部功能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463" name="文字方塊 6"/>
          <p:cNvSpPr txBox="1">
            <a:spLocks noChangeArrowheads="1"/>
          </p:cNvSpPr>
          <p:nvPr/>
        </p:nvSpPr>
        <p:spPr bwMode="auto">
          <a:xfrm>
            <a:off x="5437188" y="2151063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</a:p>
        </p:txBody>
      </p:sp>
      <p:sp>
        <p:nvSpPr>
          <p:cNvPr id="19464" name="矩形 10"/>
          <p:cNvSpPr>
            <a:spLocks noChangeArrowheads="1"/>
          </p:cNvSpPr>
          <p:nvPr/>
        </p:nvSpPr>
        <p:spPr bwMode="auto">
          <a:xfrm>
            <a:off x="395288" y="1157288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407FF5-9449-4165-AF1E-4D2CAFDF24F0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13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755650" y="2036763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611188" y="1366838"/>
            <a:ext cx="82089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資料擷取與儲存管理功能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請以本案所達成有關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由機械設備擷取資料的軟體，並具備對機械設備所傳輸之資料進行處理、儲存、轉譯等功能及其可視化畫面為例，說明其細部功能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5076825" y="1974850"/>
            <a:ext cx="36718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資料擷取格式：</a:t>
            </a:r>
            <a:r>
              <a:rPr lang="zh-TW" altLang="en-US" sz="2000"/>
              <a:t>如：</a:t>
            </a:r>
            <a:r>
              <a:rPr lang="en-US" altLang="zh-TW" sz="2000"/>
              <a:t>CSV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資料擷取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週期：</a:t>
            </a:r>
            <a:r>
              <a:rPr lang="zh-TW" altLang="en-US" sz="2000"/>
              <a:t>如：</a:t>
            </a:r>
            <a:r>
              <a:rPr lang="en-US" altLang="zh-TW" sz="2000"/>
              <a:t>500ms</a:t>
            </a:r>
            <a:endParaRPr lang="en-US" altLang="zh-TW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8" name="矩形 10"/>
          <p:cNvSpPr>
            <a:spLocks noChangeArrowheads="1"/>
          </p:cNvSpPr>
          <p:nvPr/>
        </p:nvSpPr>
        <p:spPr bwMode="auto">
          <a:xfrm>
            <a:off x="395288" y="1027113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26983"/>
              </p:ext>
            </p:extLst>
          </p:nvPr>
        </p:nvGraphicFramePr>
        <p:xfrm>
          <a:off x="611188" y="4667250"/>
          <a:ext cx="7848601" cy="157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8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1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項次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訊號</a:t>
                      </a:r>
                      <a:r>
                        <a:rPr lang="en-US" sz="140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400" kern="0" dirty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狀態說明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資料型態</a:t>
                      </a:r>
                      <a:endParaRPr lang="zh-TW" sz="1400" kern="10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功能模組</a:t>
                      </a:r>
                      <a:r>
                        <a:rPr lang="zh-TW" sz="1400" kern="0" dirty="0" smtClean="0"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用途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1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ea"/>
                          <a:ea typeface="+mj-ea"/>
                        </a:rPr>
                        <a:t>開機訊號</a:t>
                      </a:r>
                      <a:endParaRPr lang="zh-TW" altLang="en-US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開機</a:t>
                      </a:r>
                      <a:r>
                        <a:rPr lang="en-US" sz="14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I/O</a:t>
                      </a:r>
                      <a:r>
                        <a:rPr lang="zh-TW" sz="14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訊號</a:t>
                      </a:r>
                      <a:r>
                        <a:rPr lang="en-US" sz="14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自定義</a:t>
                      </a:r>
                      <a:r>
                        <a:rPr lang="en-US" sz="14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)+</a:t>
                      </a:r>
                      <a:r>
                        <a:rPr lang="zh-TW" sz="14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時間資訊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稼動率計算；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400" kern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設備歷程記錄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2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15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marL="91432" marR="91432"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0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407FF5-9449-4165-AF1E-4D2CAFDF24F0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14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755650" y="2036763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611188" y="1366838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設備稼動管理功能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5076825" y="1974850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8" name="矩形 10"/>
          <p:cNvSpPr>
            <a:spLocks noChangeArrowheads="1"/>
          </p:cNvSpPr>
          <p:nvPr/>
        </p:nvSpPr>
        <p:spPr bwMode="auto">
          <a:xfrm>
            <a:off x="395288" y="1027113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407FF5-9449-4165-AF1E-4D2CAFDF24F0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15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755650" y="2036763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611188" y="1366838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完工計量管理功能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5076825" y="1974850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8" name="矩形 10"/>
          <p:cNvSpPr>
            <a:spLocks noChangeArrowheads="1"/>
          </p:cNvSpPr>
          <p:nvPr/>
        </p:nvSpPr>
        <p:spPr bwMode="auto">
          <a:xfrm>
            <a:off x="395288" y="1027113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9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407FF5-9449-4165-AF1E-4D2CAFDF24F0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16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755650" y="2036763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611188" y="1366838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設備操作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歷程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5076825" y="1974850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8" name="矩形 10"/>
          <p:cNvSpPr>
            <a:spLocks noChangeArrowheads="1"/>
          </p:cNvSpPr>
          <p:nvPr/>
        </p:nvSpPr>
        <p:spPr bwMode="auto">
          <a:xfrm>
            <a:off x="395288" y="1027113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8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407FF5-9449-4165-AF1E-4D2CAFDF24F0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17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755650" y="2036763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611188" y="1366838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故障主動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通報功能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5076825" y="1974850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8" name="矩形 10"/>
          <p:cNvSpPr>
            <a:spLocks noChangeArrowheads="1"/>
          </p:cNvSpPr>
          <p:nvPr/>
        </p:nvSpPr>
        <p:spPr bwMode="auto">
          <a:xfrm>
            <a:off x="395288" y="1027113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407FF5-9449-4165-AF1E-4D2CAFDF24F0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18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755650" y="2036763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611188" y="1366838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設備能耗估算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5076825" y="1974850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8" name="矩形 10"/>
          <p:cNvSpPr>
            <a:spLocks noChangeArrowheads="1"/>
          </p:cNvSpPr>
          <p:nvPr/>
        </p:nvSpPr>
        <p:spPr bwMode="auto">
          <a:xfrm>
            <a:off x="395288" y="1027113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0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260648"/>
            <a:ext cx="4623345" cy="59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輔導計畫基本資訊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066329"/>
              </p:ext>
            </p:extLst>
          </p:nvPr>
        </p:nvGraphicFramePr>
        <p:xfrm>
          <a:off x="798698" y="1475096"/>
          <a:ext cx="7632203" cy="165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9189">
                  <a:extLst>
                    <a:ext uri="{9D8B030D-6E8A-4147-A177-3AD203B41FA5}">
                      <a16:colId xmlns:a16="http://schemas.microsoft.com/office/drawing/2014/main" val="2242096297"/>
                    </a:ext>
                  </a:extLst>
                </a:gridCol>
                <a:gridCol w="1556080">
                  <a:extLst>
                    <a:ext uri="{9D8B030D-6E8A-4147-A177-3AD203B41FA5}">
                      <a16:colId xmlns:a16="http://schemas.microsoft.com/office/drawing/2014/main" val="984873048"/>
                    </a:ext>
                  </a:extLst>
                </a:gridCol>
                <a:gridCol w="1259684">
                  <a:extLst>
                    <a:ext uri="{9D8B030D-6E8A-4147-A177-3AD203B41FA5}">
                      <a16:colId xmlns:a16="http://schemas.microsoft.com/office/drawing/2014/main" val="756209632"/>
                    </a:ext>
                  </a:extLst>
                </a:gridCol>
                <a:gridCol w="1180702">
                  <a:extLst>
                    <a:ext uri="{9D8B030D-6E8A-4147-A177-3AD203B41FA5}">
                      <a16:colId xmlns:a16="http://schemas.microsoft.com/office/drawing/2014/main" val="3851745947"/>
                    </a:ext>
                  </a:extLst>
                </a:gridCol>
                <a:gridCol w="2746548">
                  <a:extLst>
                    <a:ext uri="{9D8B030D-6E8A-4147-A177-3AD203B41FA5}">
                      <a16:colId xmlns:a16="http://schemas.microsoft.com/office/drawing/2014/main" val="2958255804"/>
                    </a:ext>
                  </a:extLst>
                </a:gridCol>
              </a:tblGrid>
              <a:tr h="22542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執行年度</a:t>
                      </a:r>
                      <a:endParaRPr lang="zh-TW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計畫名稱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輔導單位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執行狀態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計畫執行主要效益追蹤</a:t>
                      </a:r>
                      <a:endParaRPr lang="zh-TW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9248267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109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通過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Ex.</a:t>
                      </a:r>
                      <a:r>
                        <a:rPr lang="zh-TW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刀具管理系統提升</a:t>
                      </a: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3%</a:t>
                      </a:r>
                      <a:r>
                        <a:rPr lang="zh-TW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效率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788251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109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自行撤案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89923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110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400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通過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Ex.</a:t>
                      </a:r>
                      <a:r>
                        <a:rPr lang="zh-TW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提高產品良率</a:t>
                      </a: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2%</a:t>
                      </a:r>
                      <a:endParaRPr lang="zh-TW" sz="1400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574811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自行增列</a:t>
                      </a: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7142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097955"/>
              </p:ext>
            </p:extLst>
          </p:nvPr>
        </p:nvGraphicFramePr>
        <p:xfrm>
          <a:off x="778463" y="3593305"/>
          <a:ext cx="7902962" cy="2667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4501">
                  <a:extLst>
                    <a:ext uri="{9D8B030D-6E8A-4147-A177-3AD203B41FA5}">
                      <a16:colId xmlns:a16="http://schemas.microsoft.com/office/drawing/2014/main" val="559311985"/>
                    </a:ext>
                  </a:extLst>
                </a:gridCol>
                <a:gridCol w="1556235">
                  <a:extLst>
                    <a:ext uri="{9D8B030D-6E8A-4147-A177-3AD203B41FA5}">
                      <a16:colId xmlns:a16="http://schemas.microsoft.com/office/drawing/2014/main" val="1963699375"/>
                    </a:ext>
                  </a:extLst>
                </a:gridCol>
                <a:gridCol w="1127996">
                  <a:extLst>
                    <a:ext uri="{9D8B030D-6E8A-4147-A177-3AD203B41FA5}">
                      <a16:colId xmlns:a16="http://schemas.microsoft.com/office/drawing/2014/main" val="1405286220"/>
                    </a:ext>
                  </a:extLst>
                </a:gridCol>
                <a:gridCol w="1127996">
                  <a:extLst>
                    <a:ext uri="{9D8B030D-6E8A-4147-A177-3AD203B41FA5}">
                      <a16:colId xmlns:a16="http://schemas.microsoft.com/office/drawing/2014/main" val="484573462"/>
                    </a:ext>
                  </a:extLst>
                </a:gridCol>
                <a:gridCol w="3246234">
                  <a:extLst>
                    <a:ext uri="{9D8B030D-6E8A-4147-A177-3AD203B41FA5}">
                      <a16:colId xmlns:a16="http://schemas.microsoft.com/office/drawing/2014/main" val="3684714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實施年度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碳盤查</a:t>
                      </a:r>
                      <a:r>
                        <a:rPr lang="en-US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zh-TW" sz="1200" b="1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產品碳足跡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盤查單位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執行狀態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產出內容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9629172"/>
                  </a:ext>
                </a:extLst>
              </a:tr>
              <a:tr h="2044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endParaRPr lang="zh-TW" sz="1200" b="1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組織碳盤查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內部專責單位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內部盤查完畢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□估算組織碳排放當量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</a:t>
                      </a: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噸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□完成組織碳盤查報告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39251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endParaRPr lang="zh-TW" sz="1200" b="1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組織碳盤查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綠基會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外部查驗完畢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□估算組織碳排放當量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</a:t>
                      </a: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噸</a:t>
                      </a: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□完成組織碳盤查報告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370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  <a:endParaRPr lang="zh-TW" sz="1200" b="1" kern="10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產品碳足跡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綠基會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外部查驗完畢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</a:t>
                      </a:r>
                      <a:r>
                        <a:rPr lang="en-US" sz="1200" b="1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</a:t>
                      </a: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產品碳排放當量</a:t>
                      </a:r>
                      <a:r>
                        <a:rPr lang="en-US" sz="1200" b="1" kern="1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OOkg</a:t>
                      </a:r>
                      <a:endParaRPr lang="zh-TW" sz="1200" b="1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□獲得產品碳足跡認證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(BSI</a:t>
                      </a: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TUV</a:t>
                      </a: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BVC</a:t>
                      </a:r>
                      <a:r>
                        <a:rPr lang="zh-TW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sz="1200" b="1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SGS)</a:t>
                      </a:r>
                      <a:endParaRPr lang="zh-TW" sz="1200" b="1" kern="1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052233"/>
                  </a:ext>
                </a:extLst>
              </a:tr>
              <a:tr h="1873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自行增列</a:t>
                      </a: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4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70895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45865" y="991637"/>
            <a:ext cx="84241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defTabSz="914400" latinLnBrk="0">
              <a:lnSpc>
                <a:spcPct val="100000"/>
              </a:lnSpc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zh-TW" altLang="zh-TW" dirty="0">
                <a:latin typeface="+mj-ea"/>
                <a:ea typeface="+mj-ea"/>
                <a:cs typeface="Times New Roman" panose="02020603050405020304" pitchFamily="18" charset="0"/>
              </a:rPr>
              <a:t>受輔導業者</a:t>
            </a:r>
            <a:r>
              <a:rPr lang="en-US" altLang="zh-TW" dirty="0">
                <a:latin typeface="+mj-ea"/>
                <a:ea typeface="+mj-ea"/>
                <a:cs typeface="Times New Roman" panose="02020603050405020304" pitchFamily="18" charset="0"/>
              </a:rPr>
              <a:t>SMU/SMB/</a:t>
            </a:r>
            <a:r>
              <a:rPr lang="zh-TW" altLang="en-US" dirty="0">
                <a:latin typeface="+mj-ea"/>
                <a:ea typeface="+mj-ea"/>
                <a:cs typeface="Times New Roman" panose="02020603050405020304" pitchFamily="18" charset="0"/>
              </a:rPr>
              <a:t>機械雲</a:t>
            </a:r>
            <a:r>
              <a:rPr lang="en-US" altLang="zh-TW" dirty="0">
                <a:latin typeface="+mj-ea"/>
                <a:ea typeface="+mj-ea"/>
                <a:cs typeface="Times New Roman" panose="02020603050405020304" pitchFamily="18" charset="0"/>
              </a:rPr>
              <a:t>/AI/TPS</a:t>
            </a:r>
            <a:r>
              <a:rPr lang="zh-TW" altLang="en-US" dirty="0">
                <a:latin typeface="+mj-ea"/>
                <a:ea typeface="+mj-ea"/>
                <a:cs typeface="Times New Roman" panose="02020603050405020304" pitchFamily="18" charset="0"/>
              </a:rPr>
              <a:t>等申請紀錄說明表</a:t>
            </a:r>
            <a:r>
              <a:rPr lang="en-US" altLang="zh-TW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+mj-ea"/>
                <a:ea typeface="+mj-ea"/>
                <a:cs typeface="Times New Roman" panose="02020603050405020304" pitchFamily="18" charset="0"/>
              </a:rPr>
              <a:t>無申請紀錄請填寫無</a:t>
            </a:r>
            <a:r>
              <a:rPr lang="en-US" altLang="zh-TW" dirty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矩形 8"/>
          <p:cNvSpPr/>
          <p:nvPr/>
        </p:nvSpPr>
        <p:spPr>
          <a:xfrm>
            <a:off x="548118" y="3136367"/>
            <a:ext cx="79922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zh-TW" dirty="0">
                <a:latin typeface="+mj-ea"/>
                <a:ea typeface="+mj-ea"/>
                <a:cs typeface="Times New Roman" panose="02020603050405020304" pitchFamily="18" charset="0"/>
              </a:rPr>
              <a:t>受輔導業者實施組織碳盤查</a:t>
            </a:r>
            <a:r>
              <a:rPr lang="en-US" altLang="zh-TW" dirty="0">
                <a:latin typeface="+mj-ea"/>
                <a:ea typeface="+mj-ea"/>
              </a:rPr>
              <a:t>/</a:t>
            </a:r>
            <a:r>
              <a:rPr lang="zh-TW" altLang="zh-TW" dirty="0">
                <a:latin typeface="+mj-ea"/>
                <a:ea typeface="+mj-ea"/>
                <a:cs typeface="Times New Roman" panose="02020603050405020304" pitchFamily="18" charset="0"/>
              </a:rPr>
              <a:t>產品碳足跡紀錄說明表</a:t>
            </a:r>
            <a:r>
              <a:rPr lang="en-US" altLang="zh-TW" dirty="0">
                <a:highlight>
                  <a:srgbClr val="FFFF00"/>
                </a:highlight>
                <a:latin typeface="+mj-ea"/>
                <a:ea typeface="+mj-ea"/>
              </a:rPr>
              <a:t>(</a:t>
            </a:r>
            <a:r>
              <a:rPr lang="zh-TW" altLang="zh-TW" dirty="0">
                <a:highlight>
                  <a:srgbClr val="FFFF00"/>
                </a:highlight>
                <a:latin typeface="+mj-ea"/>
                <a:ea typeface="+mj-ea"/>
                <a:cs typeface="Times New Roman" panose="02020603050405020304" pitchFamily="18" charset="0"/>
              </a:rPr>
              <a:t>未曾實施請填寫無</a:t>
            </a:r>
            <a:r>
              <a:rPr lang="en-US" altLang="zh-TW" dirty="0">
                <a:highlight>
                  <a:srgbClr val="FFFF00"/>
                </a:highlight>
                <a:latin typeface="+mj-ea"/>
                <a:ea typeface="+mj-ea"/>
              </a:rPr>
              <a:t>)</a:t>
            </a:r>
            <a:endParaRPr lang="zh-TW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74444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407FF5-9449-4165-AF1E-4D2CAFDF24F0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19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755650" y="2036763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611188" y="1366838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設備工單完工時間預估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5076825" y="1974850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8" name="矩形 10"/>
          <p:cNvSpPr>
            <a:spLocks noChangeArrowheads="1"/>
          </p:cNvSpPr>
          <p:nvPr/>
        </p:nvSpPr>
        <p:spPr bwMode="auto">
          <a:xfrm>
            <a:off x="395288" y="1027113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9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407FF5-9449-4165-AF1E-4D2CAFDF24F0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20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34925" y="692150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755650" y="2036763"/>
            <a:ext cx="4248150" cy="2079625"/>
            <a:chOff x="2890" y="7199"/>
            <a:chExt cx="4200" cy="1990"/>
          </a:xfrm>
        </p:grpSpPr>
        <p:sp>
          <p:nvSpPr>
            <p:cNvPr id="20516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0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20486" name="矩形 4"/>
          <p:cNvSpPr>
            <a:spLocks noChangeArrowheads="1"/>
          </p:cNvSpPr>
          <p:nvPr/>
        </p:nvSpPr>
        <p:spPr bwMode="auto">
          <a:xfrm>
            <a:off x="611188" y="1366838"/>
            <a:ext cx="8208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□.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其他功能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7" name="文字方塊 6"/>
          <p:cNvSpPr txBox="1">
            <a:spLocks noChangeArrowheads="1"/>
          </p:cNvSpPr>
          <p:nvPr/>
        </p:nvSpPr>
        <p:spPr bwMode="auto">
          <a:xfrm>
            <a:off x="5076825" y="1974850"/>
            <a:ext cx="3671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8" name="矩形 10"/>
          <p:cNvSpPr>
            <a:spLocks noChangeArrowheads="1"/>
          </p:cNvSpPr>
          <p:nvPr/>
        </p:nvSpPr>
        <p:spPr bwMode="auto">
          <a:xfrm>
            <a:off x="395288" y="1027113"/>
            <a:ext cx="748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本案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設備導入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軟體</a:t>
            </a:r>
            <a:r>
              <a:rPr lang="zh-TW" altLang="zh-TW" sz="20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功能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6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en-US" sz="2400" b="1" dirty="0" smtClean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解決方案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/>
              <a:t>八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輔導單位資訊安全導入</a:t>
            </a:r>
          </a:p>
        </p:txBody>
      </p:sp>
      <p:sp>
        <p:nvSpPr>
          <p:cNvPr id="2" name="矩形 1"/>
          <p:cNvSpPr/>
          <p:nvPr/>
        </p:nvSpPr>
        <p:spPr>
          <a:xfrm>
            <a:off x="1117923" y="1703528"/>
            <a:ext cx="5886400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4" indent="-228600" algn="just">
              <a:lnSpc>
                <a:spcPts val="26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400" kern="100" dirty="0">
                <a:solidFill>
                  <a:srgbClr val="A6A6A6"/>
                </a:solidFill>
                <a:latin typeface="+mn-ea"/>
                <a:ea typeface="+mn-ea"/>
                <a:cs typeface="Times New Roman" panose="02020603050405020304" pitchFamily="18" charset="0"/>
              </a:rPr>
              <a:t>請說明輔導單位軟體資訊安全檢測規劃，若本案為輔導單位第</a:t>
            </a:r>
            <a:r>
              <a:rPr lang="en-US" altLang="zh-TW" sz="1400" kern="100" dirty="0">
                <a:solidFill>
                  <a:srgbClr val="A6A6A6"/>
                </a:solidFill>
                <a:latin typeface="+mn-ea"/>
                <a:ea typeface="+mn-ea"/>
                <a:cs typeface="Times New Roman" panose="02020603050405020304" pitchFamily="18" charset="0"/>
              </a:rPr>
              <a:t>4</a:t>
            </a:r>
            <a:r>
              <a:rPr lang="zh-TW" altLang="zh-TW" sz="1400" kern="100" dirty="0">
                <a:solidFill>
                  <a:srgbClr val="A6A6A6"/>
                </a:solidFill>
                <a:latin typeface="+mn-ea"/>
                <a:ea typeface="+mn-ea"/>
                <a:cs typeface="Times New Roman" panose="02020603050405020304" pitchFamily="18" charset="0"/>
              </a:rPr>
              <a:t>案之提案計畫，應提供源碼掃描之資訊安全弱點掃描報告，且高度</a:t>
            </a:r>
            <a:r>
              <a:rPr lang="en-US" altLang="zh-TW" sz="1400" kern="100" dirty="0">
                <a:solidFill>
                  <a:srgbClr val="A6A6A6"/>
                </a:solidFill>
                <a:latin typeface="+mn-ea"/>
                <a:ea typeface="+mn-ea"/>
                <a:cs typeface="Times New Roman" panose="02020603050405020304" pitchFamily="18" charset="0"/>
              </a:rPr>
              <a:t>(</a:t>
            </a:r>
            <a:r>
              <a:rPr lang="zh-TW" altLang="zh-TW" sz="1400" kern="100" dirty="0">
                <a:solidFill>
                  <a:srgbClr val="A6A6A6"/>
                </a:solidFill>
                <a:latin typeface="+mn-ea"/>
                <a:ea typeface="+mn-ea"/>
                <a:cs typeface="Times New Roman" panose="02020603050405020304" pitchFamily="18" charset="0"/>
              </a:rPr>
              <a:t>含</a:t>
            </a:r>
            <a:r>
              <a:rPr lang="en-US" altLang="zh-TW" sz="1400" kern="100" dirty="0">
                <a:solidFill>
                  <a:srgbClr val="A6A6A6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r>
              <a:rPr lang="zh-TW" altLang="zh-TW" sz="1400" kern="100" dirty="0">
                <a:solidFill>
                  <a:srgbClr val="A6A6A6"/>
                </a:solidFill>
                <a:latin typeface="+mn-ea"/>
                <a:ea typeface="+mn-ea"/>
                <a:cs typeface="Times New Roman" panose="02020603050405020304" pitchFamily="18" charset="0"/>
              </a:rPr>
              <a:t>以上風險應為</a:t>
            </a:r>
            <a:r>
              <a:rPr lang="en-US" altLang="zh-TW" sz="1400" kern="100" dirty="0">
                <a:solidFill>
                  <a:srgbClr val="A6A6A6"/>
                </a:solidFill>
                <a:latin typeface="+mn-ea"/>
                <a:ea typeface="+mn-ea"/>
                <a:cs typeface="Times New Roman" panose="02020603050405020304" pitchFamily="18" charset="0"/>
              </a:rPr>
              <a:t>0</a:t>
            </a:r>
            <a:r>
              <a:rPr lang="zh-TW" altLang="zh-TW" sz="1400" kern="100" dirty="0">
                <a:solidFill>
                  <a:srgbClr val="A6A6A6"/>
                </a:solidFill>
                <a:latin typeface="+mn-ea"/>
                <a:ea typeface="+mn-ea"/>
                <a:cs typeface="Times New Roman" panose="02020603050405020304" pitchFamily="18" charset="0"/>
              </a:rPr>
              <a:t>項。</a:t>
            </a:r>
            <a:endParaRPr lang="zh-TW" altLang="zh-TW" sz="1400" kern="100" dirty="0">
              <a:latin typeface="+mn-ea"/>
              <a:ea typeface="+mn-ea"/>
              <a:cs typeface="Times New Roman" panose="02020603050405020304" pitchFamily="18" charset="0"/>
            </a:endParaRPr>
          </a:p>
          <a:p>
            <a:pPr marL="228600" lvl="4" indent="-228600" algn="just">
              <a:lnSpc>
                <a:spcPts val="26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400" kern="100" dirty="0">
                <a:solidFill>
                  <a:srgbClr val="A6A6A6"/>
                </a:solidFill>
                <a:latin typeface="+mn-ea"/>
                <a:ea typeface="+mn-ea"/>
                <a:cs typeface="Times New Roman" panose="02020603050405020304" pitchFamily="18" charset="0"/>
              </a:rPr>
              <a:t>請說明輔導單位軟體資訊安全改善之長期規劃做法，如：擬長期合作之資安單位、弱點掃瞄預計實施程度，已知資安弱點之改善規劃。</a:t>
            </a:r>
            <a:endParaRPr lang="zh-TW" altLang="zh-TW" sz="1400" kern="100" dirty="0">
              <a:effectLst/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4116454"/>
            <a:ext cx="612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176213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九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受輔導業者資訊安全導入規劃</a:t>
            </a:r>
          </a:p>
        </p:txBody>
      </p:sp>
      <p:sp>
        <p:nvSpPr>
          <p:cNvPr id="3" name="矩形 2"/>
          <p:cNvSpPr/>
          <p:nvPr/>
        </p:nvSpPr>
        <p:spPr>
          <a:xfrm>
            <a:off x="1140159" y="4521938"/>
            <a:ext cx="6586770" cy="38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4" indent="-228600" algn="just">
              <a:lnSpc>
                <a:spcPts val="26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sz="1400" kern="100" dirty="0">
                <a:solidFill>
                  <a:srgbClr val="A6A6A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其他資安說明，如：本計畫導入受輔導業者場域之建議資安實施措施相關規劃</a:t>
            </a:r>
          </a:p>
        </p:txBody>
      </p:sp>
    </p:spTree>
    <p:extLst>
      <p:ext uri="{BB962C8B-B14F-4D97-AF65-F5344CB8AC3E}">
        <p14:creationId xmlns:p14="http://schemas.microsoft.com/office/powerpoint/2010/main" val="2560928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410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323528" y="919484"/>
            <a:ext cx="691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本計畫</a:t>
            </a: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查核工作項目及執行進度說明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82799"/>
              </p:ext>
            </p:extLst>
          </p:nvPr>
        </p:nvGraphicFramePr>
        <p:xfrm>
          <a:off x="395536" y="1484785"/>
          <a:ext cx="8264922" cy="4394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9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7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0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509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完成日期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工作項目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執行進度說明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佐證資料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累計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</a:t>
                      </a: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進度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019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系統架構規劃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完成聯網系統架構規劃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</a:t>
                      </a:r>
                      <a:r>
                        <a:rPr 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實際</a:t>
                      </a:r>
                      <a:r>
                        <a:rPr lang="zh-TW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聯網架構</a:t>
                      </a:r>
                      <a:r>
                        <a:rPr 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圖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含繪製設備位置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Layout</a:t>
                      </a:r>
                      <a:r>
                        <a:rPr lang="zh-TW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、聯網架構圖、聯網中介裝置、聯網設備暨控制器列表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10%</a:t>
                      </a:r>
                      <a:endParaRPr lang="zh-TW" sz="13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7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提供資訊安全檢測報告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初測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必要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3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提供第三方資訊安全檢測初測報告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資安檢測報告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30%</a:t>
                      </a:r>
                      <a:endParaRPr lang="zh-TW" sz="13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7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4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zh-TW" sz="13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教育訓練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完成教育訓練</a:t>
                      </a:r>
                      <a:endParaRPr lang="zh-TW" altLang="zh-TW" sz="13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如：簽到表、上課照片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95%</a:t>
                      </a:r>
                      <a:endParaRPr lang="zh-TW" sz="13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90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 b="0" dirty="0" smtClean="0">
                          <a:solidFill>
                            <a:schemeClr val="tx1"/>
                          </a:solidFill>
                        </a:rPr>
                        <a:t>預期效益測試驗證</a:t>
                      </a:r>
                      <a:endParaRPr lang="zh-TW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18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提供資訊安全檢測報告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複測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必要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提供第三方資訊安全檢測複測報告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檢測報告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高風險須為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0)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76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13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執行成果報告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完成執行成果報告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執行成果報告</a:t>
                      </a:r>
                    </a:p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含本計畫相關執行工作之佐證資料</a:t>
                      </a:r>
                      <a:r>
                        <a:rPr lang="en-US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0" kern="1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 </a:t>
                      </a:r>
                      <a:r>
                        <a:rPr lang="en-US" sz="1300" b="0" kern="1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100%</a:t>
                      </a:r>
                      <a:endParaRPr lang="zh-TW" sz="1300" b="0" kern="1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5784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9D4992-2C1A-4688-922E-9162A398FFF7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23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908720"/>
            <a:ext cx="70199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人力與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endParaRPr lang="en-US" altLang="zh-TW" sz="2400" kern="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0825" y="1484313"/>
          <a:ext cx="864235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4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1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38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5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038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最高學歷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職級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投入人月數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192">
                <a:tc gridSpan="7"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一、輔導單位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38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○○○</a:t>
                      </a:r>
                      <a:endParaRPr lang="zh-TW" sz="1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碩士</a:t>
                      </a:r>
                      <a:endParaRPr lang="zh-TW" sz="1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年資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副研究員</a:t>
                      </a:r>
                      <a:endParaRPr lang="zh-TW" sz="1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en-US" sz="1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5~8</a:t>
                      </a:r>
                      <a:endParaRPr lang="zh-TW" sz="1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19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19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19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19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83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表格不足請自行增列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192">
                <a:tc gridSpan="6"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人月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 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3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4E2F5AC-72A7-49B7-9628-946C37619419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24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25264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2" name="矩形 5"/>
          <p:cNvSpPr>
            <a:spLocks noChangeArrowheads="1"/>
          </p:cNvSpPr>
          <p:nvPr/>
        </p:nvSpPr>
        <p:spPr bwMode="auto">
          <a:xfrm>
            <a:off x="-18256" y="939330"/>
            <a:ext cx="4626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人力與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經費說明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經費預算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851467"/>
              </p:ext>
            </p:extLst>
          </p:nvPr>
        </p:nvGraphicFramePr>
        <p:xfrm>
          <a:off x="323850" y="2420938"/>
          <a:ext cx="8351836" cy="3200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6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9550"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會計科目</a:t>
                      </a: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算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　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自籌款</a:t>
                      </a: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佔總經費％</a:t>
                      </a:r>
                    </a:p>
                  </a:txBody>
                  <a:tcPr marL="0" marR="0" marT="0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一、直接薪資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二、管理費用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三、其他直接費用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旅運費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維護費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業務費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四、公費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伍、營業稅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合計金額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合計佔總經費％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580313" y="2133600"/>
            <a:ext cx="9032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</a:t>
            </a:r>
            <a:r>
              <a: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182" y="1256830"/>
            <a:ext cx="8964612" cy="958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81050" indent="-601663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計畫總經費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1050" indent="-601663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政府輔導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；廠商自籌款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%)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1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4E2F5AC-72A7-49B7-9628-946C37619419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25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25264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2" name="矩形 5"/>
          <p:cNvSpPr>
            <a:spLocks noChangeArrowheads="1"/>
          </p:cNvSpPr>
          <p:nvPr/>
        </p:nvSpPr>
        <p:spPr bwMode="auto">
          <a:xfrm>
            <a:off x="-18256" y="939330"/>
            <a:ext cx="4626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人力與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經費說明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經費明細表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182" y="1256830"/>
            <a:ext cx="8964612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81050" indent="-601663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20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如代辦加工費及專業服務費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明細表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763688" y="2348880"/>
          <a:ext cx="5678805" cy="2971800"/>
        </p:xfrm>
        <a:graphic>
          <a:graphicData uri="http://schemas.openxmlformats.org/drawingml/2006/table">
            <a:tbl>
              <a:tblPr/>
              <a:tblGrid>
                <a:gridCol w="169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品名</a:t>
                      </a:r>
                      <a:endParaRPr lang="zh-TW" sz="14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單位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單價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元</a:t>
                      </a:r>
                      <a:r>
                        <a:rPr lang="en-US" sz="1200" kern="10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數量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小計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元</a:t>
                      </a:r>
                      <a:r>
                        <a:rPr lang="en-US" sz="1200" kern="10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0">
                        <a:latin typeface="標楷體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Arial"/>
                          <a:ea typeface="標楷體"/>
                          <a:cs typeface="Times New Roman"/>
                        </a:rPr>
                        <a:t>合計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Arial"/>
                          <a:ea typeface="標楷體"/>
                          <a:cs typeface="新細明體"/>
                        </a:rPr>
                        <a:t>-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Arial"/>
                          <a:ea typeface="標楷體"/>
                          <a:cs typeface="新細明體"/>
                        </a:rPr>
                        <a:t>-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Arial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Arial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251520" y="1700808"/>
            <a:ext cx="48965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註</a:t>
            </a:r>
            <a:r>
              <a:rPr lang="en-US" altLang="zh-TW" sz="15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:(</a:t>
            </a:r>
            <a:r>
              <a:rPr lang="zh-TW" altLang="en-US" sz="15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單價</a:t>
            </a:r>
            <a:r>
              <a:rPr lang="zh-TW" altLang="zh-TW" sz="15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新臺幣一萬元以上</a:t>
            </a:r>
            <a:r>
              <a:rPr lang="en-US" altLang="zh-TW" sz="15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zh-TW" sz="15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含</a:t>
            </a:r>
            <a:r>
              <a:rPr lang="en-US" altLang="zh-TW" sz="15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r>
              <a:rPr lang="zh-TW" altLang="zh-TW" sz="1500" b="1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之材料費應改列為業務費</a:t>
            </a:r>
            <a:r>
              <a:rPr lang="en-US" altLang="zh-TW" sz="1500" dirty="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) </a:t>
            </a:r>
            <a:endParaRPr lang="zh-TW" altLang="en-US" sz="1500" dirty="0">
              <a:solidFill>
                <a:schemeClr val="bg1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1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C3B3841-8585-4359-900A-B108426DABBE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26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905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貳、預期效益</a:t>
            </a:r>
          </a:p>
        </p:txBody>
      </p:sp>
      <p:sp>
        <p:nvSpPr>
          <p:cNvPr id="2" name="矩形 1"/>
          <p:cNvSpPr/>
          <p:nvPr/>
        </p:nvSpPr>
        <p:spPr>
          <a:xfrm>
            <a:off x="323528" y="1052736"/>
            <a:ext cx="1755775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algn="just">
              <a:lnSpc>
                <a:spcPts val="2600"/>
              </a:lnSpc>
              <a:spcAft>
                <a:spcPts val="0"/>
              </a:spcAft>
              <a:buFont typeface="+mj-ea"/>
              <a:buAutoNum type="ea1ChtPlain"/>
              <a:defRPr/>
            </a:pP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量化效益</a:t>
            </a:r>
          </a:p>
        </p:txBody>
      </p:sp>
      <p:sp>
        <p:nvSpPr>
          <p:cNvPr id="6" name="矩形 5"/>
          <p:cNvSpPr/>
          <p:nvPr/>
        </p:nvSpPr>
        <p:spPr>
          <a:xfrm>
            <a:off x="339403" y="3716561"/>
            <a:ext cx="1724025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lnSpc>
                <a:spcPts val="2600"/>
              </a:lnSpc>
              <a:spcAft>
                <a:spcPts val="0"/>
              </a:spcAft>
              <a:defRPr/>
            </a:pP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二、質化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效益</a:t>
            </a:r>
          </a:p>
        </p:txBody>
      </p:sp>
      <p:sp>
        <p:nvSpPr>
          <p:cNvPr id="28678" name="文字方塊 2"/>
          <p:cNvSpPr txBox="1">
            <a:spLocks noChangeArrowheads="1"/>
          </p:cNvSpPr>
          <p:nvPr/>
        </p:nvSpPr>
        <p:spPr bwMode="auto">
          <a:xfrm>
            <a:off x="855340" y="1457549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請填入計畫書所列量化效益，並說明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其估算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9" name="文字方塊 2"/>
          <p:cNvSpPr txBox="1">
            <a:spLocks noChangeArrowheads="1"/>
          </p:cNvSpPr>
          <p:nvPr/>
        </p:nvSpPr>
        <p:spPr bwMode="auto">
          <a:xfrm>
            <a:off x="1007740" y="4142011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請說明藉由本輔導案除量化效益外，可達成之其他效益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55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1"/>
          <p:cNvSpPr>
            <a:spLocks noChangeArrowheads="1"/>
          </p:cNvSpPr>
          <p:nvPr/>
        </p:nvSpPr>
        <p:spPr bwMode="auto">
          <a:xfrm>
            <a:off x="1043608" y="44624"/>
            <a:ext cx="7864653" cy="8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參、一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頁摘要說明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資料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ts val="1400"/>
              </a:lnSpc>
              <a:buFont typeface="Wingdings" panose="05000000000000000000" pitchFamily="2" charset="2"/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請依個案情況填寫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，提案時不需繳交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驗收時需提供輔導前後之差異，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並依實際狀況調整內容）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1268413"/>
            <a:ext cx="1335722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5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4" y="0"/>
            <a:ext cx="3601963" cy="59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參、基本資料</a:t>
            </a:r>
          </a:p>
        </p:txBody>
      </p:sp>
      <p:sp>
        <p:nvSpPr>
          <p:cNvPr id="39939" name="矩形 1"/>
          <p:cNvSpPr>
            <a:spLocks noChangeArrowheads="1"/>
          </p:cNvSpPr>
          <p:nvPr/>
        </p:nvSpPr>
        <p:spPr bwMode="auto">
          <a:xfrm>
            <a:off x="107504" y="805733"/>
            <a:ext cx="56340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三、本計畫一頁摘要說明資料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請依個案情況填寫，輔導前後以對比呈現，並依實際狀況調整內容）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825875" y="4746625"/>
            <a:ext cx="5219700" cy="68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zh-TW" altLang="en-US" sz="2000" b="1" u="sng" kern="0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００００</a:t>
            </a:r>
            <a:r>
              <a:rPr lang="en-US" altLang="zh-TW" sz="2000" b="1" u="sng" kern="0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u="sng" kern="0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lang="en-US" altLang="zh-TW" sz="2000" b="1" u="sng" kern="0" dirty="0">
                <a:solidFill>
                  <a:srgbClr val="F7964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8900" indent="-88900" algn="just">
              <a:buFont typeface="Arial" pitchFamily="34" charset="0"/>
              <a:buChar char="•"/>
              <a:defRPr/>
            </a:pPr>
            <a:r>
              <a:rPr lang="zh-TW" altLang="en-US" sz="13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０００</a:t>
            </a:r>
            <a:endParaRPr lang="zh-TW" altLang="en-US" sz="1350" kern="0" dirty="0">
              <a:solidFill>
                <a:sysClr val="windowText" lastClr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925" y="1483519"/>
            <a:ext cx="3898901" cy="60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zh-TW" altLang="en-US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〇〇塑膠</a:t>
            </a:r>
            <a:r>
              <a:rPr lang="en-US" altLang="zh-TW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受輔導業者</a:t>
            </a:r>
            <a:r>
              <a:rPr lang="en-US" altLang="zh-TW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88900" indent="-88900" algn="just">
              <a:buFont typeface="Arial" pitchFamily="34" charset="0"/>
              <a:buChar char="•"/>
              <a:defRPr/>
            </a:pPr>
            <a:r>
              <a:rPr lang="zh-TW" altLang="en-US" sz="135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０００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3813056" y="2061107"/>
            <a:ext cx="354012" cy="485775"/>
          </a:xfrm>
          <a:prstGeom prst="rightArrow">
            <a:avLst/>
          </a:prstGeom>
          <a:gradFill rotWithShape="1">
            <a:gsLst>
              <a:gs pos="0">
                <a:srgbClr val="C0504D">
                  <a:tint val="50000"/>
                  <a:satMod val="300000"/>
                </a:srgbClr>
              </a:gs>
              <a:gs pos="35000">
                <a:srgbClr val="C0504D">
                  <a:tint val="37000"/>
                  <a:satMod val="300000"/>
                </a:srgbClr>
              </a:gs>
              <a:gs pos="100000">
                <a:srgbClr val="C0504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TW" altLang="en-US" ker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400311" y="1382822"/>
            <a:ext cx="47799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defRPr/>
            </a:pPr>
            <a:r>
              <a:rPr lang="zh-TW" altLang="en-US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計畫成果效益</a:t>
            </a:r>
            <a:r>
              <a:rPr lang="en-US" altLang="zh-TW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受輔導業者</a:t>
            </a:r>
            <a:r>
              <a:rPr lang="en-US" altLang="zh-TW" sz="2000" b="1" u="sng" kern="0" dirty="0">
                <a:solidFill>
                  <a:srgbClr val="F79646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itchFamily="2" charset="2"/>
            </a:endParaRPr>
          </a:p>
        </p:txBody>
      </p:sp>
      <p:sp>
        <p:nvSpPr>
          <p:cNvPr id="39945" name="文字方塊 12"/>
          <p:cNvSpPr txBox="1">
            <a:spLocks noChangeArrowheads="1"/>
          </p:cNvSpPr>
          <p:nvPr/>
        </p:nvSpPr>
        <p:spPr bwMode="auto">
          <a:xfrm>
            <a:off x="4283075" y="1766452"/>
            <a:ext cx="4651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8900" indent="-88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０００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sp>
        <p:nvSpPr>
          <p:cNvPr id="39946" name="矩形 13"/>
          <p:cNvSpPr>
            <a:spLocks noChangeArrowheads="1"/>
          </p:cNvSpPr>
          <p:nvPr/>
        </p:nvSpPr>
        <p:spPr bwMode="auto">
          <a:xfrm>
            <a:off x="0" y="4365625"/>
            <a:ext cx="3779838" cy="223202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照片或圖示</a:t>
            </a:r>
          </a:p>
        </p:txBody>
      </p:sp>
    </p:spTree>
    <p:extLst>
      <p:ext uri="{BB962C8B-B14F-4D97-AF65-F5344CB8AC3E}">
        <p14:creationId xmlns:p14="http://schemas.microsoft.com/office/powerpoint/2010/main" val="30907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0863" y="0"/>
            <a:ext cx="2679700" cy="59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 報 大 綱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20974" y="908720"/>
            <a:ext cx="8280920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壹、計畫內容 </a:t>
            </a:r>
          </a:p>
          <a:p>
            <a:pPr marL="717550" lvl="1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輔導業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面臨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7550" lvl="1">
              <a:lnSpc>
                <a:spcPts val="2400"/>
              </a:lnSpc>
              <a:spcBef>
                <a:spcPts val="0"/>
              </a:spcBef>
              <a:buNone/>
            </a:pPr>
            <a:endPara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7550" lvl="2" indent="-28575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解決方案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7550" lvl="2" indent="-285750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TW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7550" lvl="1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計畫查核工作項目及執行進度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7550" lvl="1">
              <a:lnSpc>
                <a:spcPts val="2400"/>
              </a:lnSpc>
              <a:spcBef>
                <a:spcPts val="0"/>
              </a:spcBef>
              <a:buNone/>
            </a:pP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7550" lvl="1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b="1" dirty="0" smtClean="0"/>
              <a:t>四、人力與</a:t>
            </a:r>
            <a:r>
              <a:rPr lang="zh-TW" altLang="zh-TW" sz="2000" b="1" dirty="0" smtClean="0"/>
              <a:t>經費說明</a:t>
            </a:r>
            <a:endParaRPr lang="en-US" altLang="zh-TW" sz="2000" b="1" dirty="0" smtClean="0"/>
          </a:p>
          <a:p>
            <a:pPr marL="717550" lvl="1">
              <a:lnSpc>
                <a:spcPts val="2400"/>
              </a:lnSpc>
              <a:spcBef>
                <a:spcPts val="0"/>
              </a:spcBef>
              <a:buNone/>
            </a:pPr>
            <a:endParaRPr lang="en-US" altLang="zh-TW" sz="2000" b="1" dirty="0"/>
          </a:p>
          <a:p>
            <a:pPr marL="285750" lvl="1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b="1" dirty="0" smtClean="0"/>
              <a:t>貳、預期效益</a:t>
            </a:r>
            <a:endParaRPr lang="en-US" altLang="zh-TW" sz="2000" b="1" dirty="0" smtClean="0"/>
          </a:p>
          <a:p>
            <a:pPr marL="285750" lvl="1">
              <a:lnSpc>
                <a:spcPts val="2400"/>
              </a:lnSpc>
              <a:spcBef>
                <a:spcPts val="0"/>
              </a:spcBef>
              <a:buNone/>
            </a:pPr>
            <a:endParaRPr lang="en-US" altLang="zh-TW" sz="2000" b="1" dirty="0" smtClean="0"/>
          </a:p>
          <a:p>
            <a:pPr marL="285750" lvl="1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b="1" dirty="0" smtClean="0"/>
              <a:t>參、一頁效益表</a:t>
            </a:r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預期</a:t>
            </a:r>
            <a:r>
              <a:rPr lang="en-US" altLang="zh-TW" sz="2000" b="1" dirty="0" smtClean="0"/>
              <a:t>)</a:t>
            </a:r>
          </a:p>
          <a:p>
            <a:pPr marL="285750" lvl="1">
              <a:lnSpc>
                <a:spcPts val="2400"/>
              </a:lnSpc>
              <a:spcBef>
                <a:spcPts val="0"/>
              </a:spcBef>
              <a:buNone/>
            </a:pPr>
            <a:endParaRPr lang="en-US" altLang="zh-TW" sz="2000" b="1" dirty="0" smtClean="0"/>
          </a:p>
          <a:p>
            <a:pPr marL="285750" lvl="1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b="1" dirty="0" smtClean="0"/>
              <a:t>肆、附錄</a:t>
            </a:r>
            <a:r>
              <a:rPr lang="en-US" altLang="zh-TW" sz="2000" b="1" dirty="0" smtClean="0"/>
              <a:t>-</a:t>
            </a:r>
            <a:r>
              <a:rPr lang="zh-TW" altLang="en-US" sz="2000" b="1" dirty="0" smtClean="0"/>
              <a:t>基本資料、設備聯網列表、本案硬體列表、本案資訊流列表</a:t>
            </a:r>
            <a:endParaRPr lang="zh-TW" altLang="zh-TW" sz="2000" b="1" dirty="0"/>
          </a:p>
          <a:p>
            <a:pPr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TW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TW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08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488B54-E78B-40E8-9FBA-622526054144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29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849" y="2708920"/>
            <a:ext cx="2232248" cy="59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肆、附錄</a:t>
            </a:r>
          </a:p>
        </p:txBody>
      </p:sp>
    </p:spTree>
    <p:extLst>
      <p:ext uri="{BB962C8B-B14F-4D97-AF65-F5344CB8AC3E}">
        <p14:creationId xmlns:p14="http://schemas.microsoft.com/office/powerpoint/2010/main" val="17972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AA2ECCA-F063-4CB6-A9F7-8CD5D8C78C49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30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38100"/>
            <a:ext cx="4824536" cy="59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肆、附錄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</a:p>
        </p:txBody>
      </p:sp>
      <p:sp>
        <p:nvSpPr>
          <p:cNvPr id="8196" name="Text Box 105"/>
          <p:cNvSpPr txBox="1">
            <a:spLocks noChangeArrowheads="1"/>
          </p:cNvSpPr>
          <p:nvPr/>
        </p:nvSpPr>
        <p:spPr bwMode="auto">
          <a:xfrm>
            <a:off x="47154" y="980728"/>
            <a:ext cx="9109075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一、受輔導業者：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eaLnBrk="1" hangingPunct="1">
              <a:defRPr/>
            </a:pPr>
            <a:endPara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245892"/>
              </p:ext>
            </p:extLst>
          </p:nvPr>
        </p:nvGraphicFramePr>
        <p:xfrm>
          <a:off x="658342" y="1463328"/>
          <a:ext cx="8353425" cy="5166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2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業者名稱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〇〇〇〇〇〇〇〇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工廠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地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區：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〇〇市〇〇區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資本額：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員工人數：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人 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研發人員比例：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___%)(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員工男女比例：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__%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__%) 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行業別：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機械設備製造業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主要產品：</a:t>
                      </a:r>
                      <a:endParaRPr lang="en-US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機械設備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等</a:t>
                      </a:r>
                      <a:endParaRPr lang="en-US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公司統一編號：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工廠登記證號：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經營概況營業額：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輔導期間：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112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年〇月〇日 至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112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年〇月〇日 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14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計畫經費合計：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政府經費：〇〇〇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〇〇〇元，自籌款：〇〇〇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 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自籌款比例：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政府款〇〇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%)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88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本</a:t>
                      </a:r>
                      <a:r>
                        <a:rPr lang="zh-TW" altLang="en-US" sz="1800" b="0" smtClean="0">
                          <a:latin typeface="微軟正黑體" pitchFamily="34" charset="-120"/>
                          <a:ea typeface="微軟正黑體" pitchFamily="34" charset="-120"/>
                        </a:rPr>
                        <a:t>計畫重點：</a:t>
                      </a: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2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488B54-E78B-40E8-9FBA-622526054144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31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7417" y="23788"/>
            <a:ext cx="4574703" cy="596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肆、附錄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</a:p>
        </p:txBody>
      </p:sp>
      <p:sp>
        <p:nvSpPr>
          <p:cNvPr id="8196" name="Text Box 105"/>
          <p:cNvSpPr txBox="1">
            <a:spLocks noChangeArrowheads="1"/>
          </p:cNvSpPr>
          <p:nvPr/>
        </p:nvSpPr>
        <p:spPr bwMode="auto">
          <a:xfrm>
            <a:off x="0" y="1052736"/>
            <a:ext cx="9109075" cy="1692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二、輔導單位：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eaLnBrk="1" hangingPunct="1"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	</a:t>
            </a:r>
            <a:endPara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5113" eaLnBrk="1" hangingPunct="1"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</a:p>
          <a:p>
            <a:pPr marL="265113" eaLnBrk="1" hangingPunct="1"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265113" eaLnBrk="1" hangingPunct="1"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73258"/>
              </p:ext>
            </p:extLst>
          </p:nvPr>
        </p:nvGraphicFramePr>
        <p:xfrm>
          <a:off x="576263" y="1532161"/>
          <a:ext cx="8280400" cy="423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5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單位</a:t>
                      </a:r>
                      <a:r>
                        <a:rPr lang="zh-TW" altLang="zh-TW" sz="1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名稱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〇〇〇〇〇〇〇〇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資本額：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員工人數：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 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行業別：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機械設備製造業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主要產品：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系統整合服務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公司統一編號：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〇〇〇〇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經營概況營業額：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1830"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相關輔導執行案例說明：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72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SMB</a:t>
            </a:r>
            <a:r>
              <a:rPr lang="zh-TW" altLang="en-US" sz="2000" dirty="0" smtClean="0"/>
              <a:t>規格</a:t>
            </a:r>
            <a:r>
              <a:rPr lang="en-US" altLang="zh-TW" sz="2000" dirty="0" smtClean="0"/>
              <a:t>:</a:t>
            </a:r>
          </a:p>
          <a:p>
            <a:pPr marL="361950" lvl="1" algn="l">
              <a:spcBef>
                <a:spcPts val="0"/>
              </a:spcBef>
            </a:pPr>
            <a:endParaRPr lang="en-US" altLang="zh-TW" sz="2000" dirty="0"/>
          </a:p>
          <a:p>
            <a:pPr marL="361950" lvl="1" algn="l">
              <a:spcBef>
                <a:spcPts val="0"/>
              </a:spcBef>
            </a:pPr>
            <a:endParaRPr lang="en-US" altLang="zh-TW" sz="2000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Server</a:t>
            </a:r>
            <a:r>
              <a:rPr lang="zh-TW" altLang="en-US" sz="2000" dirty="0" smtClean="0"/>
              <a:t>規格</a:t>
            </a:r>
            <a:r>
              <a:rPr lang="en-US" altLang="zh-TW" sz="2000" dirty="0" smtClean="0"/>
              <a:t>:</a:t>
            </a:r>
          </a:p>
          <a:p>
            <a:pPr marL="361950" lvl="1" algn="l">
              <a:spcBef>
                <a:spcPts val="0"/>
              </a:spcBef>
            </a:pPr>
            <a:endParaRPr lang="en-US" altLang="zh-TW" sz="2000" dirty="0"/>
          </a:p>
          <a:p>
            <a:pPr marL="361950" lvl="1" algn="l">
              <a:spcBef>
                <a:spcPts val="0"/>
              </a:spcBef>
            </a:pPr>
            <a:endParaRPr lang="en-US" altLang="zh-TW" sz="2000" dirty="0" smtClean="0"/>
          </a:p>
          <a:p>
            <a:pPr marL="361950" lvl="1" algn="l">
              <a:spcBef>
                <a:spcPts val="0"/>
              </a:spcBef>
            </a:pPr>
            <a:r>
              <a:rPr lang="zh-TW" altLang="en-US" sz="2000" dirty="0" smtClean="0"/>
              <a:t>周邊</a:t>
            </a:r>
            <a:r>
              <a:rPr lang="zh-TW" altLang="en-US" sz="2000" dirty="0"/>
              <a:t>硬體</a:t>
            </a:r>
            <a:r>
              <a:rPr lang="zh-TW" altLang="en-US" sz="2000" dirty="0" smtClean="0"/>
              <a:t>規格</a:t>
            </a:r>
            <a:r>
              <a:rPr lang="en-US" altLang="zh-TW" sz="2000" dirty="0" smtClean="0"/>
              <a:t>:</a:t>
            </a:r>
            <a:endParaRPr lang="zh-TW" altLang="en-US" sz="2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7923" y="44624"/>
            <a:ext cx="6121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肆、附錄</a:t>
            </a:r>
            <a:r>
              <a:rPr kumimoji="0"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本案系統硬體規格說明</a:t>
            </a:r>
            <a:endParaRPr kumimoji="0"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92112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251520" y="836712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/>
              <a:t>(</a:t>
            </a:r>
            <a:r>
              <a:rPr lang="zh-TW" altLang="zh-TW" sz="2000" dirty="0"/>
              <a:t>一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外在環境需求說明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1056100" y="153142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請說明受輔導業者之客戶在是否有特殊需求，如：要求受輔導單位必須具有生產的可追溯性；或該產業已形成的要求，如：產品加工之尺寸精度須提高至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l-GR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μ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以下等。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37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239028" y="764704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二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主要產品及其生產流程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1043608" y="1459417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請說明受輔導業者主要生產產品及其生產流程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工序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，需標註：流程序、流程名稱、管理方式、工件簡稱、設備種類、台數、是否已連結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SMB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、屬本計畫成果落實範疇等，請參考以下範例自行調整流程數量與相關說明。</a:t>
            </a:r>
          </a:p>
        </p:txBody>
      </p:sp>
      <p:cxnSp>
        <p:nvCxnSpPr>
          <p:cNvPr id="62" name="直線單箭頭接點 61"/>
          <p:cNvCxnSpPr>
            <a:stCxn id="11" idx="3"/>
            <a:endCxn id="16" idx="1"/>
          </p:cNvCxnSpPr>
          <p:nvPr/>
        </p:nvCxnSpPr>
        <p:spPr>
          <a:xfrm>
            <a:off x="3383376" y="3504273"/>
            <a:ext cx="7205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stCxn id="16" idx="3"/>
            <a:endCxn id="65" idx="1"/>
          </p:cNvCxnSpPr>
          <p:nvPr/>
        </p:nvCxnSpPr>
        <p:spPr>
          <a:xfrm>
            <a:off x="5003720" y="3504273"/>
            <a:ext cx="7205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stCxn id="65" idx="3"/>
            <a:endCxn id="21" idx="1"/>
          </p:cNvCxnSpPr>
          <p:nvPr/>
        </p:nvCxnSpPr>
        <p:spPr>
          <a:xfrm>
            <a:off x="6624064" y="3504273"/>
            <a:ext cx="7205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stCxn id="21" idx="3"/>
            <a:endCxn id="26" idx="1"/>
          </p:cNvCxnSpPr>
          <p:nvPr/>
        </p:nvCxnSpPr>
        <p:spPr>
          <a:xfrm flipH="1">
            <a:off x="1439957" y="3504273"/>
            <a:ext cx="6804451" cy="1728192"/>
          </a:xfrm>
          <a:prstGeom prst="bentConnector5">
            <a:avLst>
              <a:gd name="adj1" fmla="val -3360"/>
              <a:gd name="adj2" fmla="val 77740"/>
              <a:gd name="adj3" fmla="val 10336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stCxn id="26" idx="3"/>
            <a:endCxn id="31" idx="1"/>
          </p:cNvCxnSpPr>
          <p:nvPr/>
        </p:nvCxnSpPr>
        <p:spPr>
          <a:xfrm>
            <a:off x="2339752" y="5232465"/>
            <a:ext cx="576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stCxn id="31" idx="3"/>
            <a:endCxn id="40" idx="1"/>
          </p:cNvCxnSpPr>
          <p:nvPr/>
        </p:nvCxnSpPr>
        <p:spPr>
          <a:xfrm>
            <a:off x="3815916" y="5232465"/>
            <a:ext cx="576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>
            <a:stCxn id="40" idx="3"/>
            <a:endCxn id="45" idx="1"/>
          </p:cNvCxnSpPr>
          <p:nvPr/>
        </p:nvCxnSpPr>
        <p:spPr>
          <a:xfrm>
            <a:off x="5292080" y="5232465"/>
            <a:ext cx="576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stCxn id="45" idx="3"/>
            <a:endCxn id="50" idx="1"/>
          </p:cNvCxnSpPr>
          <p:nvPr/>
        </p:nvCxnSpPr>
        <p:spPr>
          <a:xfrm>
            <a:off x="6768244" y="5232465"/>
            <a:ext cx="576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/>
          <p:cNvSpPr txBox="1"/>
          <p:nvPr/>
        </p:nvSpPr>
        <p:spPr>
          <a:xfrm>
            <a:off x="1087397" y="3366076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流程序</a:t>
            </a:r>
            <a:r>
              <a:rPr lang="en-US" altLang="zh-TW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/</a:t>
            </a:r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流程名稱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1525017" y="358210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管理方式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8" name="文字方塊 107"/>
          <p:cNvSpPr txBox="1"/>
          <p:nvPr/>
        </p:nvSpPr>
        <p:spPr>
          <a:xfrm>
            <a:off x="1525017" y="3798124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工件簡稱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9" name="文字方塊 108"/>
          <p:cNvSpPr txBox="1"/>
          <p:nvPr/>
        </p:nvSpPr>
        <p:spPr>
          <a:xfrm>
            <a:off x="1525017" y="4014148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設備種類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0" name="文字方塊 109"/>
          <p:cNvSpPr txBox="1"/>
          <p:nvPr/>
        </p:nvSpPr>
        <p:spPr>
          <a:xfrm>
            <a:off x="1781498" y="4230172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台數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1" name="文字方塊 110"/>
          <p:cNvSpPr txBox="1"/>
          <p:nvPr/>
        </p:nvSpPr>
        <p:spPr>
          <a:xfrm>
            <a:off x="1012056" y="4446196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屬本計畫實施範疇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2483581" y="3396273"/>
            <a:ext cx="899795" cy="1296120"/>
            <a:chOff x="1907704" y="3068960"/>
            <a:chExt cx="899795" cy="1296120"/>
          </a:xfrm>
        </p:grpSpPr>
        <p:sp>
          <p:nvSpPr>
            <p:cNvPr id="11" name="Rectangle 119"/>
            <p:cNvSpPr>
              <a:spLocks noChangeArrowheads="1"/>
            </p:cNvSpPr>
            <p:nvPr/>
          </p:nvSpPr>
          <p:spPr bwMode="auto">
            <a:xfrm>
              <a:off x="1907704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1.</a:t>
              </a:r>
              <a:r>
                <a:rPr lang="zh-TW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訂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單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20"/>
            <p:cNvSpPr>
              <a:spLocks noChangeArrowheads="1"/>
            </p:cNvSpPr>
            <p:nvPr/>
          </p:nvSpPr>
          <p:spPr bwMode="auto">
            <a:xfrm>
              <a:off x="1907704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1"/>
            <p:cNvSpPr>
              <a:spLocks noChangeArrowheads="1"/>
            </p:cNvSpPr>
            <p:nvPr/>
          </p:nvSpPr>
          <p:spPr bwMode="auto">
            <a:xfrm>
              <a:off x="1907704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貨車</a:t>
              </a:r>
              <a:r>
                <a:rPr lang="en-US" alt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22"/>
            <p:cNvSpPr>
              <a:spLocks noChangeArrowheads="1"/>
            </p:cNvSpPr>
            <p:nvPr/>
          </p:nvSpPr>
          <p:spPr bwMode="auto">
            <a:xfrm>
              <a:off x="1907704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114"/>
            <p:cNvSpPr>
              <a:spLocks noChangeArrowheads="1"/>
            </p:cNvSpPr>
            <p:nvPr/>
          </p:nvSpPr>
          <p:spPr bwMode="auto">
            <a:xfrm>
              <a:off x="1907704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22"/>
            <p:cNvSpPr>
              <a:spLocks noChangeArrowheads="1"/>
            </p:cNvSpPr>
            <p:nvPr/>
          </p:nvSpPr>
          <p:spPr bwMode="auto">
            <a:xfrm>
              <a:off x="1907704" y="414908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4103925" y="3396273"/>
            <a:ext cx="899795" cy="1296120"/>
            <a:chOff x="3266931" y="3068960"/>
            <a:chExt cx="899795" cy="1296120"/>
          </a:xfrm>
        </p:grpSpPr>
        <p:sp>
          <p:nvSpPr>
            <p:cNvPr id="16" name="Rectangle 124"/>
            <p:cNvSpPr>
              <a:spLocks noChangeArrowheads="1"/>
            </p:cNvSpPr>
            <p:nvPr/>
          </p:nvSpPr>
          <p:spPr bwMode="auto">
            <a:xfrm>
              <a:off x="3266931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倉儲</a:t>
              </a:r>
            </a:p>
          </p:txBody>
        </p:sp>
        <p:sp>
          <p:nvSpPr>
            <p:cNvPr id="17" name="Rectangle 125"/>
            <p:cNvSpPr>
              <a:spLocks noChangeArrowheads="1"/>
            </p:cNvSpPr>
            <p:nvPr/>
          </p:nvSpPr>
          <p:spPr bwMode="auto">
            <a:xfrm>
              <a:off x="3266931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26"/>
            <p:cNvSpPr>
              <a:spLocks noChangeArrowheads="1"/>
            </p:cNvSpPr>
            <p:nvPr/>
          </p:nvSpPr>
          <p:spPr bwMode="auto">
            <a:xfrm>
              <a:off x="3266931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堆高機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貨架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27"/>
            <p:cNvSpPr>
              <a:spLocks noChangeArrowheads="1"/>
            </p:cNvSpPr>
            <p:nvPr/>
          </p:nvSpPr>
          <p:spPr bwMode="auto">
            <a:xfrm>
              <a:off x="3266931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 100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114"/>
            <p:cNvSpPr>
              <a:spLocks noChangeArrowheads="1"/>
            </p:cNvSpPr>
            <p:nvPr/>
          </p:nvSpPr>
          <p:spPr bwMode="auto">
            <a:xfrm>
              <a:off x="3266931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122"/>
            <p:cNvSpPr>
              <a:spLocks noChangeArrowheads="1"/>
            </p:cNvSpPr>
            <p:nvPr/>
          </p:nvSpPr>
          <p:spPr bwMode="auto">
            <a:xfrm>
              <a:off x="3266931" y="4149080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5724269" y="3396273"/>
            <a:ext cx="899795" cy="1296120"/>
            <a:chOff x="4626158" y="3068960"/>
            <a:chExt cx="899795" cy="1296120"/>
          </a:xfrm>
        </p:grpSpPr>
        <p:sp>
          <p:nvSpPr>
            <p:cNvPr id="65" name="Rectangle 124"/>
            <p:cNvSpPr>
              <a:spLocks noChangeArrowheads="1"/>
            </p:cNvSpPr>
            <p:nvPr/>
          </p:nvSpPr>
          <p:spPr bwMode="auto">
            <a:xfrm>
              <a:off x="4626158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工單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125"/>
            <p:cNvSpPr>
              <a:spLocks noChangeArrowheads="1"/>
            </p:cNvSpPr>
            <p:nvPr/>
          </p:nvSpPr>
          <p:spPr bwMode="auto">
            <a:xfrm>
              <a:off x="4626158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126"/>
            <p:cNvSpPr>
              <a:spLocks noChangeArrowheads="1"/>
            </p:cNvSpPr>
            <p:nvPr/>
          </p:nvSpPr>
          <p:spPr bwMode="auto">
            <a:xfrm>
              <a:off x="4626158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料箱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/-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127"/>
            <p:cNvSpPr>
              <a:spLocks noChangeArrowheads="1"/>
            </p:cNvSpPr>
            <p:nvPr/>
          </p:nvSpPr>
          <p:spPr bwMode="auto">
            <a:xfrm>
              <a:off x="4626158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 100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114"/>
            <p:cNvSpPr>
              <a:spLocks noChangeArrowheads="1"/>
            </p:cNvSpPr>
            <p:nvPr/>
          </p:nvSpPr>
          <p:spPr bwMode="auto">
            <a:xfrm>
              <a:off x="4626158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/excel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22"/>
            <p:cNvSpPr>
              <a:spLocks noChangeArrowheads="1"/>
            </p:cNvSpPr>
            <p:nvPr/>
          </p:nvSpPr>
          <p:spPr bwMode="auto">
            <a:xfrm>
              <a:off x="4626158" y="4149080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7344613" y="3396273"/>
            <a:ext cx="899795" cy="1296120"/>
            <a:chOff x="5985385" y="3068960"/>
            <a:chExt cx="899795" cy="1296120"/>
          </a:xfrm>
        </p:grpSpPr>
        <p:sp>
          <p:nvSpPr>
            <p:cNvPr id="21" name="Rectangle 130"/>
            <p:cNvSpPr>
              <a:spLocks noChangeArrowheads="1"/>
            </p:cNvSpPr>
            <p:nvPr/>
          </p:nvSpPr>
          <p:spPr bwMode="auto">
            <a:xfrm>
              <a:off x="5985385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車削</a:t>
              </a:r>
            </a:p>
          </p:txBody>
        </p:sp>
        <p:sp>
          <p:nvSpPr>
            <p:cNvPr id="22" name="Rectangle 131"/>
            <p:cNvSpPr>
              <a:spLocks noChangeArrowheads="1"/>
            </p:cNvSpPr>
            <p:nvPr/>
          </p:nvSpPr>
          <p:spPr bwMode="auto">
            <a:xfrm>
              <a:off x="5985385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粗胚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32"/>
            <p:cNvSpPr>
              <a:spLocks noChangeArrowheads="1"/>
            </p:cNvSpPr>
            <p:nvPr/>
          </p:nvSpPr>
          <p:spPr bwMode="auto">
            <a:xfrm>
              <a:off x="5985385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車床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33"/>
            <p:cNvSpPr>
              <a:spLocks noChangeArrowheads="1"/>
            </p:cNvSpPr>
            <p:nvPr/>
          </p:nvSpPr>
          <p:spPr bwMode="auto">
            <a:xfrm>
              <a:off x="5985385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114"/>
            <p:cNvSpPr>
              <a:spLocks noChangeArrowheads="1"/>
            </p:cNvSpPr>
            <p:nvPr/>
          </p:nvSpPr>
          <p:spPr bwMode="auto">
            <a:xfrm>
              <a:off x="5985385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/SMB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122"/>
            <p:cNvSpPr>
              <a:spLocks noChangeArrowheads="1"/>
            </p:cNvSpPr>
            <p:nvPr/>
          </p:nvSpPr>
          <p:spPr bwMode="auto">
            <a:xfrm>
              <a:off x="5985385" y="4149080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1439957" y="5124465"/>
            <a:ext cx="899795" cy="1296120"/>
            <a:chOff x="7308304" y="3068960"/>
            <a:chExt cx="899795" cy="1296120"/>
          </a:xfrm>
        </p:grpSpPr>
        <p:sp>
          <p:nvSpPr>
            <p:cNvPr id="26" name="Rectangle 136"/>
            <p:cNvSpPr>
              <a:spLocks noChangeArrowheads="1"/>
            </p:cNvSpPr>
            <p:nvPr/>
          </p:nvSpPr>
          <p:spPr bwMode="auto">
            <a:xfrm>
              <a:off x="7308304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5.</a:t>
              </a: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熱處理</a:t>
              </a:r>
              <a:r>
                <a:rPr lang="en-US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外</a:t>
              </a:r>
              <a:r>
                <a:rPr lang="en-US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37"/>
            <p:cNvSpPr>
              <a:spLocks noChangeArrowheads="1"/>
            </p:cNvSpPr>
            <p:nvPr/>
          </p:nvSpPr>
          <p:spPr bwMode="auto">
            <a:xfrm>
              <a:off x="7308304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粗胚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138"/>
            <p:cNvSpPr>
              <a:spLocks noChangeArrowheads="1"/>
            </p:cNvSpPr>
            <p:nvPr/>
          </p:nvSpPr>
          <p:spPr bwMode="auto">
            <a:xfrm>
              <a:off x="7308304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外</a:t>
              </a: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包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139"/>
            <p:cNvSpPr>
              <a:spLocks noChangeArrowheads="1"/>
            </p:cNvSpPr>
            <p:nvPr/>
          </p:nvSpPr>
          <p:spPr bwMode="auto">
            <a:xfrm>
              <a:off x="7308304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114"/>
            <p:cNvSpPr>
              <a:spLocks noChangeArrowheads="1"/>
            </p:cNvSpPr>
            <p:nvPr/>
          </p:nvSpPr>
          <p:spPr bwMode="auto">
            <a:xfrm>
              <a:off x="7308304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委外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122"/>
            <p:cNvSpPr>
              <a:spLocks noChangeArrowheads="1"/>
            </p:cNvSpPr>
            <p:nvPr/>
          </p:nvSpPr>
          <p:spPr bwMode="auto">
            <a:xfrm>
              <a:off x="7308304" y="414908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2916121" y="5124465"/>
            <a:ext cx="899795" cy="1306697"/>
            <a:chOff x="1907704" y="5002599"/>
            <a:chExt cx="899795" cy="1306697"/>
          </a:xfrm>
        </p:grpSpPr>
        <p:sp>
          <p:nvSpPr>
            <p:cNvPr id="31" name="Rectangle 144"/>
            <p:cNvSpPr>
              <a:spLocks noChangeArrowheads="1"/>
            </p:cNvSpPr>
            <p:nvPr/>
          </p:nvSpPr>
          <p:spPr bwMode="auto">
            <a:xfrm>
              <a:off x="19077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研磨</a:t>
              </a:r>
            </a:p>
          </p:txBody>
        </p:sp>
        <p:sp>
          <p:nvSpPr>
            <p:cNvPr id="32" name="Rectangle 145"/>
            <p:cNvSpPr>
              <a:spLocks noChangeArrowheads="1"/>
            </p:cNvSpPr>
            <p:nvPr/>
          </p:nvSpPr>
          <p:spPr bwMode="auto">
            <a:xfrm>
              <a:off x="19077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粗胚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146"/>
            <p:cNvSpPr>
              <a:spLocks noChangeArrowheads="1"/>
            </p:cNvSpPr>
            <p:nvPr/>
          </p:nvSpPr>
          <p:spPr bwMode="auto">
            <a:xfrm>
              <a:off x="19077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磨床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147"/>
            <p:cNvSpPr>
              <a:spLocks noChangeArrowheads="1"/>
            </p:cNvSpPr>
            <p:nvPr/>
          </p:nvSpPr>
          <p:spPr bwMode="auto">
            <a:xfrm>
              <a:off x="19077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19077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/SMB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7" name="Rectangle 122"/>
            <p:cNvSpPr>
              <a:spLocks noChangeArrowheads="1"/>
            </p:cNvSpPr>
            <p:nvPr/>
          </p:nvSpPr>
          <p:spPr bwMode="auto">
            <a:xfrm>
              <a:off x="1907704" y="6093296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4392285" y="5124465"/>
            <a:ext cx="899795" cy="1306697"/>
            <a:chOff x="3707904" y="5002599"/>
            <a:chExt cx="899795" cy="1306697"/>
          </a:xfrm>
        </p:grpSpPr>
        <p:sp>
          <p:nvSpPr>
            <p:cNvPr id="40" name="Rectangle 144"/>
            <p:cNvSpPr>
              <a:spLocks noChangeArrowheads="1"/>
            </p:cNvSpPr>
            <p:nvPr/>
          </p:nvSpPr>
          <p:spPr bwMode="auto">
            <a:xfrm>
              <a:off x="37079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品檢</a:t>
              </a: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抽</a:t>
              </a: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145"/>
            <p:cNvSpPr>
              <a:spLocks noChangeArrowheads="1"/>
            </p:cNvSpPr>
            <p:nvPr/>
          </p:nvSpPr>
          <p:spPr bwMode="auto">
            <a:xfrm>
              <a:off x="37079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146"/>
            <p:cNvSpPr>
              <a:spLocks noChangeArrowheads="1"/>
            </p:cNvSpPr>
            <p:nvPr/>
          </p:nvSpPr>
          <p:spPr bwMode="auto">
            <a:xfrm>
              <a:off x="37079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三次元量床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147"/>
            <p:cNvSpPr>
              <a:spLocks noChangeArrowheads="1"/>
            </p:cNvSpPr>
            <p:nvPr/>
          </p:nvSpPr>
          <p:spPr bwMode="auto">
            <a:xfrm>
              <a:off x="37079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114"/>
            <p:cNvSpPr>
              <a:spLocks noChangeArrowheads="1"/>
            </p:cNvSpPr>
            <p:nvPr/>
          </p:nvSpPr>
          <p:spPr bwMode="auto">
            <a:xfrm>
              <a:off x="37079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122"/>
            <p:cNvSpPr>
              <a:spLocks noChangeArrowheads="1"/>
            </p:cNvSpPr>
            <p:nvPr/>
          </p:nvSpPr>
          <p:spPr bwMode="auto">
            <a:xfrm>
              <a:off x="3707904" y="6093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5868449" y="5124465"/>
            <a:ext cx="899795" cy="1306697"/>
            <a:chOff x="5508104" y="5002599"/>
            <a:chExt cx="899795" cy="1306697"/>
          </a:xfrm>
        </p:grpSpPr>
        <p:sp>
          <p:nvSpPr>
            <p:cNvPr id="45" name="Rectangle 144"/>
            <p:cNvSpPr>
              <a:spLocks noChangeArrowheads="1"/>
            </p:cNvSpPr>
            <p:nvPr/>
          </p:nvSpPr>
          <p:spPr bwMode="auto">
            <a:xfrm>
              <a:off x="55081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8.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倉儲</a:t>
              </a:r>
            </a:p>
          </p:txBody>
        </p:sp>
        <p:sp>
          <p:nvSpPr>
            <p:cNvPr id="46" name="Rectangle 145"/>
            <p:cNvSpPr>
              <a:spLocks noChangeArrowheads="1"/>
            </p:cNvSpPr>
            <p:nvPr/>
          </p:nvSpPr>
          <p:spPr bwMode="auto">
            <a:xfrm>
              <a:off x="55081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46"/>
            <p:cNvSpPr>
              <a:spLocks noChangeArrowheads="1"/>
            </p:cNvSpPr>
            <p:nvPr/>
          </p:nvSpPr>
          <p:spPr bwMode="auto">
            <a:xfrm>
              <a:off x="55081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堆高機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貨架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147"/>
            <p:cNvSpPr>
              <a:spLocks noChangeArrowheads="1"/>
            </p:cNvSpPr>
            <p:nvPr/>
          </p:nvSpPr>
          <p:spPr bwMode="auto">
            <a:xfrm>
              <a:off x="55081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/100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114"/>
            <p:cNvSpPr>
              <a:spLocks noChangeArrowheads="1"/>
            </p:cNvSpPr>
            <p:nvPr/>
          </p:nvSpPr>
          <p:spPr bwMode="auto">
            <a:xfrm>
              <a:off x="55081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122"/>
            <p:cNvSpPr>
              <a:spLocks noChangeArrowheads="1"/>
            </p:cNvSpPr>
            <p:nvPr/>
          </p:nvSpPr>
          <p:spPr bwMode="auto">
            <a:xfrm>
              <a:off x="5508104" y="6093296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344613" y="5124465"/>
            <a:ext cx="899795" cy="1306697"/>
            <a:chOff x="7344613" y="5002599"/>
            <a:chExt cx="899795" cy="1306697"/>
          </a:xfrm>
        </p:grpSpPr>
        <p:sp>
          <p:nvSpPr>
            <p:cNvPr id="50" name="Rectangle 144"/>
            <p:cNvSpPr>
              <a:spLocks noChangeArrowheads="1"/>
            </p:cNvSpPr>
            <p:nvPr/>
          </p:nvSpPr>
          <p:spPr bwMode="auto">
            <a:xfrm>
              <a:off x="7344613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9</a:t>
              </a: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出貨</a:t>
              </a:r>
            </a:p>
          </p:txBody>
        </p:sp>
        <p:sp>
          <p:nvSpPr>
            <p:cNvPr id="51" name="Rectangle 145"/>
            <p:cNvSpPr>
              <a:spLocks noChangeArrowheads="1"/>
            </p:cNvSpPr>
            <p:nvPr/>
          </p:nvSpPr>
          <p:spPr bwMode="auto">
            <a:xfrm>
              <a:off x="7344613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146"/>
            <p:cNvSpPr>
              <a:spLocks noChangeArrowheads="1"/>
            </p:cNvSpPr>
            <p:nvPr/>
          </p:nvSpPr>
          <p:spPr bwMode="auto">
            <a:xfrm>
              <a:off x="7344613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貨車</a:t>
              </a:r>
              <a:r>
                <a:rPr lang="en-US" alt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147"/>
            <p:cNvSpPr>
              <a:spLocks noChangeArrowheads="1"/>
            </p:cNvSpPr>
            <p:nvPr/>
          </p:nvSpPr>
          <p:spPr bwMode="auto">
            <a:xfrm>
              <a:off x="7344613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114"/>
            <p:cNvSpPr>
              <a:spLocks noChangeArrowheads="1"/>
            </p:cNvSpPr>
            <p:nvPr/>
          </p:nvSpPr>
          <p:spPr bwMode="auto">
            <a:xfrm>
              <a:off x="7344613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122"/>
            <p:cNvSpPr>
              <a:spLocks noChangeArrowheads="1"/>
            </p:cNvSpPr>
            <p:nvPr/>
          </p:nvSpPr>
          <p:spPr bwMode="auto">
            <a:xfrm>
              <a:off x="7344613" y="6093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1" name="直線單箭頭接點 120"/>
          <p:cNvCxnSpPr/>
          <p:nvPr/>
        </p:nvCxnSpPr>
        <p:spPr>
          <a:xfrm>
            <a:off x="2159240" y="3468281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/>
          <p:nvPr/>
        </p:nvCxnSpPr>
        <p:spPr>
          <a:xfrm>
            <a:off x="2159240" y="3688486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/>
          <p:nvPr/>
        </p:nvCxnSpPr>
        <p:spPr>
          <a:xfrm>
            <a:off x="2159240" y="3908691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/>
          <p:nvPr/>
        </p:nvCxnSpPr>
        <p:spPr>
          <a:xfrm>
            <a:off x="2159240" y="4128896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/>
          <p:nvPr/>
        </p:nvCxnSpPr>
        <p:spPr>
          <a:xfrm>
            <a:off x="2159240" y="4349101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/>
          <p:nvPr/>
        </p:nvCxnSpPr>
        <p:spPr>
          <a:xfrm>
            <a:off x="2159240" y="4569306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920268" y="2276872"/>
            <a:ext cx="1440160" cy="969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使用設備圖例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095836" y="2276872"/>
            <a:ext cx="1440160" cy="969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產品圖例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467544" y="942368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三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生產現場管理摘要說明</a:t>
            </a:r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089519"/>
              </p:ext>
            </p:extLst>
          </p:nvPr>
        </p:nvGraphicFramePr>
        <p:xfrm>
          <a:off x="827584" y="1988840"/>
          <a:ext cx="6624737" cy="4302000"/>
        </p:xfrm>
        <a:graphic>
          <a:graphicData uri="http://schemas.openxmlformats.org/drawingml/2006/table">
            <a:tbl>
              <a:tblPr/>
              <a:tblGrid>
                <a:gridCol w="201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+mn-ea"/>
                          <a:ea typeface="+mn-ea"/>
                          <a:cs typeface="Times New Roman"/>
                        </a:rPr>
                        <a:t>項目</a:t>
                      </a:r>
                      <a:endParaRPr lang="zh-TW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+mn-ea"/>
                          <a:ea typeface="+mn-ea"/>
                          <a:cs typeface="Times New Roman"/>
                        </a:rPr>
                        <a:t>說明</a:t>
                      </a:r>
                      <a:endParaRPr lang="zh-TW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+mn-ea"/>
                          <a:ea typeface="+mn-ea"/>
                          <a:cs typeface="Times New Roman"/>
                        </a:rPr>
                        <a:t>現場輪班制度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□常日班</a:t>
                      </a:r>
                    </a:p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□早、中、大夜三班制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□四班二輪制</a:t>
                      </a:r>
                    </a:p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□排班制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平均訂單批量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300~6,000 pcs/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月</a:t>
                      </a:r>
                      <a:endParaRPr lang="en-US" altLang="zh-TW" sz="1400" kern="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平均工單批量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300~6,000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pcs/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天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平均換線換模頻率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平均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約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○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次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天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以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○○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台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射出機計算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平均換線換模時間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每次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約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○○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min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含首件調機試射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作業指令模式</a:t>
                      </a:r>
                      <a:endParaRPr lang="zh-TW" sz="1400" kern="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紙本工單傳遞、</a:t>
                      </a:r>
                      <a:endParaRPr lang="en-US" altLang="zh-TW" sz="1400" kern="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無標準化規範</a:t>
                      </a:r>
                      <a:r>
                        <a:rPr lang="en-US" altLang="zh-TW" sz="1400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技術員依經驗實施</a:t>
                      </a:r>
                      <a:r>
                        <a:rPr lang="en-US" altLang="zh-TW" sz="1400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</a:p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有紙本標準化規定，但仍依現場實際施作為主</a:t>
                      </a:r>
                      <a:endParaRPr lang="zh-TW" sz="1400" kern="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19144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品檢方式</a:t>
                      </a:r>
                      <a:endParaRPr lang="zh-TW" sz="1400" kern="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紙本圖面傳遞、</a:t>
                      </a:r>
                      <a:endParaRPr lang="en-US" altLang="zh-TW" sz="1400" kern="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3175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人工量測判斷良品</a:t>
                      </a:r>
                      <a:endParaRPr lang="en-US" altLang="zh-TW" sz="1400" kern="1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紙本登記或數位記錄品檢結果</a:t>
                      </a:r>
                      <a:endParaRPr lang="zh-TW" sz="1400" kern="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129295"/>
                  </a:ext>
                </a:extLst>
              </a:tr>
            </a:tbl>
          </a:graphicData>
        </a:graphic>
      </p:graphicFrame>
      <p:sp>
        <p:nvSpPr>
          <p:cNvPr id="2" name="圓角矩形圖說文字 1"/>
          <p:cNvSpPr/>
          <p:nvPr/>
        </p:nvSpPr>
        <p:spPr>
          <a:xfrm>
            <a:off x="7668344" y="2420888"/>
            <a:ext cx="1296144" cy="576064"/>
          </a:xfrm>
          <a:prstGeom prst="wedgeRoundRectCallout">
            <a:avLst>
              <a:gd name="adj1" fmla="val -87763"/>
              <a:gd name="adj2" fmla="val 4541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常有之客戶每次下訂數量或平均下單量</a:t>
            </a:r>
            <a:endParaRPr lang="zh-TW" altLang="en-US" sz="1200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7740674" y="3171614"/>
            <a:ext cx="1296144" cy="576064"/>
          </a:xfrm>
          <a:prstGeom prst="wedgeRoundRectCallout">
            <a:avLst>
              <a:gd name="adj1" fmla="val -93690"/>
              <a:gd name="adj2" fmla="val 8025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分配到生產線生產時所要求的工單生產量</a:t>
            </a:r>
            <a:endParaRPr lang="zh-TW" altLang="en-US" sz="1200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7668344" y="3871008"/>
            <a:ext cx="1440804" cy="576064"/>
          </a:xfrm>
          <a:prstGeom prst="wedgeRoundRectCallout">
            <a:avLst>
              <a:gd name="adj1" fmla="val -115240"/>
              <a:gd name="adj2" fmla="val -1523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可用整個工廠每天幾次，或一台設備每天幾次</a:t>
            </a:r>
            <a:endParaRPr lang="zh-TW" altLang="en-US" sz="1200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7638416" y="4445474"/>
            <a:ext cx="1440804" cy="761441"/>
          </a:xfrm>
          <a:prstGeom prst="wedgeRoundRectCallout">
            <a:avLst>
              <a:gd name="adj1" fmla="val -113918"/>
              <a:gd name="adj2" fmla="val -34992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如果要變更製品，要花多久的時間才能讓下一個製品開始生產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337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1790" y="3054052"/>
            <a:ext cx="7740650" cy="3371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矩形 310"/>
          <p:cNvSpPr>
            <a:spLocks noChangeArrowheads="1"/>
          </p:cNvSpPr>
          <p:nvPr/>
        </p:nvSpPr>
        <p:spPr bwMode="auto">
          <a:xfrm>
            <a:off x="1874763" y="5199403"/>
            <a:ext cx="1401737" cy="7920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辦公室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矩形 311"/>
          <p:cNvSpPr>
            <a:spLocks noChangeArrowheads="1"/>
          </p:cNvSpPr>
          <p:nvPr/>
        </p:nvSpPr>
        <p:spPr bwMode="auto">
          <a:xfrm>
            <a:off x="795263" y="5199403"/>
            <a:ext cx="1066800" cy="7920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品檢室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1790" y="5956002"/>
            <a:ext cx="9525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06090" y="5956002"/>
            <a:ext cx="9525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016580" y="5956002"/>
            <a:ext cx="9525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121990" y="5956002"/>
            <a:ext cx="9525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1223590" y="6178252"/>
            <a:ext cx="48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318"/>
          <p:cNvSpPr txBox="1">
            <a:spLocks noChangeArrowheads="1"/>
          </p:cNvSpPr>
          <p:nvPr/>
        </p:nvSpPr>
        <p:spPr bwMode="auto">
          <a:xfrm>
            <a:off x="1839540" y="6003627"/>
            <a:ext cx="488950" cy="393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2F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33089" y="3270076"/>
            <a:ext cx="4100041" cy="184042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0" name="矩形 320"/>
          <p:cNvSpPr>
            <a:spLocks noChangeArrowheads="1"/>
          </p:cNvSpPr>
          <p:nvPr/>
        </p:nvSpPr>
        <p:spPr bwMode="auto">
          <a:xfrm>
            <a:off x="1473424" y="3440453"/>
            <a:ext cx="46800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車床</a:t>
            </a:r>
            <a:endParaRPr kumimoji="0" lang="zh-TW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#1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矩形 321"/>
          <p:cNvSpPr>
            <a:spLocks noChangeArrowheads="1"/>
          </p:cNvSpPr>
          <p:nvPr/>
        </p:nvSpPr>
        <p:spPr bwMode="auto">
          <a:xfrm>
            <a:off x="2737124" y="3440453"/>
            <a:ext cx="43200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車床</a:t>
            </a:r>
            <a:endParaRPr kumimoji="0" lang="zh-TW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#2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矩形 322"/>
          <p:cNvSpPr>
            <a:spLocks noChangeArrowheads="1"/>
          </p:cNvSpPr>
          <p:nvPr/>
        </p:nvSpPr>
        <p:spPr bwMode="auto">
          <a:xfrm>
            <a:off x="3367088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車床</a:t>
            </a:r>
            <a:endParaRPr kumimoji="0" lang="zh-TW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#3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矩形 323"/>
          <p:cNvSpPr>
            <a:spLocks noChangeArrowheads="1"/>
          </p:cNvSpPr>
          <p:nvPr/>
        </p:nvSpPr>
        <p:spPr bwMode="auto">
          <a:xfrm>
            <a:off x="3943152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車床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#4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矩形 324"/>
          <p:cNvSpPr>
            <a:spLocks noChangeArrowheads="1"/>
          </p:cNvSpPr>
          <p:nvPr/>
        </p:nvSpPr>
        <p:spPr bwMode="auto">
          <a:xfrm>
            <a:off x="4540498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車床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#5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298750" y="3270076"/>
            <a:ext cx="3161038" cy="1860426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7" name="矩形 327"/>
          <p:cNvSpPr>
            <a:spLocks noChangeArrowheads="1"/>
          </p:cNvSpPr>
          <p:nvPr/>
        </p:nvSpPr>
        <p:spPr bwMode="auto">
          <a:xfrm>
            <a:off x="5693990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磨床</a:t>
            </a:r>
            <a:endParaRPr kumimoji="0" lang="zh-TW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#6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矩形 328"/>
          <p:cNvSpPr>
            <a:spLocks noChangeArrowheads="1"/>
          </p:cNvSpPr>
          <p:nvPr/>
        </p:nvSpPr>
        <p:spPr bwMode="auto">
          <a:xfrm>
            <a:off x="6360740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磨床</a:t>
            </a:r>
            <a:endParaRPr kumimoji="0" lang="zh-TW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#7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矩形 329"/>
          <p:cNvSpPr>
            <a:spLocks noChangeArrowheads="1"/>
          </p:cNvSpPr>
          <p:nvPr/>
        </p:nvSpPr>
        <p:spPr bwMode="auto">
          <a:xfrm>
            <a:off x="6876256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磨床</a:t>
            </a:r>
            <a:endParaRPr kumimoji="0" lang="zh-TW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#8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矩形 330"/>
          <p:cNvSpPr>
            <a:spLocks noChangeArrowheads="1"/>
          </p:cNvSpPr>
          <p:nvPr/>
        </p:nvSpPr>
        <p:spPr bwMode="auto">
          <a:xfrm>
            <a:off x="7708850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磨床</a:t>
            </a:r>
            <a:endParaRPr kumimoji="0" lang="zh-TW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#9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矩形 331"/>
          <p:cNvSpPr>
            <a:spLocks noChangeArrowheads="1"/>
          </p:cNvSpPr>
          <p:nvPr/>
        </p:nvSpPr>
        <p:spPr bwMode="auto">
          <a:xfrm>
            <a:off x="4004890" y="6298902"/>
            <a:ext cx="927100" cy="2984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大門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矩形 332"/>
          <p:cNvSpPr>
            <a:spLocks noChangeArrowheads="1"/>
          </p:cNvSpPr>
          <p:nvPr/>
        </p:nvSpPr>
        <p:spPr bwMode="auto">
          <a:xfrm>
            <a:off x="5392365" y="6108402"/>
            <a:ext cx="3048000" cy="3048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貨架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矩形 333"/>
          <p:cNvSpPr>
            <a:spLocks noChangeArrowheads="1"/>
          </p:cNvSpPr>
          <p:nvPr/>
        </p:nvSpPr>
        <p:spPr bwMode="auto">
          <a:xfrm>
            <a:off x="5379665" y="5498802"/>
            <a:ext cx="323850" cy="603250"/>
          </a:xfrm>
          <a:prstGeom prst="rect">
            <a:avLst/>
          </a:prstGeom>
          <a:solidFill>
            <a:srgbClr val="FFFFFF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出貨區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矩形 334"/>
          <p:cNvSpPr>
            <a:spLocks noChangeArrowheads="1"/>
          </p:cNvSpPr>
          <p:nvPr/>
        </p:nvSpPr>
        <p:spPr bwMode="auto">
          <a:xfrm>
            <a:off x="5709865" y="5498802"/>
            <a:ext cx="1917700" cy="603250"/>
          </a:xfrm>
          <a:prstGeom prst="rect">
            <a:avLst/>
          </a:prstGeom>
          <a:solidFill>
            <a:srgbClr val="FFFFFF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半成品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待檢區</a:t>
            </a: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已檢查區</a:t>
            </a: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矩形 335"/>
          <p:cNvSpPr>
            <a:spLocks noChangeArrowheads="1"/>
          </p:cNvSpPr>
          <p:nvPr/>
        </p:nvSpPr>
        <p:spPr bwMode="auto">
          <a:xfrm>
            <a:off x="7633915" y="5498802"/>
            <a:ext cx="787400" cy="603250"/>
          </a:xfrm>
          <a:prstGeom prst="rect">
            <a:avLst/>
          </a:prstGeom>
          <a:solidFill>
            <a:srgbClr val="FFFFFF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進貨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待檢區</a:t>
            </a: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endParaRPr kumimoji="0" lang="en-US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已檢查區</a:t>
            </a: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矩形 336"/>
          <p:cNvSpPr>
            <a:spLocks noChangeArrowheads="1"/>
          </p:cNvSpPr>
          <p:nvPr/>
        </p:nvSpPr>
        <p:spPr bwMode="auto">
          <a:xfrm>
            <a:off x="1473424" y="4593704"/>
            <a:ext cx="4680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完工區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矩形 337"/>
          <p:cNvSpPr>
            <a:spLocks noChangeArrowheads="1"/>
          </p:cNvSpPr>
          <p:nvPr/>
        </p:nvSpPr>
        <p:spPr bwMode="auto">
          <a:xfrm>
            <a:off x="1473424" y="4365104"/>
            <a:ext cx="4680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待加工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矩形 338"/>
          <p:cNvSpPr>
            <a:spLocks noChangeArrowheads="1"/>
          </p:cNvSpPr>
          <p:nvPr/>
        </p:nvSpPr>
        <p:spPr bwMode="auto">
          <a:xfrm>
            <a:off x="2737124" y="4529478"/>
            <a:ext cx="4320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完工區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矩形 339"/>
          <p:cNvSpPr>
            <a:spLocks noChangeArrowheads="1"/>
          </p:cNvSpPr>
          <p:nvPr/>
        </p:nvSpPr>
        <p:spPr bwMode="auto">
          <a:xfrm>
            <a:off x="2737124" y="4300878"/>
            <a:ext cx="4320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待加工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向左箭號 46"/>
          <p:cNvSpPr/>
          <p:nvPr/>
        </p:nvSpPr>
        <p:spPr>
          <a:xfrm>
            <a:off x="5630490" y="5632152"/>
            <a:ext cx="177800" cy="101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4766890" y="5943302"/>
            <a:ext cx="1016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5058990" y="5936952"/>
            <a:ext cx="1016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>
            <a:off x="4652590" y="5644852"/>
            <a:ext cx="584200" cy="266700"/>
          </a:xfrm>
          <a:custGeom>
            <a:avLst/>
            <a:gdLst>
              <a:gd name="connsiteX0" fmla="*/ 609600 w 609600"/>
              <a:gd name="connsiteY0" fmla="*/ 266700 h 266700"/>
              <a:gd name="connsiteX1" fmla="*/ 0 w 609600"/>
              <a:gd name="connsiteY1" fmla="*/ 266700 h 266700"/>
              <a:gd name="connsiteX2" fmla="*/ 0 w 609600"/>
              <a:gd name="connsiteY2" fmla="*/ 63500 h 266700"/>
              <a:gd name="connsiteX3" fmla="*/ 63500 w 609600"/>
              <a:gd name="connsiteY3" fmla="*/ 0 h 266700"/>
              <a:gd name="connsiteX4" fmla="*/ 209550 w 609600"/>
              <a:gd name="connsiteY4" fmla="*/ 0 h 266700"/>
              <a:gd name="connsiteX5" fmla="*/ 209550 w 609600"/>
              <a:gd name="connsiteY5" fmla="*/ 120650 h 266700"/>
              <a:gd name="connsiteX6" fmla="*/ 584200 w 609600"/>
              <a:gd name="connsiteY6" fmla="*/ 120650 h 266700"/>
              <a:gd name="connsiteX7" fmla="*/ 609600 w 609600"/>
              <a:gd name="connsiteY7" fmla="*/ 266700 h 266700"/>
              <a:gd name="connsiteX0" fmla="*/ 584200 w 584200"/>
              <a:gd name="connsiteY0" fmla="*/ 266700 h 266700"/>
              <a:gd name="connsiteX1" fmla="*/ 0 w 584200"/>
              <a:gd name="connsiteY1" fmla="*/ 266700 h 266700"/>
              <a:gd name="connsiteX2" fmla="*/ 0 w 584200"/>
              <a:gd name="connsiteY2" fmla="*/ 63500 h 266700"/>
              <a:gd name="connsiteX3" fmla="*/ 63500 w 584200"/>
              <a:gd name="connsiteY3" fmla="*/ 0 h 266700"/>
              <a:gd name="connsiteX4" fmla="*/ 209550 w 584200"/>
              <a:gd name="connsiteY4" fmla="*/ 0 h 266700"/>
              <a:gd name="connsiteX5" fmla="*/ 209550 w 584200"/>
              <a:gd name="connsiteY5" fmla="*/ 120650 h 266700"/>
              <a:gd name="connsiteX6" fmla="*/ 584200 w 584200"/>
              <a:gd name="connsiteY6" fmla="*/ 120650 h 266700"/>
              <a:gd name="connsiteX7" fmla="*/ 584200 w 584200"/>
              <a:gd name="connsiteY7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00" h="266700">
                <a:moveTo>
                  <a:pt x="584200" y="266700"/>
                </a:moveTo>
                <a:lnTo>
                  <a:pt x="0" y="266700"/>
                </a:lnTo>
                <a:lnTo>
                  <a:pt x="0" y="63500"/>
                </a:lnTo>
                <a:lnTo>
                  <a:pt x="63500" y="0"/>
                </a:lnTo>
                <a:lnTo>
                  <a:pt x="209550" y="0"/>
                </a:lnTo>
                <a:lnTo>
                  <a:pt x="209550" y="120650"/>
                </a:lnTo>
                <a:lnTo>
                  <a:pt x="584200" y="120650"/>
                </a:lnTo>
                <a:lnTo>
                  <a:pt x="584200" y="2667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1" name="向左箭號 50"/>
          <p:cNvSpPr/>
          <p:nvPr/>
        </p:nvSpPr>
        <p:spPr>
          <a:xfrm>
            <a:off x="5243140" y="5638502"/>
            <a:ext cx="177800" cy="101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2" name="矩形 356"/>
          <p:cNvSpPr>
            <a:spLocks noChangeArrowheads="1"/>
          </p:cNvSpPr>
          <p:nvPr/>
        </p:nvSpPr>
        <p:spPr bwMode="auto">
          <a:xfrm>
            <a:off x="7716465" y="4737720"/>
            <a:ext cx="4699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完工區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矩形 357"/>
          <p:cNvSpPr>
            <a:spLocks noChangeArrowheads="1"/>
          </p:cNvSpPr>
          <p:nvPr/>
        </p:nvSpPr>
        <p:spPr bwMode="auto">
          <a:xfrm>
            <a:off x="7716465" y="4509120"/>
            <a:ext cx="4699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待加工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5700340" y="4590752"/>
            <a:ext cx="57150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5982915" y="4590752"/>
            <a:ext cx="57150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6265490" y="4590752"/>
            <a:ext cx="57150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8" name="Rectangle 75"/>
          <p:cNvSpPr>
            <a:spLocks noChangeArrowheads="1"/>
          </p:cNvSpPr>
          <p:nvPr/>
        </p:nvSpPr>
        <p:spPr bwMode="auto">
          <a:xfrm>
            <a:off x="304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239340" y="78657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四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廠區</a:t>
            </a:r>
            <a:r>
              <a:rPr lang="en-US" altLang="zh-TW" sz="2000" dirty="0" smtClean="0"/>
              <a:t>Layout</a:t>
            </a:r>
            <a:r>
              <a:rPr lang="zh-TW" altLang="en-US" sz="2000" dirty="0" smtClean="0"/>
              <a:t>配置與物流動線</a:t>
            </a:r>
          </a:p>
        </p:txBody>
      </p:sp>
      <p:sp>
        <p:nvSpPr>
          <p:cNvPr id="63" name="矩形 62"/>
          <p:cNvSpPr/>
          <p:nvPr/>
        </p:nvSpPr>
        <p:spPr>
          <a:xfrm>
            <a:off x="3266631" y="5199403"/>
            <a:ext cx="288032" cy="7920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1050" dirty="0" smtClean="0"/>
              <a:t>可視化看板</a:t>
            </a:r>
            <a:endParaRPr lang="zh-TW" altLang="en-US" sz="105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827585" y="1628800"/>
            <a:ext cx="763284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Bef>
                <a:spcPts val="3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請以圖例說明廠區設備配置情形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所列設備應與本案相關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與物流動線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如下圖舉一例表示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，並請標註包含：各類設備擺放位置、在製品擺放區域、庫存品擺放區域、可視化生產看板擺放位置等。</a:t>
            </a:r>
          </a:p>
          <a:p>
            <a:pPr marL="177800" indent="-177800" algn="just">
              <a:spcBef>
                <a:spcPts val="3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若本計畫執行涉及廠區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Layout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配置調整貨物流動線調整者，請再補充說明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可用其他顏色表示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。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3" name="肘形接點 2"/>
          <p:cNvCxnSpPr>
            <a:stCxn id="21" idx="1"/>
            <a:endCxn id="38" idx="1"/>
          </p:cNvCxnSpPr>
          <p:nvPr/>
        </p:nvCxnSpPr>
        <p:spPr>
          <a:xfrm rot="10800000" flipV="1">
            <a:off x="2737124" y="3751602"/>
            <a:ext cx="12700" cy="898525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>
            <a:stCxn id="39" idx="0"/>
            <a:endCxn id="21" idx="2"/>
          </p:cNvCxnSpPr>
          <p:nvPr/>
        </p:nvCxnSpPr>
        <p:spPr>
          <a:xfrm flipV="1">
            <a:off x="2953124" y="4062753"/>
            <a:ext cx="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肘形接點 43"/>
          <p:cNvCxnSpPr>
            <a:stCxn id="34" idx="0"/>
            <a:endCxn id="39" idx="3"/>
          </p:cNvCxnSpPr>
          <p:nvPr/>
        </p:nvCxnSpPr>
        <p:spPr>
          <a:xfrm rot="16200000" flipV="1">
            <a:off x="4380283" y="3210369"/>
            <a:ext cx="1077274" cy="34995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肘形接點 61"/>
          <p:cNvCxnSpPr>
            <a:stCxn id="38" idx="2"/>
            <a:endCxn id="37" idx="3"/>
          </p:cNvCxnSpPr>
          <p:nvPr/>
        </p:nvCxnSpPr>
        <p:spPr>
          <a:xfrm rot="5400000" flipH="1">
            <a:off x="2304762" y="4122416"/>
            <a:ext cx="285024" cy="1011700"/>
          </a:xfrm>
          <a:prstGeom prst="bentConnector4">
            <a:avLst>
              <a:gd name="adj1" fmla="val -80204"/>
              <a:gd name="adj2" fmla="val 606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/>
          <p:cNvCxnSpPr>
            <a:stCxn id="37" idx="0"/>
            <a:endCxn id="20" idx="2"/>
          </p:cNvCxnSpPr>
          <p:nvPr/>
        </p:nvCxnSpPr>
        <p:spPr>
          <a:xfrm flipV="1">
            <a:off x="1707424" y="4062753"/>
            <a:ext cx="0" cy="302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肘形接點 71"/>
          <p:cNvCxnSpPr>
            <a:stCxn id="20" idx="1"/>
            <a:endCxn id="36" idx="1"/>
          </p:cNvCxnSpPr>
          <p:nvPr/>
        </p:nvCxnSpPr>
        <p:spPr>
          <a:xfrm rot="10800000" flipV="1">
            <a:off x="1473424" y="3751602"/>
            <a:ext cx="12700" cy="96275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肘形接點 73"/>
          <p:cNvCxnSpPr>
            <a:stCxn id="36" idx="2"/>
            <a:endCxn id="53" idx="3"/>
          </p:cNvCxnSpPr>
          <p:nvPr/>
        </p:nvCxnSpPr>
        <p:spPr>
          <a:xfrm rot="5400000" flipH="1" flipV="1">
            <a:off x="4844277" y="1492916"/>
            <a:ext cx="205234" cy="6478941"/>
          </a:xfrm>
          <a:prstGeom prst="bentConnector4">
            <a:avLst>
              <a:gd name="adj1" fmla="val -111385"/>
              <a:gd name="adj2" fmla="val 1035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單箭頭接點 77"/>
          <p:cNvCxnSpPr>
            <a:stCxn id="53" idx="0"/>
            <a:endCxn id="30" idx="2"/>
          </p:cNvCxnSpPr>
          <p:nvPr/>
        </p:nvCxnSpPr>
        <p:spPr>
          <a:xfrm flipH="1" flipV="1">
            <a:off x="7940625" y="4062753"/>
            <a:ext cx="10790" cy="446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肘形接點 80"/>
          <p:cNvCxnSpPr>
            <a:stCxn id="30" idx="1"/>
            <a:endCxn id="52" idx="1"/>
          </p:cNvCxnSpPr>
          <p:nvPr/>
        </p:nvCxnSpPr>
        <p:spPr>
          <a:xfrm rot="10800000" flipH="1" flipV="1">
            <a:off x="7708849" y="3751602"/>
            <a:ext cx="7615" cy="1106767"/>
          </a:xfrm>
          <a:prstGeom prst="bentConnector3">
            <a:avLst>
              <a:gd name="adj1" fmla="val -300197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肘形接點 82"/>
          <p:cNvCxnSpPr>
            <a:stCxn id="52" idx="2"/>
            <a:endCxn id="33" idx="0"/>
          </p:cNvCxnSpPr>
          <p:nvPr/>
        </p:nvCxnSpPr>
        <p:spPr>
          <a:xfrm rot="5400000">
            <a:off x="6486612" y="4033999"/>
            <a:ext cx="519782" cy="24098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圓角矩形 83"/>
          <p:cNvSpPr/>
          <p:nvPr/>
        </p:nvSpPr>
        <p:spPr>
          <a:xfrm>
            <a:off x="2483768" y="5740102"/>
            <a:ext cx="685356" cy="2159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/>
              <a:t>生管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594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798352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五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受輔導業者需求說明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43608" y="1700808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zh-TW" altLang="zh-TW" sz="16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請說明受輔導業者痛點、遭遇</a:t>
            </a:r>
            <a:r>
              <a:rPr lang="zh-TW" altLang="zh-TW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之瓶頸、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與其中</a:t>
            </a:r>
            <a:r>
              <a:rPr lang="zh-TW" altLang="zh-TW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擬</a:t>
            </a:r>
            <a:r>
              <a:rPr lang="zh-TW" altLang="zh-TW" sz="16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透過本計畫解決的事項， 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如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：因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應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國外客戶要求需於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O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年內逐步建立生產履歷以滿足生產可溯性之需求、插單過於頻繁，導致生產現場管理混亂，訂單達交率過低或產品精度要求提高，導致良品率降低，不符成本等</a:t>
            </a:r>
          </a:p>
        </p:txBody>
      </p:sp>
    </p:spTree>
    <p:extLst>
      <p:ext uri="{BB962C8B-B14F-4D97-AF65-F5344CB8AC3E}">
        <p14:creationId xmlns:p14="http://schemas.microsoft.com/office/powerpoint/2010/main" val="3476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4"/>
          <p:cNvSpPr>
            <a:spLocks noChangeArrowheads="1"/>
          </p:cNvSpPr>
          <p:nvPr/>
        </p:nvSpPr>
        <p:spPr bwMode="auto">
          <a:xfrm>
            <a:off x="0" y="714375"/>
            <a:ext cx="845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、解決方案</a:t>
            </a:r>
            <a:endParaRPr lang="zh-TW" altLang="zh-TW" sz="1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12775" y="2620963"/>
          <a:ext cx="8207375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8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6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4729"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設備名稱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控制器型號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序號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SMB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硬體品牌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軟體品牌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#1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AAA-OOO1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如：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研華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en-US" altLang="zh-TW" sz="1800" b="1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UNO-2271G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en-US" altLang="zh-TW" sz="1800" kern="1200" dirty="0" err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WebAccess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#2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AAA-OOO2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SMB-A(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#3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AAA-OOO3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SMB-A(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名稱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 #4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AAA-OOO4</a:t>
                      </a:r>
                      <a:endParaRPr lang="zh-TW" altLang="zh-TW" sz="14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SMB-A(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型號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軟體品牌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729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請自行增列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03" name="矩形 4"/>
          <p:cNvSpPr>
            <a:spLocks noChangeArrowheads="1"/>
          </p:cNvSpPr>
          <p:nvPr/>
        </p:nvSpPr>
        <p:spPr bwMode="auto">
          <a:xfrm>
            <a:off x="323850" y="1069975"/>
            <a:ext cx="8459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聯網之系統架構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請製表說明本案進行聯網的設備與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對應表，並繪製解決方案之系統架構圖，須與本案所連結的機械設備及採用的裝置相關。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1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3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0"/>
            <a:ext cx="6121400" cy="620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305" name="投影片編號版面配置區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637CFFE-A243-41FD-B3AE-EE98FDFAB80A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8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612775" y="1847850"/>
            <a:ext cx="8775700" cy="758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079500" algn="just">
              <a:lnSpc>
                <a:spcPts val="2600"/>
              </a:lnSpc>
              <a:spcAft>
                <a:spcPts val="0"/>
              </a:spcAft>
              <a:defRPr/>
            </a:pPr>
            <a:r>
              <a:rPr lang="en-US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設備名稱、控制器、</a:t>
            </a:r>
            <a:r>
              <a:rPr lang="en-US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SMB</a:t>
            </a:r>
            <a:r>
              <a:rPr lang="zh-TW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對照表</a:t>
            </a:r>
            <a:r>
              <a:rPr lang="en-US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提案時應列舉型號</a:t>
            </a:r>
            <a:r>
              <a:rPr lang="en-US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驗收時應列舉序號</a:t>
            </a:r>
            <a:r>
              <a:rPr lang="en-US" altLang="zh-TW" sz="2000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307" name="矩形 2"/>
          <p:cNvSpPr>
            <a:spLocks noChangeArrowheads="1"/>
          </p:cNvSpPr>
          <p:nvPr/>
        </p:nvSpPr>
        <p:spPr bwMode="auto">
          <a:xfrm>
            <a:off x="558800" y="4675188"/>
            <a:ext cx="79898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本案規劃完成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台設備聯網，使用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本案設備聯網數量占全廠百分比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OO/OO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_____%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上述設備聯網□是／□否為前後站生產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製程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74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62543</TotalTime>
  <Words>3682</Words>
  <Application>Microsoft Office PowerPoint</Application>
  <PresentationFormat>如螢幕大小 (4:3)</PresentationFormat>
  <Paragraphs>737</Paragraphs>
  <Slides>33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33</vt:i4>
      </vt:variant>
    </vt:vector>
  </HeadingPairs>
  <TitlesOfParts>
    <vt:vector size="45" baseType="lpstr">
      <vt:lpstr>華康隸書體</vt:lpstr>
      <vt:lpstr>微軟正黑體</vt:lpstr>
      <vt:lpstr>新細明體</vt:lpstr>
      <vt:lpstr>標楷體</vt:lpstr>
      <vt:lpstr>Arial</vt:lpstr>
      <vt:lpstr>Calibri</vt:lpstr>
      <vt:lpstr>Constantia</vt:lpstr>
      <vt:lpstr>Times New Roman</vt:lpstr>
      <vt:lpstr>Wingdings</vt:lpstr>
      <vt:lpstr>2_Office 佈景主題</vt:lpstr>
      <vt:lpstr>Office 佈景主題</vt:lpstr>
      <vt:lpstr>1_Office 佈景主題</vt:lpstr>
      <vt:lpstr>經濟部工業局112年度 金屬加工設備效能提升計畫 疫後特別預算- 金屬製品領域智慧機上盒(SMB)輔導計畫</vt:lpstr>
      <vt:lpstr>輔導計畫基本資訊</vt:lpstr>
      <vt:lpstr>簡 報 大 綱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貳、預期效益</vt:lpstr>
      <vt:lpstr>PowerPoint 簡報</vt:lpstr>
      <vt:lpstr>參、基本資料</vt:lpstr>
      <vt:lpstr>肆、附錄</vt:lpstr>
      <vt:lpstr>肆、附錄-基本資料</vt:lpstr>
      <vt:lpstr>肆、附錄-基本資料</vt:lpstr>
      <vt:lpstr>PowerPoint 簡報</vt:lpstr>
    </vt:vector>
  </TitlesOfParts>
  <Company>PMC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JOHNNY</dc:creator>
  <cp:lastModifiedBy>葉雯青</cp:lastModifiedBy>
  <cp:revision>4216</cp:revision>
  <cp:lastPrinted>2017-06-21T01:29:56Z</cp:lastPrinted>
  <dcterms:created xsi:type="dcterms:W3CDTF">2012-04-25T05:44:35Z</dcterms:created>
  <dcterms:modified xsi:type="dcterms:W3CDTF">2023-04-26T08:52:16Z</dcterms:modified>
</cp:coreProperties>
</file>