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8" r:id="rId4"/>
  </p:sldMasterIdLst>
  <p:notesMasterIdLst>
    <p:notesMasterId r:id="rId40"/>
  </p:notesMasterIdLst>
  <p:handoutMasterIdLst>
    <p:handoutMasterId r:id="rId41"/>
  </p:handoutMasterIdLst>
  <p:sldIdLst>
    <p:sldId id="380" r:id="rId5"/>
    <p:sldId id="428" r:id="rId6"/>
    <p:sldId id="389" r:id="rId7"/>
    <p:sldId id="411" r:id="rId8"/>
    <p:sldId id="429" r:id="rId9"/>
    <p:sldId id="2181" r:id="rId10"/>
    <p:sldId id="432" r:id="rId11"/>
    <p:sldId id="430" r:id="rId12"/>
    <p:sldId id="2182" r:id="rId13"/>
    <p:sldId id="431" r:id="rId14"/>
    <p:sldId id="2183" r:id="rId15"/>
    <p:sldId id="2184" r:id="rId16"/>
    <p:sldId id="2185" r:id="rId17"/>
    <p:sldId id="433" r:id="rId18"/>
    <p:sldId id="2186" r:id="rId19"/>
    <p:sldId id="434" r:id="rId20"/>
    <p:sldId id="435" r:id="rId21"/>
    <p:sldId id="436" r:id="rId22"/>
    <p:sldId id="437" r:id="rId23"/>
    <p:sldId id="439" r:id="rId24"/>
    <p:sldId id="438" r:id="rId25"/>
    <p:sldId id="440" r:id="rId26"/>
    <p:sldId id="441" r:id="rId27"/>
    <p:sldId id="442" r:id="rId28"/>
    <p:sldId id="443" r:id="rId29"/>
    <p:sldId id="2145" r:id="rId30"/>
    <p:sldId id="2115" r:id="rId31"/>
    <p:sldId id="2114" r:id="rId32"/>
    <p:sldId id="2174" r:id="rId33"/>
    <p:sldId id="2175" r:id="rId34"/>
    <p:sldId id="2176" r:id="rId35"/>
    <p:sldId id="2177" r:id="rId36"/>
    <p:sldId id="2178" r:id="rId37"/>
    <p:sldId id="2179" r:id="rId38"/>
    <p:sldId id="2180" r:id="rId39"/>
  </p:sldIdLst>
  <p:sldSz cx="12192000" cy="6858000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微軟正黑體" pitchFamily="34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微軟正黑體" pitchFamily="34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微軟正黑體" pitchFamily="34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微軟正黑體" pitchFamily="34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微軟正黑體" pitchFamily="34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微軟正黑體" pitchFamily="34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微軟正黑體" pitchFamily="34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微軟正黑體" pitchFamily="34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微軟正黑體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DC3"/>
    <a:srgbClr val="27D8B6"/>
    <a:srgbClr val="3D7783"/>
    <a:srgbClr val="C2FFFE"/>
    <a:srgbClr val="039595"/>
    <a:srgbClr val="1EB89B"/>
    <a:srgbClr val="15816C"/>
    <a:srgbClr val="4CE2C5"/>
    <a:srgbClr val="1BA88D"/>
    <a:srgbClr val="C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88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893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673" y="2"/>
            <a:ext cx="294893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0775"/>
            <a:ext cx="294893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673" y="9440775"/>
            <a:ext cx="294893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5F7CE27-2BB6-468F-BA02-A6A8CECE87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9774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893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673" y="2"/>
            <a:ext cx="294893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3" y="4721986"/>
            <a:ext cx="5446396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775"/>
            <a:ext cx="294893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673" y="9440775"/>
            <a:ext cx="294893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3187BD-5DFE-461E-A2E6-B74DF8EF45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9415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8CEDE4E1-0555-446D-9053-A24D5321F67B}"/>
              </a:ext>
            </a:extLst>
          </p:cNvPr>
          <p:cNvSpPr/>
          <p:nvPr userDrawn="1"/>
        </p:nvSpPr>
        <p:spPr>
          <a:xfrm rot="10800000" flipV="1">
            <a:off x="-38576" y="0"/>
            <a:ext cx="2351584" cy="6858000"/>
          </a:xfrm>
          <a:custGeom>
            <a:avLst/>
            <a:gdLst>
              <a:gd name="connsiteX0" fmla="*/ 712720 w 5074918"/>
              <a:gd name="connsiteY0" fmla="*/ 0 h 6858000"/>
              <a:gd name="connsiteX1" fmla="*/ 5074918 w 5074918"/>
              <a:gd name="connsiteY1" fmla="*/ 0 h 6858000"/>
              <a:gd name="connsiteX2" fmla="*/ 5074918 w 5074918"/>
              <a:gd name="connsiteY2" fmla="*/ 6858000 h 6858000"/>
              <a:gd name="connsiteX3" fmla="*/ 712719 w 5074918"/>
              <a:gd name="connsiteY3" fmla="*/ 6858000 h 6858000"/>
              <a:gd name="connsiteX4" fmla="*/ 551441 w 5074918"/>
              <a:gd name="connsiteY4" fmla="*/ 6471694 h 6858000"/>
              <a:gd name="connsiteX5" fmla="*/ 0 w 5074918"/>
              <a:gd name="connsiteY5" fmla="*/ 3429001 h 6858000"/>
              <a:gd name="connsiteX6" fmla="*/ 551442 w 5074918"/>
              <a:gd name="connsiteY6" fmla="*/ 3863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18" h="6858000">
                <a:moveTo>
                  <a:pt x="712720" y="0"/>
                </a:moveTo>
                <a:lnTo>
                  <a:pt x="5074918" y="0"/>
                </a:lnTo>
                <a:lnTo>
                  <a:pt x="5074918" y="6858000"/>
                </a:lnTo>
                <a:lnTo>
                  <a:pt x="712719" y="6858000"/>
                </a:lnTo>
                <a:lnTo>
                  <a:pt x="551441" y="6471694"/>
                </a:lnTo>
                <a:cubicBezTo>
                  <a:pt x="195004" y="5525388"/>
                  <a:pt x="0" y="4499968"/>
                  <a:pt x="0" y="3429001"/>
                </a:cubicBezTo>
                <a:cubicBezTo>
                  <a:pt x="0" y="2358035"/>
                  <a:pt x="195004" y="1332614"/>
                  <a:pt x="551442" y="386309"/>
                </a:cubicBezTo>
                <a:close/>
              </a:path>
            </a:pathLst>
          </a:custGeom>
          <a:solidFill>
            <a:srgbClr val="CD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C101D30-EA4D-B99A-9FEA-377158202E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20" t="11711" r="5595" b="12522"/>
          <a:stretch/>
        </p:blipFill>
        <p:spPr>
          <a:xfrm>
            <a:off x="172720" y="116632"/>
            <a:ext cx="1419368" cy="4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2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68609" y="6517856"/>
            <a:ext cx="719403" cy="340147"/>
          </a:xfrm>
          <a:prstGeom prst="rect">
            <a:avLst/>
          </a:prstGeom>
        </p:spPr>
        <p:txBody>
          <a:bodyPr/>
          <a:lstStyle>
            <a:lvl1pPr>
              <a:defRPr sz="1400" b="1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A5D163A9-D1EB-4EA9-881F-E31066AE93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標題版面配置區 1"/>
          <p:cNvSpPr>
            <a:spLocks noGrp="1"/>
          </p:cNvSpPr>
          <p:nvPr>
            <p:ph type="title"/>
          </p:nvPr>
        </p:nvSpPr>
        <p:spPr>
          <a:xfrm>
            <a:off x="3173991" y="173773"/>
            <a:ext cx="5724644" cy="5909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rgbClr val="26768E"/>
                </a:solidFill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zh-TW" altLang="en-US"/>
              <a:t>按一下以編輯母片標題樣式</a:t>
            </a: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144D3460-1FAF-4F89-BF96-C3E0DECF5699}"/>
              </a:ext>
            </a:extLst>
          </p:cNvPr>
          <p:cNvSpPr/>
          <p:nvPr userDrawn="1"/>
        </p:nvSpPr>
        <p:spPr>
          <a:xfrm>
            <a:off x="695400" y="836712"/>
            <a:ext cx="10801200" cy="720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97">
                <a:srgbClr val="B1E3E5"/>
              </a:gs>
              <a:gs pos="54000">
                <a:srgbClr val="61C7CB"/>
              </a:gs>
              <a:gs pos="100000">
                <a:srgbClr val="26768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0736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0669" y="3639146"/>
            <a:ext cx="9417963" cy="92333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28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91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4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8CEDE4E1-0555-446D-9053-A24D5321F67B}"/>
              </a:ext>
            </a:extLst>
          </p:cNvPr>
          <p:cNvSpPr/>
          <p:nvPr userDrawn="1"/>
        </p:nvSpPr>
        <p:spPr>
          <a:xfrm rot="10800000" flipV="1">
            <a:off x="-38576" y="0"/>
            <a:ext cx="2351584" cy="6858000"/>
          </a:xfrm>
          <a:custGeom>
            <a:avLst/>
            <a:gdLst>
              <a:gd name="connsiteX0" fmla="*/ 712720 w 5074918"/>
              <a:gd name="connsiteY0" fmla="*/ 0 h 6858000"/>
              <a:gd name="connsiteX1" fmla="*/ 5074918 w 5074918"/>
              <a:gd name="connsiteY1" fmla="*/ 0 h 6858000"/>
              <a:gd name="connsiteX2" fmla="*/ 5074918 w 5074918"/>
              <a:gd name="connsiteY2" fmla="*/ 6858000 h 6858000"/>
              <a:gd name="connsiteX3" fmla="*/ 712719 w 5074918"/>
              <a:gd name="connsiteY3" fmla="*/ 6858000 h 6858000"/>
              <a:gd name="connsiteX4" fmla="*/ 551441 w 5074918"/>
              <a:gd name="connsiteY4" fmla="*/ 6471694 h 6858000"/>
              <a:gd name="connsiteX5" fmla="*/ 0 w 5074918"/>
              <a:gd name="connsiteY5" fmla="*/ 3429001 h 6858000"/>
              <a:gd name="connsiteX6" fmla="*/ 551442 w 5074918"/>
              <a:gd name="connsiteY6" fmla="*/ 3863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18" h="6858000">
                <a:moveTo>
                  <a:pt x="712720" y="0"/>
                </a:moveTo>
                <a:lnTo>
                  <a:pt x="5074918" y="0"/>
                </a:lnTo>
                <a:lnTo>
                  <a:pt x="5074918" y="6858000"/>
                </a:lnTo>
                <a:lnTo>
                  <a:pt x="712719" y="6858000"/>
                </a:lnTo>
                <a:lnTo>
                  <a:pt x="551441" y="6471694"/>
                </a:lnTo>
                <a:cubicBezTo>
                  <a:pt x="195004" y="5525388"/>
                  <a:pt x="0" y="4499968"/>
                  <a:pt x="0" y="3429001"/>
                </a:cubicBezTo>
                <a:cubicBezTo>
                  <a:pt x="0" y="2358035"/>
                  <a:pt x="195004" y="1332614"/>
                  <a:pt x="551442" y="386309"/>
                </a:cubicBezTo>
                <a:close/>
              </a:path>
            </a:pathLst>
          </a:custGeom>
          <a:solidFill>
            <a:srgbClr val="CD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Connector 7">
            <a:extLst>
              <a:ext uri="{FF2B5EF4-FFF2-40B4-BE49-F238E27FC236}">
                <a16:creationId xmlns:a16="http://schemas.microsoft.com/office/drawing/2014/main" id="{6CED8213-05F4-41A0-9724-6AB427B58E7E}"/>
              </a:ext>
            </a:extLst>
          </p:cNvPr>
          <p:cNvCxnSpPr>
            <a:cxnSpLocks/>
          </p:cNvCxnSpPr>
          <p:nvPr userDrawn="1"/>
        </p:nvCxnSpPr>
        <p:spPr>
          <a:xfrm>
            <a:off x="1040562" y="4498796"/>
            <a:ext cx="87541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F2B673D9-5E83-4320-A93E-3D50C077CE4D}"/>
              </a:ext>
            </a:extLst>
          </p:cNvPr>
          <p:cNvSpPr/>
          <p:nvPr userDrawn="1"/>
        </p:nvSpPr>
        <p:spPr>
          <a:xfrm>
            <a:off x="903540" y="4407480"/>
            <a:ext cx="671128" cy="245656"/>
          </a:xfrm>
          <a:prstGeom prst="roundRect">
            <a:avLst>
              <a:gd name="adj" fmla="val 50000"/>
            </a:avLst>
          </a:prstGeom>
          <a:solidFill>
            <a:srgbClr val="267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Rectangle: Rounded Corners 10">
            <a:extLst>
              <a:ext uri="{FF2B5EF4-FFF2-40B4-BE49-F238E27FC236}">
                <a16:creationId xmlns:a16="http://schemas.microsoft.com/office/drawing/2014/main" id="{7D738225-9396-4B6B-93B3-3FC202D4468D}"/>
              </a:ext>
            </a:extLst>
          </p:cNvPr>
          <p:cNvSpPr/>
          <p:nvPr userDrawn="1"/>
        </p:nvSpPr>
        <p:spPr>
          <a:xfrm>
            <a:off x="704996" y="4407480"/>
            <a:ext cx="671128" cy="245656"/>
          </a:xfrm>
          <a:prstGeom prst="roundRect">
            <a:avLst>
              <a:gd name="adj" fmla="val 50000"/>
            </a:avLst>
          </a:prstGeom>
          <a:solidFill>
            <a:srgbClr val="61C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647835A4-6BC2-42E3-99E1-5C3F2B15F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622" t="20584" r="12032" b="15753"/>
          <a:stretch/>
        </p:blipFill>
        <p:spPr>
          <a:xfrm>
            <a:off x="9948958" y="4400605"/>
            <a:ext cx="1950394" cy="2341899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D3E9E75A-75F6-44C3-A8AD-329C3FDF7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20" t="11711" r="5595" b="12522"/>
          <a:stretch/>
        </p:blipFill>
        <p:spPr>
          <a:xfrm>
            <a:off x="56288" y="44211"/>
            <a:ext cx="1419368" cy="4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9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68609" y="6517856"/>
            <a:ext cx="719403" cy="340147"/>
          </a:xfrm>
          <a:prstGeom prst="rect">
            <a:avLst/>
          </a:prstGeom>
        </p:spPr>
        <p:txBody>
          <a:bodyPr/>
          <a:lstStyle>
            <a:lvl1pPr>
              <a:defRPr sz="1400" b="1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A5D163A9-D1EB-4EA9-881F-E31066AE93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標題版面配置區 1"/>
          <p:cNvSpPr>
            <a:spLocks noGrp="1"/>
          </p:cNvSpPr>
          <p:nvPr>
            <p:ph type="title"/>
          </p:nvPr>
        </p:nvSpPr>
        <p:spPr>
          <a:xfrm>
            <a:off x="3173991" y="173773"/>
            <a:ext cx="5724644" cy="5909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rgbClr val="26768E"/>
                </a:solidFill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zh-TW" altLang="en-US"/>
              <a:t>按一下以編輯母片標題樣式</a:t>
            </a: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144D3460-1FAF-4F89-BF96-C3E0DECF5699}"/>
              </a:ext>
            </a:extLst>
          </p:cNvPr>
          <p:cNvSpPr/>
          <p:nvPr userDrawn="1"/>
        </p:nvSpPr>
        <p:spPr>
          <a:xfrm>
            <a:off x="1247463" y="836715"/>
            <a:ext cx="9697077" cy="765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97">
                <a:srgbClr val="B1E3E5"/>
              </a:gs>
              <a:gs pos="54000">
                <a:srgbClr val="61C7CB"/>
              </a:gs>
              <a:gs pos="100000">
                <a:srgbClr val="26768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3487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102初審簡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3138427" y="0"/>
            <a:ext cx="5724644" cy="59093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44251" y="6500814"/>
            <a:ext cx="1047749" cy="357187"/>
          </a:xfrm>
        </p:spPr>
        <p:txBody>
          <a:bodyPr/>
          <a:lstStyle>
            <a:lvl1pPr>
              <a:defRPr/>
            </a:lvl1pPr>
          </a:lstStyle>
          <a:p>
            <a:fld id="{5971744C-9344-4AB3-BF77-911763BD1A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747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173991" y="365128"/>
            <a:ext cx="572464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7FD47A-28A1-6623-54B5-A3BF0253E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4420" t="11711" r="5595" b="12522"/>
          <a:stretch/>
        </p:blipFill>
        <p:spPr>
          <a:xfrm>
            <a:off x="172720" y="116632"/>
            <a:ext cx="1419368" cy="4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3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4" r:id="rId4"/>
    <p:sldLayoutId id="2147484005" r:id="rId5"/>
    <p:sldLayoutId id="2147484018" r:id="rId6"/>
    <p:sldLayoutId id="2147484019" r:id="rId7"/>
    <p:sldLayoutId id="2147484020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lang="zh-TW" altLang="en-US" sz="3600" b="1" kern="1200" baseline="0" dirty="0">
          <a:solidFill>
            <a:srgbClr val="26768E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(使用中文字型)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(使用中文字型)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(使用中文字型)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(使用中文字型)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(使用中文字型)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5F90AD46-1060-4554-A1C0-E5E90EE3E367}"/>
              </a:ext>
            </a:extLst>
          </p:cNvPr>
          <p:cNvSpPr txBox="1"/>
          <p:nvPr/>
        </p:nvSpPr>
        <p:spPr>
          <a:xfrm>
            <a:off x="2836435" y="271205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0700" indent="-1790700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rgbClr val="2D819A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計畫名稱：ＯＯＯＯＯＯＯＯＯ輔導計畫</a:t>
            </a:r>
            <a:endParaRPr lang="en-US" altLang="zh-TW" sz="2800" b="1" dirty="0">
              <a:solidFill>
                <a:srgbClr val="2D819A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>
                <a:solidFill>
                  <a:srgbClr val="2D819A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輔 導 單 位 ：ＯＯＯＯＯＯＯＯ公司</a:t>
            </a:r>
            <a:endParaRPr lang="en-US" altLang="zh-TW" sz="2400" b="1" dirty="0">
              <a:solidFill>
                <a:srgbClr val="2D819A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>
                <a:solidFill>
                  <a:srgbClr val="2D819A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受輔導業者：ＯＯＯＯＯＯＯＯ公司</a:t>
            </a:r>
            <a:endParaRPr lang="en-US" altLang="zh-TW" sz="2400" b="1" dirty="0">
              <a:solidFill>
                <a:srgbClr val="2D819A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29B9146-666F-4438-B68D-4E8FE29968BB}"/>
              </a:ext>
            </a:extLst>
          </p:cNvPr>
          <p:cNvSpPr txBox="1"/>
          <p:nvPr/>
        </p:nvSpPr>
        <p:spPr>
          <a:xfrm>
            <a:off x="3646451" y="4785846"/>
            <a:ext cx="44124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報  告  人：</a:t>
            </a:r>
            <a:r>
              <a:rPr lang="en-US" altLang="zh-TW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__________(</a:t>
            </a:r>
            <a:r>
              <a:rPr lang="zh-TW" altLang="en-US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1250950" indent="-1250950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出席人員：</a:t>
            </a:r>
            <a:r>
              <a:rPr lang="en-US" altLang="zh-TW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__________(</a:t>
            </a:r>
            <a:r>
              <a:rPr lang="zh-TW" altLang="en-US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單位名稱</a:t>
            </a:r>
            <a:r>
              <a:rPr lang="en-US" altLang="zh-TW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,</a:t>
            </a:r>
            <a:r>
              <a:rPr lang="zh-TW" altLang="en-US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1250950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__________(</a:t>
            </a:r>
            <a:r>
              <a:rPr lang="zh-TW" altLang="en-US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單位名稱</a:t>
            </a:r>
            <a:r>
              <a:rPr lang="en-US" altLang="zh-TW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,</a:t>
            </a:r>
            <a:r>
              <a:rPr lang="zh-TW" altLang="en-US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12509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__________(</a:t>
            </a:r>
            <a:r>
              <a:rPr lang="zh-TW" altLang="en-US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單位名稱</a:t>
            </a:r>
            <a:r>
              <a:rPr lang="en-US" altLang="zh-TW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,</a:t>
            </a:r>
            <a:r>
              <a:rPr lang="zh-TW" altLang="en-US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000" b="1" dirty="0">
                <a:solidFill>
                  <a:srgbClr val="1B5263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67994602-9531-4176-8D8D-C7DD9532FFAC}"/>
              </a:ext>
            </a:extLst>
          </p:cNvPr>
          <p:cNvSpPr/>
          <p:nvPr/>
        </p:nvSpPr>
        <p:spPr>
          <a:xfrm>
            <a:off x="753548" y="952820"/>
            <a:ext cx="10701689" cy="1583742"/>
          </a:xfrm>
          <a:prstGeom prst="roundRect">
            <a:avLst>
              <a:gd name="adj" fmla="val 50000"/>
            </a:avLst>
          </a:prstGeom>
          <a:solidFill>
            <a:srgbClr val="61C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431925" defTabSz="685800">
              <a:tabLst>
                <a:tab pos="987425" algn="l"/>
              </a:tabLst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經濟部產業發展署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115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年度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542925" defTabSz="685800">
              <a:tabLst>
                <a:tab pos="987425" algn="l"/>
              </a:tabLst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工具機產業轉型暨跨業整合計畫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542925" defTabSz="685800">
              <a:tabLst>
                <a:tab pos="987425" algn="l"/>
              </a:tabLst>
            </a:pP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工具機產業智慧化及低碳化輔導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240426EA-4278-BCDB-D27B-235BEC4F770B}"/>
              </a:ext>
            </a:extLst>
          </p:cNvPr>
          <p:cNvSpPr/>
          <p:nvPr/>
        </p:nvSpPr>
        <p:spPr>
          <a:xfrm>
            <a:off x="7619698" y="1166618"/>
            <a:ext cx="3594100" cy="11561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類別Ａ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雙軸轉型輔　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□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類別Ｂ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應用國產零組件輔導　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□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類別Ｃ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跨業雙軸轉型輔導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5E754B64-BA66-919E-7F6A-B43685923787}"/>
              </a:ext>
            </a:extLst>
          </p:cNvPr>
          <p:cNvGrpSpPr/>
          <p:nvPr/>
        </p:nvGrpSpPr>
        <p:grpSpPr>
          <a:xfrm>
            <a:off x="753548" y="4541371"/>
            <a:ext cx="9089727" cy="245656"/>
            <a:chOff x="704996" y="4407480"/>
            <a:chExt cx="9089727" cy="245656"/>
          </a:xfrm>
        </p:grpSpPr>
        <p:cxnSp>
          <p:nvCxnSpPr>
            <p:cNvPr id="19" name="Straight Connector 7">
              <a:extLst>
                <a:ext uri="{FF2B5EF4-FFF2-40B4-BE49-F238E27FC236}">
                  <a16:creationId xmlns:a16="http://schemas.microsoft.com/office/drawing/2014/main" id="{6CED8213-05F4-41A0-9724-6AB427B58E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0562" y="4498796"/>
              <a:ext cx="875416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9">
              <a:extLst>
                <a:ext uri="{FF2B5EF4-FFF2-40B4-BE49-F238E27FC236}">
                  <a16:creationId xmlns:a16="http://schemas.microsoft.com/office/drawing/2014/main" id="{F2B673D9-5E83-4320-A93E-3D50C077CE4D}"/>
                </a:ext>
              </a:extLst>
            </p:cNvPr>
            <p:cNvSpPr/>
            <p:nvPr userDrawn="1"/>
          </p:nvSpPr>
          <p:spPr>
            <a:xfrm>
              <a:off x="903540" y="4407480"/>
              <a:ext cx="671128" cy="245656"/>
            </a:xfrm>
            <a:prstGeom prst="roundRect">
              <a:avLst>
                <a:gd name="adj" fmla="val 50000"/>
              </a:avLst>
            </a:prstGeom>
            <a:solidFill>
              <a:srgbClr val="267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Rectangle: Rounded Corners 10">
              <a:extLst>
                <a:ext uri="{FF2B5EF4-FFF2-40B4-BE49-F238E27FC236}">
                  <a16:creationId xmlns:a16="http://schemas.microsoft.com/office/drawing/2014/main" id="{7D738225-9396-4B6B-93B3-3FC202D4468D}"/>
                </a:ext>
              </a:extLst>
            </p:cNvPr>
            <p:cNvSpPr/>
            <p:nvPr userDrawn="1"/>
          </p:nvSpPr>
          <p:spPr>
            <a:xfrm>
              <a:off x="704996" y="4407480"/>
              <a:ext cx="671128" cy="245656"/>
            </a:xfrm>
            <a:prstGeom prst="roundRect">
              <a:avLst>
                <a:gd name="adj" fmla="val 50000"/>
              </a:avLst>
            </a:prstGeom>
            <a:solidFill>
              <a:srgbClr val="61C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92740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FDA4D-A345-2089-CCBF-2A4A9D59B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4B5420-179B-9342-984B-C48EF1B4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229E94CB-FE27-E13D-027E-DEE3A391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E937D8E-D254-4344-E139-CEA100D9BC72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一、解決方案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886D16-428C-8DAC-F50C-6CDECE488795}"/>
              </a:ext>
            </a:extLst>
          </p:cNvPr>
          <p:cNvSpPr/>
          <p:nvPr/>
        </p:nvSpPr>
        <p:spPr>
          <a:xfrm>
            <a:off x="839416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本案導入架構圖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8DADA8C-305F-313B-DBAC-7B7AC6B3504E}"/>
              </a:ext>
            </a:extLst>
          </p:cNvPr>
          <p:cNvSpPr txBox="1"/>
          <p:nvPr/>
        </p:nvSpPr>
        <p:spPr>
          <a:xfrm>
            <a:off x="4024195" y="1162075"/>
            <a:ext cx="745660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類別</a:t>
            </a:r>
            <a:r>
              <a:rPr lang="en-US" altLang="zh-TW" sz="1800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B </a:t>
            </a:r>
            <a:r>
              <a:rPr lang="zh-TW" altLang="en-US" sz="1800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請一頁呈現本計畫要做哪些升級工作，一頁呈現本計畫要做哪些升級工作，說明清楚國產零組件、智慧化模組導入，以及解決方案測試規劃，並視內容調整計畫架構與工作分項</a:t>
            </a:r>
            <a:r>
              <a:rPr lang="en-US" altLang="zh-TW" b="1" dirty="0">
                <a:solidFill>
                  <a:srgbClr val="0070C0"/>
                </a:solidFill>
                <a:latin typeface="Verdana"/>
                <a:ea typeface="微軟正黑體"/>
              </a:rPr>
              <a:t>)</a:t>
            </a:r>
            <a:endParaRPr lang="zh-TW" altLang="en-US" b="1" dirty="0">
              <a:solidFill>
                <a:srgbClr val="0070C0"/>
              </a:solidFill>
              <a:latin typeface="Verdana"/>
              <a:ea typeface="微軟正黑體"/>
            </a:endParaRPr>
          </a:p>
        </p:txBody>
      </p: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1E8C2221-A132-A699-2F5D-D3E7944286A5}"/>
              </a:ext>
            </a:extLst>
          </p:cNvPr>
          <p:cNvGrpSpPr/>
          <p:nvPr/>
        </p:nvGrpSpPr>
        <p:grpSpPr>
          <a:xfrm>
            <a:off x="1286812" y="2253066"/>
            <a:ext cx="9618375" cy="3606296"/>
            <a:chOff x="1415480" y="1997022"/>
            <a:chExt cx="9618375" cy="3606296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8B543542-1269-814E-8AF0-5D07B62FF4C1}"/>
                </a:ext>
              </a:extLst>
            </p:cNvPr>
            <p:cNvSpPr/>
            <p:nvPr/>
          </p:nvSpPr>
          <p:spPr>
            <a:xfrm>
              <a:off x="3696106" y="2206590"/>
              <a:ext cx="21093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1950" lvl="1">
                <a:spcBef>
                  <a:spcPts val="0"/>
                </a:spcBef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工作分項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3BF5845-6710-3328-8781-C0987C379985}"/>
                </a:ext>
              </a:extLst>
            </p:cNvPr>
            <p:cNvSpPr/>
            <p:nvPr/>
          </p:nvSpPr>
          <p:spPr>
            <a:xfrm>
              <a:off x="7405376" y="1997022"/>
              <a:ext cx="353895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0"/>
                </a:spcBef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工作子項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67A4012A-AE82-B462-EC9A-33E2BCB1C675}"/>
                </a:ext>
              </a:extLst>
            </p:cNvPr>
            <p:cNvGrpSpPr/>
            <p:nvPr/>
          </p:nvGrpSpPr>
          <p:grpSpPr>
            <a:xfrm>
              <a:off x="1415480" y="2528175"/>
              <a:ext cx="9618375" cy="3075143"/>
              <a:chOff x="1415480" y="2528175"/>
              <a:chExt cx="9618375" cy="3075143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9795A89-4196-0396-6624-9EE6D144C7DE}"/>
                  </a:ext>
                </a:extLst>
              </p:cNvPr>
              <p:cNvSpPr/>
              <p:nvPr/>
            </p:nvSpPr>
            <p:spPr>
              <a:xfrm>
                <a:off x="7336208" y="2528175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A1.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59" name="群組 58">
                <a:extLst>
                  <a:ext uri="{FF2B5EF4-FFF2-40B4-BE49-F238E27FC236}">
                    <a16:creationId xmlns:a16="http://schemas.microsoft.com/office/drawing/2014/main" id="{E246C5AD-CDC6-C07F-16CD-710544DD916D}"/>
                  </a:ext>
                </a:extLst>
              </p:cNvPr>
              <p:cNvGrpSpPr/>
              <p:nvPr/>
            </p:nvGrpSpPr>
            <p:grpSpPr>
              <a:xfrm>
                <a:off x="1415480" y="2716068"/>
                <a:ext cx="9618375" cy="2887250"/>
                <a:chOff x="1415480" y="2716068"/>
                <a:chExt cx="9618375" cy="2887250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3C4FD2E-5A0F-BE47-6887-123EAFB7BFFD}"/>
                    </a:ext>
                  </a:extLst>
                </p:cNvPr>
                <p:cNvSpPr/>
                <p:nvPr/>
              </p:nvSpPr>
              <p:spPr>
                <a:xfrm>
                  <a:off x="1415480" y="2716068"/>
                  <a:ext cx="598667" cy="27122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計畫名稱</a:t>
                  </a:r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69638492-7450-6C44-36D0-4DBAE524E0CD}"/>
                    </a:ext>
                  </a:extLst>
                </p:cNvPr>
                <p:cNvSpPr/>
                <p:nvPr/>
              </p:nvSpPr>
              <p:spPr>
                <a:xfrm>
                  <a:off x="2901968" y="2769688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A.</a:t>
                  </a:r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國產零組件 </a:t>
                  </a:r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21FF65C7-FA91-928B-77D1-D75EF52CFFFA}"/>
                    </a:ext>
                  </a:extLst>
                </p:cNvPr>
                <p:cNvSpPr/>
                <p:nvPr/>
              </p:nvSpPr>
              <p:spPr>
                <a:xfrm>
                  <a:off x="2901967" y="3874039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B. </a:t>
                  </a:r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智慧化模組導入 </a:t>
                  </a:r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929B71DA-8C40-3A0B-1C28-4F1D173E086C}"/>
                    </a:ext>
                  </a:extLst>
                </p:cNvPr>
                <p:cNvSpPr/>
                <p:nvPr/>
              </p:nvSpPr>
              <p:spPr>
                <a:xfrm>
                  <a:off x="7336208" y="3069631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A2.</a:t>
                  </a:r>
                  <a:r>
                    <a:rPr lang="zh-TW" altLang="en-US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14" name="接點: 肘形 13">
                  <a:extLst>
                    <a:ext uri="{FF2B5EF4-FFF2-40B4-BE49-F238E27FC236}">
                      <a16:creationId xmlns:a16="http://schemas.microsoft.com/office/drawing/2014/main" id="{0413733C-9991-FEB1-CA20-07BEB3256B71}"/>
                    </a:ext>
                  </a:extLst>
                </p:cNvPr>
                <p:cNvCxnSpPr>
                  <a:cxnSpLocks/>
                  <a:stCxn id="10" idx="3"/>
                  <a:endCxn id="12" idx="1"/>
                </p:cNvCxnSpPr>
                <p:nvPr/>
              </p:nvCxnSpPr>
              <p:spPr>
                <a:xfrm flipV="1">
                  <a:off x="6599615" y="2726339"/>
                  <a:ext cx="736593" cy="241513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5" name="接點: 肘形 14">
                  <a:extLst>
                    <a:ext uri="{FF2B5EF4-FFF2-40B4-BE49-F238E27FC236}">
                      <a16:creationId xmlns:a16="http://schemas.microsoft.com/office/drawing/2014/main" id="{E6BBA3EA-49F2-ED05-125B-2FFCC249165D}"/>
                    </a:ext>
                  </a:extLst>
                </p:cNvPr>
                <p:cNvCxnSpPr>
                  <a:cxnSpLocks/>
                  <a:stCxn id="10" idx="3"/>
                  <a:endCxn id="13" idx="1"/>
                </p:cNvCxnSpPr>
                <p:nvPr/>
              </p:nvCxnSpPr>
              <p:spPr>
                <a:xfrm>
                  <a:off x="6599615" y="2967852"/>
                  <a:ext cx="736593" cy="299943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接點: 肘形 15">
                  <a:extLst>
                    <a:ext uri="{FF2B5EF4-FFF2-40B4-BE49-F238E27FC236}">
                      <a16:creationId xmlns:a16="http://schemas.microsoft.com/office/drawing/2014/main" id="{D878A962-0918-1BF9-0400-2FDF989C73E6}"/>
                    </a:ext>
                  </a:extLst>
                </p:cNvPr>
                <p:cNvCxnSpPr>
                  <a:cxnSpLocks/>
                  <a:stCxn id="9" idx="3"/>
                  <a:endCxn id="11" idx="1"/>
                </p:cNvCxnSpPr>
                <p:nvPr/>
              </p:nvCxnSpPr>
              <p:spPr>
                <a:xfrm>
                  <a:off x="2014147" y="4072203"/>
                  <a:ext cx="887820" cy="12700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" name="接點: 肘形 16">
                  <a:extLst>
                    <a:ext uri="{FF2B5EF4-FFF2-40B4-BE49-F238E27FC236}">
                      <a16:creationId xmlns:a16="http://schemas.microsoft.com/office/drawing/2014/main" id="{6BF62126-7609-9335-E6EF-1ED2803D033E}"/>
                    </a:ext>
                  </a:extLst>
                </p:cNvPr>
                <p:cNvCxnSpPr>
                  <a:cxnSpLocks/>
                  <a:stCxn id="9" idx="3"/>
                  <a:endCxn id="10" idx="1"/>
                </p:cNvCxnSpPr>
                <p:nvPr/>
              </p:nvCxnSpPr>
              <p:spPr>
                <a:xfrm flipV="1">
                  <a:off x="2014147" y="2967852"/>
                  <a:ext cx="887821" cy="1104351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358FAA1E-9F6E-69A9-5611-6A833427CDC2}"/>
                    </a:ext>
                  </a:extLst>
                </p:cNvPr>
                <p:cNvSpPr/>
                <p:nvPr/>
              </p:nvSpPr>
              <p:spPr>
                <a:xfrm>
                  <a:off x="7336208" y="3611087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B1.</a:t>
                  </a:r>
                  <a:r>
                    <a:rPr lang="zh-TW" altLang="en-US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FE17765B-E467-0500-65E4-B3A60860088F}"/>
                    </a:ext>
                  </a:extLst>
                </p:cNvPr>
                <p:cNvSpPr/>
                <p:nvPr/>
              </p:nvSpPr>
              <p:spPr>
                <a:xfrm>
                  <a:off x="7336208" y="4152543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B2.</a:t>
                  </a:r>
                  <a:r>
                    <a:rPr lang="zh-TW" altLang="en-US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23" name="接點: 肘形 22">
                  <a:extLst>
                    <a:ext uri="{FF2B5EF4-FFF2-40B4-BE49-F238E27FC236}">
                      <a16:creationId xmlns:a16="http://schemas.microsoft.com/office/drawing/2014/main" id="{9BA8D953-7C0C-40CE-F32A-ECE723FDBE00}"/>
                    </a:ext>
                  </a:extLst>
                </p:cNvPr>
                <p:cNvCxnSpPr>
                  <a:cxnSpLocks/>
                  <a:stCxn id="11" idx="3"/>
                  <a:endCxn id="21" idx="1"/>
                </p:cNvCxnSpPr>
                <p:nvPr/>
              </p:nvCxnSpPr>
              <p:spPr>
                <a:xfrm flipV="1">
                  <a:off x="6599614" y="3809251"/>
                  <a:ext cx="736594" cy="262952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" name="接點: 肘形 23">
                  <a:extLst>
                    <a:ext uri="{FF2B5EF4-FFF2-40B4-BE49-F238E27FC236}">
                      <a16:creationId xmlns:a16="http://schemas.microsoft.com/office/drawing/2014/main" id="{AE0663D1-3272-E652-9F0B-6C72EF80B337}"/>
                    </a:ext>
                  </a:extLst>
                </p:cNvPr>
                <p:cNvCxnSpPr>
                  <a:cxnSpLocks/>
                  <a:stCxn id="11" idx="3"/>
                  <a:endCxn id="22" idx="1"/>
                </p:cNvCxnSpPr>
                <p:nvPr/>
              </p:nvCxnSpPr>
              <p:spPr>
                <a:xfrm>
                  <a:off x="6599614" y="4072203"/>
                  <a:ext cx="736594" cy="278504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1971A8DE-6784-E841-C571-7A3E64A014B4}"/>
                    </a:ext>
                  </a:extLst>
                </p:cNvPr>
                <p:cNvSpPr/>
                <p:nvPr/>
              </p:nvSpPr>
              <p:spPr>
                <a:xfrm>
                  <a:off x="2901966" y="4851559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C. </a:t>
                  </a:r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解決方案測試 </a:t>
                  </a:r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EAD64D25-0D44-F101-5BF8-BF6EECCFA6DA}"/>
                    </a:ext>
                  </a:extLst>
                </p:cNvPr>
                <p:cNvSpPr/>
                <p:nvPr/>
              </p:nvSpPr>
              <p:spPr>
                <a:xfrm>
                  <a:off x="7336208" y="4693999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C1.</a:t>
                  </a:r>
                  <a:r>
                    <a:rPr lang="zh-TW" altLang="en-US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39" name="接點: 肘形 38">
                  <a:extLst>
                    <a:ext uri="{FF2B5EF4-FFF2-40B4-BE49-F238E27FC236}">
                      <a16:creationId xmlns:a16="http://schemas.microsoft.com/office/drawing/2014/main" id="{69A3E17C-018C-A516-F0BF-AA5EF4D1C6A4}"/>
                    </a:ext>
                  </a:extLst>
                </p:cNvPr>
                <p:cNvCxnSpPr>
                  <a:cxnSpLocks/>
                  <a:stCxn id="32" idx="3"/>
                  <a:endCxn id="36" idx="1"/>
                </p:cNvCxnSpPr>
                <p:nvPr/>
              </p:nvCxnSpPr>
              <p:spPr>
                <a:xfrm flipV="1">
                  <a:off x="6599613" y="4892163"/>
                  <a:ext cx="736595" cy="15756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1" name="接點: 肘形 40">
                  <a:extLst>
                    <a:ext uri="{FF2B5EF4-FFF2-40B4-BE49-F238E27FC236}">
                      <a16:creationId xmlns:a16="http://schemas.microsoft.com/office/drawing/2014/main" id="{E06C3730-9909-6994-48D2-E8A965E97367}"/>
                    </a:ext>
                  </a:extLst>
                </p:cNvPr>
                <p:cNvCxnSpPr>
                  <a:cxnSpLocks/>
                  <a:stCxn id="9" idx="3"/>
                  <a:endCxn id="32" idx="1"/>
                </p:cNvCxnSpPr>
                <p:nvPr/>
              </p:nvCxnSpPr>
              <p:spPr>
                <a:xfrm>
                  <a:off x="2014147" y="4072203"/>
                  <a:ext cx="887819" cy="977520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E8F28272-042E-8DE9-6429-398E7D2031F9}"/>
                    </a:ext>
                  </a:extLst>
                </p:cNvPr>
                <p:cNvSpPr/>
                <p:nvPr/>
              </p:nvSpPr>
              <p:spPr>
                <a:xfrm>
                  <a:off x="7336206" y="5206990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C1.</a:t>
                  </a:r>
                  <a:r>
                    <a:rPr lang="zh-TW" altLang="en-US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49" name="接點: 肘形 48">
                  <a:extLst>
                    <a:ext uri="{FF2B5EF4-FFF2-40B4-BE49-F238E27FC236}">
                      <a16:creationId xmlns:a16="http://schemas.microsoft.com/office/drawing/2014/main" id="{9E5D7077-52B3-46EA-091B-587DD55CD3B4}"/>
                    </a:ext>
                  </a:extLst>
                </p:cNvPr>
                <p:cNvCxnSpPr>
                  <a:cxnSpLocks/>
                  <a:stCxn id="32" idx="3"/>
                  <a:endCxn id="48" idx="1"/>
                </p:cNvCxnSpPr>
                <p:nvPr/>
              </p:nvCxnSpPr>
              <p:spPr>
                <a:xfrm>
                  <a:off x="6599613" y="5049723"/>
                  <a:ext cx="736593" cy="355431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76506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E72C4-3C9B-5482-8827-7FE18DD1E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D9A4748-F6FF-EE2F-8657-C4BC957E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B8F1ACA7-05F1-A86D-376E-C3D52CFB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CCECE86-69DF-2FAE-A78D-8BA7E830D8F7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一、解決方案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837C54-ECC4-D503-315A-7F695C18DB04}"/>
              </a:ext>
            </a:extLst>
          </p:cNvPr>
          <p:cNvSpPr/>
          <p:nvPr/>
        </p:nvSpPr>
        <p:spPr>
          <a:xfrm>
            <a:off x="839416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本案導入架構圖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E9574A0-C52C-098B-D7E3-057E0EBCDEAD}"/>
              </a:ext>
            </a:extLst>
          </p:cNvPr>
          <p:cNvSpPr txBox="1"/>
          <p:nvPr/>
        </p:nvSpPr>
        <p:spPr>
          <a:xfrm>
            <a:off x="4024195" y="1162075"/>
            <a:ext cx="745660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類別</a:t>
            </a:r>
            <a:r>
              <a:rPr lang="en-US" altLang="zh-TW" sz="1800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C</a:t>
            </a:r>
            <a:r>
              <a:rPr lang="zh-TW" altLang="en-US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請一頁呈現本計畫要做哪些升級工作，說明清楚硬體面、軟體面、系統整合面改善工作項目，以及解決方案測試規劃，並</a:t>
            </a:r>
            <a:r>
              <a:rPr lang="zh-TW" altLang="en-US" b="1" dirty="0">
                <a:solidFill>
                  <a:srgbClr val="0070C0"/>
                </a:solidFill>
                <a:latin typeface="Verdana"/>
                <a:ea typeface="微軟正黑體"/>
              </a:rPr>
              <a:t>視內容調整計畫架構與工作分項</a:t>
            </a:r>
            <a:r>
              <a:rPr lang="en-US" altLang="zh-TW" b="1" dirty="0">
                <a:solidFill>
                  <a:srgbClr val="0070C0"/>
                </a:solidFill>
                <a:latin typeface="Verdana"/>
                <a:ea typeface="微軟正黑體"/>
              </a:rPr>
              <a:t>)</a:t>
            </a:r>
            <a:endParaRPr lang="zh-TW" altLang="en-US" b="1" dirty="0">
              <a:solidFill>
                <a:srgbClr val="0070C0"/>
              </a:solidFill>
              <a:latin typeface="Verdana"/>
              <a:ea typeface="微軟正黑體"/>
            </a:endParaRPr>
          </a:p>
        </p:txBody>
      </p: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1041ECFC-F7B0-0650-A5C5-4C421BFAD290}"/>
              </a:ext>
            </a:extLst>
          </p:cNvPr>
          <p:cNvGrpSpPr/>
          <p:nvPr/>
        </p:nvGrpSpPr>
        <p:grpSpPr>
          <a:xfrm>
            <a:off x="1286812" y="2253066"/>
            <a:ext cx="9618375" cy="4159891"/>
            <a:chOff x="1415480" y="1997022"/>
            <a:chExt cx="9618375" cy="4159891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4D0D315-A201-530A-BB62-DE43DFECC7A1}"/>
                </a:ext>
              </a:extLst>
            </p:cNvPr>
            <p:cNvSpPr/>
            <p:nvPr/>
          </p:nvSpPr>
          <p:spPr>
            <a:xfrm>
              <a:off x="3696106" y="2206590"/>
              <a:ext cx="21093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1950" lvl="1">
                <a:spcBef>
                  <a:spcPts val="0"/>
                </a:spcBef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工作分項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90158F3-BCFD-D267-A215-FF1349C9CA65}"/>
                </a:ext>
              </a:extLst>
            </p:cNvPr>
            <p:cNvSpPr/>
            <p:nvPr/>
          </p:nvSpPr>
          <p:spPr>
            <a:xfrm>
              <a:off x="7405376" y="1997022"/>
              <a:ext cx="353895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0"/>
                </a:spcBef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工作子項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7E7D7A85-3D91-70AD-6333-4B1C96A4FD88}"/>
                </a:ext>
              </a:extLst>
            </p:cNvPr>
            <p:cNvGrpSpPr/>
            <p:nvPr/>
          </p:nvGrpSpPr>
          <p:grpSpPr>
            <a:xfrm>
              <a:off x="1415480" y="2528175"/>
              <a:ext cx="9618375" cy="3628738"/>
              <a:chOff x="1415480" y="2528175"/>
              <a:chExt cx="9618375" cy="3628738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EE01DDA-4D01-2E82-95E5-39F978BC6E8F}"/>
                  </a:ext>
                </a:extLst>
              </p:cNvPr>
              <p:cNvSpPr/>
              <p:nvPr/>
            </p:nvSpPr>
            <p:spPr>
              <a:xfrm>
                <a:off x="7336208" y="2528175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A1.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59" name="群組 58">
                <a:extLst>
                  <a:ext uri="{FF2B5EF4-FFF2-40B4-BE49-F238E27FC236}">
                    <a16:creationId xmlns:a16="http://schemas.microsoft.com/office/drawing/2014/main" id="{3ED4B699-8796-EDC2-6AB9-37C34FF01564}"/>
                  </a:ext>
                </a:extLst>
              </p:cNvPr>
              <p:cNvGrpSpPr/>
              <p:nvPr/>
            </p:nvGrpSpPr>
            <p:grpSpPr>
              <a:xfrm>
                <a:off x="1415480" y="2716068"/>
                <a:ext cx="9618375" cy="3440845"/>
                <a:chOff x="1415480" y="2716068"/>
                <a:chExt cx="9618375" cy="3440845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AA28860-72A9-E3FD-C30C-3A80806D574C}"/>
                    </a:ext>
                  </a:extLst>
                </p:cNvPr>
                <p:cNvSpPr/>
                <p:nvPr/>
              </p:nvSpPr>
              <p:spPr>
                <a:xfrm>
                  <a:off x="1415480" y="2716068"/>
                  <a:ext cx="598667" cy="27122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計畫名稱</a:t>
                  </a:r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2F0E8FF1-F719-47D1-E562-5BF5ECCB28C5}"/>
                    </a:ext>
                  </a:extLst>
                </p:cNvPr>
                <p:cNvSpPr/>
                <p:nvPr/>
              </p:nvSpPr>
              <p:spPr>
                <a:xfrm>
                  <a:off x="2901968" y="2769688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A.</a:t>
                  </a:r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產品</a:t>
                  </a:r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/</a:t>
                  </a:r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產線轉型升級</a:t>
                  </a:r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0FFECD7E-2A42-CA33-36E0-762FDB44040B}"/>
                    </a:ext>
                  </a:extLst>
                </p:cNvPr>
                <p:cNvSpPr/>
                <p:nvPr/>
              </p:nvSpPr>
              <p:spPr>
                <a:xfrm>
                  <a:off x="2901967" y="3874039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B.</a:t>
                  </a:r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系統整合應用 </a:t>
                  </a:r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800284E-5AD9-B24A-D58A-701C24AAB1C8}"/>
                    </a:ext>
                  </a:extLst>
                </p:cNvPr>
                <p:cNvSpPr/>
                <p:nvPr/>
              </p:nvSpPr>
              <p:spPr>
                <a:xfrm>
                  <a:off x="7336208" y="3069631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A2.</a:t>
                  </a:r>
                  <a:r>
                    <a:rPr lang="zh-TW" altLang="en-US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14" name="接點: 肘形 13">
                  <a:extLst>
                    <a:ext uri="{FF2B5EF4-FFF2-40B4-BE49-F238E27FC236}">
                      <a16:creationId xmlns:a16="http://schemas.microsoft.com/office/drawing/2014/main" id="{9C97021A-C403-5426-9512-39116E87F505}"/>
                    </a:ext>
                  </a:extLst>
                </p:cNvPr>
                <p:cNvCxnSpPr>
                  <a:cxnSpLocks/>
                  <a:stCxn id="10" idx="3"/>
                  <a:endCxn id="12" idx="1"/>
                </p:cNvCxnSpPr>
                <p:nvPr/>
              </p:nvCxnSpPr>
              <p:spPr>
                <a:xfrm flipV="1">
                  <a:off x="6599615" y="2726339"/>
                  <a:ext cx="736593" cy="241513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5" name="接點: 肘形 14">
                  <a:extLst>
                    <a:ext uri="{FF2B5EF4-FFF2-40B4-BE49-F238E27FC236}">
                      <a16:creationId xmlns:a16="http://schemas.microsoft.com/office/drawing/2014/main" id="{D3B34241-2BA8-6128-7292-1FF171D55335}"/>
                    </a:ext>
                  </a:extLst>
                </p:cNvPr>
                <p:cNvCxnSpPr>
                  <a:cxnSpLocks/>
                  <a:stCxn id="10" idx="3"/>
                  <a:endCxn id="13" idx="1"/>
                </p:cNvCxnSpPr>
                <p:nvPr/>
              </p:nvCxnSpPr>
              <p:spPr>
                <a:xfrm>
                  <a:off x="6599615" y="2967852"/>
                  <a:ext cx="736593" cy="299943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接點: 肘形 15">
                  <a:extLst>
                    <a:ext uri="{FF2B5EF4-FFF2-40B4-BE49-F238E27FC236}">
                      <a16:creationId xmlns:a16="http://schemas.microsoft.com/office/drawing/2014/main" id="{7B637A85-A340-6409-4DB1-C42669111153}"/>
                    </a:ext>
                  </a:extLst>
                </p:cNvPr>
                <p:cNvCxnSpPr>
                  <a:cxnSpLocks/>
                  <a:stCxn id="9" idx="3"/>
                  <a:endCxn id="11" idx="1"/>
                </p:cNvCxnSpPr>
                <p:nvPr/>
              </p:nvCxnSpPr>
              <p:spPr>
                <a:xfrm>
                  <a:off x="2014147" y="4072203"/>
                  <a:ext cx="887820" cy="12700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" name="接點: 肘形 16">
                  <a:extLst>
                    <a:ext uri="{FF2B5EF4-FFF2-40B4-BE49-F238E27FC236}">
                      <a16:creationId xmlns:a16="http://schemas.microsoft.com/office/drawing/2014/main" id="{93EF7AFD-5A16-7196-06AC-721D71BFA232}"/>
                    </a:ext>
                  </a:extLst>
                </p:cNvPr>
                <p:cNvCxnSpPr>
                  <a:cxnSpLocks/>
                  <a:stCxn id="9" idx="3"/>
                  <a:endCxn id="10" idx="1"/>
                </p:cNvCxnSpPr>
                <p:nvPr/>
              </p:nvCxnSpPr>
              <p:spPr>
                <a:xfrm flipV="1">
                  <a:off x="2014147" y="2967852"/>
                  <a:ext cx="887821" cy="1104351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9F791E2B-2AD1-5579-AEF6-1D5991DB7F30}"/>
                    </a:ext>
                  </a:extLst>
                </p:cNvPr>
                <p:cNvSpPr/>
                <p:nvPr/>
              </p:nvSpPr>
              <p:spPr>
                <a:xfrm>
                  <a:off x="7336208" y="3611087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B1.</a:t>
                  </a:r>
                  <a:r>
                    <a:rPr lang="zh-TW" altLang="en-US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EF9E4D27-4717-F188-6D0C-B8DB7054917E}"/>
                    </a:ext>
                  </a:extLst>
                </p:cNvPr>
                <p:cNvSpPr/>
                <p:nvPr/>
              </p:nvSpPr>
              <p:spPr>
                <a:xfrm>
                  <a:off x="7336208" y="4152543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B2.</a:t>
                  </a:r>
                  <a:r>
                    <a:rPr lang="zh-TW" altLang="en-US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23" name="接點: 肘形 22">
                  <a:extLst>
                    <a:ext uri="{FF2B5EF4-FFF2-40B4-BE49-F238E27FC236}">
                      <a16:creationId xmlns:a16="http://schemas.microsoft.com/office/drawing/2014/main" id="{DF7A4FB6-CBA8-CF71-8A28-350CFE3178DB}"/>
                    </a:ext>
                  </a:extLst>
                </p:cNvPr>
                <p:cNvCxnSpPr>
                  <a:cxnSpLocks/>
                  <a:stCxn id="11" idx="3"/>
                  <a:endCxn id="21" idx="1"/>
                </p:cNvCxnSpPr>
                <p:nvPr/>
              </p:nvCxnSpPr>
              <p:spPr>
                <a:xfrm flipV="1">
                  <a:off x="6599614" y="3809251"/>
                  <a:ext cx="736594" cy="262952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" name="接點: 肘形 23">
                  <a:extLst>
                    <a:ext uri="{FF2B5EF4-FFF2-40B4-BE49-F238E27FC236}">
                      <a16:creationId xmlns:a16="http://schemas.microsoft.com/office/drawing/2014/main" id="{B5DBB896-F122-9F8B-3E57-C0B263E30193}"/>
                    </a:ext>
                  </a:extLst>
                </p:cNvPr>
                <p:cNvCxnSpPr>
                  <a:cxnSpLocks/>
                  <a:stCxn id="11" idx="3"/>
                  <a:endCxn id="22" idx="1"/>
                </p:cNvCxnSpPr>
                <p:nvPr/>
              </p:nvCxnSpPr>
              <p:spPr>
                <a:xfrm>
                  <a:off x="6599614" y="4072203"/>
                  <a:ext cx="736594" cy="278504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B9241AF1-897A-8F48-53AA-E2C561F9A500}"/>
                    </a:ext>
                  </a:extLst>
                </p:cNvPr>
                <p:cNvSpPr/>
                <p:nvPr/>
              </p:nvSpPr>
              <p:spPr>
                <a:xfrm>
                  <a:off x="2901966" y="4851559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C. </a:t>
                  </a:r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節能製造優化 </a:t>
                  </a:r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76592D02-2F7E-4AF0-0CF1-AADBCDD16D7A}"/>
                    </a:ext>
                  </a:extLst>
                </p:cNvPr>
                <p:cNvSpPr/>
                <p:nvPr/>
              </p:nvSpPr>
              <p:spPr>
                <a:xfrm>
                  <a:off x="7336208" y="4693999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C1.</a:t>
                  </a:r>
                  <a:r>
                    <a:rPr lang="zh-TW" altLang="en-US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b="1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39" name="接點: 肘形 38">
                  <a:extLst>
                    <a:ext uri="{FF2B5EF4-FFF2-40B4-BE49-F238E27FC236}">
                      <a16:creationId xmlns:a16="http://schemas.microsoft.com/office/drawing/2014/main" id="{0568ACAE-A0EC-72A9-5810-D96B1C5588B2}"/>
                    </a:ext>
                  </a:extLst>
                </p:cNvPr>
                <p:cNvCxnSpPr>
                  <a:cxnSpLocks/>
                  <a:stCxn id="32" idx="3"/>
                  <a:endCxn id="36" idx="1"/>
                </p:cNvCxnSpPr>
                <p:nvPr/>
              </p:nvCxnSpPr>
              <p:spPr>
                <a:xfrm flipV="1">
                  <a:off x="6599613" y="4892163"/>
                  <a:ext cx="736595" cy="15756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1" name="接點: 肘形 40">
                  <a:extLst>
                    <a:ext uri="{FF2B5EF4-FFF2-40B4-BE49-F238E27FC236}">
                      <a16:creationId xmlns:a16="http://schemas.microsoft.com/office/drawing/2014/main" id="{CAFF16DC-3379-07F1-3C86-E4D7B6008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4146" y="4050937"/>
                  <a:ext cx="887819" cy="977520"/>
                </a:xfrm>
                <a:prstGeom prst="bentConnector3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5134EDC4-F8A7-1350-DA11-D1EDC7133EE2}"/>
                    </a:ext>
                  </a:extLst>
                </p:cNvPr>
                <p:cNvSpPr/>
                <p:nvPr/>
              </p:nvSpPr>
              <p:spPr>
                <a:xfrm>
                  <a:off x="7336206" y="5206990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C1.</a:t>
                  </a:r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49" name="接點: 肘形 48">
                  <a:extLst>
                    <a:ext uri="{FF2B5EF4-FFF2-40B4-BE49-F238E27FC236}">
                      <a16:creationId xmlns:a16="http://schemas.microsoft.com/office/drawing/2014/main" id="{64B25AE3-8D9B-8D0E-F769-101F23FD259A}"/>
                    </a:ext>
                  </a:extLst>
                </p:cNvPr>
                <p:cNvCxnSpPr>
                  <a:cxnSpLocks/>
                  <a:stCxn id="32" idx="3"/>
                  <a:endCxn id="48" idx="1"/>
                </p:cNvCxnSpPr>
                <p:nvPr/>
              </p:nvCxnSpPr>
              <p:spPr>
                <a:xfrm>
                  <a:off x="6599613" y="5049723"/>
                  <a:ext cx="736593" cy="355431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1979CD25-4BC2-4895-3153-4F81ABD93FFD}"/>
                    </a:ext>
                  </a:extLst>
                </p:cNvPr>
                <p:cNvSpPr/>
                <p:nvPr/>
              </p:nvSpPr>
              <p:spPr>
                <a:xfrm>
                  <a:off x="2901966" y="5759617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D. </a:t>
                  </a:r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解決方案測試 </a:t>
                  </a:r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5" name="接點: 肘形 4">
                  <a:extLst>
                    <a:ext uri="{FF2B5EF4-FFF2-40B4-BE49-F238E27FC236}">
                      <a16:creationId xmlns:a16="http://schemas.microsoft.com/office/drawing/2014/main" id="{98DE9C44-015D-88BD-6928-CF1C76593E64}"/>
                    </a:ext>
                  </a:extLst>
                </p:cNvPr>
                <p:cNvCxnSpPr>
                  <a:cxnSpLocks/>
                  <a:stCxn id="9" idx="3"/>
                  <a:endCxn id="3" idx="1"/>
                </p:cNvCxnSpPr>
                <p:nvPr/>
              </p:nvCxnSpPr>
              <p:spPr>
                <a:xfrm>
                  <a:off x="2014147" y="4072203"/>
                  <a:ext cx="887819" cy="1885578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3D939419-EA80-FE3A-BD29-A26440FF4C1F}"/>
                    </a:ext>
                  </a:extLst>
                </p:cNvPr>
                <p:cNvSpPr/>
                <p:nvPr/>
              </p:nvSpPr>
              <p:spPr>
                <a:xfrm>
                  <a:off x="7336206" y="5760585"/>
                  <a:ext cx="3697647" cy="396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D1.</a:t>
                  </a:r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OOOO</a:t>
                  </a:r>
                  <a:endPara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26" name="接點: 肘形 25">
                  <a:extLst>
                    <a:ext uri="{FF2B5EF4-FFF2-40B4-BE49-F238E27FC236}">
                      <a16:creationId xmlns:a16="http://schemas.microsoft.com/office/drawing/2014/main" id="{36D26BE8-997B-ED1A-F9A0-E80486C11712}"/>
                    </a:ext>
                  </a:extLst>
                </p:cNvPr>
                <p:cNvCxnSpPr>
                  <a:cxnSpLocks/>
                  <a:stCxn id="3" idx="3"/>
                  <a:endCxn id="25" idx="1"/>
                </p:cNvCxnSpPr>
                <p:nvPr/>
              </p:nvCxnSpPr>
              <p:spPr>
                <a:xfrm>
                  <a:off x="6599613" y="5957781"/>
                  <a:ext cx="736593" cy="968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06367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F5C43-1F52-3B64-6BBC-40F4B0038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8BCE2D2-F3F1-885B-92E7-229EA6B7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4503A8B-678A-628F-7188-8DA6CB7D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D0697C3-97A1-18AD-8507-00EBC5EF9299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一、解決方案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343694-C4FB-3F44-BC07-624FE3604C12}"/>
              </a:ext>
            </a:extLst>
          </p:cNvPr>
          <p:cNvSpPr/>
          <p:nvPr/>
        </p:nvSpPr>
        <p:spPr>
          <a:xfrm>
            <a:off x="839416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本案生產單元功能規劃說明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2C2B349-380B-C09F-3A8B-B01B967A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152" y="1869806"/>
            <a:ext cx="8453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en-US" altLang="zh-TW" sz="2000" dirty="0"/>
              <a:t>1.</a:t>
            </a:r>
            <a:r>
              <a:rPr lang="zh-TW" altLang="en-US" sz="2000" dirty="0"/>
              <a:t>本案導入之模組</a:t>
            </a:r>
            <a:r>
              <a:rPr lang="en-US" altLang="zh-TW" sz="2000" dirty="0"/>
              <a:t>/</a:t>
            </a:r>
            <a:r>
              <a:rPr lang="zh-TW" altLang="en-US" sz="2000" dirty="0"/>
              <a:t>功能若與生產流程優化相關，應以代號說明關聯性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A1F1A2F-F2C5-921F-F8CE-BC16E0177E0D}"/>
              </a:ext>
            </a:extLst>
          </p:cNvPr>
          <p:cNvSpPr txBox="1"/>
          <p:nvPr/>
        </p:nvSpPr>
        <p:spPr>
          <a:xfrm>
            <a:off x="1121203" y="2423612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流程序</a:t>
            </a:r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/</a:t>
            </a:r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流程名稱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8E334F4-5860-36AB-2211-A866CA5C3ABA}"/>
              </a:ext>
            </a:extLst>
          </p:cNvPr>
          <p:cNvSpPr txBox="1"/>
          <p:nvPr/>
        </p:nvSpPr>
        <p:spPr>
          <a:xfrm>
            <a:off x="1558823" y="263963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管理方式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7ED39A3-DBEB-A9D4-85DC-A71A55F54E71}"/>
              </a:ext>
            </a:extLst>
          </p:cNvPr>
          <p:cNvSpPr txBox="1"/>
          <p:nvPr/>
        </p:nvSpPr>
        <p:spPr>
          <a:xfrm>
            <a:off x="1558823" y="285566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工件簡稱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53A6D82-431A-BB26-18AA-65CD7157164E}"/>
              </a:ext>
            </a:extLst>
          </p:cNvPr>
          <p:cNvSpPr txBox="1"/>
          <p:nvPr/>
        </p:nvSpPr>
        <p:spPr>
          <a:xfrm>
            <a:off x="1558823" y="307168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設備種類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54C52B5-BE24-6342-E31A-199F924011C0}"/>
              </a:ext>
            </a:extLst>
          </p:cNvPr>
          <p:cNvSpPr txBox="1"/>
          <p:nvPr/>
        </p:nvSpPr>
        <p:spPr>
          <a:xfrm>
            <a:off x="1815304" y="3287708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台數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A3EBC22-4D79-259E-63CC-9855668937D3}"/>
              </a:ext>
            </a:extLst>
          </p:cNvPr>
          <p:cNvSpPr txBox="1"/>
          <p:nvPr/>
        </p:nvSpPr>
        <p:spPr>
          <a:xfrm>
            <a:off x="1045862" y="3503732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本計畫實施硬體面</a:t>
            </a:r>
          </a:p>
        </p:txBody>
      </p:sp>
      <p:sp>
        <p:nvSpPr>
          <p:cNvPr id="31" name="Rectangle 119">
            <a:extLst>
              <a:ext uri="{FF2B5EF4-FFF2-40B4-BE49-F238E27FC236}">
                <a16:creationId xmlns:a16="http://schemas.microsoft.com/office/drawing/2014/main" id="{AC852DBC-EC02-3B54-6DA6-D4478EC4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387" y="2453809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訂</a:t>
            </a:r>
            <a:r>
              <a:rPr lang="zh-TW" altLang="en-US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</a:t>
            </a:r>
            <a:endParaRPr 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Rectangle 120">
            <a:extLst>
              <a:ext uri="{FF2B5EF4-FFF2-40B4-BE49-F238E27FC236}">
                <a16:creationId xmlns:a16="http://schemas.microsoft.com/office/drawing/2014/main" id="{B02751CA-2860-FDD1-1E2A-9BF8B82DE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387" y="2885881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塑膠粒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7" name="Rectangle 121">
            <a:extLst>
              <a:ext uri="{FF2B5EF4-FFF2-40B4-BE49-F238E27FC236}">
                <a16:creationId xmlns:a16="http://schemas.microsoft.com/office/drawing/2014/main" id="{838B46B0-94E4-2CA6-68DD-358FEEDB3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387" y="3101881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貨車</a:t>
            </a:r>
            <a:r>
              <a:rPr lang="en-US" alt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/ERP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8" name="Rectangle 122">
            <a:extLst>
              <a:ext uri="{FF2B5EF4-FFF2-40B4-BE49-F238E27FC236}">
                <a16:creationId xmlns:a16="http://schemas.microsoft.com/office/drawing/2014/main" id="{AF195CE0-2477-FF36-6D5D-D8AE3DE66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387" y="3317905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0" name="Rectangle 114">
            <a:extLst>
              <a:ext uri="{FF2B5EF4-FFF2-40B4-BE49-F238E27FC236}">
                <a16:creationId xmlns:a16="http://schemas.microsoft.com/office/drawing/2014/main" id="{6E8E98CB-0654-6643-94C5-C4FD064AF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387" y="2669857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人工</a:t>
            </a: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/ERP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2" name="Rectangle 122">
            <a:extLst>
              <a:ext uri="{FF2B5EF4-FFF2-40B4-BE49-F238E27FC236}">
                <a16:creationId xmlns:a16="http://schemas.microsoft.com/office/drawing/2014/main" id="{6DF40BA3-6EF1-A2DE-1ACE-E69A26A42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387" y="3533929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非本案範疇</a:t>
            </a:r>
            <a:endParaRPr lang="zh-TW" sz="11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0BF6C7A7-8B4E-C588-2B10-BB74788E7D76}"/>
              </a:ext>
            </a:extLst>
          </p:cNvPr>
          <p:cNvGrpSpPr/>
          <p:nvPr/>
        </p:nvGrpSpPr>
        <p:grpSpPr>
          <a:xfrm>
            <a:off x="4137731" y="2453809"/>
            <a:ext cx="899795" cy="1296120"/>
            <a:chOff x="3266931" y="3068960"/>
            <a:chExt cx="899795" cy="1296120"/>
          </a:xfrm>
        </p:grpSpPr>
        <p:sp>
          <p:nvSpPr>
            <p:cNvPr id="44" name="Rectangle 124">
              <a:extLst>
                <a:ext uri="{FF2B5EF4-FFF2-40B4-BE49-F238E27FC236}">
                  <a16:creationId xmlns:a16="http://schemas.microsoft.com/office/drawing/2014/main" id="{84D8A89E-E1B9-22DC-682D-10DBBE6DF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931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倉儲</a:t>
              </a:r>
            </a:p>
          </p:txBody>
        </p:sp>
        <p:sp>
          <p:nvSpPr>
            <p:cNvPr id="45" name="Rectangle 125">
              <a:extLst>
                <a:ext uri="{FF2B5EF4-FFF2-40B4-BE49-F238E27FC236}">
                  <a16:creationId xmlns:a16="http://schemas.microsoft.com/office/drawing/2014/main" id="{16E3CFCF-BB0B-B726-9C7B-2E2ED00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931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塑膠粒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126">
              <a:extLst>
                <a:ext uri="{FF2B5EF4-FFF2-40B4-BE49-F238E27FC236}">
                  <a16:creationId xmlns:a16="http://schemas.microsoft.com/office/drawing/2014/main" id="{03721370-1D3C-19D3-469D-8943F5972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931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堆高機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貨架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27">
              <a:extLst>
                <a:ext uri="{FF2B5EF4-FFF2-40B4-BE49-F238E27FC236}">
                  <a16:creationId xmlns:a16="http://schemas.microsoft.com/office/drawing/2014/main" id="{1CCBBD5D-5CB7-4E55-F3A2-ACCCBDAA6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931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 100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114">
              <a:extLst>
                <a:ext uri="{FF2B5EF4-FFF2-40B4-BE49-F238E27FC236}">
                  <a16:creationId xmlns:a16="http://schemas.microsoft.com/office/drawing/2014/main" id="{8EACD42B-201D-5329-C473-FD8AFE64A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931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122">
              <a:extLst>
                <a:ext uri="{FF2B5EF4-FFF2-40B4-BE49-F238E27FC236}">
                  <a16:creationId xmlns:a16="http://schemas.microsoft.com/office/drawing/2014/main" id="{FCD48037-77FE-0F83-4B24-877E40756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931" y="414908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Rectangle 124">
            <a:extLst>
              <a:ext uri="{FF2B5EF4-FFF2-40B4-BE49-F238E27FC236}">
                <a16:creationId xmlns:a16="http://schemas.microsoft.com/office/drawing/2014/main" id="{C53946E4-3EA9-330A-A785-552F4299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075" y="2453809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工單</a:t>
            </a:r>
            <a:endParaRPr 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3" name="Rectangle 125">
            <a:extLst>
              <a:ext uri="{FF2B5EF4-FFF2-40B4-BE49-F238E27FC236}">
                <a16:creationId xmlns:a16="http://schemas.microsoft.com/office/drawing/2014/main" id="{C6378DC6-3C3F-2A41-861B-8129014D8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075" y="2885881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塑膠粒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4" name="Rectangle 126">
            <a:extLst>
              <a:ext uri="{FF2B5EF4-FFF2-40B4-BE49-F238E27FC236}">
                <a16:creationId xmlns:a16="http://schemas.microsoft.com/office/drawing/2014/main" id="{AE40AC44-441F-7320-BF3A-4BF44B9A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075" y="3101881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料箱</a:t>
            </a: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/-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5" name="Rectangle 127">
            <a:extLst>
              <a:ext uri="{FF2B5EF4-FFF2-40B4-BE49-F238E27FC236}">
                <a16:creationId xmlns:a16="http://schemas.microsoft.com/office/drawing/2014/main" id="{BABE456F-198E-4A1E-8163-23F117F16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075" y="3317905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sz="11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</a:t>
            </a:r>
            <a:r>
              <a:rPr lang="en-US" sz="11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 100</a:t>
            </a:r>
            <a:r>
              <a:rPr lang="zh-TW" sz="11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貨位</a:t>
            </a:r>
            <a:endParaRPr lang="zh-TW" sz="1400" kern="10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1EEA2DCD-4A40-E6E3-5AB2-A80FE145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075" y="2669857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人工</a:t>
            </a: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/excel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7" name="Rectangle 122">
            <a:extLst>
              <a:ext uri="{FF2B5EF4-FFF2-40B4-BE49-F238E27FC236}">
                <a16:creationId xmlns:a16="http://schemas.microsoft.com/office/drawing/2014/main" id="{AEFB49AE-74BC-297E-9FDE-9D643147A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075" y="3533929"/>
            <a:ext cx="899795" cy="21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endParaRPr lang="zh-TW" altLang="zh-TW" sz="11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8" name="Rectangle 130">
            <a:extLst>
              <a:ext uri="{FF2B5EF4-FFF2-40B4-BE49-F238E27FC236}">
                <a16:creationId xmlns:a16="http://schemas.microsoft.com/office/drawing/2014/main" id="{83931F70-6411-C769-10D9-D490BAE12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419" y="2453809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射出</a:t>
            </a:r>
            <a:endParaRPr 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2" name="Rectangle 131">
            <a:extLst>
              <a:ext uri="{FF2B5EF4-FFF2-40B4-BE49-F238E27FC236}">
                <a16:creationId xmlns:a16="http://schemas.microsoft.com/office/drawing/2014/main" id="{1A27A9CC-8F7C-2694-CCF7-CDAA8369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419" y="2885881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塑膠</a:t>
            </a:r>
            <a:r>
              <a:rPr lang="en-US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結構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3" name="Rectangle 132">
            <a:extLst>
              <a:ext uri="{FF2B5EF4-FFF2-40B4-BE49-F238E27FC236}">
                <a16:creationId xmlns:a16="http://schemas.microsoft.com/office/drawing/2014/main" id="{3E08271B-3DDB-7238-673D-89E3A3B0D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419" y="3101881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射出機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4" name="Rectangle 133">
            <a:extLst>
              <a:ext uri="{FF2B5EF4-FFF2-40B4-BE49-F238E27FC236}">
                <a16:creationId xmlns:a16="http://schemas.microsoft.com/office/drawing/2014/main" id="{2CD2E66B-3E03-E621-5C21-635FA97BC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419" y="3317905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sz="11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</a:t>
            </a:r>
            <a:endParaRPr lang="zh-TW" sz="1400" kern="10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5" name="Rectangle 114">
            <a:extLst>
              <a:ext uri="{FF2B5EF4-FFF2-40B4-BE49-F238E27FC236}">
                <a16:creationId xmlns:a16="http://schemas.microsoft.com/office/drawing/2014/main" id="{15155D76-8AF9-187B-47BA-C8EBF6C83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419" y="2669857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人工</a:t>
            </a: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/SMB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0064907E-DCE9-B91C-699F-C4D3AC897467}"/>
              </a:ext>
            </a:extLst>
          </p:cNvPr>
          <p:cNvGrpSpPr/>
          <p:nvPr/>
        </p:nvGrpSpPr>
        <p:grpSpPr>
          <a:xfrm>
            <a:off x="2874831" y="4904611"/>
            <a:ext cx="899795" cy="1306697"/>
            <a:chOff x="3707904" y="5002599"/>
            <a:chExt cx="899795" cy="1306697"/>
          </a:xfrm>
        </p:grpSpPr>
        <p:sp>
          <p:nvSpPr>
            <p:cNvPr id="67" name="Rectangle 144">
              <a:extLst>
                <a:ext uri="{FF2B5EF4-FFF2-40B4-BE49-F238E27FC236}">
                  <a16:creationId xmlns:a16="http://schemas.microsoft.com/office/drawing/2014/main" id="{2886829B-B847-954A-3046-AF9628AE5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6.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品檢</a:t>
              </a: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抽</a:t>
              </a: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145">
              <a:extLst>
                <a:ext uri="{FF2B5EF4-FFF2-40B4-BE49-F238E27FC236}">
                  <a16:creationId xmlns:a16="http://schemas.microsoft.com/office/drawing/2014/main" id="{EB05A9FD-167E-AC2C-D34D-51F377515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146">
              <a:extLst>
                <a:ext uri="{FF2B5EF4-FFF2-40B4-BE49-F238E27FC236}">
                  <a16:creationId xmlns:a16="http://schemas.microsoft.com/office/drawing/2014/main" id="{8AF74777-CEDE-68C4-5FA2-85EE3F6E4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無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147">
              <a:extLst>
                <a:ext uri="{FF2B5EF4-FFF2-40B4-BE49-F238E27FC236}">
                  <a16:creationId xmlns:a16="http://schemas.microsoft.com/office/drawing/2014/main" id="{9E5C4A84-D1F6-642B-97C8-6247FCB15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114">
              <a:extLst>
                <a:ext uri="{FF2B5EF4-FFF2-40B4-BE49-F238E27FC236}">
                  <a16:creationId xmlns:a16="http://schemas.microsoft.com/office/drawing/2014/main" id="{7D107ED7-6185-BE31-E32A-165A69957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人工目視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122">
              <a:extLst>
                <a:ext uri="{FF2B5EF4-FFF2-40B4-BE49-F238E27FC236}">
                  <a16:creationId xmlns:a16="http://schemas.microsoft.com/office/drawing/2014/main" id="{459E55FD-EF85-D50C-95DA-D5308888E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1CD01466-3A8B-BD3D-8D0E-6986F0EEE27F}"/>
              </a:ext>
            </a:extLst>
          </p:cNvPr>
          <p:cNvGrpSpPr/>
          <p:nvPr/>
        </p:nvGrpSpPr>
        <p:grpSpPr>
          <a:xfrm>
            <a:off x="7198094" y="4904611"/>
            <a:ext cx="899795" cy="1306697"/>
            <a:chOff x="7344613" y="5002599"/>
            <a:chExt cx="899795" cy="1306697"/>
          </a:xfrm>
        </p:grpSpPr>
        <p:sp>
          <p:nvSpPr>
            <p:cNvPr id="74" name="Rectangle 144">
              <a:extLst>
                <a:ext uri="{FF2B5EF4-FFF2-40B4-BE49-F238E27FC236}">
                  <a16:creationId xmlns:a16="http://schemas.microsoft.com/office/drawing/2014/main" id="{E2BCF8A7-C5E1-A8D0-7B44-72BA1849A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613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出貨</a:t>
              </a:r>
            </a:p>
          </p:txBody>
        </p:sp>
        <p:sp>
          <p:nvSpPr>
            <p:cNvPr id="75" name="Rectangle 145">
              <a:extLst>
                <a:ext uri="{FF2B5EF4-FFF2-40B4-BE49-F238E27FC236}">
                  <a16:creationId xmlns:a16="http://schemas.microsoft.com/office/drawing/2014/main" id="{422FAB31-AF07-AFA9-0501-848A3CAF6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613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146">
              <a:extLst>
                <a:ext uri="{FF2B5EF4-FFF2-40B4-BE49-F238E27FC236}">
                  <a16:creationId xmlns:a16="http://schemas.microsoft.com/office/drawing/2014/main" id="{F45532E0-8448-8D31-AB95-DBC4BFAEF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613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貨車</a:t>
              </a:r>
              <a:r>
                <a:rPr lang="en-US" alt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147">
              <a:extLst>
                <a:ext uri="{FF2B5EF4-FFF2-40B4-BE49-F238E27FC236}">
                  <a16:creationId xmlns:a16="http://schemas.microsoft.com/office/drawing/2014/main" id="{EC6F4034-08AB-E7B1-C395-D5B9AAFE2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613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114">
              <a:extLst>
                <a:ext uri="{FF2B5EF4-FFF2-40B4-BE49-F238E27FC236}">
                  <a16:creationId xmlns:a16="http://schemas.microsoft.com/office/drawing/2014/main" id="{F4ABED2F-21FD-9415-72C6-D4C126AAB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613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122">
              <a:extLst>
                <a:ext uri="{FF2B5EF4-FFF2-40B4-BE49-F238E27FC236}">
                  <a16:creationId xmlns:a16="http://schemas.microsoft.com/office/drawing/2014/main" id="{F9B2E31C-88AA-D70B-0128-1458DE03B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613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6DAB09F9-27FA-F122-9EC9-76866365D716}"/>
              </a:ext>
            </a:extLst>
          </p:cNvPr>
          <p:cNvCxnSpPr/>
          <p:nvPr/>
        </p:nvCxnSpPr>
        <p:spPr>
          <a:xfrm>
            <a:off x="2193046" y="2525817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17FF7865-C57C-A425-489E-72D23A859CA4}"/>
              </a:ext>
            </a:extLst>
          </p:cNvPr>
          <p:cNvCxnSpPr/>
          <p:nvPr/>
        </p:nvCxnSpPr>
        <p:spPr>
          <a:xfrm>
            <a:off x="2193046" y="2746022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B4137A6D-CDE2-0CB5-6BF2-BF8587218A3C}"/>
              </a:ext>
            </a:extLst>
          </p:cNvPr>
          <p:cNvCxnSpPr/>
          <p:nvPr/>
        </p:nvCxnSpPr>
        <p:spPr>
          <a:xfrm>
            <a:off x="2193046" y="2966227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F42AE005-4339-6F18-DEF5-B22B44820D30}"/>
              </a:ext>
            </a:extLst>
          </p:cNvPr>
          <p:cNvCxnSpPr/>
          <p:nvPr/>
        </p:nvCxnSpPr>
        <p:spPr>
          <a:xfrm>
            <a:off x="2193046" y="3186432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04A0A978-52F0-A2A6-7C59-241E9C9295F5}"/>
              </a:ext>
            </a:extLst>
          </p:cNvPr>
          <p:cNvCxnSpPr/>
          <p:nvPr/>
        </p:nvCxnSpPr>
        <p:spPr>
          <a:xfrm>
            <a:off x="2193046" y="3406637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8F0017B7-DBA9-4B27-ECB9-A8F52464497B}"/>
              </a:ext>
            </a:extLst>
          </p:cNvPr>
          <p:cNvCxnSpPr/>
          <p:nvPr/>
        </p:nvCxnSpPr>
        <p:spPr>
          <a:xfrm>
            <a:off x="2193046" y="3626842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42174730-B05A-2293-64AB-9CCA5C1CC97A}"/>
              </a:ext>
            </a:extLst>
          </p:cNvPr>
          <p:cNvGrpSpPr/>
          <p:nvPr/>
        </p:nvGrpSpPr>
        <p:grpSpPr>
          <a:xfrm>
            <a:off x="1510449" y="4894058"/>
            <a:ext cx="899795" cy="1306697"/>
            <a:chOff x="3707904" y="5002599"/>
            <a:chExt cx="899795" cy="1306697"/>
          </a:xfrm>
        </p:grpSpPr>
        <p:sp>
          <p:nvSpPr>
            <p:cNvPr id="87" name="Rectangle 144">
              <a:extLst>
                <a:ext uri="{FF2B5EF4-FFF2-40B4-BE49-F238E27FC236}">
                  <a16:creationId xmlns:a16="http://schemas.microsoft.com/office/drawing/2014/main" id="{D0C8B6B8-6319-9315-E2F3-819F7A764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去毛邊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145">
              <a:extLst>
                <a:ext uri="{FF2B5EF4-FFF2-40B4-BE49-F238E27FC236}">
                  <a16:creationId xmlns:a16="http://schemas.microsoft.com/office/drawing/2014/main" id="{5490E7D2-F0A2-9F3A-BD1D-F56A66072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結構件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9" name="Rectangle 146">
              <a:extLst>
                <a:ext uri="{FF2B5EF4-FFF2-40B4-BE49-F238E27FC236}">
                  <a16:creationId xmlns:a16="http://schemas.microsoft.com/office/drawing/2014/main" id="{FE1797C2-381C-2260-75D4-451AC65F6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修整刀具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147">
              <a:extLst>
                <a:ext uri="{FF2B5EF4-FFF2-40B4-BE49-F238E27FC236}">
                  <a16:creationId xmlns:a16="http://schemas.microsoft.com/office/drawing/2014/main" id="{EC09275C-5A93-0615-D9D0-104E2BE4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altLang="zh-TW" sz="14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altLang="en-US" sz="14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個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114">
              <a:extLst>
                <a:ext uri="{FF2B5EF4-FFF2-40B4-BE49-F238E27FC236}">
                  <a16:creationId xmlns:a16="http://schemas.microsoft.com/office/drawing/2014/main" id="{ABF12806-7FCD-2211-A4B0-F81C6AF1D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122">
              <a:extLst>
                <a:ext uri="{FF2B5EF4-FFF2-40B4-BE49-F238E27FC236}">
                  <a16:creationId xmlns:a16="http://schemas.microsoft.com/office/drawing/2014/main" id="{99578A97-CD41-930F-34F3-EE4B6E06E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Rectangle 144">
            <a:extLst>
              <a:ext uri="{FF2B5EF4-FFF2-40B4-BE49-F238E27FC236}">
                <a16:creationId xmlns:a16="http://schemas.microsoft.com/office/drawing/2014/main" id="{BE005274-894D-C19A-56D8-7F67F1847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542" y="4904611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8.</a:t>
            </a:r>
            <a:r>
              <a:rPr lang="zh-TW" altLang="en-US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組裝</a:t>
            </a:r>
            <a:endParaRPr 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4" name="Rectangle 145">
            <a:extLst>
              <a:ext uri="{FF2B5EF4-FFF2-40B4-BE49-F238E27FC236}">
                <a16:creationId xmlns:a16="http://schemas.microsoft.com/office/drawing/2014/main" id="{F8047EB5-8413-FAC4-9BC0-22F9A684B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542" y="5347284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sz="11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成品</a:t>
            </a:r>
            <a:endParaRPr lang="zh-TW" sz="1400" kern="10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5" name="Rectangle 146">
            <a:extLst>
              <a:ext uri="{FF2B5EF4-FFF2-40B4-BE49-F238E27FC236}">
                <a16:creationId xmlns:a16="http://schemas.microsoft.com/office/drawing/2014/main" id="{39C9BD83-62AC-8FDA-B306-C7F826BC6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542" y="5563284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手工具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6" name="Rectangle 147">
            <a:extLst>
              <a:ext uri="{FF2B5EF4-FFF2-40B4-BE49-F238E27FC236}">
                <a16:creationId xmlns:a16="http://schemas.microsoft.com/office/drawing/2014/main" id="{EA12E63C-4593-C34F-59D3-4727EDDF4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542" y="5779308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alt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</a:t>
            </a:r>
            <a:r>
              <a: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7" name="Rectangle 114">
            <a:extLst>
              <a:ext uri="{FF2B5EF4-FFF2-40B4-BE49-F238E27FC236}">
                <a16:creationId xmlns:a16="http://schemas.microsoft.com/office/drawing/2014/main" id="{602C4EC8-2BD9-297A-5C2E-7842E9CC6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542" y="5123786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人工</a:t>
            </a:r>
            <a:endParaRPr 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98" name="群組 97">
            <a:extLst>
              <a:ext uri="{FF2B5EF4-FFF2-40B4-BE49-F238E27FC236}">
                <a16:creationId xmlns:a16="http://schemas.microsoft.com/office/drawing/2014/main" id="{81A0ACAB-91E5-E70E-1FFF-7B7C5072EF02}"/>
              </a:ext>
            </a:extLst>
          </p:cNvPr>
          <p:cNvGrpSpPr/>
          <p:nvPr/>
        </p:nvGrpSpPr>
        <p:grpSpPr>
          <a:xfrm>
            <a:off x="5758075" y="4904611"/>
            <a:ext cx="899795" cy="1306697"/>
            <a:chOff x="3707904" y="5002599"/>
            <a:chExt cx="899795" cy="1306697"/>
          </a:xfrm>
        </p:grpSpPr>
        <p:sp>
          <p:nvSpPr>
            <p:cNvPr id="99" name="Rectangle 144">
              <a:extLst>
                <a:ext uri="{FF2B5EF4-FFF2-40B4-BE49-F238E27FC236}">
                  <a16:creationId xmlns:a16="http://schemas.microsoft.com/office/drawing/2014/main" id="{09308C5B-2B3F-14C2-32DE-C7631FD9F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6.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品檢</a:t>
              </a: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抽</a:t>
              </a: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145">
              <a:extLst>
                <a:ext uri="{FF2B5EF4-FFF2-40B4-BE49-F238E27FC236}">
                  <a16:creationId xmlns:a16="http://schemas.microsoft.com/office/drawing/2014/main" id="{833D80AE-0D5F-FB03-3A15-58C61443E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146">
              <a:extLst>
                <a:ext uri="{FF2B5EF4-FFF2-40B4-BE49-F238E27FC236}">
                  <a16:creationId xmlns:a16="http://schemas.microsoft.com/office/drawing/2014/main" id="{77B5EEFA-318D-FDE8-7AF3-8F230C092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測試平台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147">
              <a:extLst>
                <a:ext uri="{FF2B5EF4-FFF2-40B4-BE49-F238E27FC236}">
                  <a16:creationId xmlns:a16="http://schemas.microsoft.com/office/drawing/2014/main" id="{03F9F62A-6B7F-8B81-2CFD-AF5FED110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114">
              <a:extLst>
                <a:ext uri="{FF2B5EF4-FFF2-40B4-BE49-F238E27FC236}">
                  <a16:creationId xmlns:a16="http://schemas.microsoft.com/office/drawing/2014/main" id="{48F3F25D-90A2-8AB8-0096-963022008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122">
              <a:extLst>
                <a:ext uri="{FF2B5EF4-FFF2-40B4-BE49-F238E27FC236}">
                  <a16:creationId xmlns:a16="http://schemas.microsoft.com/office/drawing/2014/main" id="{7E8D7C65-D97A-BA4B-C277-E1BEA6AB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1F769C3C-D85E-9FE2-1EE3-E66FCB4FD409}"/>
              </a:ext>
            </a:extLst>
          </p:cNvPr>
          <p:cNvCxnSpPr>
            <a:stCxn id="67" idx="3"/>
            <a:endCxn id="93" idx="1"/>
          </p:cNvCxnSpPr>
          <p:nvPr/>
        </p:nvCxnSpPr>
        <p:spPr>
          <a:xfrm>
            <a:off x="3774626" y="5012611"/>
            <a:ext cx="6139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A0C816AB-E4E3-4AA5-ED47-85296C3E9178}"/>
              </a:ext>
            </a:extLst>
          </p:cNvPr>
          <p:cNvCxnSpPr>
            <a:stCxn id="93" idx="3"/>
            <a:endCxn id="99" idx="1"/>
          </p:cNvCxnSpPr>
          <p:nvPr/>
        </p:nvCxnSpPr>
        <p:spPr>
          <a:xfrm>
            <a:off x="5288337" y="5012611"/>
            <a:ext cx="4697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A3B0EB88-AD89-2F55-59CD-71CC0C15F628}"/>
              </a:ext>
            </a:extLst>
          </p:cNvPr>
          <p:cNvCxnSpPr>
            <a:stCxn id="31" idx="3"/>
            <a:endCxn id="44" idx="1"/>
          </p:cNvCxnSpPr>
          <p:nvPr/>
        </p:nvCxnSpPr>
        <p:spPr>
          <a:xfrm>
            <a:off x="3417182" y="2561809"/>
            <a:ext cx="72054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2A35BE9A-F5C1-41D0-E612-1BF08E72C156}"/>
              </a:ext>
            </a:extLst>
          </p:cNvPr>
          <p:cNvCxnSpPr>
            <a:stCxn id="44" idx="3"/>
            <a:endCxn id="52" idx="1"/>
          </p:cNvCxnSpPr>
          <p:nvPr/>
        </p:nvCxnSpPr>
        <p:spPr>
          <a:xfrm>
            <a:off x="5037526" y="2561809"/>
            <a:ext cx="72054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D2577CFF-539C-AA6F-D022-A356A80CD820}"/>
              </a:ext>
            </a:extLst>
          </p:cNvPr>
          <p:cNvCxnSpPr>
            <a:stCxn id="52" idx="3"/>
            <a:endCxn id="58" idx="1"/>
          </p:cNvCxnSpPr>
          <p:nvPr/>
        </p:nvCxnSpPr>
        <p:spPr>
          <a:xfrm>
            <a:off x="6657870" y="2561809"/>
            <a:ext cx="72054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接點: 肘形 109">
            <a:extLst>
              <a:ext uri="{FF2B5EF4-FFF2-40B4-BE49-F238E27FC236}">
                <a16:creationId xmlns:a16="http://schemas.microsoft.com/office/drawing/2014/main" id="{7496BD4C-7295-2681-18D4-3EDD0226BEF3}"/>
              </a:ext>
            </a:extLst>
          </p:cNvPr>
          <p:cNvCxnSpPr>
            <a:stCxn id="58" idx="3"/>
            <a:endCxn id="87" idx="1"/>
          </p:cNvCxnSpPr>
          <p:nvPr/>
        </p:nvCxnSpPr>
        <p:spPr>
          <a:xfrm flipH="1">
            <a:off x="1510449" y="2561809"/>
            <a:ext cx="6767765" cy="2440249"/>
          </a:xfrm>
          <a:prstGeom prst="bentConnector5">
            <a:avLst>
              <a:gd name="adj1" fmla="val -3378"/>
              <a:gd name="adj2" fmla="val 77886"/>
              <a:gd name="adj3" fmla="val 10337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5362BD40-F2ED-EB05-15CF-9925220C3A0B}"/>
              </a:ext>
            </a:extLst>
          </p:cNvPr>
          <p:cNvCxnSpPr>
            <a:stCxn id="87" idx="3"/>
            <a:endCxn id="67" idx="1"/>
          </p:cNvCxnSpPr>
          <p:nvPr/>
        </p:nvCxnSpPr>
        <p:spPr>
          <a:xfrm>
            <a:off x="2410244" y="5002058"/>
            <a:ext cx="464587" cy="105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27CB12AA-053D-0DAF-7D03-735AA307E4DA}"/>
              </a:ext>
            </a:extLst>
          </p:cNvPr>
          <p:cNvCxnSpPr>
            <a:stCxn id="99" idx="3"/>
            <a:endCxn id="74" idx="1"/>
          </p:cNvCxnSpPr>
          <p:nvPr/>
        </p:nvCxnSpPr>
        <p:spPr>
          <a:xfrm>
            <a:off x="6657870" y="5012611"/>
            <a:ext cx="5402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22">
            <a:extLst>
              <a:ext uri="{FF2B5EF4-FFF2-40B4-BE49-F238E27FC236}">
                <a16:creationId xmlns:a16="http://schemas.microsoft.com/office/drawing/2014/main" id="{6785C3EB-4854-2C37-744D-E24894F61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075" y="3719756"/>
            <a:ext cx="899795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B1</a:t>
            </a:r>
            <a:endParaRPr lang="zh-TW" altLang="zh-TW" sz="11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4" name="Rectangle 122">
            <a:extLst>
              <a:ext uri="{FF2B5EF4-FFF2-40B4-BE49-F238E27FC236}">
                <a16:creationId xmlns:a16="http://schemas.microsoft.com/office/drawing/2014/main" id="{DD87E52E-0879-8F60-6B2B-25D73E0E0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280" y="3935780"/>
            <a:ext cx="899795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C1</a:t>
            </a:r>
            <a:endParaRPr lang="zh-TW" altLang="zh-TW" sz="11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F44910A7-C1BE-80ED-D8E3-FF2209444341}"/>
              </a:ext>
            </a:extLst>
          </p:cNvPr>
          <p:cNvSpPr txBox="1"/>
          <p:nvPr/>
        </p:nvSpPr>
        <p:spPr>
          <a:xfrm>
            <a:off x="1045862" y="3737867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本計畫實施軟體面</a:t>
            </a:r>
          </a:p>
        </p:txBody>
      </p:sp>
      <p:cxnSp>
        <p:nvCxnSpPr>
          <p:cNvPr id="116" name="直線單箭頭接點 115">
            <a:extLst>
              <a:ext uri="{FF2B5EF4-FFF2-40B4-BE49-F238E27FC236}">
                <a16:creationId xmlns:a16="http://schemas.microsoft.com/office/drawing/2014/main" id="{3B75C567-5509-EDC6-7084-A9EF655A9F20}"/>
              </a:ext>
            </a:extLst>
          </p:cNvPr>
          <p:cNvCxnSpPr/>
          <p:nvPr/>
        </p:nvCxnSpPr>
        <p:spPr>
          <a:xfrm>
            <a:off x="2193046" y="3860977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04CCE994-D9B3-8C8A-D05B-69B8741BE9C6}"/>
              </a:ext>
            </a:extLst>
          </p:cNvPr>
          <p:cNvSpPr txBox="1"/>
          <p:nvPr/>
        </p:nvSpPr>
        <p:spPr>
          <a:xfrm>
            <a:off x="1045862" y="3975025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本計畫實施系統面</a:t>
            </a:r>
          </a:p>
        </p:txBody>
      </p: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7E88C622-022E-2537-951D-A4E8170080D3}"/>
              </a:ext>
            </a:extLst>
          </p:cNvPr>
          <p:cNvCxnSpPr/>
          <p:nvPr/>
        </p:nvCxnSpPr>
        <p:spPr>
          <a:xfrm>
            <a:off x="2193046" y="4098135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Rectangle 122">
            <a:extLst>
              <a:ext uri="{FF2B5EF4-FFF2-40B4-BE49-F238E27FC236}">
                <a16:creationId xmlns:a16="http://schemas.microsoft.com/office/drawing/2014/main" id="{E8249B41-C369-6700-D2B3-79CB0C37D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419" y="3518842"/>
            <a:ext cx="899795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A1</a:t>
            </a: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A2</a:t>
            </a:r>
          </a:p>
        </p:txBody>
      </p:sp>
      <p:sp>
        <p:nvSpPr>
          <p:cNvPr id="120" name="Rectangle 122">
            <a:extLst>
              <a:ext uri="{FF2B5EF4-FFF2-40B4-BE49-F238E27FC236}">
                <a16:creationId xmlns:a16="http://schemas.microsoft.com/office/drawing/2014/main" id="{4B8729D4-CBE0-F84C-6F53-ECF052865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419" y="3704669"/>
            <a:ext cx="899795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B1</a:t>
            </a:r>
            <a:endParaRPr lang="zh-TW" altLang="zh-TW" sz="11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1" name="Rectangle 122">
            <a:extLst>
              <a:ext uri="{FF2B5EF4-FFF2-40B4-BE49-F238E27FC236}">
                <a16:creationId xmlns:a16="http://schemas.microsoft.com/office/drawing/2014/main" id="{2DD974CE-802C-B583-9D36-5041050AC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624" y="3920693"/>
            <a:ext cx="899795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C1</a:t>
            </a:r>
            <a:endParaRPr lang="zh-TW" altLang="zh-TW" sz="11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2" name="Rectangle 122">
            <a:extLst>
              <a:ext uri="{FF2B5EF4-FFF2-40B4-BE49-F238E27FC236}">
                <a16:creationId xmlns:a16="http://schemas.microsoft.com/office/drawing/2014/main" id="{9BD5312C-B2A7-0816-7417-ADAD9780F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542" y="6011597"/>
            <a:ext cx="899795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A3</a:t>
            </a:r>
            <a:endParaRPr lang="zh-TW" altLang="zh-TW" sz="11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5467F-8CF8-21BF-AE9C-FB9999D0B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542" y="6197424"/>
            <a:ext cx="899795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B2</a:t>
            </a: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B3</a:t>
            </a:r>
            <a:endParaRPr lang="zh-TW" altLang="zh-TW" sz="11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4" name="Rectangle 122">
            <a:extLst>
              <a:ext uri="{FF2B5EF4-FFF2-40B4-BE49-F238E27FC236}">
                <a16:creationId xmlns:a16="http://schemas.microsoft.com/office/drawing/2014/main" id="{E653309C-1867-E747-A1DE-A2013355E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747" y="6413448"/>
            <a:ext cx="899795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C2</a:t>
            </a: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C3</a:t>
            </a:r>
            <a:endParaRPr lang="zh-TW" altLang="zh-TW" sz="11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31CA8864-C221-ACB9-62E4-B084AB2A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387" y="3762160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非本案範疇</a:t>
            </a:r>
            <a:endParaRPr lang="zh-TW" sz="11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6" name="Rectangle 122">
            <a:extLst>
              <a:ext uri="{FF2B5EF4-FFF2-40B4-BE49-F238E27FC236}">
                <a16:creationId xmlns:a16="http://schemas.microsoft.com/office/drawing/2014/main" id="{BC030CE6-CC0E-E5E5-4CA8-93E8D1EB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386" y="3984088"/>
            <a:ext cx="899795" cy="216000"/>
          </a:xfrm>
          <a:prstGeom prst="rect">
            <a:avLst/>
          </a:prstGeom>
          <a:noFill/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非本案範疇</a:t>
            </a:r>
            <a:endParaRPr lang="zh-TW" sz="11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7" name="圓角矩形圖說文字 1">
            <a:extLst>
              <a:ext uri="{FF2B5EF4-FFF2-40B4-BE49-F238E27FC236}">
                <a16:creationId xmlns:a16="http://schemas.microsoft.com/office/drawing/2014/main" id="{14A6A096-9A1A-4EAA-ABBB-5A3A6EA13741}"/>
              </a:ext>
            </a:extLst>
          </p:cNvPr>
          <p:cNvSpPr/>
          <p:nvPr/>
        </p:nvSpPr>
        <p:spPr>
          <a:xfrm>
            <a:off x="9126110" y="3139951"/>
            <a:ext cx="2265444" cy="355859"/>
          </a:xfrm>
          <a:prstGeom prst="wedgeRoundRectCallout">
            <a:avLst>
              <a:gd name="adj1" fmla="val -89171"/>
              <a:gd name="adj2" fmla="val 723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200" dirty="0"/>
              <a:t>填入前頁執行工作代號</a:t>
            </a:r>
            <a:r>
              <a:rPr lang="en-US" altLang="zh-TW" sz="1200" dirty="0"/>
              <a:t>(</a:t>
            </a:r>
            <a:r>
              <a:rPr lang="zh-TW" altLang="en-US" sz="1200" dirty="0"/>
              <a:t>硬體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  <p:sp>
        <p:nvSpPr>
          <p:cNvPr id="128" name="圓角矩形圖說文字 1">
            <a:extLst>
              <a:ext uri="{FF2B5EF4-FFF2-40B4-BE49-F238E27FC236}">
                <a16:creationId xmlns:a16="http://schemas.microsoft.com/office/drawing/2014/main" id="{CFD9CD1E-DCE4-C488-FAE7-44C9BA3E6588}"/>
              </a:ext>
            </a:extLst>
          </p:cNvPr>
          <p:cNvSpPr/>
          <p:nvPr/>
        </p:nvSpPr>
        <p:spPr>
          <a:xfrm>
            <a:off x="9102084" y="3542116"/>
            <a:ext cx="2265444" cy="355859"/>
          </a:xfrm>
          <a:prstGeom prst="wedgeRoundRectCallout">
            <a:avLst>
              <a:gd name="adj1" fmla="val -87763"/>
              <a:gd name="adj2" fmla="val 4541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200" dirty="0"/>
              <a:t>填入前頁執行工作代號</a:t>
            </a:r>
            <a:r>
              <a:rPr lang="en-US" altLang="zh-TW" sz="1200" dirty="0"/>
              <a:t>(</a:t>
            </a:r>
            <a:r>
              <a:rPr lang="zh-TW" altLang="en-US" sz="1200" dirty="0"/>
              <a:t>軟體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  <p:sp>
        <p:nvSpPr>
          <p:cNvPr id="129" name="圓角矩形圖說文字 1">
            <a:extLst>
              <a:ext uri="{FF2B5EF4-FFF2-40B4-BE49-F238E27FC236}">
                <a16:creationId xmlns:a16="http://schemas.microsoft.com/office/drawing/2014/main" id="{B81FE155-FBD2-E836-B343-D98CFA4739B6}"/>
              </a:ext>
            </a:extLst>
          </p:cNvPr>
          <p:cNvSpPr/>
          <p:nvPr/>
        </p:nvSpPr>
        <p:spPr>
          <a:xfrm>
            <a:off x="9106623" y="3884571"/>
            <a:ext cx="2265444" cy="355859"/>
          </a:xfrm>
          <a:prstGeom prst="wedgeRoundRectCallout">
            <a:avLst>
              <a:gd name="adj1" fmla="val -87763"/>
              <a:gd name="adj2" fmla="val -1135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200" dirty="0"/>
              <a:t>填入前頁執行工作代號</a:t>
            </a:r>
            <a:r>
              <a:rPr lang="en-US" altLang="zh-TW" sz="1200" dirty="0"/>
              <a:t>(</a:t>
            </a:r>
            <a:r>
              <a:rPr lang="zh-TW" altLang="en-US" sz="1200" dirty="0"/>
              <a:t>系統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  <p:sp>
        <p:nvSpPr>
          <p:cNvPr id="130" name="文字方塊 129">
            <a:extLst>
              <a:ext uri="{FF2B5EF4-FFF2-40B4-BE49-F238E27FC236}">
                <a16:creationId xmlns:a16="http://schemas.microsoft.com/office/drawing/2014/main" id="{8FFA927A-081A-D91A-96AB-3C875082BED4}"/>
              </a:ext>
            </a:extLst>
          </p:cNvPr>
          <p:cNvSpPr txBox="1"/>
          <p:nvPr/>
        </p:nvSpPr>
        <p:spPr>
          <a:xfrm>
            <a:off x="7372206" y="1014123"/>
            <a:ext cx="614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C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須填寫，其餘類別請刪除本頁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30D6F-37EA-1B39-4989-132622663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423CF24-4302-C195-D3CB-98C5671D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0A4861CC-0705-034C-02FB-1F1A0791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AFCDB92-0CB9-899C-E815-873C8D84111B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一、解決方案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1A2511-77AC-A33C-32A3-F36016ACA714}"/>
              </a:ext>
            </a:extLst>
          </p:cNvPr>
          <p:cNvSpPr/>
          <p:nvPr/>
        </p:nvSpPr>
        <p:spPr>
          <a:xfrm>
            <a:off x="839416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本案生產單元功能規劃說明</a:t>
            </a:r>
          </a:p>
        </p:txBody>
      </p:sp>
      <p:sp>
        <p:nvSpPr>
          <p:cNvPr id="130" name="文字方塊 129">
            <a:extLst>
              <a:ext uri="{FF2B5EF4-FFF2-40B4-BE49-F238E27FC236}">
                <a16:creationId xmlns:a16="http://schemas.microsoft.com/office/drawing/2014/main" id="{DDCF62A5-1A60-EAF8-C4C2-97E6A54AA8EC}"/>
              </a:ext>
            </a:extLst>
          </p:cNvPr>
          <p:cNvSpPr txBox="1"/>
          <p:nvPr/>
        </p:nvSpPr>
        <p:spPr>
          <a:xfrm>
            <a:off x="6525539" y="1015532"/>
            <a:ext cx="614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C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須填寫，其餘類別請刪除本頁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C91215-903D-5615-7C87-220AF0BE0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152" y="1869806"/>
            <a:ext cx="8453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dirty="0"/>
              <a:t> </a:t>
            </a:r>
            <a:r>
              <a:rPr lang="en-US" altLang="zh-TW" sz="2000" dirty="0"/>
              <a:t>2.</a:t>
            </a:r>
            <a:r>
              <a:rPr lang="zh-TW" altLang="en-US" sz="2000" dirty="0"/>
              <a:t> 其他補充說明圖示</a:t>
            </a:r>
            <a:r>
              <a:rPr lang="en-US" altLang="zh-TW" sz="2000" dirty="0"/>
              <a:t>(</a:t>
            </a:r>
            <a:r>
              <a:rPr lang="zh-TW" altLang="en-US" sz="2000" dirty="0"/>
              <a:t>如</a:t>
            </a:r>
            <a:r>
              <a:rPr lang="en-US" altLang="zh-TW" sz="2000" dirty="0"/>
              <a:t>:</a:t>
            </a:r>
            <a:r>
              <a:rPr lang="zh-TW" altLang="en-US" sz="2000" dirty="0"/>
              <a:t>導入之模組</a:t>
            </a:r>
            <a:r>
              <a:rPr lang="en-US" altLang="zh-TW" sz="2000" dirty="0"/>
              <a:t>/</a:t>
            </a:r>
            <a:r>
              <a:rPr lang="zh-TW" altLang="en-US" sz="2000" dirty="0"/>
              <a:t>功能與設備升級相關說明</a:t>
            </a:r>
            <a:r>
              <a:rPr lang="en-US" altLang="zh-TW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991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1E6FA-ACAC-06E2-12A7-634340512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D505DE2-A6F5-5D8F-0650-94E20740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6F55ACE1-0BC1-577E-D08C-7428A921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D3E84E0-1BA2-CDEF-9DDD-9F0499F7081D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二、計畫執行工作與技術說明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D2B1585-5549-7AC9-498F-E89E9D8D028A}"/>
              </a:ext>
            </a:extLst>
          </p:cNvPr>
          <p:cNvSpPr/>
          <p:nvPr/>
        </p:nvSpPr>
        <p:spPr>
          <a:xfrm>
            <a:off x="839416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本案導入數位化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智慧化應用與性能提升說明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文字方塊 6">
            <a:extLst>
              <a:ext uri="{FF2B5EF4-FFF2-40B4-BE49-F238E27FC236}">
                <a16:creationId xmlns:a16="http://schemas.microsoft.com/office/drawing/2014/main" id="{1C2EE4B4-4E56-EFD5-A2A5-494C4BE91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82" y="2996703"/>
            <a:ext cx="53285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如更換節能泵，改善效率。</a:t>
            </a:r>
            <a:endParaRPr lang="en-US" altLang="zh-TW" sz="160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重新設計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 使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XXXXX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endParaRPr lang="en-US" altLang="zh-TW" sz="160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XXXXX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YYYYY</a:t>
            </a:r>
          </a:p>
          <a:p>
            <a:pPr marL="457200" indent="-457200">
              <a:buAutoNum type="arabicPeriod"/>
            </a:pP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更換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BB352B8-D2C7-91D3-811F-10EFCBBF6074}"/>
              </a:ext>
            </a:extLst>
          </p:cNvPr>
          <p:cNvSpPr txBox="1"/>
          <p:nvPr/>
        </p:nvSpPr>
        <p:spPr>
          <a:xfrm>
            <a:off x="5191201" y="1052736"/>
            <a:ext cx="6691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B 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評分重點項目，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僅類別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B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須填寫，其餘類別請刪除本頁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62B08-0F82-541D-276A-76562C87E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A07DF1D-C025-CD45-673F-2CCBE89E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535421DC-B41E-37E1-F1DD-CC9AAEEF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9885846-7403-D8D6-F2AA-68E340D05BA3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二、計畫執行工作與技術說明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EE6249-5826-080A-46B2-ABBF4B15EF0F}"/>
              </a:ext>
            </a:extLst>
          </p:cNvPr>
          <p:cNvSpPr/>
          <p:nvPr/>
        </p:nvSpPr>
        <p:spPr>
          <a:xfrm>
            <a:off x="839416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本案導入國產零組件性能提升說明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EA6B061-69D8-E932-8F7D-9C7A11C70455}"/>
              </a:ext>
            </a:extLst>
          </p:cNvPr>
          <p:cNvSpPr txBox="1"/>
          <p:nvPr/>
        </p:nvSpPr>
        <p:spPr>
          <a:xfrm>
            <a:off x="6984599" y="1249370"/>
            <a:ext cx="210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評分重點項目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5" name="文字方塊 6">
            <a:extLst>
              <a:ext uri="{FF2B5EF4-FFF2-40B4-BE49-F238E27FC236}">
                <a16:creationId xmlns:a16="http://schemas.microsoft.com/office/drawing/2014/main" id="{BDBC1BD7-BB6B-9901-A716-95C50F5F7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82" y="2590303"/>
            <a:ext cx="53285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如更換國產主軸，改善效率。</a:t>
            </a:r>
            <a:endParaRPr lang="en-US" altLang="zh-TW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重新設計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 使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XXXXX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endParaRPr lang="en-US" altLang="zh-TW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XXXXX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YYYYY</a:t>
            </a:r>
          </a:p>
          <a:p>
            <a:pPr marL="457200" indent="-457200">
              <a:buAutoNum type="arabicPeriod"/>
            </a:pP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更換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</a:p>
        </p:txBody>
      </p:sp>
    </p:spTree>
    <p:extLst>
      <p:ext uri="{BB962C8B-B14F-4D97-AF65-F5344CB8AC3E}">
        <p14:creationId xmlns:p14="http://schemas.microsoft.com/office/powerpoint/2010/main" val="173148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CAEAE-01E5-20AB-DB37-07CD2EE0C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EFEC03F-8FAD-BB42-163B-43028241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C3A78ECA-5AB5-857B-C341-561FEB6B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C912844-AFB9-33FC-0639-CAB9BEBCBBCF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二、計畫執行工作與技術說明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7C0F66F-04CA-CFD0-189F-FA983A5F1DC6}"/>
              </a:ext>
            </a:extLst>
          </p:cNvPr>
          <p:cNvSpPr/>
          <p:nvPr/>
        </p:nvSpPr>
        <p:spPr>
          <a:xfrm>
            <a:off x="839416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本案導入碳足跡規劃與預期成效說明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F9703D4-3750-9789-31D2-48D382BF737E}"/>
              </a:ext>
            </a:extLst>
          </p:cNvPr>
          <p:cNvSpPr txBox="1"/>
          <p:nvPr/>
        </p:nvSpPr>
        <p:spPr>
          <a:xfrm>
            <a:off x="5191201" y="1052736"/>
            <a:ext cx="6691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A 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評分重點項目，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僅類別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A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須填寫，其餘類別請刪除本頁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5" name="文字方塊 6">
            <a:extLst>
              <a:ext uri="{FF2B5EF4-FFF2-40B4-BE49-F238E27FC236}">
                <a16:creationId xmlns:a16="http://schemas.microsoft.com/office/drawing/2014/main" id="{EB6BE339-548E-49AF-D967-124A29441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715" y="3569822"/>
            <a:ext cx="53285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如更換節能泵，改善效率。</a:t>
            </a:r>
            <a:endParaRPr lang="en-US" altLang="zh-TW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重新設計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 使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XXXXX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endParaRPr lang="en-US" altLang="zh-TW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XXXXX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YYYYY</a:t>
            </a:r>
          </a:p>
          <a:p>
            <a:pPr marL="457200" indent="-457200">
              <a:buAutoNum type="arabicPeriod"/>
            </a:pP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更換</a:t>
            </a: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C905A6-4309-984F-89F3-E6DA63AF9845}"/>
              </a:ext>
            </a:extLst>
          </p:cNvPr>
          <p:cNvSpPr txBox="1"/>
          <p:nvPr/>
        </p:nvSpPr>
        <p:spPr>
          <a:xfrm>
            <a:off x="2004483" y="2103239"/>
            <a:ext cx="86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□本案規劃執行碳盤查</a:t>
            </a:r>
            <a:r>
              <a:rPr lang="en-US" altLang="zh-TW" dirty="0"/>
              <a:t>(</a:t>
            </a:r>
            <a:r>
              <a:rPr lang="zh-TW" altLang="en-US" dirty="0"/>
              <a:t>實施場域</a:t>
            </a:r>
            <a:r>
              <a:rPr lang="en-US" altLang="zh-TW" dirty="0"/>
              <a:t>: OOOOOO</a:t>
            </a:r>
            <a:r>
              <a:rPr lang="zh-TW" altLang="en-US" dirty="0"/>
              <a:t>廠 地址</a:t>
            </a:r>
            <a:r>
              <a:rPr lang="en-US" altLang="zh-TW" dirty="0"/>
              <a:t>:OOOOOO)</a:t>
            </a:r>
          </a:p>
          <a:p>
            <a:r>
              <a:rPr lang="en-US" altLang="zh-TW" dirty="0"/>
              <a:t>□</a:t>
            </a:r>
            <a:r>
              <a:rPr lang="zh-TW" altLang="en-US" dirty="0"/>
              <a:t>本案規劃執行碳足跡輔導</a:t>
            </a:r>
            <a:r>
              <a:rPr lang="en-US" altLang="zh-TW" dirty="0"/>
              <a:t>(</a:t>
            </a:r>
            <a:r>
              <a:rPr lang="zh-TW" altLang="en-US" dirty="0"/>
              <a:t>目標產品</a:t>
            </a:r>
            <a:r>
              <a:rPr lang="en-US" altLang="zh-TW" dirty="0"/>
              <a:t>:OOOOO)</a:t>
            </a:r>
          </a:p>
        </p:txBody>
      </p:sp>
    </p:spTree>
    <p:extLst>
      <p:ext uri="{BB962C8B-B14F-4D97-AF65-F5344CB8AC3E}">
        <p14:creationId xmlns:p14="http://schemas.microsoft.com/office/powerpoint/2010/main" val="401420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8F08A-2423-96C3-2A21-2D348BAF4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9F976DD-617E-7667-28E7-D0D5E106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51C5C5CD-EA17-59D3-5B44-04A84197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892ACD1-C03B-522D-3849-5EE2B3FD8B6B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二、計畫執行工作與技術說明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137D1F-FF42-9FDB-6EB9-EA88C62D8671}"/>
              </a:ext>
            </a:extLst>
          </p:cNvPr>
          <p:cNvSpPr/>
          <p:nvPr/>
        </p:nvSpPr>
        <p:spPr>
          <a:xfrm>
            <a:off x="911424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能耗模組導入或優化工作規劃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642600E-C96F-EA31-4595-45C735D31E22}"/>
              </a:ext>
            </a:extLst>
          </p:cNvPr>
          <p:cNvSpPr txBox="1"/>
          <p:nvPr/>
        </p:nvSpPr>
        <p:spPr>
          <a:xfrm>
            <a:off x="6096000" y="1018015"/>
            <a:ext cx="3547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、類別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評分重點項目，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自行選定是否執行本項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4267B0D-B530-E866-B285-B13FCE77E27B}"/>
              </a:ext>
            </a:extLst>
          </p:cNvPr>
          <p:cNvSpPr txBox="1"/>
          <p:nvPr/>
        </p:nvSpPr>
        <p:spPr>
          <a:xfrm>
            <a:off x="1703512" y="1887677"/>
            <a:ext cx="4779334" cy="73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TW" altLang="zh-TW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□本案規劃導入能耗模組</a:t>
            </a:r>
          </a:p>
          <a:p>
            <a:pPr algn="just">
              <a:lnSpc>
                <a:spcPts val="2600"/>
              </a:lnSpc>
            </a:pPr>
            <a:r>
              <a:rPr lang="zh-TW" altLang="zh-TW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□本案規劃</a:t>
            </a:r>
            <a:r>
              <a:rPr lang="zh-TW" altLang="en-US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協助業者</a:t>
            </a:r>
            <a:r>
              <a:rPr lang="zh-TW" altLang="zh-TW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優化</a:t>
            </a:r>
            <a:r>
              <a:rPr lang="zh-TW" altLang="en-US" sz="1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工作規劃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60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856B8-9C21-C12A-2C6E-C394FE57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07566931-BAEA-8363-9EAB-6739B65B8BEC}"/>
              </a:ext>
            </a:extLst>
          </p:cNvPr>
          <p:cNvSpPr txBox="1"/>
          <p:nvPr/>
        </p:nvSpPr>
        <p:spPr>
          <a:xfrm>
            <a:off x="1831398" y="1887805"/>
            <a:ext cx="8513074" cy="139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algn="just">
              <a:lnSpc>
                <a:spcPts val="2600"/>
              </a:lnSpc>
            </a:pPr>
            <a:r>
              <a:rPr lang="zh-TW" altLang="zh-TW" sz="1800" kern="100" dirty="0">
                <a:effectLst/>
                <a:latin typeface="微軟正黑體" panose="020B0604030504040204" pitchFamily="34" charset="-120"/>
                <a:cs typeface="Times New Roman" panose="02020603050405020304" pitchFamily="18" charset="0"/>
              </a:rPr>
              <a:t>□</a:t>
            </a:r>
            <a:r>
              <a:rPr lang="zh-TW" altLang="zh-TW" sz="1800" spc="-5" dirty="0">
                <a:effectLst/>
                <a:latin typeface="微軟正黑體" panose="020B0604030504040204" pitchFamily="34" charset="-120"/>
                <a:cs typeface="Times New Roman" panose="02020603050405020304" pitchFamily="18" charset="0"/>
              </a:rPr>
              <a:t>計畫期間</a:t>
            </a:r>
            <a:r>
              <a:rPr lang="zh-TW" altLang="zh-TW" dirty="0"/>
              <a:t>須針對終端應用產品</a:t>
            </a:r>
            <a:r>
              <a:rPr lang="en-US" altLang="zh-TW" dirty="0"/>
              <a:t>/</a:t>
            </a:r>
            <a:r>
              <a:rPr lang="zh-TW" altLang="zh-TW" dirty="0"/>
              <a:t>零件進行加工測試，以驗證本案開發之解決方案可行性</a:t>
            </a:r>
            <a:r>
              <a:rPr lang="zh-TW" altLang="zh-TW" spc="-5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、類別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評分重點項目，類別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不須勾選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1800" spc="-5" dirty="0">
              <a:solidFill>
                <a:srgbClr val="FF0000"/>
              </a:solidFill>
              <a:effectLst/>
              <a:latin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ts val="2600"/>
              </a:lnSpc>
            </a:pPr>
            <a:r>
              <a:rPr lang="zh-TW" altLang="zh-TW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□</a:t>
            </a:r>
            <a:r>
              <a:rPr lang="zh-TW" altLang="en-US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dirty="0"/>
              <a:t>赴受輔導業者</a:t>
            </a:r>
            <a:r>
              <a:rPr lang="zh-TW" altLang="en-US" dirty="0"/>
              <a:t>進行</a:t>
            </a:r>
            <a:r>
              <a:rPr lang="zh-TW" altLang="zh-TW" dirty="0"/>
              <a:t>產品開發進行諮詢或改善服務至少</a:t>
            </a:r>
            <a:r>
              <a:rPr lang="en-US" altLang="zh-TW" dirty="0"/>
              <a:t>2</a:t>
            </a:r>
            <a:r>
              <a:rPr lang="zh-TW" altLang="zh-TW" dirty="0"/>
              <a:t>次以上，並提供諮詢輔導方案建議表</a:t>
            </a:r>
            <a:r>
              <a:rPr lang="en-US" altLang="zh-TW" dirty="0"/>
              <a:t>1</a:t>
            </a:r>
            <a:r>
              <a:rPr lang="zh-TW" altLang="zh-TW" dirty="0"/>
              <a:t>份</a:t>
            </a:r>
            <a:r>
              <a:rPr lang="zh-TW" altLang="en-US" dirty="0"/>
              <a:t> 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均須勾選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0FE9E86-EBDE-CCC9-DB04-7EC739DD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E72CF94-7FFF-8253-6611-CF48266D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69E20CF-1905-AFF8-731D-14CC1AC814AA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二、計畫執行工作與技術說明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5D4593D-F12D-330C-4C77-360811ECB3FF}"/>
              </a:ext>
            </a:extLst>
          </p:cNvPr>
          <p:cNvSpPr/>
          <p:nvPr/>
        </p:nvSpPr>
        <p:spPr>
          <a:xfrm>
            <a:off x="911424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其他執行工作項目</a:t>
            </a:r>
          </a:p>
        </p:txBody>
      </p:sp>
    </p:spTree>
    <p:extLst>
      <p:ext uri="{BB962C8B-B14F-4D97-AF65-F5344CB8AC3E}">
        <p14:creationId xmlns:p14="http://schemas.microsoft.com/office/powerpoint/2010/main" val="145298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18595-89D4-C245-1034-245A6B393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C9669A6-0BFE-7AD4-1C62-93DAEBB1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96A29BD-1029-D79A-366C-5BC85BC9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5C27598-A775-FED6-276B-7084F4469751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三、本計畫查核工作項目及執行進度說明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577100B-4AF6-6D2D-486C-5E489B027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01983"/>
              </p:ext>
            </p:extLst>
          </p:nvPr>
        </p:nvGraphicFramePr>
        <p:xfrm>
          <a:off x="746634" y="1726011"/>
          <a:ext cx="10698731" cy="4374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2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18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完成日期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工作項目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執行進度說明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佐證資料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累計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執行進度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3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系統架構規劃</a:t>
                      </a:r>
                      <a:endParaRPr lang="zh-TW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完成聯網系統架構規劃</a:t>
                      </a:r>
                      <a:endParaRPr lang="zh-TW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zh-TW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實際聯網架構圖</a:t>
                      </a:r>
                      <a:r>
                        <a:rPr lang="en-US" altLang="zh-TW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含繪製設備位置</a:t>
                      </a:r>
                      <a:r>
                        <a:rPr lang="en-US" altLang="zh-TW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Layout</a:t>
                      </a:r>
                      <a:r>
                        <a:rPr lang="zh-TW" altLang="zh-TW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、聯網架構圖、聯網中介裝置、聯網設備暨控制器列表</a:t>
                      </a:r>
                      <a:r>
                        <a:rPr lang="en-US" altLang="zh-TW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10%</a:t>
                      </a:r>
                      <a:endParaRPr lang="zh-TW" sz="1300" kern="1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6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3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300" kern="1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6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3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…</a:t>
                      </a:r>
                      <a:endParaRPr lang="zh-TW" sz="1300" kern="1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76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3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專家訪廠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300" b="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產出製造業</a:t>
                      </a:r>
                      <a:r>
                        <a:rPr lang="en-US" altLang="zh-TW" sz="1300" b="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zh-TW" altLang="en-US" sz="1300" b="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導入指引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80%</a:t>
                      </a:r>
                      <a:endParaRPr lang="zh-TW" sz="1300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76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zh-TW" sz="13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300" b="1" kern="1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76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3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教育訓練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完成教育訓練</a:t>
                      </a:r>
                      <a:endParaRPr lang="zh-TW" altLang="zh-TW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如：簽到表、上課照片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95%</a:t>
                      </a:r>
                      <a:endParaRPr lang="zh-TW" sz="1300" b="1" kern="1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12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3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>
                          <a:solidFill>
                            <a:schemeClr val="tx1"/>
                          </a:solidFill>
                        </a:rPr>
                        <a:t>預期效益測試驗證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3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1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13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執行成果報告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完成執行成果報告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執行成果報告</a:t>
                      </a:r>
                    </a:p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含本計畫相關執行工作之佐證資料</a:t>
                      </a:r>
                      <a:r>
                        <a:rPr lang="en-US" altLang="en-US" sz="13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 100%</a:t>
                      </a:r>
                      <a:endParaRPr lang="zh-TW" sz="1300" b="1" kern="1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60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C5D439F-6EF3-6DB8-6F67-9F223B9A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A9888B6-2101-9F78-59D6-E0207E6A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651" y="173773"/>
            <a:ext cx="2031325" cy="590931"/>
          </a:xfrm>
        </p:spPr>
        <p:txBody>
          <a:bodyPr/>
          <a:lstStyle/>
          <a:p>
            <a:r>
              <a:rPr lang="zh-TW" altLang="en-US"/>
              <a:t>簡報大綱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0C25DA-7E12-51FA-9E60-21763C8FF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516" y="1052736"/>
            <a:ext cx="8280920" cy="53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壹、</a:t>
            </a: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受輔導業者基本資訊</a:t>
            </a:r>
            <a:endParaRPr kumimoji="0" lang="zh-TW" altLang="zh-TW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17550" marR="0" lvl="1" indent="-285750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</a:t>
            </a: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受輔導業者基本資料</a:t>
            </a:r>
            <a:endParaRPr kumimoji="0" lang="en-US" altLang="zh-TW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17550" marR="0" lvl="1" indent="-285750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二</a:t>
            </a:r>
            <a:r>
              <a:rPr kumimoji="0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、</a:t>
            </a: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受輔導業者遭遇問題與業者需求說明</a:t>
            </a:r>
            <a:endParaRPr kumimoji="0" lang="en-US" altLang="zh-TW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marR="0" lvl="1" indent="-285750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貳</a:t>
            </a:r>
            <a:r>
              <a:rPr kumimoji="0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計畫內容</a:t>
            </a:r>
            <a:endParaRPr kumimoji="0" lang="zh-TW" altLang="zh-TW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17550" marR="0" lvl="2" indent="-285750" algn="l" defTabSz="914400" rtl="0" eaLnBrk="0" fontAlgn="base" latinLnBrk="0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</a:t>
            </a:r>
            <a:r>
              <a:rPr kumimoji="0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解決方案</a:t>
            </a:r>
            <a:endParaRPr kumimoji="0" lang="en-US" altLang="zh-TW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12788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二</a:t>
            </a:r>
            <a:r>
              <a:rPr kumimoji="0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、</a:t>
            </a: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計畫執行工作與技術說明</a:t>
            </a:r>
            <a:endParaRPr kumimoji="0" lang="en-US" altLang="zh-TW" sz="2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717550" marR="0" lvl="1" indent="-285750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三、</a:t>
            </a:r>
            <a:r>
              <a:rPr kumimoji="0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本計畫查核工作項目及執行進度說明</a:t>
            </a:r>
            <a:endParaRPr kumimoji="0" lang="en-US" altLang="zh-TW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17550" marR="0" lvl="1" indent="-285750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kumimoji="0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人力與</a:t>
            </a:r>
            <a:r>
              <a:rPr kumimoji="0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經費說明</a:t>
            </a:r>
            <a:endParaRPr kumimoji="0" lang="en-US" altLang="zh-TW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285750" marR="0" lvl="1" indent="-285750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參、預期計畫效益</a:t>
            </a:r>
            <a:endParaRPr kumimoji="0" lang="en-US" altLang="zh-TW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285750" marR="0" lvl="1" indent="-285750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肆、一頁效益表</a:t>
            </a:r>
            <a:r>
              <a:rPr kumimoji="0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預期</a:t>
            </a:r>
            <a:r>
              <a:rPr kumimoji="0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</a:p>
          <a:p>
            <a:pPr marL="285750" marR="0" lvl="1" indent="-285750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伍、附件</a:t>
            </a:r>
            <a:endParaRPr kumimoji="0" lang="zh-TW" altLang="zh-TW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69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43A9E-5C99-F877-102D-AA5D5718F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8DE308C-6E05-1F6B-AA2F-EB82DC13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94D102D0-982A-1CE6-656F-35B1E328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81B9386-7228-159C-D373-59423973E5EB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四、人力與經費說明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CDD9567-775F-8945-9DFF-1E75DAAB50F3}"/>
              </a:ext>
            </a:extLst>
          </p:cNvPr>
          <p:cNvSpPr/>
          <p:nvPr/>
        </p:nvSpPr>
        <p:spPr>
          <a:xfrm>
            <a:off x="911424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本計畫人力需求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A0BEFCD-A872-618E-EB72-D5FDD3DA7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62135"/>
              </p:ext>
            </p:extLst>
          </p:nvPr>
        </p:nvGraphicFramePr>
        <p:xfrm>
          <a:off x="911424" y="1988840"/>
          <a:ext cx="10369152" cy="3920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0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1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038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最高學歷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經歷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職級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本計畫</a:t>
                      </a:r>
                      <a:r>
                        <a:rPr lang="zh-TW" alt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工作內容</a:t>
                      </a:r>
                      <a:r>
                        <a:rPr lang="en-US" alt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r>
                        <a:rPr lang="en-US" alt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投入人月數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192">
                <a:tc gridSpan="6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一、輔導單位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38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○○○</a:t>
                      </a:r>
                      <a:endParaRPr lang="zh-TW" sz="1400" kern="1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碩士</a:t>
                      </a:r>
                      <a:endParaRPr lang="zh-TW" sz="1400" kern="1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zh-TW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年資</a:t>
                      </a: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專長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副研究員</a:t>
                      </a:r>
                      <a:endParaRPr lang="zh-TW" sz="1400" kern="1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1</a:t>
                      </a:r>
                      <a:r>
                        <a:rPr lang="zh-TW" altLang="en-US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5~8</a:t>
                      </a:r>
                      <a:endParaRPr lang="zh-TW" sz="1400" kern="1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83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en-US" alt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表格不足請自行增列</a:t>
                      </a:r>
                      <a:r>
                        <a:rPr lang="en-US" alt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192">
                <a:tc gridSpan="5"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人月</a:t>
                      </a:r>
                      <a:r>
                        <a:rPr lang="zh-TW" alt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/>
                        <a:t> </a:t>
                      </a:r>
                      <a:r>
                        <a:rPr lang="zh-TW" altLang="en-US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4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751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46A3C-E86A-E249-4A70-227E0AC94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7A769DA-A1C1-2460-F785-C23BF3D7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1C66C604-C9BE-FDFC-7FD4-3779C40D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02FBE90-BBC4-A3AD-E898-C604BE59FBBC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四、人力與經費說明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B2AC73A-6F7D-40F4-2CAD-FCFF3E882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16788"/>
              </p:ext>
            </p:extLst>
          </p:nvPr>
        </p:nvGraphicFramePr>
        <p:xfrm>
          <a:off x="1022624" y="2832508"/>
          <a:ext cx="10369151" cy="34120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13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8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7470"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會計科目</a:t>
                      </a:r>
                    </a:p>
                  </a:txBody>
                  <a:tcPr marL="0" marR="0" marT="0" marB="0" anchor="ctr">
                    <a:lnTlToB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算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政府輔導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廠商自籌款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佔總經費％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一、直接薪資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二、管理費用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三、其他直接費用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旅運費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維護費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sz="1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業務費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四、公費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伍、營業稅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合計金額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合計佔總經費％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E298D331-A5A7-DC67-E1CA-F294BB229ED8}"/>
              </a:ext>
            </a:extLst>
          </p:cNvPr>
          <p:cNvSpPr/>
          <p:nvPr/>
        </p:nvSpPr>
        <p:spPr>
          <a:xfrm>
            <a:off x="10488488" y="2524533"/>
            <a:ext cx="9032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A9CF65-185F-9E4D-F884-20A3994BF1A0}"/>
              </a:ext>
            </a:extLst>
          </p:cNvPr>
          <p:cNvSpPr/>
          <p:nvPr/>
        </p:nvSpPr>
        <p:spPr>
          <a:xfrm>
            <a:off x="1146698" y="1835130"/>
            <a:ext cx="8964612" cy="7857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81050" indent="-601663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zh-TW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計畫總經費</a:t>
            </a:r>
            <a:r>
              <a:rPr lang="zh-TW" altLang="en-US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zh-TW" sz="1600" kern="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1050" indent="-601663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政府輔導</a:t>
            </a:r>
            <a:r>
              <a:rPr lang="zh-TW" altLang="zh-TW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en-US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zh-TW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zh-TW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；廠商自籌款</a:t>
            </a:r>
            <a:r>
              <a:rPr lang="zh-TW" altLang="en-US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zh-TW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600" u="sng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%)</a:t>
            </a:r>
            <a:endParaRPr lang="zh-TW" altLang="zh-TW" sz="1600" kern="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26D3A22-B275-0339-4D87-4A225D005227}"/>
              </a:ext>
            </a:extLst>
          </p:cNvPr>
          <p:cNvSpPr/>
          <p:nvPr/>
        </p:nvSpPr>
        <p:spPr>
          <a:xfrm>
            <a:off x="911424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經費預算表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61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132A2-8483-6F86-A921-29A6F9D54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611B4EB-BD16-9277-9889-89BA5993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8D336DFB-F912-6EA1-D2F3-482EC564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DA26523-E968-ADE5-867C-B87DB3CA5882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四、人力與經費說明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4839A9-6DB7-1DE6-E19B-B7D9C4BBC461}"/>
              </a:ext>
            </a:extLst>
          </p:cNvPr>
          <p:cNvSpPr/>
          <p:nvPr/>
        </p:nvSpPr>
        <p:spPr>
          <a:xfrm>
            <a:off x="911424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經費預算表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94559D3-62C4-1D44-11C3-8ADD8308D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89674"/>
              </p:ext>
            </p:extLst>
          </p:nvPr>
        </p:nvGraphicFramePr>
        <p:xfrm>
          <a:off x="995270" y="2060848"/>
          <a:ext cx="10201459" cy="4032450"/>
        </p:xfrm>
        <a:graphic>
          <a:graphicData uri="http://schemas.openxmlformats.org/drawingml/2006/table">
            <a:tbl>
              <a:tblPr/>
              <a:tblGrid>
                <a:gridCol w="304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3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品名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單位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單價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b="1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r>
                        <a:rPr lang="en-US" sz="1600" b="1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b="1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數量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小計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b="1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r>
                        <a:rPr lang="en-US" sz="1600" b="1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b="1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合計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-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-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defRPr>
                      </a:lvl9pPr>
                    </a:lstStyle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1A370349-A1D9-2437-BC1E-A51B1A763D35}"/>
              </a:ext>
            </a:extLst>
          </p:cNvPr>
          <p:cNvSpPr/>
          <p:nvPr/>
        </p:nvSpPr>
        <p:spPr>
          <a:xfrm>
            <a:off x="3227388" y="1355512"/>
            <a:ext cx="8964612" cy="497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81050" indent="-601663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材料費明細表</a:t>
            </a:r>
          </a:p>
        </p:txBody>
      </p:sp>
    </p:spTree>
    <p:extLst>
      <p:ext uri="{BB962C8B-B14F-4D97-AF65-F5344CB8AC3E}">
        <p14:creationId xmlns:p14="http://schemas.microsoft.com/office/powerpoint/2010/main" val="2295889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AB776-A8A7-BE35-C1E1-51DFD22F1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158EEFE-77C7-1347-1BDE-46F05764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6E8680A7-B5E7-FE5A-4AE8-D38BF4BA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4C0D0A-6D67-444D-FF60-E0E03474901E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四、人力與經費說明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301320E-BE13-3A1B-D091-64CE84E297D2}"/>
              </a:ext>
            </a:extLst>
          </p:cNvPr>
          <p:cNvSpPr/>
          <p:nvPr/>
        </p:nvSpPr>
        <p:spPr>
          <a:xfrm>
            <a:off x="911424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經費預算表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283171F-527A-E292-34B2-ED5962106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95052"/>
              </p:ext>
            </p:extLst>
          </p:nvPr>
        </p:nvGraphicFramePr>
        <p:xfrm>
          <a:off x="911424" y="1950290"/>
          <a:ext cx="10441159" cy="3998995"/>
        </p:xfrm>
        <a:graphic>
          <a:graphicData uri="http://schemas.openxmlformats.org/drawingml/2006/table">
            <a:tbl>
              <a:tblPr/>
              <a:tblGrid>
                <a:gridCol w="312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9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866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品名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單位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單價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數量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小計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333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委託金屬零件加工</a:t>
                      </a: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333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333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33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33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33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33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合計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-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-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FD9C92C9-C85C-075B-1696-4C26F0A44126}"/>
              </a:ext>
            </a:extLst>
          </p:cNvPr>
          <p:cNvSpPr/>
          <p:nvPr/>
        </p:nvSpPr>
        <p:spPr>
          <a:xfrm>
            <a:off x="3195440" y="1355512"/>
            <a:ext cx="8964612" cy="497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81050" indent="-601663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b="1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kern="10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維護費、代辦加工費、專業服務費、設備維護費明細表</a:t>
            </a:r>
          </a:p>
        </p:txBody>
      </p:sp>
    </p:spTree>
    <p:extLst>
      <p:ext uri="{BB962C8B-B14F-4D97-AF65-F5344CB8AC3E}">
        <p14:creationId xmlns:p14="http://schemas.microsoft.com/office/powerpoint/2010/main" val="2186535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845DE-8CE1-B63F-1C3D-F156A2530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669F28-3DD3-4CA2-BD0A-41DF587D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942FCCF2-D415-50C3-03EF-FCF83BA8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886" y="188640"/>
            <a:ext cx="3877986" cy="590931"/>
          </a:xfrm>
        </p:spPr>
        <p:txBody>
          <a:bodyPr/>
          <a:lstStyle/>
          <a:p>
            <a:r>
              <a:rPr lang="zh-TW" altLang="en-US"/>
              <a:t>參、預期計畫效益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387FF63-C66B-E849-F5CD-AFBD118434B5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一、量化效益</a:t>
            </a:r>
          </a:p>
        </p:txBody>
      </p:sp>
      <p:sp>
        <p:nvSpPr>
          <p:cNvPr id="5" name="文字方塊 2">
            <a:extLst>
              <a:ext uri="{FF2B5EF4-FFF2-40B4-BE49-F238E27FC236}">
                <a16:creationId xmlns:a16="http://schemas.microsoft.com/office/drawing/2014/main" id="{9D39356E-D551-EEF6-743E-0D4AFED46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632" y="1452846"/>
            <a:ext cx="698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請填入計畫書所列量化效益，並說明其估算方式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39B749-630D-6534-6085-86F595D93590}"/>
              </a:ext>
            </a:extLst>
          </p:cNvPr>
          <p:cNvSpPr/>
          <p:nvPr/>
        </p:nvSpPr>
        <p:spPr>
          <a:xfrm>
            <a:off x="629296" y="3789040"/>
            <a:ext cx="1724025" cy="4254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eaLnBrk="0" hangingPunct="0">
              <a:lnSpc>
                <a:spcPts val="2400"/>
              </a:lnSpc>
              <a:spcBef>
                <a:spcPts val="600"/>
              </a:spcBef>
            </a:pPr>
            <a:r>
              <a:rPr kumimoji="0" lang="zh-TW" altLang="en-US" sz="2400" b="1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二、質化</a:t>
            </a:r>
            <a:r>
              <a:rPr kumimoji="0" lang="zh-TW" altLang="zh-TW" sz="2400" b="1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效益</a:t>
            </a:r>
          </a:p>
        </p:txBody>
      </p:sp>
      <p:sp>
        <p:nvSpPr>
          <p:cNvPr id="10" name="文字方塊 2">
            <a:extLst>
              <a:ext uri="{FF2B5EF4-FFF2-40B4-BE49-F238E27FC236}">
                <a16:creationId xmlns:a16="http://schemas.microsoft.com/office/drawing/2014/main" id="{986407A9-DEB6-A1D9-2852-6F8B8602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4365104"/>
            <a:ext cx="698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0070C0"/>
                </a:solidFill>
                <a:latin typeface="微軟正黑體" panose="020B0604030504040204" pitchFamily="34" charset="-120"/>
              </a:defRPr>
            </a:lvl1pPr>
            <a:lvl2pPr marL="742950" indent="-285750">
              <a:defRPr sz="2400"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(</a:t>
            </a:r>
            <a:r>
              <a:rPr lang="zh-TW" altLang="en-US"/>
              <a:t>請說明藉由本輔導案除量化效益外，可達成之其他效益</a:t>
            </a:r>
            <a:r>
              <a:rPr lang="en-US" altLang="zh-TW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254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1CAFCA1-557B-2B2B-6021-DDF14ED6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2">
            <a:extLst>
              <a:ext uri="{FF2B5EF4-FFF2-40B4-BE49-F238E27FC236}">
                <a16:creationId xmlns:a16="http://schemas.microsoft.com/office/drawing/2014/main" id="{DFD6BE8A-B069-B4F9-7C27-1A0EB64C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151" y="188640"/>
            <a:ext cx="4663456" cy="59093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肆、一頁效益表</a:t>
            </a:r>
            <a:r>
              <a:rPr lang="en-US" altLang="zh-TW"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預期</a:t>
            </a:r>
            <a:r>
              <a:rPr lang="en-US" altLang="zh-TW"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6A9E274-F8E0-145E-27AE-C7CE01EB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0" y="1700808"/>
            <a:ext cx="11245080" cy="470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27458E4-7479-13D5-9572-19BCD1C9C410}"/>
              </a:ext>
            </a:extLst>
          </p:cNvPr>
          <p:cNvSpPr/>
          <p:nvPr/>
        </p:nvSpPr>
        <p:spPr>
          <a:xfrm>
            <a:off x="1556361" y="1268760"/>
            <a:ext cx="880710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600" b="1">
                <a:solidFill>
                  <a:srgbClr val="0070C0"/>
                </a:solidFill>
                <a:latin typeface="微軟正黑體" panose="020B0604030504040204" pitchFamily="34" charset="-120"/>
              </a:rPr>
              <a:t>請依個案情況填寫，提案時不需繳交，驗收時需提供輔導前後之差異，並依實際狀況調整內容）</a:t>
            </a:r>
          </a:p>
        </p:txBody>
      </p:sp>
    </p:spTree>
    <p:extLst>
      <p:ext uri="{BB962C8B-B14F-4D97-AF65-F5344CB8AC3E}">
        <p14:creationId xmlns:p14="http://schemas.microsoft.com/office/powerpoint/2010/main" val="4266929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488B54-E78B-40E8-9FBA-622526054144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26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79876" y="2996952"/>
            <a:ext cx="2232248" cy="59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kumimoji="1"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伍、附件</a:t>
            </a:r>
          </a:p>
        </p:txBody>
      </p:sp>
    </p:spTree>
    <p:extLst>
      <p:ext uri="{BB962C8B-B14F-4D97-AF65-F5344CB8AC3E}">
        <p14:creationId xmlns:p14="http://schemas.microsoft.com/office/powerpoint/2010/main" val="1797271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488B54-E78B-40E8-9FBA-622526054144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27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64087"/>
              </p:ext>
            </p:extLst>
          </p:nvPr>
        </p:nvGraphicFramePr>
        <p:xfrm>
          <a:off x="2063552" y="1700808"/>
          <a:ext cx="8280400" cy="423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單位</a:t>
                      </a:r>
                      <a:r>
                        <a:rPr lang="zh-TW" altLang="zh-TW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名稱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〇〇〇〇〇〇〇〇</a:t>
                      </a: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資本額：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〇〇〇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〇〇〇元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員工人數：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 </a:t>
                      </a:r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行業別：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□機械設備製造業   □財團法人精密機械研究發展中心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主要產品：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〇〇〇系統整合服務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公司統一編號：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〇〇〇〇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經營概況營業額：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〇〇〇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〇〇〇元</a:t>
                      </a: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相關輔導執行案例：</a:t>
                      </a: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 Box 105">
            <a:extLst>
              <a:ext uri="{FF2B5EF4-FFF2-40B4-BE49-F238E27FC236}">
                <a16:creationId xmlns:a16="http://schemas.microsoft.com/office/drawing/2014/main" id="{FC2F1CAB-194E-6E05-17AE-1EB239567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950911"/>
            <a:ext cx="91090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一、輔導單位基本資料：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1EA042-9D3D-045B-E2F3-D80380CA0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73991" y="173773"/>
            <a:ext cx="5724644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cs typeface="+mj-cs"/>
              </a:rPr>
              <a:t>伍、附件</a:t>
            </a:r>
          </a:p>
        </p:txBody>
      </p:sp>
    </p:spTree>
    <p:extLst>
      <p:ext uri="{BB962C8B-B14F-4D97-AF65-F5344CB8AC3E}">
        <p14:creationId xmlns:p14="http://schemas.microsoft.com/office/powerpoint/2010/main" val="1501699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AA2ECCA-F063-4CB6-A9F7-8CD5D8C78C49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28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3991" y="173773"/>
            <a:ext cx="5724644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cs typeface="+mj-cs"/>
              </a:rPr>
              <a:t>伍、附件</a:t>
            </a:r>
          </a:p>
        </p:txBody>
      </p:sp>
      <p:sp>
        <p:nvSpPr>
          <p:cNvPr id="8196" name="Text Box 105"/>
          <p:cNvSpPr txBox="1">
            <a:spLocks noChangeArrowheads="1"/>
          </p:cNvSpPr>
          <p:nvPr/>
        </p:nvSpPr>
        <p:spPr bwMode="auto">
          <a:xfrm>
            <a:off x="695400" y="950911"/>
            <a:ext cx="91090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二、受輔導業者基本資料：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68773"/>
              </p:ext>
            </p:extLst>
          </p:nvPr>
        </p:nvGraphicFramePr>
        <p:xfrm>
          <a:off x="2279576" y="1472407"/>
          <a:ext cx="8353425" cy="512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業者名稱：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〇〇〇〇〇〇〇〇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工廠</a:t>
                      </a:r>
                      <a:r>
                        <a:rPr lang="zh-TW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地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區：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〇〇市〇〇區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資本額：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〇〇〇元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員工人數：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〇〇人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研發人員比例：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___%) 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行業別：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OOOOO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製造業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主要產品：</a:t>
                      </a: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〇〇〇〇</a:t>
                      </a: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公司統一編號：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>
                          <a:solidFill>
                            <a:schemeClr val="tx1"/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工廠登記證號：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>
                          <a:solidFill>
                            <a:schemeClr val="tx1"/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營業額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(OO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約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O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〇〇〇元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輔導期間：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114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年〇月〇日 至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114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年〇月〇日 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9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計畫經費合計：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〇〇〇元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政府經費：〇〇〇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〇〇〇元，自籌款：〇〇〇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〇〇〇元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, 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自籌款比例：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政府款〇〇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%)</a:t>
                      </a:r>
                      <a:endParaRPr lang="zh-TW" altLang="en-US" sz="18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9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本計畫重點：</a:t>
                      </a: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293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0D26A33-7C43-7848-2AA6-FE7DF73B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44C-9344-4AB3-BF77-911763BD1A17}" type="slidenum">
              <a:rPr lang="en-US" altLang="zh-TW" smtClean="0"/>
              <a:pPr/>
              <a:t>29</a:t>
            </a:fld>
            <a:endParaRPr lang="en-US" altLang="zh-TW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9A6A60-64CD-3448-4124-872DBCD57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666" y="-1467544"/>
            <a:ext cx="73865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l" eaLnBrk="1" hangingPunct="1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伍、附件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導入指引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驗收時需繳交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EBC8A0A-5289-4D5D-FC29-B1DA1CFAAE25}"/>
              </a:ext>
            </a:extLst>
          </p:cNvPr>
          <p:cNvSpPr txBox="1"/>
          <p:nvPr/>
        </p:nvSpPr>
        <p:spPr>
          <a:xfrm>
            <a:off x="1847528" y="1700808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□本指引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填寫人員應接受過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產發署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課程培訓</a:t>
            </a:r>
            <a:endParaRPr lang="en-US" altLang="zh-TW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□本指引提供填寫工具表，請依表格格式，說明如下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4044F9C-3AD8-48E8-45F4-A67F59CDD6DA}"/>
              </a:ext>
            </a:extLst>
          </p:cNvPr>
          <p:cNvSpPr txBox="1"/>
          <p:nvPr/>
        </p:nvSpPr>
        <p:spPr>
          <a:xfrm>
            <a:off x="1847528" y="2586259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建議流程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: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 </a:t>
            </a:r>
            <a:endParaRPr lang="en-US" altLang="zh-TW" b="1">
              <a:solidFill>
                <a:srgbClr val="0070C0"/>
              </a:solidFill>
              <a:latin typeface="微軟正黑體" panose="020B0604030504040204" pitchFamily="34" charset="-120"/>
            </a:endParaRPr>
          </a:p>
          <a:p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(1)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構想階段評估階段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依表一格完成資料建置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</a:p>
          <a:p>
            <a:pPr marL="893763" indent="-893763"/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步驟一、可請業者參考表一範例，自行檢視或由專家協助業者檢視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請先由業者定義經營目標、設定較重視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想要改善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的生產流程，可利用表二、表四可輔助填寫與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AI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相關的內容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；</a:t>
            </a:r>
            <a:endParaRPr lang="en-US" altLang="zh-TW" b="1">
              <a:solidFill>
                <a:srgbClr val="0070C0"/>
              </a:solidFill>
              <a:latin typeface="微軟正黑體" panose="020B0604030504040204" pitchFamily="34" charset="-120"/>
            </a:endParaRPr>
          </a:p>
          <a:p>
            <a:pPr marL="893763" indent="-893763"/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步驟二、請專家協助提出有哪些可導入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AI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功能，並詢問爺者有無相關數據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表三可輔助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</a:p>
          <a:p>
            <a:pPr marL="893763" indent="-893763"/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步驟三、可請業者高階主管或資深技術人員協助評分、由專家協助判斷未來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AO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技術導入之執行優先次序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填寫資料後於表一填寫評分高低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</a:p>
          <a:p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確認個案可導入目標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依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表二格式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填寫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(3)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確認個案應取得數據項目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依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表三格式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填寫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(4)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確認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AI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使用情境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依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表四格式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填寫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(5)AI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諮詢輔導方案建議表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依表五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格式</a:t>
            </a:r>
            <a:r>
              <a:rPr lang="zh-TW" altLang="en-US" b="1">
                <a:solidFill>
                  <a:srgbClr val="0070C0"/>
                </a:solidFill>
                <a:latin typeface="微軟正黑體" panose="020B0604030504040204" pitchFamily="34" charset="-120"/>
              </a:rPr>
              <a:t>填寫</a:t>
            </a:r>
            <a:r>
              <a:rPr lang="en-US" altLang="zh-TW" b="1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1441225-A1FA-AB84-A9FF-A9D05614B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73991" y="173773"/>
            <a:ext cx="5724644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cs typeface="+mj-cs"/>
              </a:rPr>
              <a:t>伍、附件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569C20BC-D19D-27EB-64F0-FCFF83F7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950911"/>
            <a:ext cx="91090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導入指引</a:t>
            </a:r>
            <a:endParaRPr kumimoji="0"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085CD7D-C18A-6AE7-0983-0A339934B794}"/>
              </a:ext>
            </a:extLst>
          </p:cNvPr>
          <p:cNvSpPr txBox="1"/>
          <p:nvPr/>
        </p:nvSpPr>
        <p:spPr>
          <a:xfrm>
            <a:off x="4119416" y="997077"/>
            <a:ext cx="614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提案前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需繳交，若先前已填寫則免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6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0221614" y="6512188"/>
            <a:ext cx="414958" cy="340147"/>
          </a:xfrm>
        </p:spPr>
        <p:txBody>
          <a:bodyPr/>
          <a:lstStyle/>
          <a:p>
            <a:pPr algn="r"/>
            <a:fld id="{A5D163A9-D1EB-4EA9-881F-E31066AE9389}" type="slidenum">
              <a:rPr lang="zh-TW" altLang="en-US" smtClean="0">
                <a:cs typeface="Times New Roman" panose="02020603050405020304" pitchFamily="18" charset="0"/>
              </a:rPr>
              <a:pPr algn="r"/>
              <a:t>3</a:t>
            </a:fld>
            <a:endParaRPr lang="zh-TW" altLang="en-US">
              <a:cs typeface="Times New Roman" panose="02020603050405020304" pitchFamily="18" charset="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6FD31506-5785-EB72-EC1C-28508376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89" y="188640"/>
            <a:ext cx="5262979" cy="590931"/>
          </a:xfrm>
        </p:spPr>
        <p:txBody>
          <a:bodyPr/>
          <a:lstStyle/>
          <a:p>
            <a:r>
              <a:rPr lang="zh-TW" altLang="en-US"/>
              <a:t>壹、受輔導業者基本資訊</a:t>
            </a:r>
            <a:endParaRPr lang="zh-TW" altLang="en-US">
              <a:solidFill>
                <a:srgbClr val="26768E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6B475E-3B07-AEAD-0B34-8CD31D6F4C97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</a:t>
            </a: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受輔導業者基本資料</a:t>
            </a:r>
            <a:endParaRPr kumimoji="0" lang="en-US" altLang="zh-TW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C8D63F8-AFF8-499D-06EB-AF0DDBAA3569}"/>
              </a:ext>
            </a:extLst>
          </p:cNvPr>
          <p:cNvSpPr txBox="1"/>
          <p:nvPr/>
        </p:nvSpPr>
        <p:spPr>
          <a:xfrm>
            <a:off x="4605089" y="1027425"/>
            <a:ext cx="6747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180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b="1" dirty="0"/>
              <a:t>(</a:t>
            </a:r>
            <a:r>
              <a:rPr lang="zh-TW" altLang="en-US" b="1" dirty="0"/>
              <a:t>說明受輔導業者基本資訊，並須含產品銷售類型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943817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AB70392-39D3-509B-CB46-569FADE1F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44C-9344-4AB3-BF77-911763BD1A17}" type="slidenum">
              <a:rPr lang="en-US" altLang="zh-TW" smtClean="0"/>
              <a:pPr/>
              <a:t>30</a:t>
            </a:fld>
            <a:endParaRPr lang="en-US" altLang="zh-TW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A276B30-C7B0-998C-0D14-5757AF21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462" y="1588283"/>
            <a:ext cx="5724644" cy="273566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zh-TW" altLang="en-US" sz="180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表一：構想階段評估表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CDC54FD-8959-99F3-7682-2579A95695AC}"/>
              </a:ext>
            </a:extLst>
          </p:cNvPr>
          <p:cNvSpPr txBox="1"/>
          <p:nvPr/>
        </p:nvSpPr>
        <p:spPr>
          <a:xfrm>
            <a:off x="8954973" y="1206157"/>
            <a:ext cx="2509871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</a:rPr>
              <a:t>行業別：</a:t>
            </a:r>
            <a:r>
              <a:rPr lang="en-US" altLang="zh-TW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___________________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廠商名稱</a:t>
            </a: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</a:rPr>
              <a:t>： </a:t>
            </a:r>
            <a:r>
              <a:rPr lang="en-US" altLang="zh-TW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_______________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496E7C8-F227-D8A4-58DB-F2033BCC1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46132"/>
              </p:ext>
            </p:extLst>
          </p:nvPr>
        </p:nvGraphicFramePr>
        <p:xfrm>
          <a:off x="661193" y="2037557"/>
          <a:ext cx="10873207" cy="4414652"/>
        </p:xfrm>
        <a:graphic>
          <a:graphicData uri="http://schemas.openxmlformats.org/drawingml/2006/table">
            <a:tbl>
              <a:tblPr firstRow="1" bandRow="1"/>
              <a:tblGrid>
                <a:gridCol w="813637">
                  <a:extLst>
                    <a:ext uri="{9D8B030D-6E8A-4147-A177-3AD203B41FA5}">
                      <a16:colId xmlns:a16="http://schemas.microsoft.com/office/drawing/2014/main" val="1743896331"/>
                    </a:ext>
                  </a:extLst>
                </a:gridCol>
                <a:gridCol w="1665111">
                  <a:extLst>
                    <a:ext uri="{9D8B030D-6E8A-4147-A177-3AD203B41FA5}">
                      <a16:colId xmlns:a16="http://schemas.microsoft.com/office/drawing/2014/main" val="2659800612"/>
                    </a:ext>
                  </a:extLst>
                </a:gridCol>
                <a:gridCol w="882615">
                  <a:extLst>
                    <a:ext uri="{9D8B030D-6E8A-4147-A177-3AD203B41FA5}">
                      <a16:colId xmlns:a16="http://schemas.microsoft.com/office/drawing/2014/main" val="4209876489"/>
                    </a:ext>
                  </a:extLst>
                </a:gridCol>
                <a:gridCol w="882615">
                  <a:extLst>
                    <a:ext uri="{9D8B030D-6E8A-4147-A177-3AD203B41FA5}">
                      <a16:colId xmlns:a16="http://schemas.microsoft.com/office/drawing/2014/main" val="3854003179"/>
                    </a:ext>
                  </a:extLst>
                </a:gridCol>
                <a:gridCol w="882615">
                  <a:extLst>
                    <a:ext uri="{9D8B030D-6E8A-4147-A177-3AD203B41FA5}">
                      <a16:colId xmlns:a16="http://schemas.microsoft.com/office/drawing/2014/main" val="2439238244"/>
                    </a:ext>
                  </a:extLst>
                </a:gridCol>
                <a:gridCol w="882615">
                  <a:extLst>
                    <a:ext uri="{9D8B030D-6E8A-4147-A177-3AD203B41FA5}">
                      <a16:colId xmlns:a16="http://schemas.microsoft.com/office/drawing/2014/main" val="995505296"/>
                    </a:ext>
                  </a:extLst>
                </a:gridCol>
                <a:gridCol w="882615">
                  <a:extLst>
                    <a:ext uri="{9D8B030D-6E8A-4147-A177-3AD203B41FA5}">
                      <a16:colId xmlns:a16="http://schemas.microsoft.com/office/drawing/2014/main" val="863025360"/>
                    </a:ext>
                  </a:extLst>
                </a:gridCol>
                <a:gridCol w="882615">
                  <a:extLst>
                    <a:ext uri="{9D8B030D-6E8A-4147-A177-3AD203B41FA5}">
                      <a16:colId xmlns:a16="http://schemas.microsoft.com/office/drawing/2014/main" val="3658613189"/>
                    </a:ext>
                  </a:extLst>
                </a:gridCol>
                <a:gridCol w="882615">
                  <a:extLst>
                    <a:ext uri="{9D8B030D-6E8A-4147-A177-3AD203B41FA5}">
                      <a16:colId xmlns:a16="http://schemas.microsoft.com/office/drawing/2014/main" val="1030711701"/>
                    </a:ext>
                  </a:extLst>
                </a:gridCol>
                <a:gridCol w="2216154">
                  <a:extLst>
                    <a:ext uri="{9D8B030D-6E8A-4147-A177-3AD203B41FA5}">
                      <a16:colId xmlns:a16="http://schemas.microsoft.com/office/drawing/2014/main" val="2521236071"/>
                    </a:ext>
                  </a:extLst>
                </a:gridCol>
              </a:tblGrid>
              <a:tr h="411877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zh-TW" altLang="en-US" sz="12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步驟一：</a:t>
                      </a:r>
                      <a:endParaRPr lang="en-US" altLang="zh-TW" sz="12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掌握企業課題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經營目標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079702"/>
                  </a:ext>
                </a:extLst>
              </a:tr>
              <a:tr h="2896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/>
                      <a:r>
                        <a:rPr lang="zh-TW" altLang="en-US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選定應用範圍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071768"/>
                  </a:ext>
                </a:extLst>
              </a:tr>
              <a:tr h="2896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31486"/>
                  </a:ext>
                </a:extLst>
              </a:tr>
              <a:tr h="4875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提取改善項目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221758"/>
                  </a:ext>
                </a:extLst>
              </a:tr>
              <a:tr h="411369">
                <a:tc vMerge="1"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/>
                      <a:r>
                        <a:rPr lang="en-US" altLang="zh-TW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</a:t>
                      </a:r>
                      <a:r>
                        <a:rPr lang="zh-TW" altLang="en-US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必要性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65554"/>
                  </a:ext>
                </a:extLst>
              </a:tr>
              <a:tr h="5504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步驟二：</a:t>
                      </a:r>
                      <a:endParaRPr lang="en-US" altLang="zh-TW" sz="12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2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檢視</a:t>
                      </a:r>
                      <a:r>
                        <a:rPr lang="en-US" altLang="zh-TW" sz="12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</a:p>
                    <a:p>
                      <a:pPr algn="l"/>
                      <a:r>
                        <a:rPr lang="zh-TW" altLang="en-US" sz="12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方案與企業資源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/>
                      <a:r>
                        <a:rPr lang="zh-TW" altLang="en-US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檢視相關</a:t>
                      </a:r>
                      <a:r>
                        <a:rPr lang="en-US" altLang="zh-TW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</a:t>
                      </a:r>
                      <a:r>
                        <a:rPr lang="zh-TW" altLang="en-US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方案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638164"/>
                  </a:ext>
                </a:extLst>
              </a:tr>
              <a:tr h="4875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/>
                      <a:r>
                        <a:rPr lang="zh-TW" altLang="en-US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檢視企業資源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2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88756"/>
                  </a:ext>
                </a:extLst>
              </a:tr>
              <a:tr h="4955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zh-TW" altLang="en-US" sz="12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步驟三：</a:t>
                      </a:r>
                      <a:endParaRPr lang="en-US" altLang="zh-TW" sz="12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kern="120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制定方案優先順序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/>
                      <a:r>
                        <a:rPr lang="zh-TW" altLang="en-US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部門評估導入難易程度</a:t>
                      </a:r>
                      <a:r>
                        <a:rPr lang="en-US" altLang="zh-TW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分數</a:t>
                      </a:r>
                      <a:r>
                        <a:rPr lang="en-US" altLang="zh-TW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200" b="1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411374"/>
                  </a:ext>
                </a:extLst>
              </a:tr>
              <a:tr h="4955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/>
                      <a:r>
                        <a:rPr lang="zh-TW" altLang="en-US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部門評估導入可能好處</a:t>
                      </a:r>
                      <a:r>
                        <a:rPr lang="en-US" altLang="zh-TW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分數</a:t>
                      </a:r>
                      <a:r>
                        <a:rPr lang="en-US" altLang="zh-TW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200" b="1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37800"/>
                  </a:ext>
                </a:extLst>
              </a:tr>
              <a:tr h="4955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/>
                      <a:r>
                        <a:rPr lang="zh-TW" altLang="en-US" sz="12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企業評估導入優先順序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zh-TW" altLang="en-US" sz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25306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2A67674A-F612-D296-BDF0-B03DAD1D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991" y="173773"/>
            <a:ext cx="5724644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3600" b="1" kern="1200" baseline="0">
                <a:solidFill>
                  <a:srgbClr val="2676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>
                <a:cs typeface="+mj-cs"/>
              </a:rPr>
              <a:t>伍、附件</a:t>
            </a:r>
          </a:p>
        </p:txBody>
      </p:sp>
      <p:sp>
        <p:nvSpPr>
          <p:cNvPr id="5" name="Text Box 105">
            <a:extLst>
              <a:ext uri="{FF2B5EF4-FFF2-40B4-BE49-F238E27FC236}">
                <a16:creationId xmlns:a16="http://schemas.microsoft.com/office/drawing/2014/main" id="{52ED5062-C127-74A6-FC25-BC6189493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950911"/>
            <a:ext cx="91090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導入指引</a:t>
            </a:r>
            <a:endParaRPr kumimoji="0"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3A92258-76CA-D915-FBC2-E40ED2E605B9}"/>
              </a:ext>
            </a:extLst>
          </p:cNvPr>
          <p:cNvSpPr txBox="1"/>
          <p:nvPr/>
        </p:nvSpPr>
        <p:spPr>
          <a:xfrm>
            <a:off x="4119416" y="997077"/>
            <a:ext cx="614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提案前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需繳交，若先前已填寫則免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3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C50246B-762A-BD05-F77F-F6251295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44C-9344-4AB3-BF77-911763BD1A17}" type="slidenum">
              <a:rPr lang="en-US" altLang="zh-TW" smtClean="0"/>
              <a:pPr/>
              <a:t>31</a:t>
            </a:fld>
            <a:endParaRPr lang="en-US" altLang="zh-TW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D050F02-50B6-6010-9EC0-5A1D8EA3C4E1}"/>
              </a:ext>
            </a:extLst>
          </p:cNvPr>
          <p:cNvSpPr txBox="1"/>
          <p:nvPr/>
        </p:nvSpPr>
        <p:spPr>
          <a:xfrm>
            <a:off x="9091084" y="1340768"/>
            <a:ext cx="2509871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</a:rPr>
              <a:t>行業別：</a:t>
            </a:r>
            <a:r>
              <a:rPr lang="en-US" altLang="zh-TW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___________________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廠商名稱</a:t>
            </a: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</a:rPr>
              <a:t>： </a:t>
            </a:r>
            <a:r>
              <a:rPr lang="en-US" altLang="zh-TW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_______________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1F32850-1C44-27D4-9749-DC4AF2CC7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74808"/>
              </p:ext>
            </p:extLst>
          </p:nvPr>
        </p:nvGraphicFramePr>
        <p:xfrm>
          <a:off x="623392" y="2150119"/>
          <a:ext cx="10729193" cy="4404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936">
                  <a:extLst>
                    <a:ext uri="{9D8B030D-6E8A-4147-A177-3AD203B41FA5}">
                      <a16:colId xmlns:a16="http://schemas.microsoft.com/office/drawing/2014/main" val="2731526445"/>
                    </a:ext>
                  </a:extLst>
                </a:gridCol>
                <a:gridCol w="1217926">
                  <a:extLst>
                    <a:ext uri="{9D8B030D-6E8A-4147-A177-3AD203B41FA5}">
                      <a16:colId xmlns:a16="http://schemas.microsoft.com/office/drawing/2014/main" val="3815968677"/>
                    </a:ext>
                  </a:extLst>
                </a:gridCol>
                <a:gridCol w="909931">
                  <a:extLst>
                    <a:ext uri="{9D8B030D-6E8A-4147-A177-3AD203B41FA5}">
                      <a16:colId xmlns:a16="http://schemas.microsoft.com/office/drawing/2014/main" val="173653670"/>
                    </a:ext>
                  </a:extLst>
                </a:gridCol>
                <a:gridCol w="799940">
                  <a:extLst>
                    <a:ext uri="{9D8B030D-6E8A-4147-A177-3AD203B41FA5}">
                      <a16:colId xmlns:a16="http://schemas.microsoft.com/office/drawing/2014/main" val="2664396420"/>
                    </a:ext>
                  </a:extLst>
                </a:gridCol>
                <a:gridCol w="799940">
                  <a:extLst>
                    <a:ext uri="{9D8B030D-6E8A-4147-A177-3AD203B41FA5}">
                      <a16:colId xmlns:a16="http://schemas.microsoft.com/office/drawing/2014/main" val="4183971013"/>
                    </a:ext>
                  </a:extLst>
                </a:gridCol>
                <a:gridCol w="799940">
                  <a:extLst>
                    <a:ext uri="{9D8B030D-6E8A-4147-A177-3AD203B41FA5}">
                      <a16:colId xmlns:a16="http://schemas.microsoft.com/office/drawing/2014/main" val="2739319872"/>
                    </a:ext>
                  </a:extLst>
                </a:gridCol>
                <a:gridCol w="799940">
                  <a:extLst>
                    <a:ext uri="{9D8B030D-6E8A-4147-A177-3AD203B41FA5}">
                      <a16:colId xmlns:a16="http://schemas.microsoft.com/office/drawing/2014/main" val="3521219179"/>
                    </a:ext>
                  </a:extLst>
                </a:gridCol>
                <a:gridCol w="799940">
                  <a:extLst>
                    <a:ext uri="{9D8B030D-6E8A-4147-A177-3AD203B41FA5}">
                      <a16:colId xmlns:a16="http://schemas.microsoft.com/office/drawing/2014/main" val="781692403"/>
                    </a:ext>
                  </a:extLst>
                </a:gridCol>
                <a:gridCol w="799940">
                  <a:extLst>
                    <a:ext uri="{9D8B030D-6E8A-4147-A177-3AD203B41FA5}">
                      <a16:colId xmlns:a16="http://schemas.microsoft.com/office/drawing/2014/main" val="3464060760"/>
                    </a:ext>
                  </a:extLst>
                </a:gridCol>
                <a:gridCol w="799940">
                  <a:extLst>
                    <a:ext uri="{9D8B030D-6E8A-4147-A177-3AD203B41FA5}">
                      <a16:colId xmlns:a16="http://schemas.microsoft.com/office/drawing/2014/main" val="3747322003"/>
                    </a:ext>
                  </a:extLst>
                </a:gridCol>
                <a:gridCol w="799940">
                  <a:extLst>
                    <a:ext uri="{9D8B030D-6E8A-4147-A177-3AD203B41FA5}">
                      <a16:colId xmlns:a16="http://schemas.microsoft.com/office/drawing/2014/main" val="1400869196"/>
                    </a:ext>
                  </a:extLst>
                </a:gridCol>
                <a:gridCol w="799940">
                  <a:extLst>
                    <a:ext uri="{9D8B030D-6E8A-4147-A177-3AD203B41FA5}">
                      <a16:colId xmlns:a16="http://schemas.microsoft.com/office/drawing/2014/main" val="2236251011"/>
                    </a:ext>
                  </a:extLst>
                </a:gridCol>
                <a:gridCol w="799940">
                  <a:extLst>
                    <a:ext uri="{9D8B030D-6E8A-4147-A177-3AD203B41FA5}">
                      <a16:colId xmlns:a16="http://schemas.microsoft.com/office/drawing/2014/main" val="3220595346"/>
                    </a:ext>
                  </a:extLst>
                </a:gridCol>
              </a:tblGrid>
              <a:tr h="24245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步驟一、掌握企業課題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經營目標明確化</a:t>
                      </a:r>
                      <a:endParaRPr lang="zh-TW" altLang="en-US" sz="900" b="1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減少製造成本改善利潤</a:t>
                      </a:r>
                      <a:b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提升營運效率，確保獲得利潤</a:t>
                      </a:r>
                      <a:endParaRPr lang="zh-TW" altLang="en-US" sz="900" b="1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681145"/>
                  </a:ext>
                </a:extLst>
              </a:tr>
              <a:tr h="2424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選定應用範圍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公司內部業務（企劃、事務）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物流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銷售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售後服務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922213"/>
                  </a:ext>
                </a:extLst>
              </a:tr>
              <a:tr h="2424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商品策劃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研究開發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後勤辦公企業事務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採購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產量規劃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庫存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接受訂貨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配送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銷售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客服服務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158556"/>
                  </a:ext>
                </a:extLst>
              </a:tr>
              <a:tr h="7202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提取需改善項目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問題點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無法活用過去的數據</a:t>
                      </a:r>
                      <a:b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不了解需求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盲目開發技術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無法活用過去的數據</a:t>
                      </a:r>
                      <a:b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不了解需求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盲目開發技術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每次訂貨要人工記錄資訊</a:t>
                      </a:r>
                      <a:b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每個月人工致訂貨申請、帳單等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需依市場需求臨時擬定採購計畫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個人依專業判斷調整生產管理</a:t>
                      </a:r>
                      <a:b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AO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設備需經人力判別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設備不定時故障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滯留庫存多</a:t>
                      </a:r>
                      <a:b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部分商品常缺貨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每天接受訂單時配速率</a:t>
                      </a:r>
                      <a:b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產量規劃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每天自別接配的貨直接配送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銷售跟帳完全交給銷售店員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查詢歷史記錄困難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產銷表格的分析尚未開始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38502"/>
                  </a:ext>
                </a:extLst>
              </a:tr>
              <a:tr h="2423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必要性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(AI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可以做什麼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依需求判定解決方案屬層級，聚於自動化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利用設備取代人力作業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)/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智慧化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進行數據分析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53340"/>
                  </a:ext>
                </a:extLst>
              </a:tr>
              <a:tr h="8397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需利用智慧化方案改善已有數據的價值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需利用智慧化方案改善已有數據的價值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僅需要自動化系統紀錄手動編輯的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數據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需利用智慧化方案發揮已有數據的價值</a:t>
                      </a:r>
                      <a:b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需有智慧化方案降低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AOI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過殺率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需先將生產排程內隱藏知識數位化</a:t>
                      </a:r>
                      <a:b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需有智慧化方案降低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AOI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過殺率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需先數位化將設備聯網獲取數據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需利用智慧化方案發揮已有庫存數據的價值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需要更自動化系統紀錄每個客戶訂貨聯絡方式不同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電話、信件、傳真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需要更自動化系統紀錄司機每日配送報告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非技術面問題</a:t>
                      </a:r>
                      <a:b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需先跟銷售店索取數據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需利用智慧化方案改善客服手冊，降低投訴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083206"/>
                  </a:ext>
                </a:extLst>
              </a:tr>
              <a:tr h="3619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步驟二、檢視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AU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方案與企業資源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檢視相關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方案</a:t>
                      </a:r>
                      <a:endParaRPr lang="en-US" altLang="zh-TW" sz="90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有無其他業者已導入之類似功能</a:t>
                      </a:r>
                      <a:r>
                        <a:rPr lang="en-US" altLang="zh-TW" sz="9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知識數據庫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知識數據庫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N/A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材料採購最優化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通過影響分析檢測缺陷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N/A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需求預測庫存優化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N/A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N/A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N/A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聊天機器人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638694"/>
                  </a:ext>
                </a:extLst>
              </a:tr>
              <a:tr h="481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檢視企業資源</a:t>
                      </a:r>
                      <a:endParaRPr lang="en-US" altLang="zh-TW" sz="90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我個公司有沒有這些資料或數據</a:t>
                      </a:r>
                      <a:r>
                        <a:rPr lang="en-US" altLang="zh-TW" sz="9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有過去客戶產品要求</a:t>
                      </a:r>
                      <a:b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有產品設計版本紀錄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有過去系統管理的採購紀錄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有正常品和瑕疵品的影像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瑕疵品較少</a:t>
                      </a:r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過去應對顧客的諮詢已有數位化系統紀錄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495651"/>
                  </a:ext>
                </a:extLst>
              </a:tr>
              <a:tr h="24245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步驟三、制定方案優先順序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部門評估導入難易程度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9762"/>
                  </a:ext>
                </a:extLst>
              </a:tr>
              <a:tr h="2424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部門評估導入可能好處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396162"/>
                  </a:ext>
                </a:extLst>
              </a:tr>
              <a:tr h="2424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</a:t>
                      </a:r>
                      <a:r>
                        <a:rPr lang="zh-TW" altLang="en-US" sz="9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企業評估導入優先順序</a:t>
                      </a:r>
                      <a:endParaRPr lang="zh-TW" altLang="en-US" sz="9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其次</a:t>
                      </a:r>
                      <a:endParaRPr lang="zh-TW" altLang="en-US" sz="12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優先</a:t>
                      </a:r>
                      <a:endParaRPr lang="zh-TW" altLang="en-US" sz="12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優先</a:t>
                      </a:r>
                      <a:endParaRPr lang="zh-TW" altLang="en-US" sz="12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優先</a:t>
                      </a:r>
                      <a:endParaRPr lang="zh-TW" altLang="en-US" sz="12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不宜</a:t>
                      </a:r>
                      <a:endParaRPr lang="zh-TW" altLang="en-US" sz="12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054" marR="4054" marT="40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753309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F346CBD1-8960-4173-232D-5438C2C3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991" y="173773"/>
            <a:ext cx="5724644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3600" b="1" kern="1200" baseline="0">
                <a:solidFill>
                  <a:srgbClr val="2676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>
                <a:cs typeface="+mj-cs"/>
              </a:rPr>
              <a:t>伍、附件</a:t>
            </a:r>
          </a:p>
        </p:txBody>
      </p:sp>
      <p:sp>
        <p:nvSpPr>
          <p:cNvPr id="13" name="Text Box 105">
            <a:extLst>
              <a:ext uri="{FF2B5EF4-FFF2-40B4-BE49-F238E27FC236}">
                <a16:creationId xmlns:a16="http://schemas.microsoft.com/office/drawing/2014/main" id="{0C321908-5CBE-A82A-A9DD-07D9783AC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950911"/>
            <a:ext cx="91090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四、製造業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導入指引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88A877B6-553F-C2F1-EB02-2CA97F39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462" y="1588283"/>
            <a:ext cx="5724644" cy="273566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zh-TW" altLang="en-US" sz="180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表一：構想階段評估表 </a:t>
            </a:r>
            <a:r>
              <a:rPr lang="en-US" altLang="zh-TW" sz="18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18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填寫範例</a:t>
            </a:r>
            <a:r>
              <a:rPr lang="en-US" altLang="zh-TW" sz="18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lang="zh-TW" altLang="en-US" sz="1800">
              <a:solidFill>
                <a:schemeClr val="tx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3910EC5-1C41-DAD0-3FD6-4765889EB692}"/>
              </a:ext>
            </a:extLst>
          </p:cNvPr>
          <p:cNvSpPr txBox="1"/>
          <p:nvPr/>
        </p:nvSpPr>
        <p:spPr>
          <a:xfrm>
            <a:off x="4119416" y="997077"/>
            <a:ext cx="614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提案前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需繳交，若先前已填寫則免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55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454EDA2-BEAC-A184-EF78-D636609F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44C-9344-4AB3-BF77-911763BD1A17}" type="slidenum">
              <a:rPr lang="en-US" altLang="zh-TW" smtClean="0"/>
              <a:pPr/>
              <a:t>32</a:t>
            </a:fld>
            <a:endParaRPr lang="en-US" altLang="zh-TW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99A635E-0237-D6EA-EB82-74A6691867F6}"/>
              </a:ext>
            </a:extLst>
          </p:cNvPr>
          <p:cNvSpPr txBox="1"/>
          <p:nvPr/>
        </p:nvSpPr>
        <p:spPr>
          <a:xfrm>
            <a:off x="9280602" y="969758"/>
            <a:ext cx="2509871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</a:rPr>
              <a:t>行業別：</a:t>
            </a:r>
            <a:r>
              <a:rPr lang="en-US" altLang="zh-TW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___________________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試填廠商</a:t>
            </a: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</a:rPr>
              <a:t>： </a:t>
            </a:r>
            <a:r>
              <a:rPr lang="en-US" altLang="zh-TW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_______________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8AA2E15-5352-C71B-215A-BF5AF03BF110}"/>
              </a:ext>
            </a:extLst>
          </p:cNvPr>
          <p:cNvSpPr txBox="1">
            <a:spLocks/>
          </p:cNvSpPr>
          <p:nvPr/>
        </p:nvSpPr>
        <p:spPr bwMode="auto">
          <a:xfrm>
            <a:off x="1415480" y="1412576"/>
            <a:ext cx="4827066" cy="432569"/>
          </a:xfrm>
          <a:prstGeom prst="rect">
            <a:avLst/>
          </a:prstGeom>
        </p:spPr>
        <p:txBody>
          <a:bodyPr wrap="none">
            <a:noAutofit/>
          </a:bodyPr>
          <a:lstStyle>
            <a:lvl1pPr defTabSz="914400" eaLnBrk="0" latinLnBrk="0" hangingPunct="0">
              <a:lnSpc>
                <a:spcPct val="90000"/>
              </a:lnSpc>
              <a:buNone/>
              <a:defRPr lang="zh-TW" altLang="en-US" sz="1800" b="1" baseline="0">
                <a:latin typeface="微軟正黑體"/>
                <a:ea typeface="微軟正黑體"/>
                <a:cs typeface="微軟正黑體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r>
              <a:rPr lang="zh-TW" altLang="en-US"/>
              <a:t>表二：確認</a:t>
            </a:r>
            <a:r>
              <a:rPr lang="en-US" altLang="zh-TW"/>
              <a:t>AI</a:t>
            </a:r>
            <a:r>
              <a:rPr lang="zh-TW" altLang="en-US"/>
              <a:t>導入目標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2F28F4B-F256-CA88-8950-7DC05132F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08471"/>
              </p:ext>
            </p:extLst>
          </p:nvPr>
        </p:nvGraphicFramePr>
        <p:xfrm>
          <a:off x="432938" y="1772816"/>
          <a:ext cx="1132612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301">
                  <a:extLst>
                    <a:ext uri="{9D8B030D-6E8A-4147-A177-3AD203B41FA5}">
                      <a16:colId xmlns:a16="http://schemas.microsoft.com/office/drawing/2014/main" val="840997499"/>
                    </a:ext>
                  </a:extLst>
                </a:gridCol>
                <a:gridCol w="2602521">
                  <a:extLst>
                    <a:ext uri="{9D8B030D-6E8A-4147-A177-3AD203B41FA5}">
                      <a16:colId xmlns:a16="http://schemas.microsoft.com/office/drawing/2014/main" val="163667172"/>
                    </a:ext>
                  </a:extLst>
                </a:gridCol>
                <a:gridCol w="2974311">
                  <a:extLst>
                    <a:ext uri="{9D8B030D-6E8A-4147-A177-3AD203B41FA5}">
                      <a16:colId xmlns:a16="http://schemas.microsoft.com/office/drawing/2014/main" val="120698342"/>
                    </a:ext>
                  </a:extLst>
                </a:gridCol>
                <a:gridCol w="3532991">
                  <a:extLst>
                    <a:ext uri="{9D8B030D-6E8A-4147-A177-3AD203B41FA5}">
                      <a16:colId xmlns:a16="http://schemas.microsoft.com/office/drawing/2014/main" val="151298520"/>
                    </a:ext>
                  </a:extLst>
                </a:gridCol>
              </a:tblGrid>
              <a:tr h="226467">
                <a:tc>
                  <a:txBody>
                    <a:bodyPr/>
                    <a:lstStyle/>
                    <a:p>
                      <a:r>
                        <a:rPr lang="zh-TW" altLang="en-US"/>
                        <a:t>技術項目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業務痛點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發生原因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量化數據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62304"/>
                  </a:ext>
                </a:extLst>
              </a:tr>
              <a:tr h="736017">
                <a:tc>
                  <a:txBody>
                    <a:bodyPr/>
                    <a:lstStyle/>
                    <a:p>
                      <a:r>
                        <a:rPr lang="en-US" altLang="zh-TW" b="1"/>
                        <a:t>AI</a:t>
                      </a:r>
                      <a:r>
                        <a:rPr lang="zh-TW" altLang="en-US" b="1"/>
                        <a:t>瑕疵檢測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人力進行品質檢測耗時且漏檢率高</a:t>
                      </a:r>
                    </a:p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人員作業時程長眼力疲勞、缺乏統一檢測標準等</a:t>
                      </a:r>
                    </a:p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品檢人員數量</a:t>
                      </a:r>
                      <a:r>
                        <a:rPr kumimoji="1" lang="en-US" altLang="zh-TW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__</a:t>
                      </a: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位</a:t>
                      </a:r>
                      <a:endParaRPr kumimoji="1" lang="en-US" altLang="zh-TW" sz="1800" kern="0">
                        <a:solidFill>
                          <a:prstClr val="black"/>
                        </a:solidFill>
                        <a:latin typeface="Arial" panose="020B0604020202020204"/>
                        <a:ea typeface="微軟正黑體" panose="020B0604030504040204" pitchFamily="34" charset="-120"/>
                      </a:endParaRP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品檢人員工時</a:t>
                      </a:r>
                      <a:r>
                        <a:rPr kumimoji="1" lang="en-US" altLang="zh-TW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__</a:t>
                      </a:r>
                      <a:r>
                        <a:rPr kumimoji="1" lang="en-US" altLang="zh-TW" sz="1800" kern="0" err="1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hr</a:t>
                      </a:r>
                      <a:endParaRPr kumimoji="1" lang="en-US" altLang="zh-TW" sz="1800" kern="0">
                        <a:solidFill>
                          <a:prstClr val="black"/>
                        </a:solidFill>
                        <a:latin typeface="Arial" panose="020B0604020202020204"/>
                        <a:ea typeface="微軟正黑體" panose="020B0604030504040204" pitchFamily="34" charset="-120"/>
                      </a:endParaRP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漏檢率</a:t>
                      </a:r>
                      <a:r>
                        <a:rPr kumimoji="1" lang="en-US" altLang="zh-TW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__%</a:t>
                      </a:r>
                    </a:p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39240"/>
                  </a:ext>
                </a:extLst>
              </a:tr>
              <a:tr h="73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智慧生產排程</a:t>
                      </a:r>
                    </a:p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急單插單造成額外</a:t>
                      </a:r>
                      <a:endParaRPr kumimoji="1" lang="en-US" altLang="zh-TW" sz="1800" kern="0" dirty="0">
                        <a:solidFill>
                          <a:prstClr val="black"/>
                        </a:solidFill>
                        <a:latin typeface="Arial" panose="020B0604020202020204"/>
                        <a:ea typeface="微軟正黑體" panose="020B0604030504040204" pitchFamily="34" charset="-120"/>
                      </a:endParaRPr>
                    </a:p>
                    <a:p>
                      <a:pPr algn="ctr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kumimoji="1" lang="zh-TW" altLang="en-US" sz="1800" kern="0" dirty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生產成本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市場趨勢變化需求激增，或是供應鏈不穩乃至移單等情況</a:t>
                      </a:r>
                    </a:p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訂單達交率降</a:t>
                      </a:r>
                      <a:r>
                        <a:rPr kumimoji="1" lang="en-US" altLang="zh-TW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__%</a:t>
                      </a: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加班人力成本</a:t>
                      </a:r>
                      <a:r>
                        <a:rPr kumimoji="1" lang="en-US" altLang="zh-TW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__$</a:t>
                      </a: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原物料加急費用</a:t>
                      </a:r>
                      <a:r>
                        <a:rPr kumimoji="1" lang="en-US" altLang="zh-TW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__$</a:t>
                      </a:r>
                    </a:p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80267"/>
                  </a:ext>
                </a:extLst>
              </a:tr>
              <a:tr h="73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設備預測性維護</a:t>
                      </a:r>
                    </a:p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設備故障造成額外</a:t>
                      </a:r>
                      <a:endParaRPr kumimoji="1" lang="en-US" altLang="zh-TW" sz="1800" kern="0">
                        <a:solidFill>
                          <a:prstClr val="black"/>
                        </a:solidFill>
                        <a:latin typeface="Arial" panose="020B0604020202020204"/>
                        <a:ea typeface="微軟正黑體" panose="020B0604030504040204" pitchFamily="34" charset="-120"/>
                      </a:endParaRPr>
                    </a:p>
                    <a:p>
                      <a:pPr algn="ctr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生產成本</a:t>
                      </a:r>
                    </a:p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老師傅基於經驗聽得出異音便知零件損壞，然新進員工不具備相應知識</a:t>
                      </a:r>
                    </a:p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設備停機時間</a:t>
                      </a:r>
                      <a:r>
                        <a:rPr kumimoji="1" lang="en-US" altLang="zh-TW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__</a:t>
                      </a:r>
                      <a:r>
                        <a:rPr kumimoji="1" lang="en-US" altLang="zh-TW" sz="1800" kern="0" err="1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hr</a:t>
                      </a:r>
                      <a:endParaRPr kumimoji="1" lang="en-US" altLang="zh-TW" sz="1800" kern="0">
                        <a:solidFill>
                          <a:prstClr val="black"/>
                        </a:solidFill>
                        <a:latin typeface="Arial" panose="020B0604020202020204"/>
                        <a:ea typeface="微軟正黑體" panose="020B0604030504040204" pitchFamily="34" charset="-120"/>
                      </a:endParaRP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零件加急費用</a:t>
                      </a:r>
                      <a:r>
                        <a:rPr kumimoji="1" lang="en-US" altLang="zh-TW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__$</a:t>
                      </a: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停工造成損失</a:t>
                      </a:r>
                      <a:r>
                        <a:rPr kumimoji="1" lang="en-US" altLang="zh-TW" sz="1800" kern="0">
                          <a:solidFill>
                            <a:prstClr val="black"/>
                          </a:solidFill>
                          <a:latin typeface="Arial" panose="020B0604020202020204"/>
                          <a:ea typeface="微軟正黑體" panose="020B0604030504040204" pitchFamily="34" charset="-120"/>
                        </a:rPr>
                        <a:t>__$</a:t>
                      </a:r>
                    </a:p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25661"/>
                  </a:ext>
                </a:extLst>
              </a:tr>
              <a:tr h="683789">
                <a:tc>
                  <a:txBody>
                    <a:bodyPr/>
                    <a:lstStyle/>
                    <a:p>
                      <a:r>
                        <a:rPr lang="en-US" altLang="zh-TW"/>
                        <a:t>OOOOOOO</a:t>
                      </a:r>
                    </a:p>
                    <a:p>
                      <a:r>
                        <a:rPr lang="en-US" altLang="zh-TW"/>
                        <a:t>(</a:t>
                      </a:r>
                      <a:r>
                        <a:rPr lang="zh-TW" altLang="en-US"/>
                        <a:t>填寫導入技術</a:t>
                      </a:r>
                      <a:r>
                        <a:rPr lang="en-US" altLang="zh-TW"/>
                        <a:t>)</a:t>
                      </a:r>
                    </a:p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XXXXXX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(</a:t>
                      </a:r>
                      <a:r>
                        <a:rPr lang="zh-TW" altLang="en-US"/>
                        <a:t>填寫業者常遇到的問題</a:t>
                      </a:r>
                      <a:r>
                        <a:rPr lang="en-US" altLang="zh-TW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YYYYY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(</a:t>
                      </a:r>
                      <a:r>
                        <a:rPr lang="zh-TW" altLang="en-US"/>
                        <a:t>評估導致痛點的原因</a:t>
                      </a:r>
                      <a:r>
                        <a:rPr lang="en-US" altLang="zh-TW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ZZZZZ</a:t>
                      </a:r>
                    </a:p>
                    <a:p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填寫可以用來衡量這件事的量化項目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19392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22AAECC-CC86-85FD-2FDC-3ED2690E0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991" y="173773"/>
            <a:ext cx="5724644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3600" b="1" kern="1200" baseline="0">
                <a:solidFill>
                  <a:srgbClr val="2676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>
                <a:cs typeface="+mj-cs"/>
              </a:rPr>
              <a:t>伍、附件</a:t>
            </a:r>
          </a:p>
        </p:txBody>
      </p:sp>
      <p:sp>
        <p:nvSpPr>
          <p:cNvPr id="9" name="Text Box 105">
            <a:extLst>
              <a:ext uri="{FF2B5EF4-FFF2-40B4-BE49-F238E27FC236}">
                <a16:creationId xmlns:a16="http://schemas.microsoft.com/office/drawing/2014/main" id="{A5F866B6-7269-E7AF-43F6-656650E7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950911"/>
            <a:ext cx="91090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四、製造業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導入指引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5AA7CB0-DABD-6109-DD89-F47597BCDDED}"/>
              </a:ext>
            </a:extLst>
          </p:cNvPr>
          <p:cNvSpPr txBox="1"/>
          <p:nvPr/>
        </p:nvSpPr>
        <p:spPr>
          <a:xfrm>
            <a:off x="4119416" y="997077"/>
            <a:ext cx="614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提案前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需繳交，若先前已填寫則免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65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5246A49-8D9D-9767-32E7-D6389C16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44C-9344-4AB3-BF77-911763BD1A17}" type="slidenum">
              <a:rPr lang="en-US" altLang="zh-TW" smtClean="0"/>
              <a:pPr/>
              <a:t>33</a:t>
            </a:fld>
            <a:endParaRPr lang="en-US" altLang="zh-TW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3A6D5C5-F60A-6CB5-98AB-6BACD944526A}"/>
              </a:ext>
            </a:extLst>
          </p:cNvPr>
          <p:cNvSpPr txBox="1"/>
          <p:nvPr/>
        </p:nvSpPr>
        <p:spPr>
          <a:xfrm>
            <a:off x="9192344" y="1063310"/>
            <a:ext cx="2509871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</a:rPr>
              <a:t>行業別：</a:t>
            </a:r>
            <a:r>
              <a:rPr lang="en-US" altLang="zh-TW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___________________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試填廠商</a:t>
            </a: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</a:rPr>
              <a:t>： </a:t>
            </a:r>
            <a:r>
              <a:rPr lang="en-US" altLang="zh-TW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_______________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CC00E4-BA4E-3C9E-F24B-952F3C303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706" y="-898665"/>
            <a:ext cx="73865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l" eaLnBrk="1" hangingPunct="1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肆、附件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導入指引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驗收時需繳交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0633EF6-11BC-DA1A-5A64-F6437DB15394}"/>
              </a:ext>
            </a:extLst>
          </p:cNvPr>
          <p:cNvSpPr txBox="1">
            <a:spLocks/>
          </p:cNvSpPr>
          <p:nvPr/>
        </p:nvSpPr>
        <p:spPr bwMode="auto">
          <a:xfrm>
            <a:off x="1351915" y="1443424"/>
            <a:ext cx="5599737" cy="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defPPr>
              <a:defRPr lang="zh-TW"/>
            </a:defPPr>
            <a:lvl1pPr eaLnBrk="0" hangingPunct="0">
              <a:defRPr sz="2000" b="1">
                <a:latin typeface="微軟正黑體"/>
                <a:ea typeface="微軟正黑體"/>
                <a:cs typeface="微軟正黑體"/>
              </a:defRPr>
            </a:lvl1pPr>
            <a:lvl2pPr algn="ctr" eaLnBrk="0" hangingPunct="0">
              <a:defRPr sz="4400">
                <a:latin typeface="微軟正黑體" pitchFamily="34" charset="-120"/>
              </a:defRPr>
            </a:lvl2pPr>
            <a:lvl3pPr algn="ctr" eaLnBrk="0" hangingPunct="0">
              <a:defRPr sz="4400">
                <a:latin typeface="微軟正黑體" pitchFamily="34" charset="-120"/>
              </a:defRPr>
            </a:lvl3pPr>
            <a:lvl4pPr algn="ctr" eaLnBrk="0" hangingPunct="0">
              <a:defRPr sz="4400">
                <a:latin typeface="微軟正黑體" pitchFamily="34" charset="-120"/>
              </a:defRPr>
            </a:lvl4pPr>
            <a:lvl5pPr algn="ctr" eaLnBrk="0" hangingPunct="0">
              <a:defRPr sz="4400">
                <a:latin typeface="微軟正黑體" pitchFamily="34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9pPr>
          </a:lstStyle>
          <a:p>
            <a:r>
              <a:rPr lang="zh-TW" altLang="en-US"/>
              <a:t>表三：依擬導入</a:t>
            </a:r>
            <a:r>
              <a:rPr lang="en-US" altLang="zh-TW"/>
              <a:t>AI</a:t>
            </a:r>
            <a:r>
              <a:rPr lang="zh-TW" altLang="en-US"/>
              <a:t>功能說明應取得數據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014F047-FD92-0150-41D1-58D1E5481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037292"/>
              </p:ext>
            </p:extLst>
          </p:nvPr>
        </p:nvGraphicFramePr>
        <p:xfrm>
          <a:off x="671717" y="2017380"/>
          <a:ext cx="10729192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704">
                  <a:extLst>
                    <a:ext uri="{9D8B030D-6E8A-4147-A177-3AD203B41FA5}">
                      <a16:colId xmlns:a16="http://schemas.microsoft.com/office/drawing/2014/main" val="840997499"/>
                    </a:ext>
                  </a:extLst>
                </a:gridCol>
                <a:gridCol w="2113165">
                  <a:extLst>
                    <a:ext uri="{9D8B030D-6E8A-4147-A177-3AD203B41FA5}">
                      <a16:colId xmlns:a16="http://schemas.microsoft.com/office/drawing/2014/main" val="163667172"/>
                    </a:ext>
                  </a:extLst>
                </a:gridCol>
                <a:gridCol w="2201213">
                  <a:extLst>
                    <a:ext uri="{9D8B030D-6E8A-4147-A177-3AD203B41FA5}">
                      <a16:colId xmlns:a16="http://schemas.microsoft.com/office/drawing/2014/main" val="120698342"/>
                    </a:ext>
                  </a:extLst>
                </a:gridCol>
                <a:gridCol w="4484110">
                  <a:extLst>
                    <a:ext uri="{9D8B030D-6E8A-4147-A177-3AD203B41FA5}">
                      <a16:colId xmlns:a16="http://schemas.microsoft.com/office/drawing/2014/main" val="151298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數據類型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數據項目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數據需求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6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瑕疵檢測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非結構化數據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圖像</a:t>
                      </a:r>
                    </a:p>
                    <a:p>
                      <a:pPr algn="l"/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正常產品圖像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瑕疵產品圖像</a:t>
                      </a: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拍攝條件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各種角度和光照條件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瑕疵類型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刮痕、凹痕、變形、缺件等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3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智慧生產排程</a:t>
                      </a: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結構化數據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表格</a:t>
                      </a:r>
                    </a:p>
                    <a:p>
                      <a:pPr algn="l"/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設備數據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訂單數據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排程數據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物料數據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排程與製程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生產計畫、工序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生產資源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原料庫存數、人力排班、設備稼動與故障狀況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訂單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數量、交貨期、優先級等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8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設備預測性維護</a:t>
                      </a: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l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結構化數據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表格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l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非結構化數據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音訊、文件</a:t>
                      </a: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感測器數據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設備手冊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設備數據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故障數據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維護數據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設備運行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溫度、電流、振動、轉速、使用時長、運行聲音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環境數據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溫度、濕度、灰塵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維護情況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時間、檢測項目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故障紀錄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型號、故障原因等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2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OOOOOOO</a:t>
                      </a:r>
                    </a:p>
                    <a:p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填寫導入技術</a:t>
                      </a: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en-US" altLang="zh-TW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XXXXXX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填寫實現這項技需要哪些類型的資料、資訊、數據</a:t>
                      </a: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YYYYY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這些數據項目可以是那些資料</a:t>
                      </a: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ZZZZZ</a:t>
                      </a:r>
                    </a:p>
                    <a:p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取得這些數據項目的細部要求、種類、類別、必要項目、可用項目</a:t>
                      </a: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19392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D4A6018C-AB28-5C17-C466-D7F28810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991" y="173773"/>
            <a:ext cx="5724644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3600" b="1" kern="1200" baseline="0">
                <a:solidFill>
                  <a:srgbClr val="2676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>
                <a:cs typeface="+mj-cs"/>
              </a:rPr>
              <a:t>伍、附件</a:t>
            </a:r>
          </a:p>
        </p:txBody>
      </p:sp>
      <p:sp>
        <p:nvSpPr>
          <p:cNvPr id="9" name="Text Box 105">
            <a:extLst>
              <a:ext uri="{FF2B5EF4-FFF2-40B4-BE49-F238E27FC236}">
                <a16:creationId xmlns:a16="http://schemas.microsoft.com/office/drawing/2014/main" id="{67D72D20-8A61-5B1C-3802-9265046C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950911"/>
            <a:ext cx="91090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四、製造業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導入指引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4BB9A5-FA47-7FBE-851D-075D9326D426}"/>
              </a:ext>
            </a:extLst>
          </p:cNvPr>
          <p:cNvSpPr txBox="1"/>
          <p:nvPr/>
        </p:nvSpPr>
        <p:spPr>
          <a:xfrm>
            <a:off x="4119416" y="997077"/>
            <a:ext cx="614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提案前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需繳交，若先前已填寫則免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AA5D9D4-49C5-4CD2-F3C7-EF022589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44C-9344-4AB3-BF77-911763BD1A17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7C60E36-9ED4-80F6-E517-5996514660F3}"/>
              </a:ext>
            </a:extLst>
          </p:cNvPr>
          <p:cNvSpPr txBox="1"/>
          <p:nvPr/>
        </p:nvSpPr>
        <p:spPr>
          <a:xfrm>
            <a:off x="8963974" y="992397"/>
            <a:ext cx="2509871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</a:rPr>
              <a:t>行業別：</a:t>
            </a:r>
            <a:r>
              <a:rPr lang="en-US" altLang="zh-TW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___________________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試填廠商</a:t>
            </a:r>
            <a:r>
              <a:rPr lang="zh-TW" altLang="en-US" sz="1300">
                <a:solidFill>
                  <a:prstClr val="black"/>
                </a:solidFill>
                <a:latin typeface="微軟正黑體" panose="020B0604030504040204" pitchFamily="34" charset="-120"/>
              </a:rPr>
              <a:t>： </a:t>
            </a:r>
            <a:r>
              <a:rPr lang="en-US" altLang="zh-TW" sz="1300">
                <a:solidFill>
                  <a:prstClr val="black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_______________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CCAF8260-09AB-8A6C-62A4-0BE947379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-724130"/>
            <a:ext cx="73865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l" eaLnBrk="1" hangingPunct="1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肆、附件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導入指引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驗收時需繳交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DE945A56-C40C-0810-41F5-C3FBACE66372}"/>
              </a:ext>
            </a:extLst>
          </p:cNvPr>
          <p:cNvSpPr txBox="1">
            <a:spLocks/>
          </p:cNvSpPr>
          <p:nvPr/>
        </p:nvSpPr>
        <p:spPr bwMode="auto">
          <a:xfrm>
            <a:off x="1259020" y="1486009"/>
            <a:ext cx="4827066" cy="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l"/>
            <a:r>
              <a:rPr lang="zh-TW" altLang="en-US" sz="2000" b="1">
                <a:latin typeface="微軟正黑體"/>
                <a:ea typeface="微軟正黑體"/>
                <a:cs typeface="微軟正黑體"/>
              </a:rPr>
              <a:t>表四：說明</a:t>
            </a:r>
            <a:r>
              <a:rPr lang="en-US" altLang="zh-TW" sz="2000" b="1">
                <a:latin typeface="微軟正黑體"/>
                <a:ea typeface="微軟正黑體"/>
                <a:cs typeface="微軟正黑體"/>
              </a:rPr>
              <a:t>AI</a:t>
            </a:r>
            <a:r>
              <a:rPr lang="zh-TW" altLang="en-US" sz="2000" b="1">
                <a:latin typeface="微軟正黑體"/>
                <a:ea typeface="微軟正黑體"/>
                <a:cs typeface="微軟正黑體"/>
              </a:rPr>
              <a:t>使用情境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B0E64C1-1C3D-C1B8-0951-E34AB3C1C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82232"/>
              </p:ext>
            </p:extLst>
          </p:nvPr>
        </p:nvGraphicFramePr>
        <p:xfrm>
          <a:off x="977089" y="2159216"/>
          <a:ext cx="1046098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441">
                  <a:extLst>
                    <a:ext uri="{9D8B030D-6E8A-4147-A177-3AD203B41FA5}">
                      <a16:colId xmlns:a16="http://schemas.microsoft.com/office/drawing/2014/main" val="840997499"/>
                    </a:ext>
                  </a:extLst>
                </a:gridCol>
                <a:gridCol w="2060340">
                  <a:extLst>
                    <a:ext uri="{9D8B030D-6E8A-4147-A177-3AD203B41FA5}">
                      <a16:colId xmlns:a16="http://schemas.microsoft.com/office/drawing/2014/main" val="163667172"/>
                    </a:ext>
                  </a:extLst>
                </a:gridCol>
                <a:gridCol w="6518207">
                  <a:extLst>
                    <a:ext uri="{9D8B030D-6E8A-4147-A177-3AD203B41FA5}">
                      <a16:colId xmlns:a16="http://schemas.microsoft.com/office/drawing/2014/main" val="120698342"/>
                    </a:ext>
                  </a:extLst>
                </a:gridCol>
              </a:tblGrid>
              <a:tr h="243662">
                <a:tc>
                  <a:txBody>
                    <a:bodyPr/>
                    <a:lstStyle/>
                    <a:p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作業需求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產出呈現方式細部說明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62304"/>
                  </a:ext>
                </a:extLst>
              </a:tr>
              <a:tr h="620837">
                <a:tc>
                  <a:txBody>
                    <a:bodyPr/>
                    <a:lstStyle/>
                    <a:p>
                      <a:r>
                        <a:rPr lang="en-US" altLang="zh-TW" sz="14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瑕疵檢測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分析瑕疵位置、類型、佔比，以及整體</a:t>
                      </a:r>
                    </a:p>
                    <a:p>
                      <a:pPr algn="l"/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產品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瑕疵類型位於左上角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瑕疵類型統計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刮痕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(40%)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、凹痕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(30%)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、變形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(20%)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、缺件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(8%)…</a:t>
                      </a: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產品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瑕疵率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XX%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、產品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瑕疵率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XX%</a:t>
                      </a:r>
                      <a:endParaRPr kumimoji="1" lang="zh-TW" altLang="en-US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39240"/>
                  </a:ext>
                </a:extLst>
              </a:tr>
              <a:tr h="761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智慧生產排程</a:t>
                      </a: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algn="ctr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優化產線排程，最佳配置生產資源（如人力、設備、物料）</a:t>
                      </a:r>
                    </a:p>
                    <a:p>
                      <a:pPr algn="l"/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排程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優先生產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訂單，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移到後面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需要加班人力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XX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物料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:XX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天內要補其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物料達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XX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數量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維護時間調整到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XX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天後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80267"/>
                  </a:ext>
                </a:extLst>
              </a:tr>
              <a:tr h="901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設備預測性維護</a:t>
                      </a: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近期故障可能性，以做機器或零件準備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長期故障可能性，以提前維護</a:t>
                      </a: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短期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通知人員設備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需於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天內更換某零件或進行設備維護</a:t>
                      </a:r>
                      <a:endParaRPr kumimoji="1" lang="en-US" altLang="zh-TW" sz="1400" ker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32172" indent="-232172" defTabSz="74295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一個月內可能故障率達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，可能原因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佔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40%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、可能原因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kumimoji="1" lang="zh-TW" altLang="en-US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佔</a:t>
                      </a:r>
                      <a:r>
                        <a:rPr kumimoji="1" lang="en-US" altLang="zh-TW" sz="1400" ker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25661"/>
                  </a:ext>
                </a:extLst>
              </a:tr>
              <a:tr h="620837">
                <a:tc>
                  <a:txBody>
                    <a:bodyPr/>
                    <a:lstStyle/>
                    <a:p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OOOOOOO</a:t>
                      </a:r>
                    </a:p>
                    <a:p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填寫導入技術</a:t>
                      </a: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en-US" altLang="zh-TW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XXXXXX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填寫</a:t>
                      </a: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技術導入後要做到那些事情</a:t>
                      </a: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YYYYY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這些</a:t>
                      </a: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技術所做的時事情，應該用那些數據、表達方式加以呈現</a:t>
                      </a: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zh-TW" altLang="en-US" sz="1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19392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6CCB3CE7-767D-C832-B5A4-0A465087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991" y="173773"/>
            <a:ext cx="5724644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3600" b="1" kern="1200" baseline="0">
                <a:solidFill>
                  <a:srgbClr val="2676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>
                <a:cs typeface="+mj-cs"/>
              </a:rPr>
              <a:t>伍、附件</a:t>
            </a:r>
          </a:p>
        </p:txBody>
      </p:sp>
      <p:sp>
        <p:nvSpPr>
          <p:cNvPr id="9" name="Text Box 105">
            <a:extLst>
              <a:ext uri="{FF2B5EF4-FFF2-40B4-BE49-F238E27FC236}">
                <a16:creationId xmlns:a16="http://schemas.microsoft.com/office/drawing/2014/main" id="{7137FFC8-3618-FF0B-4DB2-F2DE0FDE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950911"/>
            <a:ext cx="91090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四、製造業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導入指引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AC9AC9-7FA1-9DF0-C9FC-FDF7B5D47BE9}"/>
              </a:ext>
            </a:extLst>
          </p:cNvPr>
          <p:cNvSpPr txBox="1"/>
          <p:nvPr/>
        </p:nvSpPr>
        <p:spPr>
          <a:xfrm>
            <a:off x="4119416" y="997077"/>
            <a:ext cx="614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提案前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需繳交，若先前已填寫則免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94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6D78F7-976A-4307-BD61-263E389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44C-9344-4AB3-BF77-911763BD1A17}" type="slidenum">
              <a:rPr lang="en-US" altLang="zh-TW" smtClean="0"/>
              <a:pPr/>
              <a:t>35</a:t>
            </a:fld>
            <a:endParaRPr lang="en-US" altLang="zh-TW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CA0BA71-4D40-695C-302D-9A7A98713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04482"/>
              </p:ext>
            </p:extLst>
          </p:nvPr>
        </p:nvGraphicFramePr>
        <p:xfrm>
          <a:off x="983432" y="1915692"/>
          <a:ext cx="10369152" cy="46039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25790">
                  <a:extLst>
                    <a:ext uri="{9D8B030D-6E8A-4147-A177-3AD203B41FA5}">
                      <a16:colId xmlns:a16="http://schemas.microsoft.com/office/drawing/2014/main" val="3857202426"/>
                    </a:ext>
                  </a:extLst>
                </a:gridCol>
                <a:gridCol w="2858786">
                  <a:extLst>
                    <a:ext uri="{9D8B030D-6E8A-4147-A177-3AD203B41FA5}">
                      <a16:colId xmlns:a16="http://schemas.microsoft.com/office/drawing/2014/main" val="3110236047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367736724"/>
                    </a:ext>
                  </a:extLst>
                </a:gridCol>
              </a:tblGrid>
              <a:tr h="38185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諮詢輔導方案建議表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7235677"/>
                  </a:ext>
                </a:extLst>
              </a:tr>
              <a:tr h="352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1-1.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廠商優先</a:t>
                      </a:r>
                      <a:r>
                        <a:rPr lang="zh-TW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可解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痛</a:t>
                      </a:r>
                      <a:r>
                        <a:rPr lang="zh-TW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</a:t>
                      </a:r>
                      <a:endParaRPr lang="en-US" altLang="zh-TW" sz="18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2-1.</a:t>
                      </a:r>
                      <a:r>
                        <a:rPr lang="zh-TW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</a:t>
                      </a: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工程缺口</a:t>
                      </a:r>
                      <a:endParaRPr lang="en-US" altLang="zh-TW" sz="18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19382"/>
                  </a:ext>
                </a:extLst>
              </a:tr>
              <a:tr h="4993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</a:t>
                      </a: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【(1/4)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步驟一：掌握企業課題、步驟三：制定方案優先順序</a:t>
                      </a:r>
                      <a:r>
                        <a:rPr lang="en-US" altLang="zh-TW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提供建議</a:t>
                      </a:r>
                      <a:endParaRPr lang="en-US" altLang="zh-TW" sz="14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【(1/4)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步驟二：檢視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方案與企業資源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提供建議</a:t>
                      </a:r>
                      <a:endParaRPr lang="en-US" altLang="zh-TW" sz="14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07577"/>
                  </a:ext>
                </a:extLst>
              </a:tr>
              <a:tr h="352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1-2.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場域</a:t>
                      </a: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導入應用情境</a:t>
                      </a:r>
                      <a:endParaRPr lang="en-US" altLang="zh-TW" sz="18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2-2.AI</a:t>
                      </a:r>
                      <a:r>
                        <a:rPr lang="zh-TW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解方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內外部開發模式</a:t>
                      </a:r>
                      <a:endParaRPr lang="en-US" altLang="zh-TW" sz="18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795694"/>
                  </a:ext>
                </a:extLst>
              </a:tr>
              <a:tr h="4993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【(4/4)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應用情境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提供建議</a:t>
                      </a:r>
                      <a:endParaRPr lang="en-US" altLang="zh-TW" sz="14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解方，技術執行做法，評估找外部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資服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內部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自行開發，合作建置模式</a:t>
                      </a:r>
                      <a:endParaRPr lang="en-US" altLang="zh-TW" sz="14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772150"/>
                  </a:ext>
                </a:extLst>
              </a:tr>
              <a:tr h="352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1-3.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</a:t>
                      </a: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預期效益</a:t>
                      </a:r>
                      <a:endParaRPr lang="en-US" altLang="zh-TW" sz="18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2-3.</a:t>
                      </a:r>
                      <a:r>
                        <a:rPr lang="zh-TW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</a:t>
                      </a: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解方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廠商</a:t>
                      </a:r>
                      <a:endParaRPr lang="en-US" altLang="zh-TW" sz="18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357508"/>
                  </a:ext>
                </a:extLst>
              </a:tr>
              <a:tr h="4291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【(2/4)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導入目標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提供建議</a:t>
                      </a:r>
                      <a:endParaRPr lang="en-US" altLang="zh-TW" sz="14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【(1/4)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步驟二：檢視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方案與企業資源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提供建議</a:t>
                      </a:r>
                      <a:endParaRPr lang="zh-TW" altLang="en-US" sz="14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41356"/>
                  </a:ext>
                </a:extLst>
              </a:tr>
              <a:tr h="3524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1-4.</a:t>
                      </a:r>
                      <a:r>
                        <a:rPr lang="zh-TW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關鍵數據缺口</a:t>
                      </a:r>
                      <a:endParaRPr lang="en-US" altLang="zh-TW" sz="18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2-4.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導入</a:t>
                      </a: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AI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解方成本初估</a:t>
                      </a:r>
                      <a:endParaRPr lang="en-US" altLang="zh-TW" sz="18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782857"/>
                  </a:ext>
                </a:extLst>
              </a:tr>
              <a:tr h="3648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【(3/4)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確認數據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提供建議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初估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導入成本</a:t>
                      </a:r>
                      <a:r>
                        <a:rPr lang="en-US" altLang="zh-TW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400" kern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提供建議</a:t>
                      </a:r>
                      <a:endParaRPr lang="en-US" altLang="zh-TW" sz="14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62027"/>
                  </a:ext>
                </a:extLst>
              </a:tr>
              <a:tr h="8811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【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總結</a:t>
                      </a: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】</a:t>
                      </a:r>
                    </a:p>
                    <a:p>
                      <a:pPr algn="ctr"/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試行驗證場域</a:t>
                      </a:r>
                      <a:endParaRPr lang="en-US" altLang="zh-TW" sz="1800" b="1"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與</a:t>
                      </a:r>
                      <a:r>
                        <a:rPr lang="en-US" altLang="zh-TW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AI</a:t>
                      </a:r>
                      <a:r>
                        <a:rPr lang="zh-TW" altLang="en-US" sz="1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解方建議</a:t>
                      </a:r>
                      <a:endParaRPr lang="en-US" altLang="zh-TW" sz="1800" b="1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是否進行特定場域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PoC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驗證建議：</a:t>
                      </a:r>
                      <a:endParaRPr lang="en-US" altLang="zh-TW" sz="14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場域產線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需解痛點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/AI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應用情境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/AI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供應商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方案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效益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成本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導入時間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zh-TW" altLang="en-US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導入後流程</a:t>
                      </a:r>
                      <a:r>
                        <a:rPr lang="en-US" altLang="zh-TW" sz="1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72255672"/>
                  </a:ext>
                </a:extLst>
              </a:tr>
            </a:tbl>
          </a:graphicData>
        </a:graphic>
      </p:graphicFrame>
      <p:sp>
        <p:nvSpPr>
          <p:cNvPr id="5" name="標題 1">
            <a:extLst>
              <a:ext uri="{FF2B5EF4-FFF2-40B4-BE49-F238E27FC236}">
                <a16:creationId xmlns:a16="http://schemas.microsoft.com/office/drawing/2014/main" id="{EFE01A34-7C73-A2C2-232B-B705DFE05A35}"/>
              </a:ext>
            </a:extLst>
          </p:cNvPr>
          <p:cNvSpPr txBox="1">
            <a:spLocks/>
          </p:cNvSpPr>
          <p:nvPr/>
        </p:nvSpPr>
        <p:spPr bwMode="auto">
          <a:xfrm>
            <a:off x="1127448" y="1433301"/>
            <a:ext cx="10945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TW"/>
            </a:defPPr>
            <a:lvl1pPr eaLnBrk="0" hangingPunct="0">
              <a:defRPr sz="2000" b="1">
                <a:latin typeface="微軟正黑體"/>
                <a:ea typeface="微軟正黑體"/>
                <a:cs typeface="微軟正黑體"/>
              </a:defRPr>
            </a:lvl1pPr>
            <a:lvl2pPr algn="ctr" eaLnBrk="0" hangingPunct="0">
              <a:defRPr sz="4400">
                <a:latin typeface="微軟正黑體" pitchFamily="34" charset="-120"/>
              </a:defRPr>
            </a:lvl2pPr>
            <a:lvl3pPr algn="ctr" eaLnBrk="0" hangingPunct="0">
              <a:defRPr sz="4400">
                <a:latin typeface="微軟正黑體" pitchFamily="34" charset="-120"/>
              </a:defRPr>
            </a:lvl3pPr>
            <a:lvl4pPr algn="ctr" eaLnBrk="0" hangingPunct="0">
              <a:defRPr sz="4400">
                <a:latin typeface="微軟正黑體" pitchFamily="34" charset="-120"/>
              </a:defRPr>
            </a:lvl4pPr>
            <a:lvl5pPr algn="ctr" eaLnBrk="0" hangingPunct="0">
              <a:defRPr sz="4400">
                <a:latin typeface="微軟正黑體" pitchFamily="34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9pPr>
          </a:lstStyle>
          <a:p>
            <a:r>
              <a:rPr lang="zh-TW" altLang="en-US"/>
              <a:t>表五</a:t>
            </a:r>
            <a:r>
              <a:rPr lang="en-US" altLang="zh-TW"/>
              <a:t>:AI</a:t>
            </a:r>
            <a:r>
              <a:rPr lang="zh-TW" altLang="en-US"/>
              <a:t>諮詢輔導方案建議表</a:t>
            </a:r>
            <a:r>
              <a:rPr lang="en-US" altLang="zh-TW"/>
              <a:t>(1.</a:t>
            </a:r>
            <a:r>
              <a:rPr lang="zh-TW" altLang="en-US"/>
              <a:t>構想評估</a:t>
            </a:r>
            <a:r>
              <a:rPr lang="en-US" altLang="zh-TW"/>
              <a:t>+2.</a:t>
            </a:r>
            <a:r>
              <a:rPr lang="zh-TW" altLang="en-US"/>
              <a:t>設計</a:t>
            </a:r>
            <a:r>
              <a:rPr lang="en-US" altLang="zh-TW"/>
              <a:t>)</a:t>
            </a:r>
            <a:r>
              <a:rPr lang="zh-TW" altLang="en-US"/>
              <a:t>  請綜整表一</a:t>
            </a:r>
            <a:r>
              <a:rPr lang="en-US" altLang="zh-TW"/>
              <a:t>~</a:t>
            </a:r>
            <a:r>
              <a:rPr lang="zh-TW" altLang="en-US"/>
              <a:t>表四資料重點填入表五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0C5AD79-3773-0729-9C6C-9AAEF065E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991" y="173773"/>
            <a:ext cx="5724644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3600" b="1" kern="1200" baseline="0">
                <a:solidFill>
                  <a:srgbClr val="2676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>
                <a:cs typeface="+mj-cs"/>
              </a:rPr>
              <a:t>伍、附件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52AF3B85-A783-71AF-4898-5FEE054DF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950911"/>
            <a:ext cx="91090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四、製造業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導入指引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982B55B-D4E6-86AF-9C86-5784659C9337}"/>
              </a:ext>
            </a:extLst>
          </p:cNvPr>
          <p:cNvSpPr txBox="1"/>
          <p:nvPr/>
        </p:nvSpPr>
        <p:spPr>
          <a:xfrm>
            <a:off x="4119416" y="997077"/>
            <a:ext cx="614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提案前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需繳交，若先前已填寫則免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6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0221614" y="6512188"/>
            <a:ext cx="414958" cy="340147"/>
          </a:xfrm>
        </p:spPr>
        <p:txBody>
          <a:bodyPr/>
          <a:lstStyle/>
          <a:p>
            <a:pPr algn="r"/>
            <a:fld id="{A5D163A9-D1EB-4EA9-881F-E31066AE9389}" type="slidenum">
              <a:rPr lang="zh-TW" altLang="en-US" smtClean="0">
                <a:cs typeface="Times New Roman" panose="02020603050405020304" pitchFamily="18" charset="0"/>
              </a:rPr>
              <a:pPr algn="r"/>
              <a:t>4</a:t>
            </a:fld>
            <a:endParaRPr lang="zh-TW" altLang="en-US"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63389" y="188640"/>
            <a:ext cx="5262979" cy="590931"/>
          </a:xfrm>
        </p:spPr>
        <p:txBody>
          <a:bodyPr/>
          <a:lstStyle/>
          <a:p>
            <a:r>
              <a:rPr lang="zh-TW" altLang="en-US"/>
              <a:t>壹、受輔導業者基本資訊</a:t>
            </a:r>
            <a:endParaRPr lang="zh-TW" altLang="en-US">
              <a:solidFill>
                <a:srgbClr val="26768E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3961EB0-43A8-48C7-92FD-4F7F311DA491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</a:t>
            </a: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受輔導業者基本資料</a:t>
            </a:r>
            <a:endParaRPr kumimoji="0" lang="en-US" altLang="zh-TW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FADE4C0-4F25-1590-E665-C87477E1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75086"/>
              </p:ext>
            </p:extLst>
          </p:nvPr>
        </p:nvGraphicFramePr>
        <p:xfrm>
          <a:off x="1307467" y="2276872"/>
          <a:ext cx="9577065" cy="2405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681">
                  <a:extLst>
                    <a:ext uri="{9D8B030D-6E8A-4147-A177-3AD203B41FA5}">
                      <a16:colId xmlns:a16="http://schemas.microsoft.com/office/drawing/2014/main" val="2242096297"/>
                    </a:ext>
                  </a:extLst>
                </a:gridCol>
                <a:gridCol w="1952440">
                  <a:extLst>
                    <a:ext uri="{9D8B030D-6E8A-4147-A177-3AD203B41FA5}">
                      <a16:colId xmlns:a16="http://schemas.microsoft.com/office/drawing/2014/main" val="984873048"/>
                    </a:ext>
                  </a:extLst>
                </a:gridCol>
                <a:gridCol w="1580547">
                  <a:extLst>
                    <a:ext uri="{9D8B030D-6E8A-4147-A177-3AD203B41FA5}">
                      <a16:colId xmlns:a16="http://schemas.microsoft.com/office/drawing/2014/main" val="756209632"/>
                    </a:ext>
                  </a:extLst>
                </a:gridCol>
                <a:gridCol w="1481447">
                  <a:extLst>
                    <a:ext uri="{9D8B030D-6E8A-4147-A177-3AD203B41FA5}">
                      <a16:colId xmlns:a16="http://schemas.microsoft.com/office/drawing/2014/main" val="3851745947"/>
                    </a:ext>
                  </a:extLst>
                </a:gridCol>
                <a:gridCol w="3446950">
                  <a:extLst>
                    <a:ext uri="{9D8B030D-6E8A-4147-A177-3AD203B41FA5}">
                      <a16:colId xmlns:a16="http://schemas.microsoft.com/office/drawing/2014/main" val="2958255804"/>
                    </a:ext>
                  </a:extLst>
                </a:gridCol>
              </a:tblGrid>
              <a:tr h="37968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執行年度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計畫名稱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執行狀態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計畫執行主要效益追蹤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248267"/>
                  </a:ext>
                </a:extLst>
              </a:tr>
              <a:tr h="81436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en-US" altLang="zh-TW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執行中</a:t>
                      </a:r>
                      <a:r>
                        <a:rPr lang="en-US" altLang="zh-TW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計畫已驗收</a:t>
                      </a:r>
                      <a:endParaRPr lang="zh-TW" sz="1400" kern="1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Ex.</a:t>
                      </a:r>
                      <a:r>
                        <a:rPr lang="zh-TW" altLang="en-US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射出件產品良率</a:t>
                      </a:r>
                      <a:r>
                        <a:rPr lang="zh-TW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提升</a:t>
                      </a:r>
                      <a:r>
                        <a:rPr lang="en-US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3%</a:t>
                      </a:r>
                      <a:r>
                        <a:rPr lang="en-US" altLang="zh-TW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(92%</a:t>
                      </a:r>
                      <a:r>
                        <a:rPr lang="en-US" altLang="zh-TW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95%)</a:t>
                      </a:r>
                      <a:endParaRPr lang="zh-TW" sz="1400" kern="1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882518"/>
                  </a:ext>
                </a:extLst>
              </a:tr>
              <a:tr h="37968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114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申請中</a:t>
                      </a:r>
                      <a:endParaRPr lang="zh-TW" sz="1400" kern="1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99238"/>
                  </a:ext>
                </a:extLst>
              </a:tr>
              <a:tr h="37968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574811"/>
                  </a:ext>
                </a:extLst>
              </a:tr>
              <a:tr h="451688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自行增列</a:t>
                      </a: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7142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2C440D3-5F4D-63FD-05A7-53DAF6EBC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1518121"/>
            <a:ext cx="74847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zh-TW" altLang="zh-TW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受輔導業者</a:t>
            </a:r>
            <a:r>
              <a:rPr lang="zh-TW" altLang="en-US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政府輔導計畫</a:t>
            </a:r>
            <a:r>
              <a:rPr lang="en-US" altLang="zh-TW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補助計畫申請紀錄說明表     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無申請填寫無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D85FBD-1328-F25A-0522-EC416448E896}"/>
              </a:ext>
            </a:extLst>
          </p:cNvPr>
          <p:cNvSpPr txBox="1"/>
          <p:nvPr/>
        </p:nvSpPr>
        <p:spPr>
          <a:xfrm>
            <a:off x="1415480" y="4797152"/>
            <a:ext cx="784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>
                <a:latin typeface="微軟正黑體" panose="020B0604030504040204" pitchFamily="34" charset="-120"/>
              </a:rPr>
              <a:t>*本提案計畫與前述計畫標的物不同，無重複申請情事。</a:t>
            </a:r>
          </a:p>
        </p:txBody>
      </p:sp>
    </p:spTree>
    <p:extLst>
      <p:ext uri="{BB962C8B-B14F-4D97-AF65-F5344CB8AC3E}">
        <p14:creationId xmlns:p14="http://schemas.microsoft.com/office/powerpoint/2010/main" val="68381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18CBB-C309-06C0-5A82-ABFFA9508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6B5C7D18-ECA5-D285-B933-2AD983E2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1614" y="6512188"/>
            <a:ext cx="414958" cy="340147"/>
          </a:xfrm>
        </p:spPr>
        <p:txBody>
          <a:bodyPr/>
          <a:lstStyle/>
          <a:p>
            <a:pPr algn="r"/>
            <a:fld id="{A5D163A9-D1EB-4EA9-881F-E31066AE9389}" type="slidenum">
              <a:rPr lang="zh-TW" altLang="en-US" smtClean="0">
                <a:cs typeface="Times New Roman" panose="02020603050405020304" pitchFamily="18" charset="0"/>
              </a:rPr>
              <a:pPr algn="r"/>
              <a:t>5</a:t>
            </a:fld>
            <a:endParaRPr lang="zh-TW" altLang="en-US">
              <a:cs typeface="Times New Roman" panose="02020603050405020304" pitchFamily="18" charset="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EB79400A-7B14-059C-B3BC-91AE7954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89" y="188640"/>
            <a:ext cx="5262979" cy="590931"/>
          </a:xfrm>
        </p:spPr>
        <p:txBody>
          <a:bodyPr/>
          <a:lstStyle/>
          <a:p>
            <a:r>
              <a:rPr lang="zh-TW" altLang="en-US"/>
              <a:t>壹、受輔導業者基本資訊</a:t>
            </a:r>
            <a:endParaRPr lang="zh-TW" altLang="en-US">
              <a:solidFill>
                <a:srgbClr val="26768E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1547953-C7BC-7708-5B83-BAB7621F872A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、相關設備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系統說明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D2DA9CE-9895-64CB-8B8C-C00BFF322363}"/>
              </a:ext>
            </a:extLst>
          </p:cNvPr>
          <p:cNvSpPr txBox="1"/>
          <p:nvPr/>
        </p:nvSpPr>
        <p:spPr>
          <a:xfrm>
            <a:off x="1507662" y="1464549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請提供本案的設備示意圖，以圖文說明本案相關設備本身遭遇到甚麼問題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  <a:endParaRPr lang="zh-TW" altLang="en-US" sz="1800" b="1" dirty="0">
              <a:solidFill>
                <a:srgbClr val="0070C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348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830F-7FF5-6BB9-C5B8-2F4C4CB4A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B17B5BB2-2C18-0819-1D1C-4F4BD31D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1614" y="6512188"/>
            <a:ext cx="414958" cy="340147"/>
          </a:xfrm>
        </p:spPr>
        <p:txBody>
          <a:bodyPr/>
          <a:lstStyle/>
          <a:p>
            <a:pPr algn="r"/>
            <a:fld id="{A5D163A9-D1EB-4EA9-881F-E31066AE9389}" type="slidenum">
              <a:rPr lang="zh-TW" altLang="en-US" smtClean="0">
                <a:cs typeface="Times New Roman" panose="02020603050405020304" pitchFamily="18" charset="0"/>
              </a:rPr>
              <a:pPr algn="r"/>
              <a:t>6</a:t>
            </a:fld>
            <a:endParaRPr lang="zh-TW" altLang="en-US">
              <a:cs typeface="Times New Roman" panose="02020603050405020304" pitchFamily="18" charset="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83257871-F611-3410-FBEA-8FA7B8BC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89" y="188640"/>
            <a:ext cx="5262979" cy="590931"/>
          </a:xfrm>
        </p:spPr>
        <p:txBody>
          <a:bodyPr/>
          <a:lstStyle/>
          <a:p>
            <a:r>
              <a:rPr lang="zh-TW" altLang="en-US"/>
              <a:t>壹、受輔導業者基本資訊</a:t>
            </a:r>
            <a:endParaRPr lang="zh-TW" altLang="en-US">
              <a:solidFill>
                <a:srgbClr val="26768E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CA0114D-99D7-E841-52BF-C9C9E69E3F60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eaLnBrk="0" hangingPunct="0">
              <a:lnSpc>
                <a:spcPts val="2400"/>
              </a:lnSpc>
              <a:spcBef>
                <a:spcPts val="600"/>
              </a:spcBef>
              <a:defRPr/>
            </a:pPr>
            <a:r>
              <a:rPr kumimoji="0" lang="zh-TW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二、相關設備</a:t>
            </a:r>
            <a:r>
              <a:rPr kumimoji="0" lang="en-US" altLang="zh-TW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/</a:t>
            </a:r>
            <a:r>
              <a:rPr kumimoji="0" lang="zh-TW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系統說明：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業者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Layout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配置說明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839F569-4CAF-6CA8-48D0-4A444A1E8BB0}"/>
              </a:ext>
            </a:extLst>
          </p:cNvPr>
          <p:cNvSpPr txBox="1"/>
          <p:nvPr/>
        </p:nvSpPr>
        <p:spPr>
          <a:xfrm>
            <a:off x="805080" y="1618298"/>
            <a:ext cx="10581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請以圖例說明生產單元設備配置情形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應與本案相關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與物流動線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如下圖舉例表示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，並請標註包含：各類設備擺放位置、在製品擺放區域、庫存品擺放區域、可視化生產看板擺放位置等。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  <a:endParaRPr lang="zh-TW" altLang="en-US" sz="1800" b="1" dirty="0">
              <a:solidFill>
                <a:srgbClr val="0070C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1905F06-E73D-F765-307D-7B6D743E516E}"/>
              </a:ext>
            </a:extLst>
          </p:cNvPr>
          <p:cNvSpPr txBox="1"/>
          <p:nvPr/>
        </p:nvSpPr>
        <p:spPr>
          <a:xfrm>
            <a:off x="7291495" y="1014268"/>
            <a:ext cx="614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類別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C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須填寫，其餘類別請刪除本頁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4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4466-79BE-5AD3-356C-AAA579504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B8B62C93-1722-E0E0-B048-AA2F5A41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1614" y="6512188"/>
            <a:ext cx="414958" cy="340147"/>
          </a:xfrm>
        </p:spPr>
        <p:txBody>
          <a:bodyPr/>
          <a:lstStyle/>
          <a:p>
            <a:pPr algn="r"/>
            <a:fld id="{A5D163A9-D1EB-4EA9-881F-E31066AE9389}" type="slidenum">
              <a:rPr lang="zh-TW" altLang="en-US" smtClean="0">
                <a:cs typeface="Times New Roman" panose="02020603050405020304" pitchFamily="18" charset="0"/>
              </a:rPr>
              <a:pPr algn="r"/>
              <a:t>7</a:t>
            </a:fld>
            <a:endParaRPr lang="zh-TW" altLang="en-US">
              <a:cs typeface="Times New Roman" panose="02020603050405020304" pitchFamily="18" charset="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3FEBDCDF-09AD-6E80-32BE-AC31CD5F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89" y="188640"/>
            <a:ext cx="5262979" cy="590931"/>
          </a:xfrm>
        </p:spPr>
        <p:txBody>
          <a:bodyPr/>
          <a:lstStyle/>
          <a:p>
            <a:r>
              <a:rPr lang="zh-TW" altLang="en-US"/>
              <a:t>壹、受輔導業者基本資訊</a:t>
            </a:r>
            <a:endParaRPr lang="zh-TW" altLang="en-US">
              <a:solidFill>
                <a:srgbClr val="26768E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35D24C6-B49B-D5F0-DA84-10B094FA0EDB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三、遭遇問題與業者需求說明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568B8CC-8681-A72F-78B2-0EE39DF623C4}"/>
              </a:ext>
            </a:extLst>
          </p:cNvPr>
          <p:cNvSpPr txBox="1"/>
          <p:nvPr/>
        </p:nvSpPr>
        <p:spPr>
          <a:xfrm>
            <a:off x="1631504" y="1726011"/>
            <a:ext cx="936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</a:rPr>
              <a:t>請說明受輔導業者痛點、遭遇之瓶頸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</a:rPr>
              <a:t>擬透過本計畫解決的事項務必說明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</a:rPr>
              <a:t>，如：</a:t>
            </a:r>
            <a:endParaRPr lang="en-US" altLang="zh-TW" sz="1600">
              <a:solidFill>
                <a:srgbClr val="0070C0"/>
              </a:solidFill>
              <a:latin typeface="微軟正黑體" panose="020B0604030504040204" pitchFamily="34" charset="-120"/>
            </a:endParaRPr>
          </a:p>
          <a:p>
            <a:pPr marL="0" lvl="1" algn="just"/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</a:rPr>
              <a:t>(1)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</a:rPr>
              <a:t>因應國外客戶要求需於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</a:rPr>
              <a:t>O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</a:rPr>
              <a:t>年內逐步建立生產履歷以滿足生產可溯性之需求、</a:t>
            </a:r>
            <a:endParaRPr lang="en-US" altLang="zh-TW" sz="1600">
              <a:solidFill>
                <a:srgbClr val="0070C0"/>
              </a:solidFill>
              <a:latin typeface="微軟正黑體" panose="020B0604030504040204" pitchFamily="34" charset="-120"/>
            </a:endParaRPr>
          </a:p>
          <a:p>
            <a:pPr marL="0" lvl="1" algn="just"/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</a:rPr>
              <a:t>(2)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</a:rPr>
              <a:t>插單過於頻繁，導致生產現場管理混亂，訂單達交率過低、</a:t>
            </a:r>
            <a:endParaRPr lang="en-US" altLang="zh-TW" sz="1600">
              <a:solidFill>
                <a:srgbClr val="0070C0"/>
              </a:solidFill>
              <a:latin typeface="微軟正黑體" panose="020B0604030504040204" pitchFamily="34" charset="-120"/>
            </a:endParaRPr>
          </a:p>
          <a:p>
            <a:pPr marL="0" lvl="1" algn="just"/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</a:rPr>
              <a:t>(3)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</a:rPr>
              <a:t>客戶要求提供產品碳足跡數據等、</a:t>
            </a:r>
            <a:endParaRPr lang="en-US" altLang="zh-TW" sz="1600">
              <a:solidFill>
                <a:srgbClr val="0070C0"/>
              </a:solidFill>
              <a:latin typeface="微軟正黑體" panose="020B0604030504040204" pitchFamily="34" charset="-120"/>
            </a:endParaRPr>
          </a:p>
          <a:p>
            <a:pPr marL="0" lvl="1" algn="just"/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</a:rPr>
              <a:t>(4)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</a:rPr>
              <a:t>設備生產速度慢、</a:t>
            </a:r>
            <a:endParaRPr lang="en-US" altLang="zh-TW" sz="1600">
              <a:solidFill>
                <a:srgbClr val="0070C0"/>
              </a:solidFill>
              <a:latin typeface="微軟正黑體" panose="020B0604030504040204" pitchFamily="34" charset="-120"/>
            </a:endParaRPr>
          </a:p>
          <a:p>
            <a:pPr marL="0" lvl="1" algn="just"/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</a:rPr>
              <a:t>(5)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</a:rPr>
              <a:t>客戶要求精度提升，現有設備無法滿足客戶需求等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</a:rPr>
              <a:t>請依受輔導業者需求加以陳述</a:t>
            </a:r>
            <a:r>
              <a:rPr lang="en-US" altLang="zh-TW" sz="1600">
                <a:solidFill>
                  <a:srgbClr val="0070C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600">
                <a:solidFill>
                  <a:srgbClr val="0070C0"/>
                </a:solidFill>
                <a:latin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8371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0DECCD3-4982-4295-2555-BB7BB281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C4BD264F-27B4-4CD0-C835-4DDDBD80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6511A3E-B835-1092-7B66-31F473DEAA32}"/>
              </a:ext>
            </a:extLst>
          </p:cNvPr>
          <p:cNvSpPr txBox="1"/>
          <p:nvPr/>
        </p:nvSpPr>
        <p:spPr>
          <a:xfrm>
            <a:off x="623392" y="1052736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一、解決方案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963123-8200-154D-6503-54881D040078}"/>
              </a:ext>
            </a:extLst>
          </p:cNvPr>
          <p:cNvSpPr/>
          <p:nvPr/>
        </p:nvSpPr>
        <p:spPr>
          <a:xfrm>
            <a:off x="839416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規劃導入功能與該功能擬解決問題概要說明</a:t>
            </a:r>
          </a:p>
        </p:txBody>
      </p:sp>
    </p:spTree>
    <p:extLst>
      <p:ext uri="{BB962C8B-B14F-4D97-AF65-F5344CB8AC3E}">
        <p14:creationId xmlns:p14="http://schemas.microsoft.com/office/powerpoint/2010/main" val="7124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56E8B-863B-4C89-03EA-22A02D4B2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0EBBC83-036E-4023-FB89-FC9F370A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63A9-D1EB-4EA9-881F-E31066AE9389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701EB929-24EE-D9BF-D8DA-E5A4F506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51" y="188640"/>
            <a:ext cx="2954655" cy="590931"/>
          </a:xfrm>
        </p:spPr>
        <p:txBody>
          <a:bodyPr/>
          <a:lstStyle/>
          <a:p>
            <a:r>
              <a:rPr lang="zh-TW" altLang="en-US"/>
              <a:t>貳、計畫內容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7A9FDF8-81B5-A1B5-196A-26E058803F99}"/>
              </a:ext>
            </a:extLst>
          </p:cNvPr>
          <p:cNvSpPr txBox="1"/>
          <p:nvPr/>
        </p:nvSpPr>
        <p:spPr>
          <a:xfrm>
            <a:off x="619129" y="1017291"/>
            <a:ext cx="7596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一、解決方案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56C556E-A7BD-CD37-76D3-3BA67D4AFA5E}"/>
              </a:ext>
            </a:extLst>
          </p:cNvPr>
          <p:cNvSpPr/>
          <p:nvPr/>
        </p:nvSpPr>
        <p:spPr>
          <a:xfrm>
            <a:off x="839416" y="1452846"/>
            <a:ext cx="8014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本案導入架構圖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4235234-A108-5433-3EEF-A5E7CDDDF957}"/>
              </a:ext>
            </a:extLst>
          </p:cNvPr>
          <p:cNvSpPr txBox="1"/>
          <p:nvPr/>
        </p:nvSpPr>
        <p:spPr>
          <a:xfrm>
            <a:off x="4086304" y="1068381"/>
            <a:ext cx="657180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類別Ａ請一頁呈現本計畫要做哪些升級工作，說明清楚產品面與企業營運面</a:t>
            </a:r>
            <a:r>
              <a:rPr lang="en-US" altLang="zh-TW" sz="1800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2</a:t>
            </a:r>
            <a:r>
              <a:rPr lang="zh-TW" altLang="en-US" sz="1800" b="1" dirty="0">
                <a:solidFill>
                  <a:srgbClr val="0070C0"/>
                </a:solidFill>
                <a:latin typeface="微軟正黑體"/>
                <a:ea typeface="微軟正黑體"/>
                <a:cs typeface="Times New Roman"/>
              </a:rPr>
              <a:t>大主軸，並</a:t>
            </a:r>
            <a:r>
              <a:rPr lang="zh-TW" altLang="en-US" b="1" dirty="0">
                <a:solidFill>
                  <a:srgbClr val="0070C0"/>
                </a:solidFill>
                <a:latin typeface="Verdana"/>
                <a:ea typeface="微軟正黑體"/>
              </a:rPr>
              <a:t>視內容調整計畫架構與工作分項</a:t>
            </a:r>
            <a:r>
              <a:rPr lang="en-US" altLang="zh-TW" b="1" dirty="0">
                <a:solidFill>
                  <a:srgbClr val="0070C0"/>
                </a:solidFill>
                <a:latin typeface="Verdana"/>
                <a:ea typeface="微軟正黑體"/>
              </a:rPr>
              <a:t>)</a:t>
            </a:r>
            <a:endParaRPr lang="zh-TW" altLang="en-US" b="1" dirty="0">
              <a:solidFill>
                <a:srgbClr val="0070C0"/>
              </a:solidFill>
              <a:latin typeface="Verdana"/>
              <a:ea typeface="微軟正黑體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3B78DB2-9F86-F767-5464-EE5FD81E2F55}"/>
              </a:ext>
            </a:extLst>
          </p:cNvPr>
          <p:cNvSpPr/>
          <p:nvPr/>
        </p:nvSpPr>
        <p:spPr>
          <a:xfrm>
            <a:off x="3785513" y="2165261"/>
            <a:ext cx="21093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工作分項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46F9300-681C-D123-1090-364B94E4E5F3}"/>
              </a:ext>
            </a:extLst>
          </p:cNvPr>
          <p:cNvSpPr/>
          <p:nvPr/>
        </p:nvSpPr>
        <p:spPr>
          <a:xfrm>
            <a:off x="7488534" y="1929900"/>
            <a:ext cx="3538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工作子項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5196E1C3-7368-7895-0757-0D3D784F4DF2}"/>
              </a:ext>
            </a:extLst>
          </p:cNvPr>
          <p:cNvGrpSpPr/>
          <p:nvPr/>
        </p:nvGrpSpPr>
        <p:grpSpPr>
          <a:xfrm>
            <a:off x="1488463" y="2308745"/>
            <a:ext cx="9618375" cy="3778891"/>
            <a:chOff x="1415480" y="2528175"/>
            <a:chExt cx="9618375" cy="377889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57B4A95-93FA-F70F-304F-77B33CF8849D}"/>
                </a:ext>
              </a:extLst>
            </p:cNvPr>
            <p:cNvSpPr/>
            <p:nvPr/>
          </p:nvSpPr>
          <p:spPr>
            <a:xfrm>
              <a:off x="7336208" y="2528175"/>
              <a:ext cx="3697647" cy="396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A1.</a:t>
              </a: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OOOO</a:t>
              </a:r>
              <a:endPara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DDF35BFC-F4C2-19CC-7743-AFE345F0AF42}"/>
                </a:ext>
              </a:extLst>
            </p:cNvPr>
            <p:cNvGrpSpPr/>
            <p:nvPr/>
          </p:nvGrpSpPr>
          <p:grpSpPr>
            <a:xfrm>
              <a:off x="1415480" y="2716068"/>
              <a:ext cx="9618375" cy="3590998"/>
              <a:chOff x="1415480" y="2716068"/>
              <a:chExt cx="9618375" cy="3590998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3A780B9-39B5-C462-4FC8-0E7A6A2A8538}"/>
                  </a:ext>
                </a:extLst>
              </p:cNvPr>
              <p:cNvSpPr/>
              <p:nvPr/>
            </p:nvSpPr>
            <p:spPr>
              <a:xfrm>
                <a:off x="1415480" y="2716068"/>
                <a:ext cx="598667" cy="2712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計畫名稱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FD4053B-2C86-39E4-2D4C-DF9FEDD72FC4}"/>
                  </a:ext>
                </a:extLst>
              </p:cNvPr>
              <p:cNvSpPr/>
              <p:nvPr/>
            </p:nvSpPr>
            <p:spPr>
              <a:xfrm>
                <a:off x="2901968" y="2769688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A.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產品數位化 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5B1DE4B-27B6-B7F8-9E51-A4D61C72BAD4}"/>
                  </a:ext>
                </a:extLst>
              </p:cNvPr>
              <p:cNvSpPr/>
              <p:nvPr/>
            </p:nvSpPr>
            <p:spPr>
              <a:xfrm>
                <a:off x="2901967" y="3874039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B. 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企業營運數位化 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170F10E-65AD-27BC-75BB-B757C317658E}"/>
                  </a:ext>
                </a:extLst>
              </p:cNvPr>
              <p:cNvSpPr/>
              <p:nvPr/>
            </p:nvSpPr>
            <p:spPr>
              <a:xfrm>
                <a:off x="7336208" y="3069631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US" altLang="zh-TW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A2.</a:t>
                </a:r>
                <a:r>
                  <a: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4" name="接點: 肘形 13">
                <a:extLst>
                  <a:ext uri="{FF2B5EF4-FFF2-40B4-BE49-F238E27FC236}">
                    <a16:creationId xmlns:a16="http://schemas.microsoft.com/office/drawing/2014/main" id="{166D2743-D802-F39D-0421-1191221B3F92}"/>
                  </a:ext>
                </a:extLst>
              </p:cNvPr>
              <p:cNvCxnSpPr>
                <a:cxnSpLocks/>
                <a:stCxn id="10" idx="3"/>
                <a:endCxn id="12" idx="1"/>
              </p:cNvCxnSpPr>
              <p:nvPr/>
            </p:nvCxnSpPr>
            <p:spPr>
              <a:xfrm flipV="1">
                <a:off x="6599615" y="2726339"/>
                <a:ext cx="736593" cy="241513"/>
              </a:xfrm>
              <a:prstGeom prst="bentConnector3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接點: 肘形 14">
                <a:extLst>
                  <a:ext uri="{FF2B5EF4-FFF2-40B4-BE49-F238E27FC236}">
                    <a16:creationId xmlns:a16="http://schemas.microsoft.com/office/drawing/2014/main" id="{2083755F-D331-CEE7-7BA2-1B43F89FDC75}"/>
                  </a:ext>
                </a:extLst>
              </p:cNvPr>
              <p:cNvCxnSpPr>
                <a:cxnSpLocks/>
                <a:stCxn id="10" idx="3"/>
                <a:endCxn id="13" idx="1"/>
              </p:cNvCxnSpPr>
              <p:nvPr/>
            </p:nvCxnSpPr>
            <p:spPr>
              <a:xfrm>
                <a:off x="6599615" y="2967852"/>
                <a:ext cx="736593" cy="299943"/>
              </a:xfrm>
              <a:prstGeom prst="bentConnector3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接點: 肘形 15">
                <a:extLst>
                  <a:ext uri="{FF2B5EF4-FFF2-40B4-BE49-F238E27FC236}">
                    <a16:creationId xmlns:a16="http://schemas.microsoft.com/office/drawing/2014/main" id="{A22EE887-39A4-C1D2-BBFD-C43BFE87C5AF}"/>
                  </a:ext>
                </a:extLst>
              </p:cNvPr>
              <p:cNvCxnSpPr>
                <a:cxnSpLocks/>
                <a:stCxn id="9" idx="3"/>
                <a:endCxn id="11" idx="1"/>
              </p:cNvCxnSpPr>
              <p:nvPr/>
            </p:nvCxnSpPr>
            <p:spPr>
              <a:xfrm>
                <a:off x="2014147" y="4072203"/>
                <a:ext cx="887820" cy="12700"/>
              </a:xfrm>
              <a:prstGeom prst="bentConnector3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接點: 肘形 16">
                <a:extLst>
                  <a:ext uri="{FF2B5EF4-FFF2-40B4-BE49-F238E27FC236}">
                    <a16:creationId xmlns:a16="http://schemas.microsoft.com/office/drawing/2014/main" id="{F4BEB4A8-4997-B5BF-DB51-0507DC2CCA3D}"/>
                  </a:ext>
                </a:extLst>
              </p:cNvPr>
              <p:cNvCxnSpPr>
                <a:cxnSpLocks/>
                <a:stCxn id="9" idx="3"/>
                <a:endCxn id="10" idx="1"/>
              </p:cNvCxnSpPr>
              <p:nvPr/>
            </p:nvCxnSpPr>
            <p:spPr>
              <a:xfrm flipV="1">
                <a:off x="2014147" y="2967852"/>
                <a:ext cx="887821" cy="1104351"/>
              </a:xfrm>
              <a:prstGeom prst="bentConnector3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FCD892C-5CFB-9DDF-EAC4-7937B59B83D8}"/>
                  </a:ext>
                </a:extLst>
              </p:cNvPr>
              <p:cNvSpPr/>
              <p:nvPr/>
            </p:nvSpPr>
            <p:spPr>
              <a:xfrm>
                <a:off x="7336208" y="3611087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US" altLang="zh-TW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B1.</a:t>
                </a:r>
                <a:r>
                  <a: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FA9D81F-DE72-775B-E5AF-DDB2C03234B6}"/>
                  </a:ext>
                </a:extLst>
              </p:cNvPr>
              <p:cNvSpPr/>
              <p:nvPr/>
            </p:nvSpPr>
            <p:spPr>
              <a:xfrm>
                <a:off x="7336208" y="4152543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US" altLang="zh-TW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B2.</a:t>
                </a:r>
                <a:r>
                  <a: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3" name="接點: 肘形 22">
                <a:extLst>
                  <a:ext uri="{FF2B5EF4-FFF2-40B4-BE49-F238E27FC236}">
                    <a16:creationId xmlns:a16="http://schemas.microsoft.com/office/drawing/2014/main" id="{B4FD1ADC-2B17-3EF4-26E8-94E48CC0508B}"/>
                  </a:ext>
                </a:extLst>
              </p:cNvPr>
              <p:cNvCxnSpPr>
                <a:cxnSpLocks/>
                <a:stCxn id="11" idx="3"/>
                <a:endCxn id="21" idx="1"/>
              </p:cNvCxnSpPr>
              <p:nvPr/>
            </p:nvCxnSpPr>
            <p:spPr>
              <a:xfrm flipV="1">
                <a:off x="6599614" y="3809251"/>
                <a:ext cx="736594" cy="262952"/>
              </a:xfrm>
              <a:prstGeom prst="bentConnector3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接點: 肘形 23">
                <a:extLst>
                  <a:ext uri="{FF2B5EF4-FFF2-40B4-BE49-F238E27FC236}">
                    <a16:creationId xmlns:a16="http://schemas.microsoft.com/office/drawing/2014/main" id="{8B14280E-DD4E-BD73-D2F0-5CD155E1D19D}"/>
                  </a:ext>
                </a:extLst>
              </p:cNvPr>
              <p:cNvCxnSpPr>
                <a:cxnSpLocks/>
                <a:stCxn id="11" idx="3"/>
                <a:endCxn id="22" idx="1"/>
              </p:cNvCxnSpPr>
              <p:nvPr/>
            </p:nvCxnSpPr>
            <p:spPr>
              <a:xfrm>
                <a:off x="6599614" y="4072203"/>
                <a:ext cx="736594" cy="278504"/>
              </a:xfrm>
              <a:prstGeom prst="bentConnector3">
                <a:avLst>
                  <a:gd name="adj1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74046D39-9A26-BA81-42A1-740FAE0D29A5}"/>
                  </a:ext>
                </a:extLst>
              </p:cNvPr>
              <p:cNvSpPr/>
              <p:nvPr/>
            </p:nvSpPr>
            <p:spPr>
              <a:xfrm>
                <a:off x="2901966" y="4851559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C. 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產品碳足跡 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DA238B25-1293-F7BB-A132-061820C53B3D}"/>
                  </a:ext>
                </a:extLst>
              </p:cNvPr>
              <p:cNvSpPr/>
              <p:nvPr/>
            </p:nvSpPr>
            <p:spPr>
              <a:xfrm>
                <a:off x="7336208" y="4693999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US" altLang="zh-TW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C1.</a:t>
                </a:r>
                <a:r>
                  <a: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9" name="接點: 肘形 38">
                <a:extLst>
                  <a:ext uri="{FF2B5EF4-FFF2-40B4-BE49-F238E27FC236}">
                    <a16:creationId xmlns:a16="http://schemas.microsoft.com/office/drawing/2014/main" id="{E33478DC-9D88-8175-0948-F9AD424882C1}"/>
                  </a:ext>
                </a:extLst>
              </p:cNvPr>
              <p:cNvCxnSpPr>
                <a:cxnSpLocks/>
                <a:stCxn id="32" idx="3"/>
                <a:endCxn id="36" idx="1"/>
              </p:cNvCxnSpPr>
              <p:nvPr/>
            </p:nvCxnSpPr>
            <p:spPr>
              <a:xfrm flipV="1">
                <a:off x="6599613" y="4892163"/>
                <a:ext cx="736595" cy="157560"/>
              </a:xfrm>
              <a:prstGeom prst="bentConnector3">
                <a:avLst>
                  <a:gd name="adj1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接點: 肘形 40">
                <a:extLst>
                  <a:ext uri="{FF2B5EF4-FFF2-40B4-BE49-F238E27FC236}">
                    <a16:creationId xmlns:a16="http://schemas.microsoft.com/office/drawing/2014/main" id="{88CEF134-C6D7-1BCC-7425-CC454AF3FCD6}"/>
                  </a:ext>
                </a:extLst>
              </p:cNvPr>
              <p:cNvCxnSpPr>
                <a:cxnSpLocks/>
                <a:stCxn id="9" idx="3"/>
                <a:endCxn id="32" idx="1"/>
              </p:cNvCxnSpPr>
              <p:nvPr/>
            </p:nvCxnSpPr>
            <p:spPr>
              <a:xfrm>
                <a:off x="2014147" y="4072203"/>
                <a:ext cx="887819" cy="977520"/>
              </a:xfrm>
              <a:prstGeom prst="bentConnector3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B7393BF-3C8D-159B-B42B-3B0CDCD737FD}"/>
                  </a:ext>
                </a:extLst>
              </p:cNvPr>
              <p:cNvSpPr/>
              <p:nvPr/>
            </p:nvSpPr>
            <p:spPr>
              <a:xfrm>
                <a:off x="7336206" y="5206990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US" altLang="zh-TW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C1.</a:t>
                </a:r>
                <a:r>
                  <a: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49" name="接點: 肘形 48">
                <a:extLst>
                  <a:ext uri="{FF2B5EF4-FFF2-40B4-BE49-F238E27FC236}">
                    <a16:creationId xmlns:a16="http://schemas.microsoft.com/office/drawing/2014/main" id="{107D70D1-C42A-AFEC-B1AA-6976CA82A849}"/>
                  </a:ext>
                </a:extLst>
              </p:cNvPr>
              <p:cNvCxnSpPr>
                <a:cxnSpLocks/>
                <a:stCxn id="32" idx="3"/>
                <a:endCxn id="48" idx="1"/>
              </p:cNvCxnSpPr>
              <p:nvPr/>
            </p:nvCxnSpPr>
            <p:spPr>
              <a:xfrm>
                <a:off x="6599613" y="5049723"/>
                <a:ext cx="736593" cy="355431"/>
              </a:xfrm>
              <a:prstGeom prst="bentConnector3">
                <a:avLst>
                  <a:gd name="adj1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2F6A187-73F3-9596-E69C-6C1D91E5E3CF}"/>
                  </a:ext>
                </a:extLst>
              </p:cNvPr>
              <p:cNvSpPr/>
              <p:nvPr/>
            </p:nvSpPr>
            <p:spPr>
              <a:xfrm>
                <a:off x="2901966" y="5910738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Ｄ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 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產品節能優化 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5070518-B8C8-B333-4D32-2AD57C484141}"/>
                  </a:ext>
                </a:extLst>
              </p:cNvPr>
              <p:cNvSpPr/>
              <p:nvPr/>
            </p:nvSpPr>
            <p:spPr>
              <a:xfrm>
                <a:off x="7336205" y="5908740"/>
                <a:ext cx="3697647" cy="396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D1.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OOOO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0" name="接點: 肘形 19">
                <a:extLst>
                  <a:ext uri="{FF2B5EF4-FFF2-40B4-BE49-F238E27FC236}">
                    <a16:creationId xmlns:a16="http://schemas.microsoft.com/office/drawing/2014/main" id="{CAA4F3D8-68DE-822B-FE15-D103DE1DFF8E}"/>
                  </a:ext>
                </a:extLst>
              </p:cNvPr>
              <p:cNvCxnSpPr>
                <a:cxnSpLocks/>
                <a:stCxn id="18" idx="3"/>
                <a:endCxn id="19" idx="1"/>
              </p:cNvCxnSpPr>
              <p:nvPr/>
            </p:nvCxnSpPr>
            <p:spPr>
              <a:xfrm flipV="1">
                <a:off x="6599613" y="6106904"/>
                <a:ext cx="736592" cy="1998"/>
              </a:xfrm>
              <a:prstGeom prst="bentConnector3">
                <a:avLst>
                  <a:gd name="adj1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接點: 肘形 24">
                <a:extLst>
                  <a:ext uri="{FF2B5EF4-FFF2-40B4-BE49-F238E27FC236}">
                    <a16:creationId xmlns:a16="http://schemas.microsoft.com/office/drawing/2014/main" id="{F3DAC239-B314-7A8C-0C67-C3D358AD2053}"/>
                  </a:ext>
                </a:extLst>
              </p:cNvPr>
              <p:cNvCxnSpPr>
                <a:cxnSpLocks/>
                <a:stCxn id="9" idx="3"/>
                <a:endCxn id="18" idx="1"/>
              </p:cNvCxnSpPr>
              <p:nvPr/>
            </p:nvCxnSpPr>
            <p:spPr>
              <a:xfrm>
                <a:off x="2014147" y="4072203"/>
                <a:ext cx="887819" cy="2036699"/>
              </a:xfrm>
              <a:prstGeom prst="bentConnector3">
                <a:avLst>
                  <a:gd name="adj1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41668719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020CE2A6EC54FAD82345BE5505074" ma:contentTypeVersion="12" ma:contentTypeDescription="Create a new document." ma:contentTypeScope="" ma:versionID="3ef1bd354e2aa84c56c042ef24dc9545">
  <xsd:schema xmlns:xsd="http://www.w3.org/2001/XMLSchema" xmlns:xs="http://www.w3.org/2001/XMLSchema" xmlns:p="http://schemas.microsoft.com/office/2006/metadata/properties" xmlns:ns2="ddcd4c29-adfb-4625-bd54-6edb6ee480bd" xmlns:ns3="82403989-3c4a-4681-ac42-43061ce23ea6" targetNamespace="http://schemas.microsoft.com/office/2006/metadata/properties" ma:root="true" ma:fieldsID="d4bcf75f672297db40be8e8186921f26" ns2:_="" ns3:_="">
    <xsd:import namespace="ddcd4c29-adfb-4625-bd54-6edb6ee480bd"/>
    <xsd:import namespace="82403989-3c4a-4681-ac42-43061ce23e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d4c29-adfb-4625-bd54-6edb6ee48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6590ea8-8869-4a6d-a620-355043122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03989-3c4a-4681-ac42-43061ce23ea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2ebd39-eac2-4b26-9c07-5b160bd35aa2}" ma:internalName="TaxCatchAll" ma:showField="CatchAllData" ma:web="82403989-3c4a-4681-ac42-43061ce23e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cd4c29-adfb-4625-bd54-6edb6ee480bd">
      <Terms xmlns="http://schemas.microsoft.com/office/infopath/2007/PartnerControls"/>
    </lcf76f155ced4ddcb4097134ff3c332f>
    <TaxCatchAll xmlns="82403989-3c4a-4681-ac42-43061ce23ea6"/>
  </documentManagement>
</p:properties>
</file>

<file path=customXml/itemProps1.xml><?xml version="1.0" encoding="utf-8"?>
<ds:datastoreItem xmlns:ds="http://schemas.openxmlformats.org/officeDocument/2006/customXml" ds:itemID="{E5333781-CA0F-4D08-8762-BC18AEF7CE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d4c29-adfb-4625-bd54-6edb6ee480bd"/>
    <ds:schemaRef ds:uri="82403989-3c4a-4681-ac42-43061ce23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760411-9E96-4D75-B44F-373E5E196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9FBF9E-0950-46AC-93C8-30916EB4DC06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ddcd4c29-adfb-4625-bd54-6edb6ee480bd"/>
    <ds:schemaRef ds:uri="http://schemas.openxmlformats.org/package/2006/metadata/core-properties"/>
    <ds:schemaRef ds:uri="82403989-3c4a-4681-ac42-43061ce23ea6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4486</Words>
  <Application>Microsoft Office PowerPoint</Application>
  <PresentationFormat>寬螢幕</PresentationFormat>
  <Paragraphs>778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6" baseType="lpstr">
      <vt:lpstr>(使用中文字型)</vt:lpstr>
      <vt:lpstr>微軟正黑體</vt:lpstr>
      <vt:lpstr>Microsoft JhengHei Light</vt:lpstr>
      <vt:lpstr>新細明體</vt:lpstr>
      <vt:lpstr>Arial</vt:lpstr>
      <vt:lpstr>Calibri</vt:lpstr>
      <vt:lpstr>Constantia</vt:lpstr>
      <vt:lpstr>Times New Roman</vt:lpstr>
      <vt:lpstr>Verdana</vt:lpstr>
      <vt:lpstr>Wingdings</vt:lpstr>
      <vt:lpstr>自訂設計</vt:lpstr>
      <vt:lpstr>PowerPoint 簡報</vt:lpstr>
      <vt:lpstr>簡報大綱</vt:lpstr>
      <vt:lpstr>壹、受輔導業者基本資訊</vt:lpstr>
      <vt:lpstr>壹、受輔導業者基本資訊</vt:lpstr>
      <vt:lpstr>壹、受輔導業者基本資訊</vt:lpstr>
      <vt:lpstr>壹、受輔導業者基本資訊</vt:lpstr>
      <vt:lpstr>壹、受輔導業者基本資訊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參、預期計畫效益</vt:lpstr>
      <vt:lpstr>肆、一頁效益表(預期)</vt:lpstr>
      <vt:lpstr>伍、附件</vt:lpstr>
      <vt:lpstr>伍、附件</vt:lpstr>
      <vt:lpstr>伍、附件</vt:lpstr>
      <vt:lpstr>伍、附件</vt:lpstr>
      <vt:lpstr>表一：構想階段評估表</vt:lpstr>
      <vt:lpstr>表一：構想階段評估表 (填寫範例)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曾千嘉</dc:creator>
  <cp:lastModifiedBy>曾千嘉</cp:lastModifiedBy>
  <cp:revision>5</cp:revision>
  <cp:lastPrinted>2022-09-21T05:42:21Z</cp:lastPrinted>
  <dcterms:created xsi:type="dcterms:W3CDTF">2011-04-14T08:04:32Z</dcterms:created>
  <dcterms:modified xsi:type="dcterms:W3CDTF">2026-01-04T09:56:20Z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0x010100E53020CE2A6EC54FAD82345BE5505074</vt:lpwstr>
  </property>
</Properties>
</file>