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23" r:id="rId2"/>
    <p:sldId id="324" r:id="rId3"/>
  </p:sldIdLst>
  <p:sldSz cx="9144000" cy="6858000" type="screen4x3"/>
  <p:notesSz cx="6797675" cy="9872663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FAF1"/>
    <a:srgbClr val="0099FF"/>
    <a:srgbClr val="FFFF00"/>
    <a:srgbClr val="CCFF99"/>
    <a:srgbClr val="CCFF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佈景主題樣式 1 - 輔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48" autoAdjust="0"/>
    <p:restoredTop sz="95588"/>
  </p:normalViewPr>
  <p:slideViewPr>
    <p:cSldViewPr>
      <p:cViewPr varScale="1">
        <p:scale>
          <a:sx n="74" d="100"/>
          <a:sy n="74" d="100"/>
        </p:scale>
        <p:origin x="101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706" y="-96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375C8D73-6676-C64C-9968-0053F83562E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3713"/>
          </a:xfrm>
          <a:prstGeom prst="rect">
            <a:avLst/>
          </a:prstGeom>
        </p:spPr>
        <p:txBody>
          <a:bodyPr vert="horz" lIns="91560" tIns="45780" rIns="91560" bIns="45780" rtlCol="0"/>
          <a:lstStyle>
            <a:lvl1pPr algn="l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8EA7C4D3-9324-9442-951B-44F420FACA5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1275" y="0"/>
            <a:ext cx="2944813" cy="493713"/>
          </a:xfrm>
          <a:prstGeom prst="rect">
            <a:avLst/>
          </a:prstGeom>
        </p:spPr>
        <p:txBody>
          <a:bodyPr vert="horz" lIns="91560" tIns="45780" rIns="91560" bIns="45780" rtlCol="0"/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pPr>
              <a:defRPr/>
            </a:pPr>
            <a:fld id="{B3955636-61D1-1B48-A089-F87C1BE04AA4}" type="datetimeFigureOut">
              <a:rPr lang="zh-TW" altLang="en-US"/>
              <a:pPr>
                <a:defRPr/>
              </a:pPr>
              <a:t>2025/4/30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CA374391-4C10-9446-A2A7-BCA658FCB0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44813" cy="493712"/>
          </a:xfrm>
          <a:prstGeom prst="rect">
            <a:avLst/>
          </a:prstGeom>
        </p:spPr>
        <p:txBody>
          <a:bodyPr vert="horz" lIns="91560" tIns="45780" rIns="91560" bIns="45780" rtlCol="0" anchor="b"/>
          <a:lstStyle>
            <a:lvl1pPr algn="l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49815A1-11D1-8540-B9D4-D0FE9BFDB1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1275" y="9377363"/>
            <a:ext cx="2944813" cy="493712"/>
          </a:xfrm>
          <a:prstGeom prst="rect">
            <a:avLst/>
          </a:prstGeom>
        </p:spPr>
        <p:txBody>
          <a:bodyPr vert="horz" wrap="square" lIns="91560" tIns="45780" rIns="91560" bIns="4578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F142823-204A-6A44-8042-7145C015BEA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788377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31B59556-CE3B-BA48-8B8C-E819717B8E6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5" rIns="90608" bIns="45305" numCol="1" anchor="t" anchorCtr="0" compatLnSpc="1">
            <a:prstTxWarp prst="textNoShape">
              <a:avLst/>
            </a:prstTxWarp>
          </a:bodyPr>
          <a:lstStyle>
            <a:lvl1pPr defTabSz="906064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FD132F18-7E3C-6549-B2BA-8F609AD1788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2863" y="0"/>
            <a:ext cx="29448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5" rIns="90608" bIns="45305" numCol="1" anchor="t" anchorCtr="0" compatLnSpc="1">
            <a:prstTxWarp prst="textNoShape">
              <a:avLst/>
            </a:prstTxWarp>
          </a:bodyPr>
          <a:lstStyle>
            <a:lvl1pPr algn="r" defTabSz="906064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0BE7B6FB-86FD-ED4A-9F6D-8AD46BA50FD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39775"/>
            <a:ext cx="4937125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3" name="Rectangle 5">
            <a:extLst>
              <a:ext uri="{FF2B5EF4-FFF2-40B4-BE49-F238E27FC236}">
                <a16:creationId xmlns:a16="http://schemas.microsoft.com/office/drawing/2014/main" id="{A80352A2-FDBD-A849-A0AA-71273CE60F3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5" rIns="90608" bIns="453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/>
              <a:t>按一下以編輯母片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27654" name="Rectangle 6">
            <a:extLst>
              <a:ext uri="{FF2B5EF4-FFF2-40B4-BE49-F238E27FC236}">
                <a16:creationId xmlns:a16="http://schemas.microsoft.com/office/drawing/2014/main" id="{35F86BB2-A38C-354F-B21D-02B965F3018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5" rIns="90608" bIns="45305" numCol="1" anchor="b" anchorCtr="0" compatLnSpc="1">
            <a:prstTxWarp prst="textNoShape">
              <a:avLst/>
            </a:prstTxWarp>
          </a:bodyPr>
          <a:lstStyle>
            <a:lvl1pPr defTabSz="906064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7655" name="Rectangle 7">
            <a:extLst>
              <a:ext uri="{FF2B5EF4-FFF2-40B4-BE49-F238E27FC236}">
                <a16:creationId xmlns:a16="http://schemas.microsoft.com/office/drawing/2014/main" id="{8CCF1C37-E305-AF4D-917D-68AC2320BC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863" y="9378950"/>
            <a:ext cx="29448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5" rIns="90608" bIns="45305" numCol="1" anchor="b" anchorCtr="0" compatLnSpc="1">
            <a:prstTxWarp prst="textNoShape">
              <a:avLst/>
            </a:prstTxWarp>
          </a:bodyPr>
          <a:lstStyle>
            <a:lvl1pPr algn="r" defTabSz="903288" eaLnBrk="1" hangingPunct="1">
              <a:defRPr sz="1200" smtClean="0"/>
            </a:lvl1pPr>
          </a:lstStyle>
          <a:p>
            <a:pPr>
              <a:defRPr/>
            </a:pPr>
            <a:fld id="{4B4F98D8-93B5-154E-ABD0-EFF56CFF9AA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144134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7" name="Rectangle 103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投影片編號版面配置區 5">
            <a:extLst>
              <a:ext uri="{FF2B5EF4-FFF2-40B4-BE49-F238E27FC236}">
                <a16:creationId xmlns:a16="http://schemas.microsoft.com/office/drawing/2014/main" id="{B9994F9E-9C37-7941-975E-D3E175075A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BD7410-ACC3-AF4E-AE95-5F615D3BB8F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grpSp>
        <p:nvGrpSpPr>
          <p:cNvPr id="5" name="群組 7"/>
          <p:cNvGrpSpPr>
            <a:grpSpLocks/>
          </p:cNvGrpSpPr>
          <p:nvPr userDrawn="1"/>
        </p:nvGrpSpPr>
        <p:grpSpPr bwMode="auto">
          <a:xfrm>
            <a:off x="52388" y="0"/>
            <a:ext cx="1135236" cy="836712"/>
            <a:chOff x="0" y="-3634"/>
            <a:chExt cx="1043609" cy="857932"/>
          </a:xfrm>
        </p:grpSpPr>
        <p:pic>
          <p:nvPicPr>
            <p:cNvPr id="6" name="圖片 8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-3634"/>
              <a:ext cx="1043608" cy="6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圖片 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75842"/>
              <a:ext cx="1043609" cy="178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02857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3975"/>
            <a:ext cx="8229600" cy="782638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3">
            <a:extLst>
              <a:ext uri="{FF2B5EF4-FFF2-40B4-BE49-F238E27FC236}">
                <a16:creationId xmlns:a16="http://schemas.microsoft.com/office/drawing/2014/main" id="{122151BA-86B8-194D-B802-114A4F31FA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35825" y="6545263"/>
            <a:ext cx="865188" cy="2952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頁尾版面配置區 4">
            <a:extLst>
              <a:ext uri="{FF2B5EF4-FFF2-40B4-BE49-F238E27FC236}">
                <a16:creationId xmlns:a16="http://schemas.microsoft.com/office/drawing/2014/main" id="{8E22DCE5-6BA8-2A47-B45B-33A9D7B81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45263"/>
            <a:ext cx="6227763" cy="2952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>
            <a:extLst>
              <a:ext uri="{FF2B5EF4-FFF2-40B4-BE49-F238E27FC236}">
                <a16:creationId xmlns:a16="http://schemas.microsoft.com/office/drawing/2014/main" id="{4424349D-1B0B-2041-AE6A-56F706045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C130CA-626F-1541-BC5D-903050E2212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69174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3" name="Rectangle 13">
            <a:extLst>
              <a:ext uri="{FF2B5EF4-FFF2-40B4-BE49-F238E27FC236}">
                <a16:creationId xmlns:a16="http://schemas.microsoft.com/office/drawing/2014/main" id="{3D72B906-869A-4B44-8A2F-BE914BBCAA9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800" smtClean="0">
                <a:latin typeface="Constantia" panose="02030602050306030303" pitchFamily="18" charset="0"/>
                <a:ea typeface="標楷體" panose="03000509000000000000" pitchFamily="49" charset="-120"/>
                <a:cs typeface="標楷體" panose="03000509000000000000" pitchFamily="49" charset="-120"/>
              </a:defRPr>
            </a:lvl1pPr>
          </a:lstStyle>
          <a:p>
            <a:pPr>
              <a:defRPr/>
            </a:pPr>
            <a:fld id="{F0BE05B1-1F09-E147-A8F3-CD2151521C1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30" name="Rectangle 8">
            <a:extLst>
              <a:ext uri="{FF2B5EF4-FFF2-40B4-BE49-F238E27FC236}">
                <a16:creationId xmlns:a16="http://schemas.microsoft.com/office/drawing/2014/main" id="{7A427F47-18FA-8843-96B3-37D66C911088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917575" y="60642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defRPr/>
            </a:pPr>
            <a:endParaRPr lang="zh-TW" altLang="zh-TW">
              <a:latin typeface="Tahoma" panose="020B0604030504040204" pitchFamily="34" charset="0"/>
            </a:endParaRPr>
          </a:p>
        </p:txBody>
      </p:sp>
      <p:grpSp>
        <p:nvGrpSpPr>
          <p:cNvPr id="5" name="群組 7"/>
          <p:cNvGrpSpPr>
            <a:grpSpLocks/>
          </p:cNvGrpSpPr>
          <p:nvPr userDrawn="1"/>
        </p:nvGrpSpPr>
        <p:grpSpPr bwMode="auto">
          <a:xfrm>
            <a:off x="52388" y="0"/>
            <a:ext cx="1135236" cy="836712"/>
            <a:chOff x="0" y="-3634"/>
            <a:chExt cx="1043609" cy="857932"/>
          </a:xfrm>
        </p:grpSpPr>
        <p:pic>
          <p:nvPicPr>
            <p:cNvPr id="6" name="圖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-3634"/>
              <a:ext cx="1043608" cy="6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圖片 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75842"/>
              <a:ext cx="1043609" cy="178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3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+mj-lt"/>
          <a:ea typeface="+mj-ea"/>
          <a:cs typeface="標楷體" panose="03000509000000000000" pitchFamily="49" charset="-12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onstantia" pitchFamily="18" charset="0"/>
          <a:ea typeface="標楷體" pitchFamily="65" charset="-120"/>
          <a:cs typeface="標楷體" panose="03000509000000000000" pitchFamily="49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onstantia" pitchFamily="18" charset="0"/>
          <a:ea typeface="標楷體" pitchFamily="65" charset="-120"/>
          <a:cs typeface="標楷體" panose="03000509000000000000" pitchFamily="49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onstantia" pitchFamily="18" charset="0"/>
          <a:ea typeface="標楷體" pitchFamily="65" charset="-120"/>
          <a:cs typeface="標楷體" panose="03000509000000000000" pitchFamily="49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onstantia" pitchFamily="18" charset="0"/>
          <a:ea typeface="標楷體" pitchFamily="65" charset="-120"/>
          <a:cs typeface="標楷體" panose="03000509000000000000" pitchFamily="49" charset="-12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Tahoma" pitchFamily="34" charset="0"/>
          <a:ea typeface="標楷體" pitchFamily="65" charset="-12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Tahoma" pitchFamily="34" charset="0"/>
          <a:ea typeface="標楷體" pitchFamily="65" charset="-12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Tahoma" pitchFamily="34" charset="0"/>
          <a:ea typeface="標楷體" pitchFamily="65" charset="-12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Tahoma" pitchFamily="34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  <a:cs typeface="標楷體" panose="03000509000000000000" pitchFamily="49" charset="-12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標楷體" panose="03000509000000000000" pitchFamily="49" charset="-12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  <a:cs typeface="標楷體" panose="03000509000000000000" pitchFamily="49" charset="-12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  <a:cs typeface="標楷體" panose="03000509000000000000" pitchFamily="49" charset="-12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  <a:cs typeface="標楷體" panose="03000509000000000000" pitchFamily="49" charset="-12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4860032" y="1495926"/>
            <a:ext cx="324036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新細明體" pitchFamily="18" charset="-120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330273" y="1495926"/>
            <a:ext cx="3441968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新細明體" pitchFamily="18" charset="-120"/>
            </a:endParaRPr>
          </a:p>
        </p:txBody>
      </p:sp>
      <p:sp>
        <p:nvSpPr>
          <p:cNvPr id="10246" name="投影片編號版面配置區 14">
            <a:extLst>
              <a:ext uri="{FF2B5EF4-FFF2-40B4-BE49-F238E27FC236}">
                <a16:creationId xmlns:a16="http://schemas.microsoft.com/office/drawing/2014/main" id="{F0CB3ECB-F684-434C-B68F-37484C62C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fld id="{A2DA7C03-EFAC-F544-BF53-A48807C45711}" type="slidenum">
              <a:rPr kumimoji="0" lang="zh-TW" altLang="en-US" sz="1800">
                <a:latin typeface="Constantia" panose="02030602050306030303" pitchFamily="18" charset="0"/>
                <a:ea typeface="標楷體" panose="03000509000000000000" pitchFamily="49" charset="-120"/>
              </a:rPr>
              <a:pPr/>
              <a:t>1</a:t>
            </a:fld>
            <a:endParaRPr kumimoji="0" lang="zh-TW" altLang="en-US" sz="1800">
              <a:latin typeface="Constantia" panose="02030602050306030303" pitchFamily="18" charset="0"/>
              <a:ea typeface="標楷體" panose="03000509000000000000" pitchFamily="49" charset="-120"/>
            </a:endParaRPr>
          </a:p>
        </p:txBody>
      </p:sp>
      <p:sp>
        <p:nvSpPr>
          <p:cNvPr id="24" name="文字方塊 6">
            <a:extLst>
              <a:ext uri="{FF2B5EF4-FFF2-40B4-BE49-F238E27FC236}">
                <a16:creationId xmlns:a16="http://schemas.microsoft.com/office/drawing/2014/main" id="{422DB06B-F22C-6D43-A5FB-6B5040B89649}"/>
              </a:ext>
            </a:extLst>
          </p:cNvPr>
          <p:cNvSpPr txBox="1"/>
          <p:nvPr/>
        </p:nvSpPr>
        <p:spPr>
          <a:xfrm>
            <a:off x="4403739" y="1976091"/>
            <a:ext cx="4586288" cy="1492716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algn="just">
              <a:buFont typeface="Arial" panose="020B0604020202020204" pitchFamily="34" charset="0"/>
              <a:buChar char="•"/>
            </a:pP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改善</a:t>
            </a:r>
            <a:r>
              <a:rPr lang="en-US" altLang="zh-TW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A</a:t>
            </a: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原因</a:t>
            </a:r>
            <a:r>
              <a:rPr lang="en-US" altLang="zh-TW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(</a:t>
            </a: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或問題</a:t>
            </a:r>
            <a:r>
              <a:rPr lang="en-US" altLang="zh-TW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):</a:t>
            </a: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 </a:t>
            </a:r>
            <a:r>
              <a:rPr lang="en-US" altLang="zh-TW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OOOOOOOO(</a:t>
            </a: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輔導後量化效益變化</a:t>
            </a:r>
            <a:r>
              <a:rPr lang="en-US" altLang="zh-TW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)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en-US" altLang="zh-TW" sz="13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Wingdings" pitchFamily="2" charset="2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達成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B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需求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(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或目的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):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 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XXXXXXXX(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輔導後量化效益變化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)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(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亦可說明其他質化效益輔導前後變化，如數位管理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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接單增加、準交率提高；數位化品檢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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釐清客訴責任，降低罰金；數位報工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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鼓勵具績效員工等正面效益；刀具管理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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降低每月成本等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)</a:t>
            </a:r>
          </a:p>
        </p:txBody>
      </p:sp>
      <p:sp>
        <p:nvSpPr>
          <p:cNvPr id="25" name="文字方塊 7">
            <a:extLst>
              <a:ext uri="{FF2B5EF4-FFF2-40B4-BE49-F238E27FC236}">
                <a16:creationId xmlns:a16="http://schemas.microsoft.com/office/drawing/2014/main" id="{BBD8E2A4-CC34-BD43-B94D-EF1C5328582C}"/>
              </a:ext>
            </a:extLst>
          </p:cNvPr>
          <p:cNvSpPr txBox="1"/>
          <p:nvPr/>
        </p:nvSpPr>
        <p:spPr>
          <a:xfrm>
            <a:off x="4491523" y="5602595"/>
            <a:ext cx="4498504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algn="just"/>
            <a:r>
              <a:rPr lang="en-US" altLang="zh-TW" sz="2000" b="1" u="sng" dirty="0">
                <a:solidFill>
                  <a:srgbClr val="745D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XXXXXX(</a:t>
            </a:r>
            <a:r>
              <a:rPr lang="zh-TW" altLang="en-US" sz="2000" b="1" u="sng" dirty="0">
                <a:solidFill>
                  <a:srgbClr val="745D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輔導單位</a:t>
            </a:r>
            <a:r>
              <a:rPr lang="en-US" altLang="zh-TW" sz="2000" b="1" u="sng" dirty="0">
                <a:solidFill>
                  <a:srgbClr val="745D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本案於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OOO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廠區導入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項智慧化應用服務模組且局部功能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或全數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具備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OOO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層次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可視化、透明化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…)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，優化受輔導業者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OOO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OOO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段製程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涵蓋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YYY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設備或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ZZZ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系統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，已解決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B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問題或協助達成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B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目的。</a:t>
            </a:r>
            <a:endParaRPr kumimoji="0" lang="en-US" altLang="zh-TW" sz="120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26" name="文字方塊 9">
            <a:extLst>
              <a:ext uri="{FF2B5EF4-FFF2-40B4-BE49-F238E27FC236}">
                <a16:creationId xmlns:a16="http://schemas.microsoft.com/office/drawing/2014/main" id="{4D672D19-7F69-0F4B-A690-849AEC61AF2C}"/>
              </a:ext>
            </a:extLst>
          </p:cNvPr>
          <p:cNvSpPr txBox="1"/>
          <p:nvPr/>
        </p:nvSpPr>
        <p:spPr>
          <a:xfrm>
            <a:off x="210443" y="2013866"/>
            <a:ext cx="3887788" cy="892552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該公司因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OOOO(A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，導致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OOOO(A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問題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，。</a:t>
            </a:r>
            <a:endParaRPr lang="en-US" altLang="zh-TW" sz="1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XXXXX(B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需求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，期望改善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XXXXXX(B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目的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其他訴求</a:t>
            </a:r>
            <a:endParaRPr lang="en-US" altLang="zh-TW" sz="1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向右箭號 10">
            <a:extLst>
              <a:ext uri="{FF2B5EF4-FFF2-40B4-BE49-F238E27FC236}">
                <a16:creationId xmlns:a16="http://schemas.microsoft.com/office/drawing/2014/main" id="{0B7805F3-3527-FE45-AA6F-A50333CEAAE1}"/>
              </a:ext>
            </a:extLst>
          </p:cNvPr>
          <p:cNvSpPr/>
          <p:nvPr/>
        </p:nvSpPr>
        <p:spPr>
          <a:xfrm>
            <a:off x="4076700" y="2040188"/>
            <a:ext cx="301625" cy="48577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標題 4">
            <a:extLst>
              <a:ext uri="{FF2B5EF4-FFF2-40B4-BE49-F238E27FC236}">
                <a16:creationId xmlns:a16="http://schemas.microsoft.com/office/drawing/2014/main" id="{AF591EAC-4734-D740-AA9E-A2FF22570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700" y="11975"/>
            <a:ext cx="6660740" cy="638721"/>
          </a:xfrm>
        </p:spPr>
        <p:txBody>
          <a:bodyPr/>
          <a:lstStyle/>
          <a:p>
            <a:pPr algn="ctr"/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OOOOO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輔導計畫效益說明</a:t>
            </a:r>
            <a:endParaRPr lang="zh-TW" altLang="en-US" sz="32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158750" y="3717032"/>
            <a:ext cx="4219575" cy="3024336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建議透過照片顯示原有場域、</a:t>
            </a:r>
            <a:endParaRPr kumimoji="1" lang="en-US" altLang="zh-TW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生產線</a:t>
            </a:r>
            <a:endParaRPr kumimoji="1" lang="en-US" altLang="zh-TW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endParaRPr kumimoji="1" lang="en-US" altLang="zh-TW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用示意圖顯示擬改善問題</a:t>
            </a:r>
          </a:p>
        </p:txBody>
      </p:sp>
      <p:sp>
        <p:nvSpPr>
          <p:cNvPr id="13" name="矩形 12"/>
          <p:cNvSpPr/>
          <p:nvPr/>
        </p:nvSpPr>
        <p:spPr bwMode="auto">
          <a:xfrm>
            <a:off x="4572000" y="3501007"/>
            <a:ext cx="4219575" cy="2016225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建議透過照片顯示改善後生產</a:t>
            </a:r>
            <a:endParaRPr kumimoji="1" lang="en-US" altLang="zh-TW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線或增加可視化、透明化功能</a:t>
            </a:r>
            <a:endParaRPr kumimoji="1" lang="en-US" altLang="zh-TW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畫面</a:t>
            </a:r>
            <a:endParaRPr kumimoji="1" lang="en-US" altLang="zh-TW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endParaRPr kumimoji="1" lang="en-US" altLang="zh-TW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用示意圖顯示改善後差異</a:t>
            </a:r>
          </a:p>
        </p:txBody>
      </p:sp>
      <p:sp>
        <p:nvSpPr>
          <p:cNvPr id="4" name="矩形 3"/>
          <p:cNvSpPr/>
          <p:nvPr/>
        </p:nvSpPr>
        <p:spPr>
          <a:xfrm>
            <a:off x="169861" y="673873"/>
            <a:ext cx="88201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OOO(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受輔導業者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員工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:OOO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   共有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個廠區   本案導入位置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:OO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縣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OO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鄉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OO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OO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區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1600" dirty="0">
              <a:solidFill>
                <a:srgbClr val="745D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0273" y="1495926"/>
            <a:ext cx="34419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TW" altLang="en-US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面臨問題或需求</a:t>
            </a:r>
            <a:r>
              <a:rPr lang="en-US" altLang="zh-TW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受輔導業者</a:t>
            </a:r>
            <a:r>
              <a:rPr lang="en-US" altLang="zh-TW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4860032" y="1495926"/>
            <a:ext cx="31854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TW" altLang="en-US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計畫成果效益</a:t>
            </a:r>
            <a:r>
              <a:rPr lang="en-US" altLang="zh-TW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受輔導業者</a:t>
            </a:r>
            <a:r>
              <a:rPr lang="en-US" altLang="zh-TW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-77342" y="-1010974"/>
            <a:ext cx="9874747" cy="750324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本頁目的在一頁呈現受輔導業者甚麼問題被解決了，接受輔導後產出與問題相關的合理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效益，經潤飾文字後</a:t>
            </a:r>
            <a:r>
              <a:rPr lang="zh-TW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將會放在</a:t>
            </a:r>
            <a:r>
              <a:rPr lang="zh-TW" altLang="en-US" sz="20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智慧機械官網當案例</a:t>
            </a:r>
            <a:r>
              <a:rPr lang="zh-TW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-3492896" y="1772816"/>
            <a:ext cx="3279274" cy="1944216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請用點列方式說明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本區請說明業者實際面臨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的原因、問題；本案想改善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的事，想達成的事；或受到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外部壓力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客戶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，不得不改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變的事。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9561164" y="1551442"/>
            <a:ext cx="3291756" cy="974521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*本區請針對左側所提</a:t>
            </a:r>
            <a:r>
              <a:rPr lang="zh-TW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已</a:t>
            </a:r>
            <a:endParaRPr lang="en-US" altLang="zh-TW" sz="2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zh-TW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改善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事項，以量化效益方式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說明業者被輔導後的效果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285318"/>
              </p:ext>
            </p:extLst>
          </p:nvPr>
        </p:nvGraphicFramePr>
        <p:xfrm>
          <a:off x="210440" y="1028128"/>
          <a:ext cx="833983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98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8968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智慧化層次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聯網化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>
                          <a:solidFill>
                            <a:sysClr val="windowText" lastClr="000000"/>
                          </a:solidFill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○</a:t>
                      </a:r>
                      <a:endParaRPr lang="zh-TW" altLang="en-US" dirty="0">
                        <a:solidFill>
                          <a:sysClr val="windowText" lastClr="00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可視化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>
                          <a:solidFill>
                            <a:sysClr val="windowText" lastClr="000000"/>
                          </a:solidFill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○</a:t>
                      </a:r>
                      <a:endParaRPr lang="zh-TW" altLang="en-US" dirty="0">
                        <a:solidFill>
                          <a:sysClr val="windowText" lastClr="00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透明化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ysClr val="windowText" lastClr="000000"/>
                          </a:solidFill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○</a:t>
                      </a:r>
                      <a:endParaRPr lang="zh-TW" altLang="en-US" dirty="0">
                        <a:solidFill>
                          <a:sysClr val="windowText" lastClr="00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可預測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ysClr val="windowText" lastClr="00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ysClr val="windowText" lastClr="0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自適化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ysClr val="windowText" lastClr="00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" name="矩形 28"/>
          <p:cNvSpPr/>
          <p:nvPr/>
        </p:nvSpPr>
        <p:spPr bwMode="auto">
          <a:xfrm>
            <a:off x="9252520" y="4975805"/>
            <a:ext cx="4896545" cy="1622972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本區可以用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輔導單位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最高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可提供業者哪些產業、哪些製程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或作業流程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甚麼樣程度的軟體整合服務。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亦可用本案或整年度所輔導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案件累計一起陳述。</a:t>
            </a:r>
            <a:r>
              <a:rPr lang="en-US" altLang="zh-TW" sz="2000" b="1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b="1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推廣自身能量</a:t>
            </a:r>
            <a:r>
              <a:rPr lang="en-US" altLang="zh-TW" sz="2000" b="1" i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23" name="矩形 22"/>
          <p:cNvSpPr/>
          <p:nvPr/>
        </p:nvSpPr>
        <p:spPr bwMode="auto">
          <a:xfrm>
            <a:off x="-3204864" y="11975"/>
            <a:ext cx="2774152" cy="737322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若受輔導業者同意揭露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/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可不用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OOO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遮蔽名稱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36" name="直線接點 35"/>
          <p:cNvCxnSpPr>
            <a:stCxn id="23" idx="3"/>
            <a:endCxn id="4" idx="1"/>
          </p:cNvCxnSpPr>
          <p:nvPr/>
        </p:nvCxnSpPr>
        <p:spPr bwMode="auto">
          <a:xfrm>
            <a:off x="-430712" y="380636"/>
            <a:ext cx="600573" cy="493292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 bwMode="auto">
          <a:xfrm>
            <a:off x="-222496" y="2878492"/>
            <a:ext cx="552769" cy="27926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直線接點 42"/>
          <p:cNvCxnSpPr/>
          <p:nvPr/>
        </p:nvCxnSpPr>
        <p:spPr bwMode="auto">
          <a:xfrm flipH="1">
            <a:off x="8832106" y="2120776"/>
            <a:ext cx="729038" cy="339366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直線接點 45"/>
          <p:cNvCxnSpPr>
            <a:stCxn id="29" idx="1"/>
          </p:cNvCxnSpPr>
          <p:nvPr/>
        </p:nvCxnSpPr>
        <p:spPr bwMode="auto">
          <a:xfrm flipH="1">
            <a:off x="7164288" y="5787291"/>
            <a:ext cx="2088232" cy="43924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>
            <a:extLst>
              <a:ext uri="{FF2B5EF4-FFF2-40B4-BE49-F238E27FC236}">
                <a16:creationId xmlns:a16="http://schemas.microsoft.com/office/drawing/2014/main" id="{E9956BE8-CF79-A929-3B33-3A71717682BE}"/>
              </a:ext>
            </a:extLst>
          </p:cNvPr>
          <p:cNvSpPr txBox="1"/>
          <p:nvPr/>
        </p:nvSpPr>
        <p:spPr>
          <a:xfrm>
            <a:off x="4378325" y="869950"/>
            <a:ext cx="4586288" cy="2000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zh-TW" altLang="en-US" sz="20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計畫成果效益</a:t>
            </a:r>
            <a:r>
              <a:rPr lang="en-US" altLang="zh-TW" sz="20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受輔導業者</a:t>
            </a:r>
            <a:r>
              <a:rPr lang="en-US" altLang="zh-TW" sz="20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88900" indent="-88900" algn="just">
              <a:buFont typeface="Arial" pitchFamily="34" charset="0"/>
              <a:buChar char="•"/>
              <a:defRPr/>
            </a:pPr>
            <a:r>
              <a:rPr lang="en-US" altLang="zh-TW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A/B</a:t>
            </a: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廠區掌握機台情況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26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分鐘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台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電洽、騎車至現場看、紙本記錄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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秒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台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行動裝置、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PC)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88900" indent="-88900" algn="just">
              <a:buFont typeface="Arial" pitchFamily="34" charset="0"/>
              <a:buChar char="•"/>
              <a:defRPr/>
            </a:pP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縮短製令產出時間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120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分鐘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人工作業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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80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分鐘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(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減少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33%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時間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)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訂單轉製令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(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優化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)</a:t>
            </a: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。</a:t>
            </a:r>
            <a:endParaRPr lang="en-US" altLang="zh-TW" sz="1300" b="1" dirty="0">
              <a:latin typeface="微軟正黑體" panose="020B0604030504040204" pitchFamily="34" charset="-120"/>
              <a:ea typeface="微軟正黑體" panose="020B0604030504040204" pitchFamily="34" charset="-120"/>
              <a:sym typeface="Wingdings" pitchFamily="2" charset="2"/>
            </a:endParaRPr>
          </a:p>
          <a:p>
            <a:pPr marL="88900" indent="-88900" algn="just">
              <a:buFont typeface="Arial" pitchFamily="34" charset="0"/>
              <a:buChar char="•"/>
              <a:defRPr/>
            </a:pP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縮短調整排程作業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：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90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秒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(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數位化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)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50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秒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(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優化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)</a:t>
            </a: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。</a:t>
            </a:r>
            <a:endParaRPr lang="en-US" altLang="zh-TW" sz="1300" b="1" dirty="0">
              <a:latin typeface="微軟正黑體" panose="020B0604030504040204" pitchFamily="34" charset="-120"/>
              <a:ea typeface="微軟正黑體" panose="020B0604030504040204" pitchFamily="34" charset="-120"/>
              <a:sym typeface="Wingdings" pitchFamily="2" charset="2"/>
            </a:endParaRPr>
          </a:p>
          <a:p>
            <a:pPr marL="88900" indent="-88900" algn="just">
              <a:buFont typeface="Arial" pitchFamily="34" charset="0"/>
              <a:buChar char="•"/>
              <a:defRPr/>
            </a:pPr>
            <a:r>
              <a:rPr lang="en-US" altLang="zh-TW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A/B</a:t>
            </a: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廠區機台稼動率：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57.8%(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數位化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)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62.8%(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提升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5%)</a:t>
            </a:r>
          </a:p>
          <a:p>
            <a:pPr marL="88900" indent="-88900" algn="just">
              <a:buFont typeface="Arial" pitchFamily="34" charset="0"/>
              <a:buChar char="•"/>
              <a:defRPr/>
            </a:pP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機台操作歷程管理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(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新增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)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：建立管理刀具資料並設定其相關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T-Code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，與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OOOO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回饋資料結合</a:t>
            </a: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66BE2FC5-8BBB-5685-DD01-244C51FF8820}"/>
              </a:ext>
            </a:extLst>
          </p:cNvPr>
          <p:cNvSpPr txBox="1"/>
          <p:nvPr/>
        </p:nvSpPr>
        <p:spPr>
          <a:xfrm>
            <a:off x="3457575" y="5427663"/>
            <a:ext cx="5462588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altLang="zh-TW" sz="20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OO</a:t>
            </a:r>
            <a:r>
              <a:rPr lang="zh-TW" altLang="en-US" sz="2000" b="1" u="sng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科技</a:t>
            </a:r>
            <a:r>
              <a:rPr lang="en-US" altLang="zh-TW" sz="2000" b="1" u="sng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輔導單位</a:t>
            </a:r>
            <a:r>
              <a:rPr lang="en-US" altLang="zh-TW" sz="20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88900" indent="-88900" algn="just">
              <a:buFont typeface="Arial" pitchFamily="34" charset="0"/>
              <a:buChar char="•"/>
              <a:defRPr/>
            </a:pP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r>
              <a:rPr lang="en-US" altLang="zh-TW" sz="1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台</a:t>
            </a:r>
            <a:r>
              <a:rPr lang="zh-TW" altLang="en-US" sz="1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臥式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1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立式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等不同機型設備聯網，包含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FANUC MXP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18i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100i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200i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0M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lang="zh-TW" altLang="en-US" sz="1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不同世代</a:t>
            </a:r>
            <a:r>
              <a:rPr lang="en-US" altLang="zh-TW" sz="1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CNC</a:t>
            </a:r>
            <a:r>
              <a:rPr lang="zh-TW" altLang="en-US" sz="1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控制器，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均可擷取獲取基本生產管理資訊</a:t>
            </a:r>
            <a:r>
              <a:rPr lang="zh-TW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  <a:p>
            <a:pPr marL="88900" indent="-88900" algn="just">
              <a:buFont typeface="Arial" pitchFamily="34" charset="0"/>
              <a:buChar char="•"/>
              <a:defRPr/>
            </a:pP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提供</a:t>
            </a:r>
            <a:r>
              <a:rPr lang="zh-TW" altLang="en-US" sz="1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報工系統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含</a:t>
            </a:r>
            <a:r>
              <a:rPr lang="zh-TW" altLang="en-US" sz="1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排程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1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報工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zh-TW" altLang="en-US" sz="1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管理報表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規格書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zh-TW" altLang="en-US" sz="1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操作手冊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，並提供完整</a:t>
            </a:r>
            <a:r>
              <a:rPr lang="zh-TW" altLang="en-US" sz="1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教育訓練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，使現場管理人員了解系統使用方法</a:t>
            </a:r>
            <a:r>
              <a:rPr lang="zh-TW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  <a:p>
            <a:pPr marL="88900" indent="-88900" algn="just">
              <a:buFont typeface="Arial" pitchFamily="34" charset="0"/>
              <a:buChar char="•"/>
              <a:defRPr/>
            </a:pP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跨廠區使用</a:t>
            </a:r>
            <a:r>
              <a:rPr lang="en-US" altLang="zh-TW" sz="1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VPN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虛擬私人網路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技術確保資料傳輸</a:t>
            </a:r>
            <a:r>
              <a:rPr lang="zh-TW" altLang="en-US" sz="1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穩定性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r>
              <a:rPr lang="zh-TW" altLang="en-US" sz="1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安全性。</a:t>
            </a:r>
            <a:endParaRPr lang="en-US" altLang="zh-TW" sz="12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E42F212B-BC96-3526-8A04-738959DA0C6E}"/>
              </a:ext>
            </a:extLst>
          </p:cNvPr>
          <p:cNvSpPr txBox="1"/>
          <p:nvPr/>
        </p:nvSpPr>
        <p:spPr>
          <a:xfrm>
            <a:off x="158750" y="869950"/>
            <a:ext cx="3887788" cy="2400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altLang="zh-TW" sz="20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OO</a:t>
            </a:r>
            <a:r>
              <a:rPr lang="zh-TW" altLang="en-US" sz="20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機械</a:t>
            </a:r>
            <a:r>
              <a:rPr lang="en-US" altLang="zh-TW" sz="20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受輔導業者</a:t>
            </a:r>
            <a:r>
              <a:rPr lang="en-US" altLang="zh-TW" sz="20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88900" indent="-88900" algn="just">
              <a:buFont typeface="Arial" pitchFamily="34" charset="0"/>
              <a:buChar char="•"/>
              <a:defRPr/>
            </a:pP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位於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台中市太平區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，員工數約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100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</a:p>
          <a:p>
            <a:pPr marL="88900" indent="-88900" algn="just">
              <a:buFont typeface="Arial" pitchFamily="34" charset="0"/>
              <a:buChar char="•"/>
              <a:defRPr/>
            </a:pP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總數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CNC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機台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約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40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台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，分散在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個廠區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，目前已陸續建置廠區設備聯網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約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30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台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，將最後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廠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台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機台進行聯網，建立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完整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機聯網系統，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107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SMB(</a:t>
            </a:r>
            <a:r>
              <a:rPr lang="en-US" altLang="zh-TW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台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案中為提升內部協同作業之效率，已導入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排程報工系統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  <a:p>
            <a:pPr marL="88900" indent="-88900" algn="just">
              <a:buFont typeface="Arial" pitchFamily="34" charset="0"/>
              <a:buChar char="•"/>
              <a:defRPr/>
            </a:pP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業者接單以少量多樣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每訂單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1~2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件</a:t>
            </a:r>
            <a:r>
              <a:rPr lang="en-US" altLang="zh-TW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為主，若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插單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客戶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臨時調整單一製令排程調整後，尚需逐筆調整後續製令排程，操作較為繁瑣將影響訂單交期，期望機台操作歷程管理進行</a:t>
            </a:r>
            <a:r>
              <a:rPr lang="zh-TW" altLang="en-US" sz="1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整合優化</a:t>
            </a:r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11" name="向右箭號 10">
            <a:extLst>
              <a:ext uri="{FF2B5EF4-FFF2-40B4-BE49-F238E27FC236}">
                <a16:creationId xmlns:a16="http://schemas.microsoft.com/office/drawing/2014/main" id="{85565898-94B0-CED3-5A08-EA38DF9E1AAA}"/>
              </a:ext>
            </a:extLst>
          </p:cNvPr>
          <p:cNvSpPr/>
          <p:nvPr/>
        </p:nvSpPr>
        <p:spPr>
          <a:xfrm>
            <a:off x="4067175" y="1500188"/>
            <a:ext cx="301625" cy="48577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標題 15">
            <a:extLst>
              <a:ext uri="{FF2B5EF4-FFF2-40B4-BE49-F238E27FC236}">
                <a16:creationId xmlns:a16="http://schemas.microsoft.com/office/drawing/2014/main" id="{6CD39C54-CDBF-1B76-FBB0-84770686A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TW" altLang="en-US" dirty="0"/>
              <a:t>             </a:t>
            </a:r>
            <a:r>
              <a:rPr lang="en-US" altLang="zh-TW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OO</a:t>
            </a:r>
            <a:r>
              <a:rPr lang="zh-TW" altLang="en-US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機械</a:t>
            </a:r>
            <a:r>
              <a:rPr lang="en-US" altLang="zh-TW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(XXXX</a:t>
            </a:r>
            <a:r>
              <a:rPr lang="zh-TW" altLang="en-US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輔導</a:t>
            </a:r>
            <a:r>
              <a:rPr lang="en-US" altLang="zh-TW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dirty="0"/>
          </a:p>
        </p:txBody>
      </p:sp>
      <p:sp>
        <p:nvSpPr>
          <p:cNvPr id="10247" name="投影片編號版面配置區 14">
            <a:extLst>
              <a:ext uri="{FF2B5EF4-FFF2-40B4-BE49-F238E27FC236}">
                <a16:creationId xmlns:a16="http://schemas.microsoft.com/office/drawing/2014/main" id="{D1C5B6FE-E9AD-77D1-9830-153C027E9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fld id="{F974F85B-1478-4193-84E9-1ED95AB8D7CC}" type="slidenum">
              <a:rPr kumimoji="0" lang="zh-TW" altLang="en-US" sz="1800">
                <a:latin typeface="Constantia" panose="02030602050306030303" pitchFamily="18" charset="0"/>
                <a:ea typeface="標楷體" panose="03000509000000000000" pitchFamily="65" charset="-120"/>
              </a:rPr>
              <a:pPr/>
              <a:t>2</a:t>
            </a:fld>
            <a:endParaRPr kumimoji="0" lang="zh-TW" altLang="en-US" sz="1800">
              <a:latin typeface="Constantia" panose="02030602050306030303" pitchFamily="18" charset="0"/>
              <a:ea typeface="標楷體" panose="03000509000000000000" pitchFamily="65" charset="-120"/>
            </a:endParaRPr>
          </a:p>
        </p:txBody>
      </p:sp>
      <p:pic>
        <p:nvPicPr>
          <p:cNvPr id="10248" name="Picture 2">
            <a:extLst>
              <a:ext uri="{FF2B5EF4-FFF2-40B4-BE49-F238E27FC236}">
                <a16:creationId xmlns:a16="http://schemas.microsoft.com/office/drawing/2014/main" id="{2B1A5612-2ACE-2327-DE70-D13CE6D3B6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" y="3305175"/>
            <a:ext cx="3030538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3">
            <a:extLst>
              <a:ext uri="{FF2B5EF4-FFF2-40B4-BE49-F238E27FC236}">
                <a16:creationId xmlns:a16="http://schemas.microsoft.com/office/drawing/2014/main" id="{CC7EEF5B-3CA1-2C66-112E-E6FEBCA6F1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788" y="4167188"/>
            <a:ext cx="154463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4">
            <a:extLst>
              <a:ext uri="{FF2B5EF4-FFF2-40B4-BE49-F238E27FC236}">
                <a16:creationId xmlns:a16="http://schemas.microsoft.com/office/drawing/2014/main" id="{99823282-A7B6-812D-6A43-0FFA6E127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822575"/>
            <a:ext cx="4244975" cy="263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5">
            <a:extLst>
              <a:ext uri="{FF2B5EF4-FFF2-40B4-BE49-F238E27FC236}">
                <a16:creationId xmlns:a16="http://schemas.microsoft.com/office/drawing/2014/main" id="{6035F4C2-5CAB-E023-FAE5-024FF16DEF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8" y="5084763"/>
            <a:ext cx="1392237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Picture 6">
            <a:extLst>
              <a:ext uri="{FF2B5EF4-FFF2-40B4-BE49-F238E27FC236}">
                <a16:creationId xmlns:a16="http://schemas.microsoft.com/office/drawing/2014/main" id="{F66307F3-43B4-9FE6-CFC7-44E91800A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600" y="5141913"/>
            <a:ext cx="181927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R102初審簡報-布景主題">
  <a:themeElements>
    <a:clrScheme name="N400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N400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400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400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400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400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400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400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9584</TotalTime>
  <Words>876</Words>
  <Application>Microsoft Office PowerPoint</Application>
  <PresentationFormat>如螢幕大小 (4:3)</PresentationFormat>
  <Paragraphs>66</Paragraphs>
  <Slides>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11" baseType="lpstr">
      <vt:lpstr>微軟正黑體</vt:lpstr>
      <vt:lpstr>微軟正黑體</vt:lpstr>
      <vt:lpstr>新細明體</vt:lpstr>
      <vt:lpstr>Arial</vt:lpstr>
      <vt:lpstr>Constantia</vt:lpstr>
      <vt:lpstr>Tahoma</vt:lpstr>
      <vt:lpstr>Times New Roman</vt:lpstr>
      <vt:lpstr>Wingdings</vt:lpstr>
      <vt:lpstr>R102初審簡報-布景主題</vt:lpstr>
      <vt:lpstr>OOOOO輔導計畫效益說明</vt:lpstr>
      <vt:lpstr>             OO機械(XXXX輔導)</vt:lpstr>
    </vt:vector>
  </TitlesOfParts>
  <Company>ITRI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Novellus Process Parameters</dc:title>
  <dc:creator>Noah</dc:creator>
  <cp:lastModifiedBy>林宏勳</cp:lastModifiedBy>
  <cp:revision>927</cp:revision>
  <cp:lastPrinted>2018-01-17T07:45:47Z</cp:lastPrinted>
  <dcterms:created xsi:type="dcterms:W3CDTF">2003-06-27T01:40:39Z</dcterms:created>
  <dcterms:modified xsi:type="dcterms:W3CDTF">2025-04-30T07:59:58Z</dcterms:modified>
</cp:coreProperties>
</file>