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860" r:id="rId1"/>
    <p:sldMasterId id="2147483648" r:id="rId2"/>
    <p:sldMasterId id="2147484846" r:id="rId3"/>
  </p:sldMasterIdLst>
  <p:notesMasterIdLst>
    <p:notesMasterId r:id="rId52"/>
  </p:notesMasterIdLst>
  <p:handoutMasterIdLst>
    <p:handoutMasterId r:id="rId53"/>
  </p:handoutMasterIdLst>
  <p:sldIdLst>
    <p:sldId id="2094" r:id="rId4"/>
    <p:sldId id="2161" r:id="rId5"/>
    <p:sldId id="2093" r:id="rId6"/>
    <p:sldId id="2091" r:id="rId7"/>
    <p:sldId id="2119" r:id="rId8"/>
    <p:sldId id="2120" r:id="rId9"/>
    <p:sldId id="2095" r:id="rId10"/>
    <p:sldId id="2125" r:id="rId11"/>
    <p:sldId id="2154" r:id="rId12"/>
    <p:sldId id="2155" r:id="rId13"/>
    <p:sldId id="2158" r:id="rId14"/>
    <p:sldId id="2156" r:id="rId15"/>
    <p:sldId id="2163" r:id="rId16"/>
    <p:sldId id="2159" r:id="rId17"/>
    <p:sldId id="2160" r:id="rId18"/>
    <p:sldId id="2165" r:id="rId19"/>
    <p:sldId id="2129" r:id="rId20"/>
    <p:sldId id="2132" r:id="rId21"/>
    <p:sldId id="2126" r:id="rId22"/>
    <p:sldId id="2143" r:id="rId23"/>
    <p:sldId id="2135" r:id="rId24"/>
    <p:sldId id="2142" r:id="rId25"/>
    <p:sldId id="2146" r:id="rId26"/>
    <p:sldId id="2104" r:id="rId27"/>
    <p:sldId id="2108" r:id="rId28"/>
    <p:sldId id="2109" r:id="rId29"/>
    <p:sldId id="2147" r:id="rId30"/>
    <p:sldId id="2153" r:id="rId31"/>
    <p:sldId id="2166" r:id="rId32"/>
    <p:sldId id="2141" r:id="rId33"/>
    <p:sldId id="2149" r:id="rId34"/>
    <p:sldId id="2150" r:id="rId35"/>
    <p:sldId id="2151" r:id="rId36"/>
    <p:sldId id="2152" r:id="rId37"/>
    <p:sldId id="2101" r:id="rId38"/>
    <p:sldId id="2111" r:id="rId39"/>
    <p:sldId id="2112" r:id="rId40"/>
    <p:sldId id="2144" r:id="rId41"/>
    <p:sldId id="2167" r:id="rId42"/>
    <p:sldId id="2113" r:id="rId43"/>
    <p:sldId id="2148" r:id="rId44"/>
    <p:sldId id="2116" r:id="rId45"/>
    <p:sldId id="2145" r:id="rId46"/>
    <p:sldId id="2114" r:id="rId47"/>
    <p:sldId id="2115" r:id="rId48"/>
    <p:sldId id="2140" r:id="rId49"/>
    <p:sldId id="2133" r:id="rId50"/>
    <p:sldId id="2136" r:id="rId51"/>
  </p:sldIdLst>
  <p:sldSz cx="9144000" cy="6858000" type="screen4x3"/>
  <p:notesSz cx="6669088" cy="9926638"/>
  <p:defaultTextStyle>
    <a:defPPr>
      <a:defRPr lang="zh-TW"/>
    </a:defPPr>
    <a:lvl1pPr algn="l" rtl="0" eaLnBrk="0" fontAlgn="base" hangingPunct="0">
      <a:spcBef>
        <a:spcPct val="0"/>
      </a:spcBef>
      <a:spcAft>
        <a:spcPct val="0"/>
      </a:spcAft>
      <a:defRPr kumimoji="1" kern="1200">
        <a:solidFill>
          <a:schemeClr val="tx1"/>
        </a:solidFill>
        <a:latin typeface="Arial" charset="0"/>
        <a:ea typeface="新細明體" charset="-12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charset="-12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charset="-12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charset="-12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guide id="3" orient="horz" pos="3127">
          <p15:clr>
            <a:srgbClr val="A4A3A4"/>
          </p15:clr>
        </p15:guide>
        <p15:guide id="4"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CFFFF"/>
    <a:srgbClr val="FFFFCC"/>
    <a:srgbClr val="FFFF99"/>
    <a:srgbClr val="0000FF"/>
    <a:srgbClr val="800000"/>
    <a:srgbClr val="F5A21D"/>
    <a:srgbClr val="ED6D1E"/>
    <a:srgbClr val="CCCCFF"/>
    <a:srgbClr val="CCFF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49" autoAdjust="0"/>
    <p:restoredTop sz="83181" autoAdjust="0"/>
  </p:normalViewPr>
  <p:slideViewPr>
    <p:cSldViewPr>
      <p:cViewPr varScale="1">
        <p:scale>
          <a:sx n="64" d="100"/>
          <a:sy n="64" d="100"/>
        </p:scale>
        <p:origin x="1276" y="68"/>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81" d="100"/>
          <a:sy n="81" d="100"/>
        </p:scale>
        <p:origin x="4013" y="53"/>
      </p:cViewPr>
      <p:guideLst>
        <p:guide orient="horz" pos="3131"/>
        <p:guide pos="2145"/>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bwMode="auto">
          <a:xfrm>
            <a:off x="3" y="3"/>
            <a:ext cx="2891287" cy="496253"/>
          </a:xfrm>
          <a:prstGeom prst="rect">
            <a:avLst/>
          </a:prstGeom>
          <a:noFill/>
          <a:ln w="9525">
            <a:noFill/>
            <a:miter lim="800000"/>
            <a:headEnd/>
            <a:tailEnd/>
          </a:ln>
        </p:spPr>
        <p:txBody>
          <a:bodyPr vert="horz" wrap="square" lIns="91284" tIns="45641" rIns="91284" bIns="45641" numCol="1" anchor="t" anchorCtr="0" compatLnSpc="1">
            <a:prstTxWarp prst="textNoShape">
              <a:avLst/>
            </a:prstTxWarp>
          </a:bodyPr>
          <a:lstStyle>
            <a:lvl1pPr algn="l" defTabSz="912492" eaLnBrk="1" hangingPunct="1">
              <a:defRPr sz="1100">
                <a:latin typeface="Arial" charset="0"/>
                <a:ea typeface="新細明體" pitchFamily="18" charset="-120"/>
              </a:defRPr>
            </a:lvl1pPr>
          </a:lstStyle>
          <a:p>
            <a:pPr>
              <a:defRPr/>
            </a:pPr>
            <a:endParaRPr lang="zh-TW" altLang="en-US"/>
          </a:p>
        </p:txBody>
      </p:sp>
      <p:sp>
        <p:nvSpPr>
          <p:cNvPr id="3" name="日期版面配置區 2"/>
          <p:cNvSpPr>
            <a:spLocks noGrp="1"/>
          </p:cNvSpPr>
          <p:nvPr>
            <p:ph type="dt" sz="quarter" idx="1"/>
          </p:nvPr>
        </p:nvSpPr>
        <p:spPr bwMode="auto">
          <a:xfrm>
            <a:off x="3776248" y="3"/>
            <a:ext cx="2891287" cy="496253"/>
          </a:xfrm>
          <a:prstGeom prst="rect">
            <a:avLst/>
          </a:prstGeom>
          <a:noFill/>
          <a:ln w="9525">
            <a:noFill/>
            <a:miter lim="800000"/>
            <a:headEnd/>
            <a:tailEnd/>
          </a:ln>
        </p:spPr>
        <p:txBody>
          <a:bodyPr vert="horz" wrap="square" lIns="91284" tIns="45641" rIns="91284" bIns="45641" numCol="1" anchor="t" anchorCtr="0" compatLnSpc="1">
            <a:prstTxWarp prst="textNoShape">
              <a:avLst/>
            </a:prstTxWarp>
          </a:bodyPr>
          <a:lstStyle>
            <a:lvl1pPr algn="r" defTabSz="912492" eaLnBrk="1" hangingPunct="1">
              <a:defRPr sz="1100">
                <a:latin typeface="Arial" charset="0"/>
                <a:ea typeface="新細明體" pitchFamily="18" charset="-120"/>
              </a:defRPr>
            </a:lvl1pPr>
          </a:lstStyle>
          <a:p>
            <a:pPr>
              <a:defRPr/>
            </a:pPr>
            <a:fld id="{ACAE91F0-B41D-4677-8BFD-AA7913C4ACEC}" type="datetimeFigureOut">
              <a:rPr lang="zh-TW" altLang="en-US"/>
              <a:pPr>
                <a:defRPr/>
              </a:pPr>
              <a:t>2024/10/29</a:t>
            </a:fld>
            <a:endParaRPr lang="en-US" altLang="zh-TW"/>
          </a:p>
        </p:txBody>
      </p:sp>
      <p:sp>
        <p:nvSpPr>
          <p:cNvPr id="4" name="頁尾版面配置區 3"/>
          <p:cNvSpPr>
            <a:spLocks noGrp="1"/>
          </p:cNvSpPr>
          <p:nvPr>
            <p:ph type="ftr" sz="quarter" idx="2"/>
          </p:nvPr>
        </p:nvSpPr>
        <p:spPr bwMode="auto">
          <a:xfrm>
            <a:off x="3" y="9428800"/>
            <a:ext cx="2891287" cy="496252"/>
          </a:xfrm>
          <a:prstGeom prst="rect">
            <a:avLst/>
          </a:prstGeom>
          <a:noFill/>
          <a:ln w="9525">
            <a:noFill/>
            <a:miter lim="800000"/>
            <a:headEnd/>
            <a:tailEnd/>
          </a:ln>
        </p:spPr>
        <p:txBody>
          <a:bodyPr vert="horz" wrap="square" lIns="91284" tIns="45641" rIns="91284" bIns="45641" numCol="1" anchor="b" anchorCtr="0" compatLnSpc="1">
            <a:prstTxWarp prst="textNoShape">
              <a:avLst/>
            </a:prstTxWarp>
          </a:bodyPr>
          <a:lstStyle>
            <a:lvl1pPr algn="l" defTabSz="912492" eaLnBrk="1" hangingPunct="1">
              <a:defRPr sz="1100">
                <a:latin typeface="Arial" charset="0"/>
                <a:ea typeface="新細明體" pitchFamily="18" charset="-120"/>
              </a:defRPr>
            </a:lvl1pPr>
          </a:lstStyle>
          <a:p>
            <a:pPr>
              <a:defRPr/>
            </a:pPr>
            <a:endParaRPr lang="zh-TW" altLang="en-US"/>
          </a:p>
        </p:txBody>
      </p:sp>
      <p:sp>
        <p:nvSpPr>
          <p:cNvPr id="5" name="投影片編號版面配置區 4"/>
          <p:cNvSpPr>
            <a:spLocks noGrp="1"/>
          </p:cNvSpPr>
          <p:nvPr>
            <p:ph type="sldNum" sz="quarter" idx="3"/>
          </p:nvPr>
        </p:nvSpPr>
        <p:spPr bwMode="auto">
          <a:xfrm>
            <a:off x="3776248" y="9428800"/>
            <a:ext cx="2891287" cy="496252"/>
          </a:xfrm>
          <a:prstGeom prst="rect">
            <a:avLst/>
          </a:prstGeom>
          <a:noFill/>
          <a:ln w="9525">
            <a:noFill/>
            <a:miter lim="800000"/>
            <a:headEnd/>
            <a:tailEnd/>
          </a:ln>
        </p:spPr>
        <p:txBody>
          <a:bodyPr vert="horz" wrap="square" lIns="91284" tIns="45641" rIns="91284" bIns="45641" numCol="1" anchor="b" anchorCtr="0" compatLnSpc="1">
            <a:prstTxWarp prst="textNoShape">
              <a:avLst/>
            </a:prstTxWarp>
          </a:bodyPr>
          <a:lstStyle>
            <a:lvl1pPr algn="r" defTabSz="912156" eaLnBrk="1" hangingPunct="1">
              <a:defRPr sz="1100"/>
            </a:lvl1pPr>
          </a:lstStyle>
          <a:p>
            <a:fld id="{A465DC0F-8BB6-4D6B-8AC8-C737B82411C7}" type="slidenum">
              <a:rPr lang="zh-TW" altLang="en-US"/>
              <a:pPr/>
              <a:t>‹#›</a:t>
            </a:fld>
            <a:endParaRPr lang="en-US" altLang="zh-TW"/>
          </a:p>
        </p:txBody>
      </p:sp>
    </p:spTree>
    <p:extLst>
      <p:ext uri="{BB962C8B-B14F-4D97-AF65-F5344CB8AC3E}">
        <p14:creationId xmlns:p14="http://schemas.microsoft.com/office/powerpoint/2010/main" val="1517062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bwMode="auto">
          <a:xfrm>
            <a:off x="3" y="3"/>
            <a:ext cx="2889731" cy="496253"/>
          </a:xfrm>
          <a:prstGeom prst="rect">
            <a:avLst/>
          </a:prstGeom>
          <a:noFill/>
          <a:ln w="9525">
            <a:noFill/>
            <a:miter lim="800000"/>
            <a:headEnd/>
            <a:tailEnd/>
          </a:ln>
        </p:spPr>
        <p:txBody>
          <a:bodyPr vert="horz" wrap="square" lIns="90417" tIns="45210" rIns="90417" bIns="45210" numCol="1" anchor="t" anchorCtr="0" compatLnSpc="1">
            <a:prstTxWarp prst="textNoShape">
              <a:avLst/>
            </a:prstTxWarp>
          </a:bodyPr>
          <a:lstStyle>
            <a:lvl1pPr algn="l" defTabSz="912492" eaLnBrk="1" hangingPunct="1">
              <a:defRPr kumimoji="0" sz="1100">
                <a:latin typeface="Calibri" pitchFamily="34" charset="0"/>
                <a:ea typeface="新細明體" pitchFamily="18" charset="-120"/>
              </a:defRPr>
            </a:lvl1pPr>
          </a:lstStyle>
          <a:p>
            <a:pPr>
              <a:defRPr/>
            </a:pPr>
            <a:endParaRPr lang="zh-TW" altLang="en-US"/>
          </a:p>
        </p:txBody>
      </p:sp>
      <p:sp>
        <p:nvSpPr>
          <p:cNvPr id="3" name="日期版面配置區 2"/>
          <p:cNvSpPr>
            <a:spLocks noGrp="1"/>
          </p:cNvSpPr>
          <p:nvPr>
            <p:ph type="dt" idx="1"/>
          </p:nvPr>
        </p:nvSpPr>
        <p:spPr bwMode="auto">
          <a:xfrm>
            <a:off x="3777806" y="3"/>
            <a:ext cx="2889731" cy="496253"/>
          </a:xfrm>
          <a:prstGeom prst="rect">
            <a:avLst/>
          </a:prstGeom>
          <a:noFill/>
          <a:ln w="9525">
            <a:noFill/>
            <a:miter lim="800000"/>
            <a:headEnd/>
            <a:tailEnd/>
          </a:ln>
        </p:spPr>
        <p:txBody>
          <a:bodyPr vert="horz" wrap="square" lIns="90417" tIns="45210" rIns="90417" bIns="45210" numCol="1" anchor="t" anchorCtr="0" compatLnSpc="1">
            <a:prstTxWarp prst="textNoShape">
              <a:avLst/>
            </a:prstTxWarp>
          </a:bodyPr>
          <a:lstStyle>
            <a:lvl1pPr algn="r" defTabSz="912492" eaLnBrk="1" hangingPunct="1">
              <a:defRPr kumimoji="0" sz="1100">
                <a:latin typeface="Calibri" pitchFamily="34" charset="0"/>
                <a:ea typeface="新細明體" pitchFamily="18" charset="-120"/>
              </a:defRPr>
            </a:lvl1pPr>
          </a:lstStyle>
          <a:p>
            <a:pPr>
              <a:defRPr/>
            </a:pPr>
            <a:fld id="{4B7B8126-2D3D-4917-8E8D-D58EF7AD81A3}" type="datetimeFigureOut">
              <a:rPr lang="zh-TW" altLang="en-US"/>
              <a:pPr>
                <a:defRPr/>
              </a:pPr>
              <a:t>2024/10/29</a:t>
            </a:fld>
            <a:endParaRPr lang="en-US" altLang="zh-TW"/>
          </a:p>
        </p:txBody>
      </p:sp>
      <p:sp>
        <p:nvSpPr>
          <p:cNvPr id="4" name="投影片圖像版面配置區 3"/>
          <p:cNvSpPr>
            <a:spLocks noGrp="1" noRot="1" noChangeAspect="1"/>
          </p:cNvSpPr>
          <p:nvPr>
            <p:ph type="sldImg" idx="2"/>
          </p:nvPr>
        </p:nvSpPr>
        <p:spPr>
          <a:xfrm>
            <a:off x="850900" y="742950"/>
            <a:ext cx="4965700" cy="3724275"/>
          </a:xfrm>
          <a:prstGeom prst="rect">
            <a:avLst/>
          </a:prstGeom>
          <a:noFill/>
          <a:ln w="12700">
            <a:solidFill>
              <a:prstClr val="black"/>
            </a:solidFill>
          </a:ln>
        </p:spPr>
        <p:txBody>
          <a:bodyPr vert="horz" lIns="89603" tIns="44800" rIns="89603" bIns="44800" rtlCol="0" anchor="ctr"/>
          <a:lstStyle/>
          <a:p>
            <a:pPr lvl="0"/>
            <a:endParaRPr lang="zh-TW" altLang="en-US" noProof="0"/>
          </a:p>
        </p:txBody>
      </p:sp>
      <p:sp>
        <p:nvSpPr>
          <p:cNvPr id="5" name="備忘稿版面配置區 4"/>
          <p:cNvSpPr>
            <a:spLocks noGrp="1"/>
          </p:cNvSpPr>
          <p:nvPr>
            <p:ph type="body" sz="quarter" idx="3"/>
          </p:nvPr>
        </p:nvSpPr>
        <p:spPr bwMode="auto">
          <a:xfrm>
            <a:off x="667221" y="4716782"/>
            <a:ext cx="5334648" cy="4466273"/>
          </a:xfrm>
          <a:prstGeom prst="rect">
            <a:avLst/>
          </a:prstGeom>
          <a:noFill/>
          <a:ln w="9525">
            <a:noFill/>
            <a:miter lim="800000"/>
            <a:headEnd/>
            <a:tailEnd/>
          </a:ln>
        </p:spPr>
        <p:txBody>
          <a:bodyPr vert="horz" wrap="square" lIns="90417" tIns="45210" rIns="90417" bIns="45210" numCol="1" anchor="t" anchorCtr="0" compatLnSpc="1">
            <a:prstTxWarp prst="textNoShape">
              <a:avLst/>
            </a:prstTxWarp>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bwMode="auto">
          <a:xfrm>
            <a:off x="3" y="9428800"/>
            <a:ext cx="2889731" cy="496252"/>
          </a:xfrm>
          <a:prstGeom prst="rect">
            <a:avLst/>
          </a:prstGeom>
          <a:noFill/>
          <a:ln w="9525">
            <a:noFill/>
            <a:miter lim="800000"/>
            <a:headEnd/>
            <a:tailEnd/>
          </a:ln>
        </p:spPr>
        <p:txBody>
          <a:bodyPr vert="horz" wrap="square" lIns="90417" tIns="45210" rIns="90417" bIns="45210" numCol="1" anchor="b" anchorCtr="0" compatLnSpc="1">
            <a:prstTxWarp prst="textNoShape">
              <a:avLst/>
            </a:prstTxWarp>
          </a:bodyPr>
          <a:lstStyle>
            <a:lvl1pPr algn="l" defTabSz="912492" eaLnBrk="1" hangingPunct="1">
              <a:defRPr kumimoji="0" sz="1100">
                <a:latin typeface="Calibri" pitchFamily="34"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bwMode="auto">
          <a:xfrm>
            <a:off x="3777806" y="9428800"/>
            <a:ext cx="2889731" cy="496252"/>
          </a:xfrm>
          <a:prstGeom prst="rect">
            <a:avLst/>
          </a:prstGeom>
          <a:noFill/>
          <a:ln w="9525">
            <a:noFill/>
            <a:miter lim="800000"/>
            <a:headEnd/>
            <a:tailEnd/>
          </a:ln>
        </p:spPr>
        <p:txBody>
          <a:bodyPr vert="horz" wrap="square" lIns="90417" tIns="45210" rIns="90417" bIns="45210" numCol="1" anchor="b" anchorCtr="0" compatLnSpc="1">
            <a:prstTxWarp prst="textNoShape">
              <a:avLst/>
            </a:prstTxWarp>
          </a:bodyPr>
          <a:lstStyle>
            <a:lvl1pPr algn="r" defTabSz="912156" eaLnBrk="1" hangingPunct="1">
              <a:defRPr kumimoji="0" sz="1100">
                <a:latin typeface="Calibri" pitchFamily="34" charset="0"/>
              </a:defRPr>
            </a:lvl1pPr>
          </a:lstStyle>
          <a:p>
            <a:fld id="{552339A2-EFAE-42E9-BA1C-75E70A6BF955}" type="slidenum">
              <a:rPr lang="zh-TW" altLang="en-US"/>
              <a:pPr/>
              <a:t>‹#›</a:t>
            </a:fld>
            <a:endParaRPr lang="en-US" altLang="zh-TW"/>
          </a:p>
        </p:txBody>
      </p:sp>
    </p:spTree>
    <p:extLst>
      <p:ext uri="{BB962C8B-B14F-4D97-AF65-F5344CB8AC3E}">
        <p14:creationId xmlns:p14="http://schemas.microsoft.com/office/powerpoint/2010/main" val="3080724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normAutofit/>
          </a:bodyPr>
          <a:lstStyle/>
          <a:p>
            <a:pPr marL="342900" indent="-342900" algn="just">
              <a:lnSpc>
                <a:spcPts val="1800"/>
              </a:lnSpc>
              <a:spcAft>
                <a:spcPts val="0"/>
              </a:spcAft>
              <a:buFont typeface="Wingdings" panose="05000000000000000000" pitchFamily="2" charset="2"/>
              <a:buChar char=""/>
              <a:defRPr/>
            </a:pPr>
            <a:endParaRPr lang="zh-TW" altLang="zh-TW"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536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kumimoji="1" sz="2400">
                <a:solidFill>
                  <a:schemeClr val="tx1"/>
                </a:solidFill>
                <a:latin typeface="Times New Roman" panose="02020603050405020304" pitchFamily="18" charset="0"/>
                <a:ea typeface="新細明體" panose="02020500000000000000" pitchFamily="18" charset="-120"/>
              </a:defRPr>
            </a:lvl1pPr>
            <a:lvl2pPr marL="742950" indent="-285750" defTabSz="903288">
              <a:defRPr kumimoji="1" sz="2400">
                <a:solidFill>
                  <a:schemeClr val="tx1"/>
                </a:solidFill>
                <a:latin typeface="Times New Roman" panose="02020603050405020304" pitchFamily="18" charset="0"/>
                <a:ea typeface="新細明體" panose="02020500000000000000" pitchFamily="18" charset="-120"/>
              </a:defRPr>
            </a:lvl2pPr>
            <a:lvl3pPr marL="1143000" indent="-228600" defTabSz="903288">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903288">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903288">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9346B13-07F9-406A-9688-1A460F157DF4}" type="slidenum">
              <a:rPr lang="en-US" altLang="zh-TW" sz="1200"/>
              <a:pPr/>
              <a:t>10</a:t>
            </a:fld>
            <a:endParaRPr lang="en-US" altLang="zh-TW" sz="1200"/>
          </a:p>
        </p:txBody>
      </p:sp>
    </p:spTree>
    <p:extLst>
      <p:ext uri="{BB962C8B-B14F-4D97-AF65-F5344CB8AC3E}">
        <p14:creationId xmlns:p14="http://schemas.microsoft.com/office/powerpoint/2010/main" val="223857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圖像版面配置區 1"/>
          <p:cNvSpPr>
            <a:spLocks noGrp="1" noRot="1" noChangeAspect="1" noTextEdit="1"/>
          </p:cNvSpPr>
          <p:nvPr>
            <p:ph type="sldImg"/>
          </p:nvPr>
        </p:nvSpPr>
        <p:spPr>
          <a:ln/>
        </p:spPr>
      </p:sp>
      <p:sp>
        <p:nvSpPr>
          <p:cNvPr id="2150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2150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kumimoji="1" sz="2400">
                <a:solidFill>
                  <a:schemeClr val="tx1"/>
                </a:solidFill>
                <a:latin typeface="Times New Roman" panose="02020603050405020304" pitchFamily="18" charset="0"/>
                <a:ea typeface="新細明體" panose="02020500000000000000" pitchFamily="18" charset="-120"/>
              </a:defRPr>
            </a:lvl1pPr>
            <a:lvl2pPr marL="742950" indent="-285750" defTabSz="903288">
              <a:defRPr kumimoji="1" sz="2400">
                <a:solidFill>
                  <a:schemeClr val="tx1"/>
                </a:solidFill>
                <a:latin typeface="Times New Roman" panose="02020603050405020304" pitchFamily="18" charset="0"/>
                <a:ea typeface="新細明體" panose="02020500000000000000" pitchFamily="18" charset="-120"/>
              </a:defRPr>
            </a:lvl2pPr>
            <a:lvl3pPr marL="1143000" indent="-228600" defTabSz="903288">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903288">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903288">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803EAE8-6A29-46A0-A36A-866621FD78FB}" type="slidenum">
              <a:rPr lang="en-US" altLang="zh-TW" sz="1200"/>
              <a:pPr/>
              <a:t>14</a:t>
            </a:fld>
            <a:endParaRPr lang="en-US" altLang="zh-TW" sz="1200"/>
          </a:p>
        </p:txBody>
      </p:sp>
    </p:spTree>
    <p:extLst>
      <p:ext uri="{BB962C8B-B14F-4D97-AF65-F5344CB8AC3E}">
        <p14:creationId xmlns:p14="http://schemas.microsoft.com/office/powerpoint/2010/main" val="2534726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a:ln/>
        </p:spPr>
      </p:sp>
      <p:sp>
        <p:nvSpPr>
          <p:cNvPr id="4096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t>身份證字號欄是否刪除</a:t>
            </a:r>
            <a:r>
              <a:rPr lang="en-US" altLang="zh-TW" smtClean="0"/>
              <a:t>??</a:t>
            </a:r>
            <a:endParaRPr lang="zh-TW" altLang="en-US" smtClean="0"/>
          </a:p>
        </p:txBody>
      </p:sp>
      <p:sp>
        <p:nvSpPr>
          <p:cNvPr id="4096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kumimoji="1" sz="2400">
                <a:solidFill>
                  <a:schemeClr val="tx1"/>
                </a:solidFill>
                <a:latin typeface="Times New Roman" panose="02020603050405020304" pitchFamily="18" charset="0"/>
                <a:ea typeface="新細明體" panose="02020500000000000000" pitchFamily="18" charset="-120"/>
              </a:defRPr>
            </a:lvl1pPr>
            <a:lvl2pPr marL="742950" indent="-285750" defTabSz="903288">
              <a:defRPr kumimoji="1" sz="2400">
                <a:solidFill>
                  <a:schemeClr val="tx1"/>
                </a:solidFill>
                <a:latin typeface="Times New Roman" panose="02020603050405020304" pitchFamily="18" charset="0"/>
                <a:ea typeface="新細明體" panose="02020500000000000000" pitchFamily="18" charset="-120"/>
              </a:defRPr>
            </a:lvl2pPr>
            <a:lvl3pPr marL="1143000" indent="-228600" defTabSz="903288">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903288">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903288">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6619B4B-4630-4671-A216-411F76F94BFC}" type="slidenum">
              <a:rPr lang="en-US" altLang="zh-TW" sz="1200"/>
              <a:pPr/>
              <a:t>35</a:t>
            </a:fld>
            <a:endParaRPr lang="en-US" altLang="zh-TW" sz="1200"/>
          </a:p>
        </p:txBody>
      </p:sp>
    </p:spTree>
    <p:extLst>
      <p:ext uri="{BB962C8B-B14F-4D97-AF65-F5344CB8AC3E}">
        <p14:creationId xmlns:p14="http://schemas.microsoft.com/office/powerpoint/2010/main" val="1959184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a:ln/>
        </p:spPr>
      </p:sp>
      <p:sp>
        <p:nvSpPr>
          <p:cNvPr id="419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t>建議量化？</a:t>
            </a:r>
          </a:p>
        </p:txBody>
      </p:sp>
      <p:sp>
        <p:nvSpPr>
          <p:cNvPr id="4198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kumimoji="1" sz="2400">
                <a:solidFill>
                  <a:schemeClr val="tx1"/>
                </a:solidFill>
                <a:latin typeface="Times New Roman" panose="02020603050405020304" pitchFamily="18" charset="0"/>
                <a:ea typeface="新細明體" panose="02020500000000000000" pitchFamily="18" charset="-120"/>
              </a:defRPr>
            </a:lvl1pPr>
            <a:lvl2pPr marL="742950" indent="-285750" defTabSz="903288">
              <a:defRPr kumimoji="1" sz="2400">
                <a:solidFill>
                  <a:schemeClr val="tx1"/>
                </a:solidFill>
                <a:latin typeface="Times New Roman" panose="02020603050405020304" pitchFamily="18" charset="0"/>
                <a:ea typeface="新細明體" panose="02020500000000000000" pitchFamily="18" charset="-120"/>
              </a:defRPr>
            </a:lvl2pPr>
            <a:lvl3pPr marL="1143000" indent="-228600" defTabSz="903288">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903288">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903288">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94F1A70B-2030-44EB-8DD2-CCEECAEEA1E0}" type="slidenum">
              <a:rPr lang="en-US" altLang="zh-TW" sz="1200"/>
              <a:pPr/>
              <a:t>41</a:t>
            </a:fld>
            <a:endParaRPr lang="en-US" altLang="zh-TW" sz="1200"/>
          </a:p>
        </p:txBody>
      </p:sp>
    </p:spTree>
    <p:extLst>
      <p:ext uri="{BB962C8B-B14F-4D97-AF65-F5344CB8AC3E}">
        <p14:creationId xmlns:p14="http://schemas.microsoft.com/office/powerpoint/2010/main" val="3776186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圖片 6"/>
          <p:cNvPicPr>
            <a:picLocks noChangeAspect="1"/>
          </p:cNvPicPr>
          <p:nvPr userDrawn="1"/>
        </p:nvPicPr>
        <p:blipFill>
          <a:blip r:embed="rId2" cstate="print"/>
          <a:srcRect/>
          <a:stretch>
            <a:fillRect/>
          </a:stretch>
        </p:blipFill>
        <p:spPr bwMode="auto">
          <a:xfrm>
            <a:off x="328165" y="260648"/>
            <a:ext cx="2947691" cy="798149"/>
          </a:xfrm>
          <a:prstGeom prst="rect">
            <a:avLst/>
          </a:prstGeom>
          <a:noFill/>
          <a:ln w="9525">
            <a:noFill/>
            <a:miter lim="800000"/>
            <a:headEnd/>
            <a:tailEnd/>
          </a:ln>
        </p:spPr>
      </p:pic>
      <p:sp>
        <p:nvSpPr>
          <p:cNvPr id="2" name="標題 1"/>
          <p:cNvSpPr>
            <a:spLocks noGrp="1"/>
          </p:cNvSpPr>
          <p:nvPr>
            <p:ph type="ctrTitle"/>
          </p:nvPr>
        </p:nvSpPr>
        <p:spPr>
          <a:xfrm>
            <a:off x="685800" y="1988840"/>
            <a:ext cx="7772400" cy="1470025"/>
          </a:xfrm>
        </p:spPr>
        <p:txBody>
          <a:bodyPr>
            <a:normAutofit/>
          </a:bodyPr>
          <a:lstStyle>
            <a:lvl1pPr algn="ctr">
              <a:defRPr sz="4800"/>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645024"/>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p>
          <a:p>
            <a:r>
              <a:rPr lang="zh-TW" altLang="en-US" dirty="0" smtClean="0"/>
              <a:t>簡報人姓名、日期</a:t>
            </a:r>
            <a:endParaRPr lang="zh-TW" altLang="en-US" dirty="0"/>
          </a:p>
        </p:txBody>
      </p:sp>
      <p:sp>
        <p:nvSpPr>
          <p:cNvPr id="5" name="頁尾版面配置區 4"/>
          <p:cNvSpPr>
            <a:spLocks noGrp="1"/>
          </p:cNvSpPr>
          <p:nvPr>
            <p:ph type="ftr" sz="quarter" idx="10"/>
          </p:nvPr>
        </p:nvSpPr>
        <p:spPr>
          <a:xfrm>
            <a:off x="1835150" y="6564313"/>
            <a:ext cx="5364163" cy="293687"/>
          </a:xfrm>
        </p:spPr>
        <p:txBody>
          <a:bodyPr/>
          <a:lstStyle>
            <a:lvl1pPr algn="ctr">
              <a:defRPr/>
            </a:lvl1pPr>
          </a:lstStyle>
          <a:p>
            <a:pPr>
              <a:defRPr/>
            </a:pPr>
            <a:endParaRPr lang="zh-TW" altLang="en-US"/>
          </a:p>
        </p:txBody>
      </p:sp>
      <p:sp>
        <p:nvSpPr>
          <p:cNvPr id="6" name="投影片編號版面配置區 5"/>
          <p:cNvSpPr>
            <a:spLocks noGrp="1"/>
          </p:cNvSpPr>
          <p:nvPr>
            <p:ph type="sldNum" sz="quarter" idx="11"/>
          </p:nvPr>
        </p:nvSpPr>
        <p:spPr>
          <a:xfrm>
            <a:off x="8675688" y="6634163"/>
            <a:ext cx="468312" cy="225425"/>
          </a:xfrm>
        </p:spPr>
        <p:txBody>
          <a:bodyPr wrap="none"/>
          <a:lstStyle>
            <a:lvl1pPr>
              <a:defRPr>
                <a:solidFill>
                  <a:schemeClr val="tx1"/>
                </a:solidFill>
              </a:defRPr>
            </a:lvl1pPr>
          </a:lstStyle>
          <a:p>
            <a:fld id="{0D3BF16B-E027-46F5-B1A3-0E93D1913028}" type="slidenum">
              <a:rPr lang="zh-TW" altLang="en-US"/>
              <a:pPr/>
              <a:t>‹#›</a:t>
            </a:fld>
            <a:endParaRPr lang="zh-TW" altLang="en-US"/>
          </a:p>
        </p:txBody>
      </p:sp>
      <p:sp>
        <p:nvSpPr>
          <p:cNvPr id="7" name="矩形 6"/>
          <p:cNvSpPr/>
          <p:nvPr userDrawn="1"/>
        </p:nvSpPr>
        <p:spPr>
          <a:xfrm>
            <a:off x="539552" y="3503447"/>
            <a:ext cx="4032448" cy="72000"/>
          </a:xfrm>
          <a:prstGeom prst="rect">
            <a:avLst/>
          </a:prstGeom>
          <a:solidFill>
            <a:srgbClr val="ED6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userDrawn="1"/>
        </p:nvSpPr>
        <p:spPr>
          <a:xfrm>
            <a:off x="4572000" y="3503447"/>
            <a:ext cx="4032448" cy="72000"/>
          </a:xfrm>
          <a:prstGeom prst="rect">
            <a:avLst/>
          </a:prstGeom>
          <a:solidFill>
            <a:srgbClr val="F5A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991013FD-36CF-40E7-A28D-6DFD9B71EC7E}" type="slidenum">
              <a:rPr lang="zh-TW" altLang="en-US"/>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D1C8B1F2-DA38-4C98-9972-0BF0E16E4177}" type="slidenum">
              <a:rPr lang="zh-TW" altLang="en-US"/>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610669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610669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2176EC16-3DFD-446B-9D29-951ACD416C1C}" type="slidenum">
              <a:rPr lang="zh-TW" altLang="en-US"/>
              <a:pPr/>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BA78060B-FBD4-4915-ACA7-D6842AD896FC}" type="slidenum">
              <a:rPr lang="zh-TW" altLang="en-US"/>
              <a:pPr/>
              <a:t>‹#›</a:t>
            </a:fld>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988840"/>
            <a:ext cx="7772400" cy="1470025"/>
          </a:xfrm>
        </p:spPr>
        <p:txBody>
          <a:bodyPr>
            <a:normAutofit/>
          </a:bodyPr>
          <a:lstStyle>
            <a:lvl1pPr algn="ctr">
              <a:defRPr sz="4800"/>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645024"/>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p>
          <a:p>
            <a:r>
              <a:rPr lang="zh-TW" altLang="en-US" dirty="0" smtClean="0"/>
              <a:t>簡報人姓名、日期</a:t>
            </a:r>
            <a:endParaRPr lang="zh-TW" altLang="en-US" dirty="0"/>
          </a:p>
        </p:txBody>
      </p:sp>
      <p:sp>
        <p:nvSpPr>
          <p:cNvPr id="5" name="頁尾版面配置區 4"/>
          <p:cNvSpPr>
            <a:spLocks noGrp="1"/>
          </p:cNvSpPr>
          <p:nvPr>
            <p:ph type="ftr" sz="quarter" idx="10"/>
          </p:nvPr>
        </p:nvSpPr>
        <p:spPr>
          <a:xfrm>
            <a:off x="1835150" y="6564313"/>
            <a:ext cx="5364163" cy="293687"/>
          </a:xfrm>
        </p:spPr>
        <p:txBody>
          <a:bodyPr/>
          <a:lstStyle>
            <a:lvl1pPr algn="ctr">
              <a:defRPr/>
            </a:lvl1pPr>
          </a:lstStyle>
          <a:p>
            <a:pPr>
              <a:defRPr/>
            </a:pPr>
            <a:endParaRPr lang="zh-TW" altLang="en-US"/>
          </a:p>
        </p:txBody>
      </p:sp>
      <p:sp>
        <p:nvSpPr>
          <p:cNvPr id="6" name="投影片編號版面配置區 5"/>
          <p:cNvSpPr>
            <a:spLocks noGrp="1"/>
          </p:cNvSpPr>
          <p:nvPr>
            <p:ph type="sldNum" sz="quarter" idx="11"/>
          </p:nvPr>
        </p:nvSpPr>
        <p:spPr>
          <a:xfrm>
            <a:off x="8675688" y="6634163"/>
            <a:ext cx="468312" cy="225425"/>
          </a:xfrm>
        </p:spPr>
        <p:txBody>
          <a:bodyPr wrap="none"/>
          <a:lstStyle>
            <a:lvl1pPr>
              <a:defRPr>
                <a:solidFill>
                  <a:schemeClr val="tx1"/>
                </a:solidFill>
              </a:defRPr>
            </a:lvl1pPr>
          </a:lstStyle>
          <a:p>
            <a:fld id="{0D3BF16B-E027-46F5-B1A3-0E93D1913028}" type="slidenum">
              <a:rPr lang="zh-TW" altLang="en-US"/>
              <a:pPr/>
              <a:t>‹#›</a:t>
            </a:fld>
            <a:endParaRPr lang="zh-TW" altLang="en-US"/>
          </a:p>
        </p:txBody>
      </p:sp>
      <p:pic>
        <p:nvPicPr>
          <p:cNvPr id="4" name="圖片 3"/>
          <p:cNvPicPr>
            <a:picLocks noChangeAspect="1"/>
          </p:cNvPicPr>
          <p:nvPr userDrawn="1"/>
        </p:nvPicPr>
        <p:blipFill>
          <a:blip r:embed="rId2"/>
          <a:stretch>
            <a:fillRect/>
          </a:stretch>
        </p:blipFill>
        <p:spPr>
          <a:xfrm>
            <a:off x="107504" y="116632"/>
            <a:ext cx="2304256" cy="814122"/>
          </a:xfrm>
          <a:prstGeom prst="rect">
            <a:avLst/>
          </a:prstGeom>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1124744"/>
            <a:ext cx="8229600" cy="525700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03293E9E-AFF9-4034-8BF6-5754B3EA07C7}" type="slidenum">
              <a:rPr lang="zh-TW" altLang="en-US"/>
              <a:pPr/>
              <a:t>‹#›</a:t>
            </a:fld>
            <a:endParaRPr lang="zh-TW" alt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7" name="文字版面配置區 2"/>
          <p:cNvSpPr>
            <a:spLocks noGrp="1"/>
          </p:cNvSpPr>
          <p:nvPr>
            <p:ph type="body" idx="13"/>
          </p:nvPr>
        </p:nvSpPr>
        <p:spPr>
          <a:xfrm>
            <a:off x="466527" y="1124744"/>
            <a:ext cx="8220273" cy="523220"/>
          </a:xfrm>
        </p:spPr>
        <p:txBody>
          <a:bodyPr anchor="ctr">
            <a:sp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5" name="日期版面配置區 3"/>
          <p:cNvSpPr>
            <a:spLocks noGrp="1"/>
          </p:cNvSpPr>
          <p:nvPr>
            <p:ph type="dt" sz="half" idx="14"/>
          </p:nvPr>
        </p:nvSpPr>
        <p:spPr/>
        <p:txBody>
          <a:bodyPr/>
          <a:lstStyle>
            <a:lvl1pPr>
              <a:defRPr/>
            </a:lvl1pPr>
          </a:lstStyle>
          <a:p>
            <a:pPr>
              <a:defRPr/>
            </a:pPr>
            <a:endParaRPr lang="zh-TW" altLang="en-US"/>
          </a:p>
        </p:txBody>
      </p:sp>
      <p:sp>
        <p:nvSpPr>
          <p:cNvPr id="6" name="頁尾版面配置區 4"/>
          <p:cNvSpPr>
            <a:spLocks noGrp="1"/>
          </p:cNvSpPr>
          <p:nvPr>
            <p:ph type="ftr" sz="quarter" idx="15"/>
          </p:nvPr>
        </p:nvSpPr>
        <p:spPr/>
        <p:txBody>
          <a:bodyPr/>
          <a:lstStyle>
            <a:lvl1pPr>
              <a:defRPr/>
            </a:lvl1pPr>
          </a:lstStyle>
          <a:p>
            <a:pPr>
              <a:defRPr/>
            </a:pPr>
            <a:endParaRPr lang="zh-TW" altLang="en-US"/>
          </a:p>
        </p:txBody>
      </p:sp>
      <p:sp>
        <p:nvSpPr>
          <p:cNvPr id="8" name="投影片編號版面配置區 5"/>
          <p:cNvSpPr>
            <a:spLocks noGrp="1"/>
          </p:cNvSpPr>
          <p:nvPr>
            <p:ph type="sldNum" sz="quarter" idx="16"/>
          </p:nvPr>
        </p:nvSpPr>
        <p:spPr/>
        <p:txBody>
          <a:bodyPr/>
          <a:lstStyle>
            <a:lvl1pPr>
              <a:defRPr/>
            </a:lvl1pPr>
          </a:lstStyle>
          <a:p>
            <a:fld id="{09114C5B-5A58-4B11-AF5C-3715102E605B}" type="slidenum">
              <a:rPr lang="zh-TW" altLang="en-US"/>
              <a:pPr/>
              <a:t>‹#›</a:t>
            </a:fld>
            <a:endParaRPr lang="zh-TW" alt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grpSp>
        <p:nvGrpSpPr>
          <p:cNvPr id="11" name="Group 12"/>
          <p:cNvGrpSpPr>
            <a:grpSpLocks/>
          </p:cNvGrpSpPr>
          <p:nvPr userDrawn="1"/>
        </p:nvGrpSpPr>
        <p:grpSpPr bwMode="auto">
          <a:xfrm>
            <a:off x="265113" y="3263212"/>
            <a:ext cx="8626475" cy="71438"/>
            <a:chOff x="611" y="384"/>
            <a:chExt cx="4450" cy="106"/>
          </a:xfrm>
        </p:grpSpPr>
        <p:sp>
          <p:nvSpPr>
            <p:cNvPr id="12" name="Rectangle 13"/>
            <p:cNvSpPr>
              <a:spLocks noChangeArrowheads="1"/>
            </p:cNvSpPr>
            <p:nvPr userDrawn="1"/>
          </p:nvSpPr>
          <p:spPr bwMode="auto">
            <a:xfrm>
              <a:off x="611" y="384"/>
              <a:ext cx="2197" cy="106"/>
            </a:xfrm>
            <a:prstGeom prst="rect">
              <a:avLst/>
            </a:prstGeom>
            <a:gradFill rotWithShape="0">
              <a:gsLst>
                <a:gs pos="0">
                  <a:srgbClr val="FFFFFF"/>
                </a:gs>
                <a:gs pos="100000">
                  <a:srgbClr val="8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pPr eaLnBrk="1" hangingPunct="1"/>
              <a:endParaRPr lang="zh-TW" altLang="en-US"/>
            </a:p>
          </p:txBody>
        </p:sp>
        <p:sp>
          <p:nvSpPr>
            <p:cNvPr id="13" name="Rectangle 14"/>
            <p:cNvSpPr>
              <a:spLocks noChangeArrowheads="1"/>
            </p:cNvSpPr>
            <p:nvPr userDrawn="1"/>
          </p:nvSpPr>
          <p:spPr bwMode="auto">
            <a:xfrm>
              <a:off x="2808" y="384"/>
              <a:ext cx="2253" cy="106"/>
            </a:xfrm>
            <a:prstGeom prst="rect">
              <a:avLst/>
            </a:prstGeom>
            <a:gradFill rotWithShape="0">
              <a:gsLst>
                <a:gs pos="0">
                  <a:srgbClr val="314659"/>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pPr eaLnBrk="1" hangingPunct="1"/>
              <a:endParaRPr lang="zh-TW" altLang="en-US"/>
            </a:p>
          </p:txBody>
        </p:sp>
      </p:grpSp>
      <p:sp>
        <p:nvSpPr>
          <p:cNvPr id="2" name="標題 1"/>
          <p:cNvSpPr>
            <a:spLocks noGrp="1"/>
          </p:cNvSpPr>
          <p:nvPr>
            <p:ph type="title"/>
          </p:nvPr>
        </p:nvSpPr>
        <p:spPr>
          <a:xfrm>
            <a:off x="722313" y="1916832"/>
            <a:ext cx="7772400" cy="1362075"/>
          </a:xfrm>
        </p:spPr>
        <p:txBody>
          <a:bodyPr/>
          <a:lstStyle>
            <a:lvl1pPr algn="ctr">
              <a:defRPr sz="4400" b="1" cap="all"/>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722313" y="3284984"/>
            <a:ext cx="7772400" cy="1500187"/>
          </a:xfrm>
        </p:spPr>
        <p:txBody>
          <a:bodyPr/>
          <a:lstStyle>
            <a:lvl1pPr marL="0" indent="0" algn="ct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5663F9A9-B9C3-44E1-BAF8-5D76FD17068F}" type="slidenum">
              <a:rPr lang="zh-TW" altLang="en-US"/>
              <a:pPr/>
              <a:t>‹#›</a:t>
            </a:fld>
            <a:endParaRPr lang="zh-TW" altLang="en-US"/>
          </a:p>
        </p:txBody>
      </p:sp>
      <p:pic>
        <p:nvPicPr>
          <p:cNvPr id="10" name="Picture 2" descr="「經濟部工業局 png」的圖片搜尋結果"/>
          <p:cNvPicPr>
            <a:picLocks noChangeAspect="1" noChangeArrowheads="1"/>
          </p:cNvPicPr>
          <p:nvPr userDrawn="1"/>
        </p:nvPicPr>
        <p:blipFill>
          <a:blip r:embed="rId2" cstate="print"/>
          <a:srcRect/>
          <a:stretch>
            <a:fillRect/>
          </a:stretch>
        </p:blipFill>
        <p:spPr bwMode="auto">
          <a:xfrm>
            <a:off x="0" y="0"/>
            <a:ext cx="2269339" cy="1628800"/>
          </a:xfrm>
          <a:prstGeom prst="rect">
            <a:avLst/>
          </a:prstGeom>
          <a:noFill/>
        </p:spPr>
      </p:pic>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908720"/>
            <a:ext cx="4038600" cy="5472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內容版面配置區 3"/>
          <p:cNvSpPr>
            <a:spLocks noGrp="1"/>
          </p:cNvSpPr>
          <p:nvPr>
            <p:ph sz="half" idx="2"/>
          </p:nvPr>
        </p:nvSpPr>
        <p:spPr>
          <a:xfrm>
            <a:off x="4648200" y="908720"/>
            <a:ext cx="4038600" cy="5472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9912E481-2D35-4217-A826-78956AF5A91F}" type="slidenum">
              <a:rPr lang="zh-TW" altLang="en-US"/>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6183" y="90872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4" name="內容版面配置區 3"/>
          <p:cNvSpPr>
            <a:spLocks noGrp="1"/>
          </p:cNvSpPr>
          <p:nvPr>
            <p:ph sz="half" idx="2"/>
          </p:nvPr>
        </p:nvSpPr>
        <p:spPr>
          <a:xfrm>
            <a:off x="457200" y="1628800"/>
            <a:ext cx="4040188" cy="47525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文字版面配置區 4"/>
          <p:cNvSpPr>
            <a:spLocks noGrp="1"/>
          </p:cNvSpPr>
          <p:nvPr>
            <p:ph type="body" sz="quarter" idx="3"/>
          </p:nvPr>
        </p:nvSpPr>
        <p:spPr>
          <a:xfrm>
            <a:off x="4644008" y="90872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1628800"/>
            <a:ext cx="4041775" cy="47525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日期版面配置區 3"/>
          <p:cNvSpPr>
            <a:spLocks noGrp="1"/>
          </p:cNvSpPr>
          <p:nvPr>
            <p:ph type="dt" sz="half" idx="10"/>
          </p:nvPr>
        </p:nvSpPr>
        <p:spPr/>
        <p:txBody>
          <a:bodyPr/>
          <a:lstStyle>
            <a:lvl1pPr>
              <a:defRPr/>
            </a:lvl1pPr>
          </a:lstStyle>
          <a:p>
            <a:pPr>
              <a:defRPr/>
            </a:pPr>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fld id="{7A72E53D-3E82-4CFF-9165-33CA948FA57E}" type="slidenum">
              <a:rPr lang="zh-TW" altLang="en-US"/>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03293E9E-AFF9-4034-8BF6-5754B3EA07C7}" type="slidenum">
              <a:rPr lang="zh-TW" altLang="en-US"/>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fld id="{75C21333-0A7A-4A09-A8CB-E629C3886772}" type="slidenum">
              <a:rPr lang="zh-TW" altLang="en-US"/>
              <a:pPr/>
              <a:t>‹#›</a:t>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fld id="{E01EE68F-6AB3-49B6-8797-90C3F7522678}" type="slidenum">
              <a:rPr lang="zh-TW" altLang="en-US"/>
              <a:pPr/>
              <a:t>‹#›</a:t>
            </a:fld>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61714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9462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8E125BB4-0102-4AE7-916A-4D003949A039}" type="slidenum">
              <a:rPr lang="zh-TW" altLang="en-US"/>
              <a:pPr/>
              <a:t>‹#›</a:t>
            </a:fld>
            <a:endParaRPr lang="zh-TW"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991013FD-36CF-40E7-A28D-6DFD9B71EC7E}" type="slidenum">
              <a:rPr lang="zh-TW" altLang="en-US"/>
              <a:pPr/>
              <a:t>‹#›</a:t>
            </a:fld>
            <a:endParaRPr lang="zh-TW" alt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D1C8B1F2-DA38-4C98-9972-0BF0E16E4177}" type="slidenum">
              <a:rPr lang="zh-TW" altLang="en-US"/>
              <a:pPr/>
              <a:t>‹#›</a:t>
            </a:fld>
            <a:endParaRPr lang="zh-TW" alt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610669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610669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2176EC16-3DFD-446B-9D29-951ACD416C1C}" type="slidenum">
              <a:rPr lang="zh-TW" altLang="en-US"/>
              <a:pPr/>
              <a:t>‹#›</a:t>
            </a:fld>
            <a:endParaRPr lang="zh-TW" alt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BA78060B-FBD4-4915-ACA7-D6842AD896FC}" type="slidenum">
              <a:rPr lang="zh-TW" altLang="en-US"/>
              <a:pPr/>
              <a:t>‹#›</a:t>
            </a:fld>
            <a:endParaRPr lang="zh-TW" alt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R102初審簡報">
    <p:spTree>
      <p:nvGrpSpPr>
        <p:cNvPr id="1" name=""/>
        <p:cNvGrpSpPr/>
        <p:nvPr/>
      </p:nvGrpSpPr>
      <p:grpSpPr>
        <a:xfrm>
          <a:off x="0" y="0"/>
          <a:ext cx="0" cy="0"/>
          <a:chOff x="0" y="0"/>
          <a:chExt cx="0" cy="0"/>
        </a:xfrm>
      </p:grpSpPr>
      <p:sp>
        <p:nvSpPr>
          <p:cNvPr id="8" name="標題 7"/>
          <p:cNvSpPr>
            <a:spLocks noGrp="1"/>
          </p:cNvSpPr>
          <p:nvPr>
            <p:ph type="title"/>
          </p:nvPr>
        </p:nvSpPr>
        <p:spPr>
          <a:xfrm>
            <a:off x="1857356" y="0"/>
            <a:ext cx="5286412" cy="582594"/>
          </a:xfrm>
          <a:prstGeom prst="rect">
            <a:avLst/>
          </a:prstGeom>
        </p:spPr>
        <p:txBody>
          <a:bodyPr/>
          <a:lstStyle/>
          <a:p>
            <a:r>
              <a:rPr lang="zh-TW" altLang="en-US" dirty="0" smtClean="0"/>
              <a:t>按一下以編輯母片標題樣式</a:t>
            </a:r>
            <a:endParaRPr lang="zh-TW" altLang="en-US" dirty="0"/>
          </a:p>
        </p:txBody>
      </p:sp>
      <p:sp>
        <p:nvSpPr>
          <p:cNvPr id="3" name="Rectangle 13"/>
          <p:cNvSpPr>
            <a:spLocks noGrp="1" noChangeArrowheads="1"/>
          </p:cNvSpPr>
          <p:nvPr>
            <p:ph type="sldNum" sz="quarter" idx="10"/>
          </p:nvPr>
        </p:nvSpPr>
        <p:spPr>
          <a:xfrm>
            <a:off x="8358188" y="6500813"/>
            <a:ext cx="785812" cy="357187"/>
          </a:xfrm>
        </p:spPr>
        <p:txBody>
          <a:bodyPr/>
          <a:lstStyle>
            <a:lvl1pPr>
              <a:defRPr/>
            </a:lvl1pPr>
          </a:lstStyle>
          <a:p>
            <a:fld id="{5971744C-9344-4AB3-BF77-911763BD1A17}" type="slidenum">
              <a:rPr lang="en-US" altLang="zh-TW"/>
              <a:pPr/>
              <a:t>‹#›</a:t>
            </a:fld>
            <a:endParaRPr lang="en-US" altLang="zh-TW"/>
          </a:p>
        </p:txBody>
      </p:sp>
    </p:spTree>
    <p:extLst>
      <p:ext uri="{BB962C8B-B14F-4D97-AF65-F5344CB8AC3E}">
        <p14:creationId xmlns:p14="http://schemas.microsoft.com/office/powerpoint/2010/main" val="214719368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Text Box 2"/>
          <p:cNvSpPr txBox="1">
            <a:spLocks noChangeArrowheads="1"/>
          </p:cNvSpPr>
          <p:nvPr userDrawn="1"/>
        </p:nvSpPr>
        <p:spPr bwMode="auto">
          <a:xfrm>
            <a:off x="0" y="6624638"/>
            <a:ext cx="1554163" cy="184150"/>
          </a:xfrm>
          <a:prstGeom prst="rect">
            <a:avLst/>
          </a:prstGeom>
          <a:noFill/>
          <a:ln>
            <a:noFill/>
          </a:ln>
          <a:effectLs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auto" hangingPunct="1">
              <a:spcBef>
                <a:spcPct val="50000"/>
              </a:spcBef>
              <a:spcAft>
                <a:spcPts val="0"/>
              </a:spcAft>
              <a:defRPr/>
            </a:pPr>
            <a:r>
              <a:rPr lang="en-US" altLang="zh-TW" sz="600" dirty="0">
                <a:latin typeface="Arial" charset="0"/>
                <a:ea typeface="微軟正黑體" pitchFamily="34" charset="-120"/>
              </a:rPr>
              <a:t>© 2015 PMC (</a:t>
            </a:r>
            <a:r>
              <a:rPr lang="zh-TW" altLang="en-US" sz="600" dirty="0">
                <a:latin typeface="Arial" charset="0"/>
                <a:ea typeface="微軟正黑體" pitchFamily="34" charset="-120"/>
              </a:rPr>
              <a:t>財</a:t>
            </a:r>
            <a:r>
              <a:rPr lang="en-US" altLang="zh-TW" sz="600" dirty="0">
                <a:latin typeface="Arial" charset="0"/>
                <a:ea typeface="微軟正黑體" pitchFamily="34" charset="-120"/>
              </a:rPr>
              <a:t>)</a:t>
            </a:r>
            <a:r>
              <a:rPr lang="zh-TW" altLang="en-US" sz="600" dirty="0">
                <a:latin typeface="Arial" charset="0"/>
                <a:ea typeface="微軟正黑體" pitchFamily="34" charset="-120"/>
              </a:rPr>
              <a:t>精密機械研究發展中心</a:t>
            </a:r>
          </a:p>
        </p:txBody>
      </p:sp>
      <p:sp>
        <p:nvSpPr>
          <p:cNvPr id="2" name="標題 1"/>
          <p:cNvSpPr>
            <a:spLocks noGrp="1"/>
          </p:cNvSpPr>
          <p:nvPr>
            <p:ph type="ctrTitle"/>
          </p:nvPr>
        </p:nvSpPr>
        <p:spPr>
          <a:xfrm>
            <a:off x="685800" y="2130425"/>
            <a:ext cx="7772400" cy="1470025"/>
          </a:xfrm>
        </p:spPr>
        <p:txBody>
          <a:bodyPr>
            <a:normAutofit/>
          </a:bodyPr>
          <a:lstStyle>
            <a:lvl1pPr algn="ctr">
              <a:defRPr sz="4800"/>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a:p>
            <a:r>
              <a:rPr lang="zh-TW" altLang="en-US" dirty="0"/>
              <a:t>簡報人姓名、日期</a:t>
            </a:r>
          </a:p>
        </p:txBody>
      </p:sp>
      <p:sp>
        <p:nvSpPr>
          <p:cNvPr id="7" name="頁尾版面配置區 4"/>
          <p:cNvSpPr>
            <a:spLocks noGrp="1"/>
          </p:cNvSpPr>
          <p:nvPr>
            <p:ph type="ftr" sz="quarter" idx="10"/>
          </p:nvPr>
        </p:nvSpPr>
        <p:spPr>
          <a:xfrm>
            <a:off x="1835150" y="6564313"/>
            <a:ext cx="5364163" cy="293687"/>
          </a:xfrm>
        </p:spPr>
        <p:txBody>
          <a:bodyPr/>
          <a:lstStyle>
            <a:lvl1pPr algn="ctr">
              <a:defRPr/>
            </a:lvl1pPr>
          </a:lstStyle>
          <a:p>
            <a:pPr>
              <a:defRPr/>
            </a:pPr>
            <a:endParaRPr lang="zh-TW" altLang="en-US"/>
          </a:p>
        </p:txBody>
      </p:sp>
      <p:sp>
        <p:nvSpPr>
          <p:cNvPr id="8" name="投影片編號版面配置區 5"/>
          <p:cNvSpPr>
            <a:spLocks noGrp="1"/>
          </p:cNvSpPr>
          <p:nvPr>
            <p:ph type="sldNum" sz="quarter" idx="11"/>
          </p:nvPr>
        </p:nvSpPr>
        <p:spPr>
          <a:xfrm>
            <a:off x="8885238" y="6634163"/>
            <a:ext cx="258762" cy="225425"/>
          </a:xfrm>
          <a:noFill/>
        </p:spPr>
        <p:txBody>
          <a:bodyPr wrap="none"/>
          <a:lstStyle>
            <a:lvl1pPr>
              <a:defRPr>
                <a:solidFill>
                  <a:schemeClr val="tx1"/>
                </a:solidFill>
              </a:defRPr>
            </a:lvl1pPr>
          </a:lstStyle>
          <a:p>
            <a:pPr>
              <a:defRPr/>
            </a:pPr>
            <a:fld id="{E9832252-1F79-45BE-B30D-6DA0C2E00CCE}" type="slidenum">
              <a:rPr lang="zh-TW" altLang="en-US"/>
              <a:pPr>
                <a:defRPr/>
              </a:pPr>
              <a:t>‹#›</a:t>
            </a:fld>
            <a:endParaRPr lang="zh-TW" altLang="en-US" dirty="0"/>
          </a:p>
        </p:txBody>
      </p:sp>
      <p:pic>
        <p:nvPicPr>
          <p:cNvPr id="9" name="Picture 2" descr="C:\Users\kenghua\Dropbox\PMC簡報範本\logo1.png"/>
          <p:cNvPicPr>
            <a:picLocks noChangeAspect="1" noChangeArrowheads="1"/>
          </p:cNvPicPr>
          <p:nvPr userDrawn="1"/>
        </p:nvPicPr>
        <p:blipFill>
          <a:blip r:embed="rId2" cstate="print"/>
          <a:srcRect/>
          <a:stretch>
            <a:fillRect/>
          </a:stretch>
        </p:blipFill>
        <p:spPr bwMode="auto">
          <a:xfrm>
            <a:off x="425450" y="233363"/>
            <a:ext cx="1825625" cy="857250"/>
          </a:xfrm>
          <a:prstGeom prst="rect">
            <a:avLst/>
          </a:prstGeom>
          <a:noFill/>
          <a:ln w="9525">
            <a:noFill/>
            <a:miter lim="800000"/>
            <a:headEnd/>
            <a:tailEnd/>
          </a:ln>
        </p:spPr>
      </p:pic>
      <p:sp>
        <p:nvSpPr>
          <p:cNvPr id="10" name="文字方塊 9"/>
          <p:cNvSpPr txBox="1">
            <a:spLocks noChangeArrowheads="1"/>
          </p:cNvSpPr>
          <p:nvPr userDrawn="1"/>
        </p:nvSpPr>
        <p:spPr bwMode="auto">
          <a:xfrm>
            <a:off x="273050" y="1084263"/>
            <a:ext cx="2130425" cy="339725"/>
          </a:xfrm>
          <a:prstGeom prst="rect">
            <a:avLst/>
          </a:prstGeom>
          <a:noFill/>
          <a:ln>
            <a:noFill/>
          </a:ln>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algn="ctr" eaLnBrk="1" hangingPunct="1">
              <a:defRPr/>
            </a:pPr>
            <a:r>
              <a:rPr lang="zh-TW" altLang="en-US" b="1" dirty="0">
                <a:solidFill>
                  <a:srgbClr val="595959"/>
                </a:solidFill>
                <a:latin typeface="微軟正黑體" pitchFamily="34" charset="-120"/>
                <a:ea typeface="微軟正黑體" pitchFamily="34" charset="-120"/>
              </a:rPr>
              <a:t>技術創新  服務貼心</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E8CB184-0FF3-4331-B14F-1239F5FA3300}" type="slidenum">
              <a:rPr lang="zh-TW" altLang="en-US"/>
              <a:pPr>
                <a:defRPr/>
              </a:pPr>
              <a:t>‹#›</a:t>
            </a:fld>
            <a:endParaRPr lang="zh-TW"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484784"/>
            <a:ext cx="8229600" cy="4968552"/>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文字版面配置區 2"/>
          <p:cNvSpPr>
            <a:spLocks noGrp="1"/>
          </p:cNvSpPr>
          <p:nvPr>
            <p:ph type="body" idx="13"/>
          </p:nvPr>
        </p:nvSpPr>
        <p:spPr>
          <a:xfrm>
            <a:off x="467544" y="899138"/>
            <a:ext cx="8220273" cy="523220"/>
          </a:xfrm>
        </p:spPr>
        <p:txBody>
          <a:bodyPr anchor="ctr">
            <a:sp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5" name="日期版面配置區 3"/>
          <p:cNvSpPr>
            <a:spLocks noGrp="1"/>
          </p:cNvSpPr>
          <p:nvPr>
            <p:ph type="dt" sz="half" idx="14"/>
          </p:nvPr>
        </p:nvSpPr>
        <p:spPr/>
        <p:txBody>
          <a:bodyPr/>
          <a:lstStyle>
            <a:lvl1pPr>
              <a:defRPr/>
            </a:lvl1pPr>
          </a:lstStyle>
          <a:p>
            <a:pPr>
              <a:defRPr/>
            </a:pPr>
            <a:endParaRPr lang="zh-TW" altLang="en-US"/>
          </a:p>
        </p:txBody>
      </p:sp>
      <p:sp>
        <p:nvSpPr>
          <p:cNvPr id="6" name="頁尾版面配置區 4"/>
          <p:cNvSpPr>
            <a:spLocks noGrp="1"/>
          </p:cNvSpPr>
          <p:nvPr>
            <p:ph type="ftr" sz="quarter" idx="15"/>
          </p:nvPr>
        </p:nvSpPr>
        <p:spPr/>
        <p:txBody>
          <a:bodyPr/>
          <a:lstStyle>
            <a:lvl1pPr>
              <a:defRPr/>
            </a:lvl1pPr>
          </a:lstStyle>
          <a:p>
            <a:pPr>
              <a:defRPr/>
            </a:pPr>
            <a:endParaRPr lang="zh-TW" altLang="en-US"/>
          </a:p>
        </p:txBody>
      </p:sp>
      <p:sp>
        <p:nvSpPr>
          <p:cNvPr id="8" name="投影片編號版面配置區 5"/>
          <p:cNvSpPr>
            <a:spLocks noGrp="1"/>
          </p:cNvSpPr>
          <p:nvPr>
            <p:ph type="sldNum" sz="quarter" idx="16"/>
          </p:nvPr>
        </p:nvSpPr>
        <p:spPr/>
        <p:txBody>
          <a:bodyPr/>
          <a:lstStyle>
            <a:lvl1pPr>
              <a:defRPr/>
            </a:lvl1pPr>
          </a:lstStyle>
          <a:p>
            <a:fld id="{09114C5B-5A58-4B11-AF5C-3715102E605B}" type="slidenum">
              <a:rPr lang="zh-TW" altLang="en-US"/>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a:xfrm>
            <a:off x="457200" y="1484784"/>
            <a:ext cx="8229600" cy="4641379"/>
          </a:xfr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文字版面配置區 2"/>
          <p:cNvSpPr>
            <a:spLocks noGrp="1"/>
          </p:cNvSpPr>
          <p:nvPr>
            <p:ph type="body" idx="13"/>
          </p:nvPr>
        </p:nvSpPr>
        <p:spPr>
          <a:xfrm>
            <a:off x="467544" y="899138"/>
            <a:ext cx="8220273" cy="523220"/>
          </a:xfrm>
        </p:spPr>
        <p:txBody>
          <a:bodyPr anchor="ctr">
            <a:sp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5" name="日期版面配置區 3"/>
          <p:cNvSpPr>
            <a:spLocks noGrp="1"/>
          </p:cNvSpPr>
          <p:nvPr>
            <p:ph type="dt" sz="half" idx="14"/>
          </p:nvPr>
        </p:nvSpPr>
        <p:spPr/>
        <p:txBody>
          <a:bodyPr/>
          <a:lstStyle>
            <a:lvl1pPr>
              <a:defRPr/>
            </a:lvl1pPr>
          </a:lstStyle>
          <a:p>
            <a:pPr>
              <a:defRPr/>
            </a:pPr>
            <a:endParaRPr lang="zh-TW" altLang="en-US"/>
          </a:p>
        </p:txBody>
      </p:sp>
      <p:sp>
        <p:nvSpPr>
          <p:cNvPr id="6" name="頁尾版面配置區 4"/>
          <p:cNvSpPr>
            <a:spLocks noGrp="1"/>
          </p:cNvSpPr>
          <p:nvPr>
            <p:ph type="ftr" sz="quarter" idx="15"/>
          </p:nvPr>
        </p:nvSpPr>
        <p:spPr/>
        <p:txBody>
          <a:bodyPr/>
          <a:lstStyle>
            <a:lvl1pPr>
              <a:defRPr/>
            </a:lvl1pPr>
          </a:lstStyle>
          <a:p>
            <a:pPr>
              <a:defRPr/>
            </a:pPr>
            <a:endParaRPr lang="zh-TW" altLang="en-US"/>
          </a:p>
        </p:txBody>
      </p:sp>
      <p:sp>
        <p:nvSpPr>
          <p:cNvPr id="8" name="投影片編號版面配置區 5"/>
          <p:cNvSpPr>
            <a:spLocks noGrp="1"/>
          </p:cNvSpPr>
          <p:nvPr>
            <p:ph type="sldNum" sz="quarter" idx="16"/>
          </p:nvPr>
        </p:nvSpPr>
        <p:spPr/>
        <p:txBody>
          <a:bodyPr/>
          <a:lstStyle>
            <a:lvl1pPr>
              <a:defRPr/>
            </a:lvl1pPr>
          </a:lstStyle>
          <a:p>
            <a:pPr>
              <a:defRPr/>
            </a:pPr>
            <a:fld id="{517E1FB4-137F-4080-8766-0D4CA9DEA789}" type="slidenum">
              <a:rPr lang="zh-TW" altLang="en-US"/>
              <a:pPr>
                <a:defRPr/>
              </a:pPr>
              <a:t>‹#›</a:t>
            </a:fld>
            <a:endParaRPr lang="zh-TW"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1916832"/>
            <a:ext cx="7772400" cy="1362075"/>
          </a:xfrm>
        </p:spPr>
        <p:txBody>
          <a:bodyPr/>
          <a:lstStyle>
            <a:lvl1pPr algn="ctr">
              <a:defRPr sz="4000" b="1" cap="all"/>
            </a:lvl1pPr>
          </a:lstStyle>
          <a:p>
            <a:r>
              <a:rPr lang="zh-TW" altLang="en-US" dirty="0"/>
              <a:t>按一下以編輯母片標題樣式</a:t>
            </a:r>
          </a:p>
        </p:txBody>
      </p:sp>
      <p:sp>
        <p:nvSpPr>
          <p:cNvPr id="3" name="文字版面配置區 2"/>
          <p:cNvSpPr>
            <a:spLocks noGrp="1"/>
          </p:cNvSpPr>
          <p:nvPr>
            <p:ph type="body" idx="1"/>
          </p:nvPr>
        </p:nvSpPr>
        <p:spPr>
          <a:xfrm>
            <a:off x="722313" y="3284984"/>
            <a:ext cx="7772400" cy="1500187"/>
          </a:xfrm>
        </p:spPr>
        <p:txBody>
          <a:bodyPr/>
          <a:lstStyle>
            <a:lvl1pPr marL="0" indent="0" algn="ct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A3F13AD-2C84-4454-98B1-303DB6D22091}" type="slidenum">
              <a:rPr lang="zh-TW" altLang="en-US"/>
              <a:pPr>
                <a:defRPr/>
              </a:pPr>
              <a:t>‹#›</a:t>
            </a:fld>
            <a:endParaRPr lang="zh-TW"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908720"/>
            <a:ext cx="4038600" cy="52174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908720"/>
            <a:ext cx="4038600" cy="52174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B8D66F5E-6713-4F19-8232-2DFE8C495745}" type="slidenum">
              <a:rPr lang="zh-TW" altLang="en-US"/>
              <a:pPr>
                <a:defRPr/>
              </a:pPr>
              <a:t>‹#›</a:t>
            </a:fld>
            <a:endParaRPr lang="zh-TW"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6183" y="90872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1628800"/>
            <a:ext cx="4040188" cy="4497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4008" y="90872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1628800"/>
            <a:ext cx="4041775" cy="4497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日期版面配置區 3"/>
          <p:cNvSpPr>
            <a:spLocks noGrp="1"/>
          </p:cNvSpPr>
          <p:nvPr>
            <p:ph type="dt" sz="half" idx="10"/>
          </p:nvPr>
        </p:nvSpPr>
        <p:spPr/>
        <p:txBody>
          <a:bodyPr/>
          <a:lstStyle>
            <a:lvl1pPr>
              <a:defRPr/>
            </a:lvl1pPr>
          </a:lstStyle>
          <a:p>
            <a:pPr>
              <a:defRPr/>
            </a:pPr>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5203B836-46F9-41F7-BC2F-2B0A6C2CDDF1}" type="slidenum">
              <a:rPr lang="zh-TW" altLang="en-US"/>
              <a:pPr>
                <a:defRPr/>
              </a:pPr>
              <a:t>‹#›</a:t>
            </a:fld>
            <a:endParaRPr lang="zh-TW"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AEB7CA3D-43E7-4D66-91E9-6834206D840B}" type="slidenum">
              <a:rPr lang="zh-TW" altLang="en-US"/>
              <a:pPr>
                <a:defRPr/>
              </a:pPr>
              <a:t>‹#›</a:t>
            </a:fld>
            <a:endParaRPr lang="zh-TW"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CBBCDC2C-8332-4655-86FD-96D5B281E250}" type="slidenum">
              <a:rPr lang="zh-TW" altLang="en-US"/>
              <a:pPr>
                <a:defRPr/>
              </a:pPr>
              <a:t>‹#›</a:t>
            </a:fld>
            <a:endParaRPr lang="zh-TW"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82C1735-0562-4231-9BA0-64BADE6A6441}" type="slidenum">
              <a:rPr lang="zh-TW" altLang="en-US"/>
              <a:pPr>
                <a:defRPr/>
              </a:pPr>
              <a:t>‹#›</a:t>
            </a:fld>
            <a:endParaRPr lang="zh-TW"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14E0B5F2-5833-4663-9F93-9AF6446418B3}" type="slidenum">
              <a:rPr lang="zh-TW" altLang="en-US"/>
              <a:pPr>
                <a:defRPr/>
              </a:pPr>
              <a:t>‹#›</a:t>
            </a:fld>
            <a:endParaRPr lang="zh-TW"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9AA1BF9B-F717-4E48-8988-45BAF8E3951A}" type="slidenum">
              <a:rPr lang="zh-TW" altLang="en-US"/>
              <a:pPr>
                <a:defRPr/>
              </a:pPr>
              <a:t>‹#›</a:t>
            </a:fld>
            <a:endParaRPr lang="zh-TW"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6CF9A717-D647-435A-82D5-B52FB6BC3D65}" type="slidenum">
              <a:rPr lang="zh-TW" altLang="en-US"/>
              <a:pPr>
                <a:defRPr/>
              </a:pPr>
              <a:t>‹#›</a:t>
            </a:fld>
            <a:endParaRPr lang="zh-TW"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8" name="矩形 7"/>
          <p:cNvSpPr/>
          <p:nvPr userDrawn="1"/>
        </p:nvSpPr>
        <p:spPr>
          <a:xfrm>
            <a:off x="539552" y="3250956"/>
            <a:ext cx="4032448" cy="72000"/>
          </a:xfrm>
          <a:prstGeom prst="rect">
            <a:avLst/>
          </a:prstGeom>
          <a:solidFill>
            <a:srgbClr val="ED6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userDrawn="1"/>
        </p:nvSpPr>
        <p:spPr>
          <a:xfrm>
            <a:off x="4572000" y="3250956"/>
            <a:ext cx="4032448" cy="72000"/>
          </a:xfrm>
          <a:prstGeom prst="rect">
            <a:avLst/>
          </a:prstGeom>
          <a:solidFill>
            <a:srgbClr val="F5A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722313" y="1916832"/>
            <a:ext cx="7772400" cy="1362075"/>
          </a:xfrm>
        </p:spPr>
        <p:txBody>
          <a:bodyPr/>
          <a:lstStyle>
            <a:lvl1pPr algn="ctr">
              <a:defRPr sz="4400" b="1" cap="all"/>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722313" y="3284984"/>
            <a:ext cx="7772400" cy="1500187"/>
          </a:xfrm>
        </p:spPr>
        <p:txBody>
          <a:bodyPr/>
          <a:lstStyle>
            <a:lvl1pPr marL="0" indent="0" algn="ct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5663F9A9-B9C3-44E1-BAF8-5D76FD17068F}" type="slidenum">
              <a:rPr lang="zh-TW" altLang="en-US"/>
              <a:pPr/>
              <a:t>‹#›</a:t>
            </a:fld>
            <a:endParaRPr lang="zh-TW" altLang="en-US"/>
          </a:p>
        </p:txBody>
      </p:sp>
      <p:pic>
        <p:nvPicPr>
          <p:cNvPr id="7" name="圖片 6"/>
          <p:cNvPicPr>
            <a:picLocks noChangeAspect="1"/>
          </p:cNvPicPr>
          <p:nvPr userDrawn="1"/>
        </p:nvPicPr>
        <p:blipFill>
          <a:blip r:embed="rId2" cstate="print"/>
          <a:srcRect/>
          <a:stretch>
            <a:fillRect/>
          </a:stretch>
        </p:blipFill>
        <p:spPr bwMode="auto">
          <a:xfrm>
            <a:off x="428596" y="357166"/>
            <a:ext cx="2743637" cy="742897"/>
          </a:xfrm>
          <a:prstGeom prst="rect">
            <a:avLst/>
          </a:prstGeom>
          <a:noFill/>
          <a:ln w="9525">
            <a:noFill/>
            <a:miter lim="800000"/>
            <a:headEnd/>
            <a:tailEnd/>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5CF3F8CC-1830-4B08-96C2-B259CFE96E85}" type="slidenum">
              <a:rPr lang="zh-TW" altLang="en-US"/>
              <a:pPr>
                <a:defRPr/>
              </a:pPr>
              <a:t>‹#›</a:t>
            </a:fld>
            <a:endParaRPr lang="zh-TW"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908720"/>
            <a:ext cx="4038600" cy="5472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內容版面配置區 3"/>
          <p:cNvSpPr>
            <a:spLocks noGrp="1"/>
          </p:cNvSpPr>
          <p:nvPr>
            <p:ph sz="half" idx="2"/>
          </p:nvPr>
        </p:nvSpPr>
        <p:spPr>
          <a:xfrm>
            <a:off x="4648200" y="908720"/>
            <a:ext cx="4038600" cy="5472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9912E481-2D35-4217-A826-78956AF5A91F}" type="slidenum">
              <a:rPr lang="zh-TW" altLang="en-US"/>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6183" y="90872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4" name="內容版面配置區 3"/>
          <p:cNvSpPr>
            <a:spLocks noGrp="1"/>
          </p:cNvSpPr>
          <p:nvPr>
            <p:ph sz="half" idx="2"/>
          </p:nvPr>
        </p:nvSpPr>
        <p:spPr>
          <a:xfrm>
            <a:off x="457200" y="1628800"/>
            <a:ext cx="4040188" cy="47525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文字版面配置區 4"/>
          <p:cNvSpPr>
            <a:spLocks noGrp="1"/>
          </p:cNvSpPr>
          <p:nvPr>
            <p:ph type="body" sz="quarter" idx="3"/>
          </p:nvPr>
        </p:nvSpPr>
        <p:spPr>
          <a:xfrm>
            <a:off x="4644008" y="90872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1628800"/>
            <a:ext cx="4041775" cy="47525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日期版面配置區 3"/>
          <p:cNvSpPr>
            <a:spLocks noGrp="1"/>
          </p:cNvSpPr>
          <p:nvPr>
            <p:ph type="dt" sz="half" idx="10"/>
          </p:nvPr>
        </p:nvSpPr>
        <p:spPr/>
        <p:txBody>
          <a:bodyPr/>
          <a:lstStyle>
            <a:lvl1pPr>
              <a:defRPr/>
            </a:lvl1pPr>
          </a:lstStyle>
          <a:p>
            <a:pPr>
              <a:defRPr/>
            </a:pPr>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fld id="{7A72E53D-3E82-4CFF-9165-33CA948FA57E}" type="slidenum">
              <a:rPr lang="zh-TW" altLang="en-US"/>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fld id="{75C21333-0A7A-4A09-A8CB-E629C3886772}" type="slidenum">
              <a:rPr lang="zh-TW" altLang="en-US"/>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fld id="{E01EE68F-6AB3-49B6-8797-90C3F7522678}" type="slidenum">
              <a:rPr lang="zh-TW" altLang="en-US"/>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61714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9462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8E125BB4-0102-4AE7-916A-4D003949A039}" type="slidenum">
              <a:rPr lang="zh-TW" altLang="en-US"/>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5.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53975"/>
            <a:ext cx="8229600" cy="7826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908050"/>
            <a:ext cx="8229600" cy="5473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7235825" y="6545263"/>
            <a:ext cx="865188" cy="295275"/>
          </a:xfrm>
          <a:prstGeom prst="rect">
            <a:avLst/>
          </a:prstGeom>
          <a:noFill/>
        </p:spPr>
        <p:txBody>
          <a:bodyPr vert="horz" wrap="square" lIns="90000" tIns="46800" rIns="90000" bIns="46800" rtlCol="0" anchor="ctr">
            <a:spAutoFit/>
          </a:bodyPr>
          <a:lstStyle>
            <a:lvl1pPr algn="r" eaLnBrk="1" fontAlgn="auto" hangingPunct="1">
              <a:lnSpc>
                <a:spcPts val="1200"/>
              </a:lnSpc>
              <a:spcBef>
                <a:spcPts val="0"/>
              </a:spcBef>
              <a:spcAft>
                <a:spcPts val="0"/>
              </a:spcAft>
              <a:defRPr kumimoji="0" sz="1200">
                <a:solidFill>
                  <a:schemeClr val="bg1">
                    <a:lumMod val="50000"/>
                  </a:schemeClr>
                </a:solidFill>
                <a:latin typeface="+mn-lt"/>
                <a:ea typeface="+mn-ea"/>
              </a:defRPr>
            </a:lvl1pPr>
          </a:lstStyle>
          <a:p>
            <a:pPr>
              <a:defRPr/>
            </a:pPr>
            <a:endParaRPr lang="zh-TW" altLang="en-US"/>
          </a:p>
        </p:txBody>
      </p:sp>
      <p:sp>
        <p:nvSpPr>
          <p:cNvPr id="5" name="頁尾版面配置區 4"/>
          <p:cNvSpPr>
            <a:spLocks noGrp="1"/>
          </p:cNvSpPr>
          <p:nvPr>
            <p:ph type="ftr" sz="quarter" idx="3"/>
          </p:nvPr>
        </p:nvSpPr>
        <p:spPr>
          <a:xfrm>
            <a:off x="0" y="6545263"/>
            <a:ext cx="6227763" cy="295275"/>
          </a:xfrm>
          <a:prstGeom prst="rect">
            <a:avLst/>
          </a:prstGeom>
          <a:noFill/>
        </p:spPr>
        <p:txBody>
          <a:bodyPr vert="horz" lIns="90000" tIns="46800" rIns="90000" bIns="46800" rtlCol="0" anchor="ctr"/>
          <a:lstStyle>
            <a:lvl1pPr algn="l" eaLnBrk="1" fontAlgn="auto" hangingPunct="1">
              <a:spcBef>
                <a:spcPts val="0"/>
              </a:spcBef>
              <a:spcAft>
                <a:spcPts val="0"/>
              </a:spcAft>
              <a:defRPr kumimoji="0" sz="1200">
                <a:solidFill>
                  <a:schemeClr val="bg1">
                    <a:lumMod val="50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8459788" y="6545263"/>
            <a:ext cx="684212" cy="295275"/>
          </a:xfrm>
          <a:prstGeom prst="rect">
            <a:avLst/>
          </a:prstGeom>
          <a:noFill/>
        </p:spPr>
        <p:txBody>
          <a:bodyPr vert="horz" wrap="square" lIns="90000" tIns="46800" rIns="90000" bIns="46800" numCol="1" anchor="ctr" anchorCtr="0" compatLnSpc="1">
            <a:prstTxWarp prst="textNoShape">
              <a:avLst/>
            </a:prstTxWarp>
            <a:spAutoFit/>
          </a:bodyPr>
          <a:lstStyle>
            <a:lvl1pPr algn="r" eaLnBrk="1" hangingPunct="1">
              <a:lnSpc>
                <a:spcPts val="1200"/>
              </a:lnSpc>
              <a:defRPr kumimoji="0" sz="1200">
                <a:solidFill>
                  <a:srgbClr val="7F7F7F"/>
                </a:solidFill>
                <a:latin typeface="微軟正黑體" pitchFamily="34" charset="-120"/>
                <a:ea typeface="微軟正黑體" pitchFamily="34" charset="-120"/>
              </a:defRPr>
            </a:lvl1pPr>
          </a:lstStyle>
          <a:p>
            <a:fld id="{59B24666-780A-4E31-949A-C7776BC1275B}" type="slidenum">
              <a:rPr lang="zh-TW" altLang="en-US"/>
              <a:pPr/>
              <a:t>‹#›</a:t>
            </a:fld>
            <a:endParaRPr lang="zh-TW" altLang="en-US"/>
          </a:p>
        </p:txBody>
      </p:sp>
      <p:pic>
        <p:nvPicPr>
          <p:cNvPr id="1031" name="圖片 6"/>
          <p:cNvPicPr>
            <a:picLocks noChangeAspect="1"/>
          </p:cNvPicPr>
          <p:nvPr userDrawn="1"/>
        </p:nvPicPr>
        <p:blipFill>
          <a:blip r:embed="rId15" cstate="print"/>
          <a:srcRect/>
          <a:stretch>
            <a:fillRect/>
          </a:stretch>
        </p:blipFill>
        <p:spPr bwMode="auto">
          <a:xfrm>
            <a:off x="0" y="19050"/>
            <a:ext cx="1619250" cy="438150"/>
          </a:xfrm>
          <a:prstGeom prst="rect">
            <a:avLst/>
          </a:prstGeom>
          <a:noFill/>
          <a:ln w="9525">
            <a:noFill/>
            <a:miter lim="800000"/>
            <a:headEnd/>
            <a:tailEnd/>
          </a:ln>
        </p:spPr>
      </p:pic>
      <p:sp>
        <p:nvSpPr>
          <p:cNvPr id="8" name="矩形 7"/>
          <p:cNvSpPr/>
          <p:nvPr userDrawn="1"/>
        </p:nvSpPr>
        <p:spPr>
          <a:xfrm>
            <a:off x="539552" y="872720"/>
            <a:ext cx="4032448" cy="72000"/>
          </a:xfrm>
          <a:prstGeom prst="rect">
            <a:avLst/>
          </a:prstGeom>
          <a:solidFill>
            <a:srgbClr val="ED6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userDrawn="1"/>
        </p:nvSpPr>
        <p:spPr>
          <a:xfrm>
            <a:off x="4572000" y="872720"/>
            <a:ext cx="4032448" cy="72000"/>
          </a:xfrm>
          <a:prstGeom prst="rect">
            <a:avLst/>
          </a:prstGeom>
          <a:solidFill>
            <a:srgbClr val="F5A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 id="2147484872" r:id="rId12"/>
    <p:sldLayoutId id="2147484873" r:id="rId13"/>
  </p:sldLayoutIdLst>
  <p:hf hdr="0" ftr="0" dt="0"/>
  <p:txStyles>
    <p:title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文字方塊 13"/>
          <p:cNvSpPr txBox="1"/>
          <p:nvPr userDrawn="1"/>
        </p:nvSpPr>
        <p:spPr>
          <a:xfrm>
            <a:off x="8138597" y="-19769"/>
            <a:ext cx="1005403" cy="338554"/>
          </a:xfrm>
          <a:prstGeom prst="rect">
            <a:avLst/>
          </a:prstGeom>
          <a:effectLst/>
        </p:spPr>
        <p:style>
          <a:lnRef idx="1">
            <a:schemeClr val="accent6"/>
          </a:lnRef>
          <a:fillRef idx="2">
            <a:schemeClr val="accent6"/>
          </a:fillRef>
          <a:effectRef idx="1">
            <a:schemeClr val="accent6"/>
          </a:effectRef>
          <a:fontRef idx="minor">
            <a:schemeClr val="dk1"/>
          </a:fontRef>
        </p:style>
        <p:txBody>
          <a:bodyPr wrap="none" rtlCol="0">
            <a:spAutoFit/>
          </a:bodyPr>
          <a:lstStyle/>
          <a:p>
            <a:r>
              <a:rPr lang="zh-TW" altLang="en-US" sz="1600" dirty="0" smtClean="0">
                <a:latin typeface="微軟正黑體" pitchFamily="34" charset="-120"/>
                <a:ea typeface="微軟正黑體" pitchFamily="34" charset="-120"/>
              </a:rPr>
              <a:t>規劃提案</a:t>
            </a:r>
            <a:endParaRPr lang="zh-TW" altLang="en-US" sz="1600" dirty="0">
              <a:latin typeface="微軟正黑體" pitchFamily="34" charset="-120"/>
              <a:ea typeface="微軟正黑體" pitchFamily="34" charset="-120"/>
            </a:endParaRPr>
          </a:p>
        </p:txBody>
      </p:sp>
      <p:sp>
        <p:nvSpPr>
          <p:cNvPr id="1026" name="標題版面配置區 1"/>
          <p:cNvSpPr>
            <a:spLocks noGrp="1"/>
          </p:cNvSpPr>
          <p:nvPr>
            <p:ph type="title"/>
          </p:nvPr>
        </p:nvSpPr>
        <p:spPr bwMode="auto">
          <a:xfrm>
            <a:off x="457200" y="53975"/>
            <a:ext cx="8229600" cy="7826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908050"/>
            <a:ext cx="8229600" cy="5473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7235825" y="6545263"/>
            <a:ext cx="865188" cy="295275"/>
          </a:xfrm>
          <a:prstGeom prst="rect">
            <a:avLst/>
          </a:prstGeom>
          <a:noFill/>
        </p:spPr>
        <p:txBody>
          <a:bodyPr vert="horz" wrap="square" lIns="90000" tIns="46800" rIns="90000" bIns="46800" rtlCol="0" anchor="ctr">
            <a:spAutoFit/>
          </a:bodyPr>
          <a:lstStyle>
            <a:lvl1pPr algn="r" eaLnBrk="1" fontAlgn="auto" hangingPunct="1">
              <a:lnSpc>
                <a:spcPts val="1200"/>
              </a:lnSpc>
              <a:spcBef>
                <a:spcPts val="0"/>
              </a:spcBef>
              <a:spcAft>
                <a:spcPts val="0"/>
              </a:spcAft>
              <a:defRPr kumimoji="0" sz="1200">
                <a:solidFill>
                  <a:schemeClr val="bg1">
                    <a:lumMod val="50000"/>
                  </a:schemeClr>
                </a:solidFill>
                <a:latin typeface="+mn-lt"/>
                <a:ea typeface="+mn-ea"/>
              </a:defRPr>
            </a:lvl1pPr>
          </a:lstStyle>
          <a:p>
            <a:pPr>
              <a:defRPr/>
            </a:pPr>
            <a:endParaRPr lang="zh-TW" altLang="en-US"/>
          </a:p>
        </p:txBody>
      </p:sp>
      <p:sp>
        <p:nvSpPr>
          <p:cNvPr id="5" name="頁尾版面配置區 4"/>
          <p:cNvSpPr>
            <a:spLocks noGrp="1"/>
          </p:cNvSpPr>
          <p:nvPr>
            <p:ph type="ftr" sz="quarter" idx="3"/>
          </p:nvPr>
        </p:nvSpPr>
        <p:spPr>
          <a:xfrm>
            <a:off x="0" y="6545263"/>
            <a:ext cx="6227763" cy="295275"/>
          </a:xfrm>
          <a:prstGeom prst="rect">
            <a:avLst/>
          </a:prstGeom>
          <a:noFill/>
        </p:spPr>
        <p:txBody>
          <a:bodyPr vert="horz" lIns="90000" tIns="46800" rIns="90000" bIns="46800" rtlCol="0" anchor="ctr"/>
          <a:lstStyle>
            <a:lvl1pPr algn="l" eaLnBrk="1" fontAlgn="auto" hangingPunct="1">
              <a:spcBef>
                <a:spcPts val="0"/>
              </a:spcBef>
              <a:spcAft>
                <a:spcPts val="0"/>
              </a:spcAft>
              <a:defRPr kumimoji="0" sz="1200">
                <a:solidFill>
                  <a:schemeClr val="bg1">
                    <a:lumMod val="50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8459788" y="6545263"/>
            <a:ext cx="684212" cy="295275"/>
          </a:xfrm>
          <a:prstGeom prst="rect">
            <a:avLst/>
          </a:prstGeom>
          <a:noFill/>
        </p:spPr>
        <p:txBody>
          <a:bodyPr vert="horz" wrap="square" lIns="90000" tIns="46800" rIns="90000" bIns="46800" numCol="1" anchor="ctr" anchorCtr="0" compatLnSpc="1">
            <a:prstTxWarp prst="textNoShape">
              <a:avLst/>
            </a:prstTxWarp>
            <a:spAutoFit/>
          </a:bodyPr>
          <a:lstStyle>
            <a:lvl1pPr algn="r" eaLnBrk="1" hangingPunct="1">
              <a:lnSpc>
                <a:spcPts val="1200"/>
              </a:lnSpc>
              <a:defRPr kumimoji="0" sz="1200">
                <a:solidFill>
                  <a:srgbClr val="7F7F7F"/>
                </a:solidFill>
                <a:latin typeface="微軟正黑體" pitchFamily="34" charset="-120"/>
                <a:ea typeface="微軟正黑體" pitchFamily="34" charset="-120"/>
              </a:defRPr>
            </a:lvl1pPr>
          </a:lstStyle>
          <a:p>
            <a:fld id="{59B24666-780A-4E31-949A-C7776BC1275B}" type="slidenum">
              <a:rPr lang="zh-TW" altLang="en-US"/>
              <a:pPr/>
              <a:t>‹#›</a:t>
            </a:fld>
            <a:endParaRPr lang="zh-TW" altLang="en-US"/>
          </a:p>
        </p:txBody>
      </p:sp>
      <p:pic>
        <p:nvPicPr>
          <p:cNvPr id="3" name="圖片 2"/>
          <p:cNvPicPr>
            <a:picLocks noChangeAspect="1"/>
          </p:cNvPicPr>
          <p:nvPr userDrawn="1"/>
        </p:nvPicPr>
        <p:blipFill>
          <a:blip r:embed="rId16"/>
          <a:stretch>
            <a:fillRect/>
          </a:stretch>
        </p:blipFill>
        <p:spPr>
          <a:xfrm>
            <a:off x="35496" y="0"/>
            <a:ext cx="936104" cy="560431"/>
          </a:xfrm>
          <a:prstGeom prst="rect">
            <a:avLst/>
          </a:prstGeom>
        </p:spPr>
      </p:pic>
    </p:spTree>
  </p:cSld>
  <p:clrMap bg1="lt1" tx1="dk1" bg2="lt2" tx2="dk2" accent1="accent1" accent2="accent2" accent3="accent3" accent4="accent4" accent5="accent5" accent6="accent6" hlink="hlink" folHlink="folHlink"/>
  <p:sldLayoutIdLst>
    <p:sldLayoutId id="2147484845" r:id="rId1"/>
    <p:sldLayoutId id="2147484833" r:id="rId2"/>
    <p:sldLayoutId id="2147484834" r:id="rId3"/>
    <p:sldLayoutId id="2147484835" r:id="rId4"/>
    <p:sldLayoutId id="2147484836" r:id="rId5"/>
    <p:sldLayoutId id="2147484837" r:id="rId6"/>
    <p:sldLayoutId id="2147484838" r:id="rId7"/>
    <p:sldLayoutId id="2147484839" r:id="rId8"/>
    <p:sldLayoutId id="2147484840" r:id="rId9"/>
    <p:sldLayoutId id="2147484841" r:id="rId10"/>
    <p:sldLayoutId id="2147484842" r:id="rId11"/>
    <p:sldLayoutId id="2147484843" r:id="rId12"/>
    <p:sldLayoutId id="2147484844" r:id="rId13"/>
    <p:sldLayoutId id="2147484874"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6619875"/>
            <a:ext cx="9144000" cy="238125"/>
          </a:xfrm>
          <a:prstGeom prst="rect">
            <a:avLst/>
          </a:prstGeom>
          <a:solidFill>
            <a:srgbClr val="0033CC"/>
          </a:solidFill>
          <a:ln w="9525">
            <a:noFill/>
            <a:miter lim="800000"/>
            <a:headEnd/>
            <a:tailEnd/>
          </a:ln>
        </p:spPr>
        <p:txBody>
          <a:bodyPr wrap="none" anchor="ctr"/>
          <a:lstStyle/>
          <a:p>
            <a:pPr fontAlgn="auto">
              <a:spcBef>
                <a:spcPts val="0"/>
              </a:spcBef>
              <a:spcAft>
                <a:spcPts val="0"/>
              </a:spcAft>
              <a:defRPr/>
            </a:pPr>
            <a:endParaRPr kumimoji="0" lang="zh-TW" altLang="en-US">
              <a:latin typeface="+mn-lt"/>
              <a:ea typeface="+mn-ea"/>
            </a:endParaRPr>
          </a:p>
        </p:txBody>
      </p:sp>
      <p:sp>
        <p:nvSpPr>
          <p:cNvPr id="8" name="Text Box 8"/>
          <p:cNvSpPr txBox="1">
            <a:spLocks noChangeArrowheads="1"/>
          </p:cNvSpPr>
          <p:nvPr userDrawn="1"/>
        </p:nvSpPr>
        <p:spPr bwMode="auto">
          <a:xfrm>
            <a:off x="0" y="6623050"/>
            <a:ext cx="2559050" cy="227013"/>
          </a:xfrm>
          <a:prstGeom prst="rect">
            <a:avLst/>
          </a:prstGeom>
          <a:solidFill>
            <a:srgbClr val="0033CC"/>
          </a:solidFill>
          <a:ln>
            <a:noFill/>
          </a:ln>
          <a:effectLst/>
          <a:extLst/>
        </p:spPr>
        <p:txBody>
          <a:bodyPr lIns="36000" tIns="36000" rIns="36000" bIns="36000">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auto" hangingPunct="1">
              <a:lnSpc>
                <a:spcPts val="1200"/>
              </a:lnSpc>
              <a:spcBef>
                <a:spcPts val="0"/>
              </a:spcBef>
              <a:spcAft>
                <a:spcPts val="0"/>
              </a:spcAft>
              <a:defRPr/>
            </a:pPr>
            <a:r>
              <a:rPr lang="en-US" altLang="zh-TW" sz="900" dirty="0">
                <a:solidFill>
                  <a:schemeClr val="bg1"/>
                </a:solidFill>
                <a:latin typeface="Arial" charset="0"/>
                <a:ea typeface="微軟正黑體" pitchFamily="34" charset="-120"/>
              </a:rPr>
              <a:t>© 2015 PMC    </a:t>
            </a:r>
            <a:r>
              <a:rPr lang="zh-TW" altLang="en-US" sz="900" dirty="0">
                <a:solidFill>
                  <a:schemeClr val="bg1"/>
                </a:solidFill>
                <a:latin typeface="Arial" charset="0"/>
                <a:ea typeface="微軟正黑體" pitchFamily="34" charset="-120"/>
              </a:rPr>
              <a:t>技術創新  服務貼心</a:t>
            </a:r>
          </a:p>
        </p:txBody>
      </p:sp>
      <p:pic>
        <p:nvPicPr>
          <p:cNvPr id="1030" name="Picture 16" descr="C:\Users\kenghua\Dropbox\PMC簡報範本\logo2_調整大小.png"/>
          <p:cNvPicPr>
            <a:picLocks noChangeAspect="1" noChangeArrowheads="1"/>
          </p:cNvPicPr>
          <p:nvPr userDrawn="1"/>
        </p:nvPicPr>
        <p:blipFill>
          <a:blip r:embed="rId15" cstate="print"/>
          <a:srcRect/>
          <a:stretch>
            <a:fillRect/>
          </a:stretch>
        </p:blipFill>
        <p:spPr bwMode="auto">
          <a:xfrm>
            <a:off x="6865938" y="6246813"/>
            <a:ext cx="2230437" cy="354012"/>
          </a:xfrm>
          <a:prstGeom prst="rect">
            <a:avLst/>
          </a:prstGeom>
          <a:noFill/>
          <a:ln w="9525">
            <a:noFill/>
            <a:miter lim="800000"/>
            <a:headEnd/>
            <a:tailEnd/>
          </a:ln>
        </p:spPr>
      </p:pic>
      <p:sp>
        <p:nvSpPr>
          <p:cNvPr id="1031" name="標題版面配置區 1"/>
          <p:cNvSpPr>
            <a:spLocks noGrp="1"/>
          </p:cNvSpPr>
          <p:nvPr>
            <p:ph type="title"/>
          </p:nvPr>
        </p:nvSpPr>
        <p:spPr bwMode="auto">
          <a:xfrm>
            <a:off x="457200" y="53975"/>
            <a:ext cx="8229600" cy="7826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1032" name="文字版面配置區 2"/>
          <p:cNvSpPr>
            <a:spLocks noGrp="1"/>
          </p:cNvSpPr>
          <p:nvPr>
            <p:ph type="body" idx="1"/>
          </p:nvPr>
        </p:nvSpPr>
        <p:spPr bwMode="auto">
          <a:xfrm>
            <a:off x="457200" y="908050"/>
            <a:ext cx="8229600" cy="5218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7594600" y="6623050"/>
            <a:ext cx="865188" cy="227013"/>
          </a:xfrm>
          <a:prstGeom prst="rect">
            <a:avLst/>
          </a:prstGeom>
          <a:solidFill>
            <a:srgbClr val="0033CC"/>
          </a:solidFill>
        </p:spPr>
        <p:txBody>
          <a:bodyPr vert="horz" wrap="square" lIns="36000" tIns="36000" rIns="36000" bIns="36000" rtlCol="0" anchor="ctr">
            <a:spAutoFit/>
          </a:bodyPr>
          <a:lstStyle>
            <a:lvl1pPr algn="r" fontAlgn="auto">
              <a:lnSpc>
                <a:spcPts val="1200"/>
              </a:lnSpc>
              <a:spcBef>
                <a:spcPts val="0"/>
              </a:spcBef>
              <a:spcAft>
                <a:spcPts val="0"/>
              </a:spcAft>
              <a:defRPr kumimoji="0" sz="1200">
                <a:solidFill>
                  <a:schemeClr val="bg1"/>
                </a:solidFill>
                <a:latin typeface="+mn-lt"/>
                <a:ea typeface="+mn-ea"/>
              </a:defRPr>
            </a:lvl1pPr>
          </a:lstStyle>
          <a:p>
            <a:pPr>
              <a:defRPr/>
            </a:pPr>
            <a:endParaRPr lang="zh-TW" altLang="en-US"/>
          </a:p>
        </p:txBody>
      </p:sp>
      <p:sp>
        <p:nvSpPr>
          <p:cNvPr id="5" name="頁尾版面配置區 4"/>
          <p:cNvSpPr>
            <a:spLocks noGrp="1"/>
          </p:cNvSpPr>
          <p:nvPr>
            <p:ph type="ftr" sz="quarter" idx="3"/>
          </p:nvPr>
        </p:nvSpPr>
        <p:spPr>
          <a:xfrm>
            <a:off x="0" y="6308725"/>
            <a:ext cx="6227763" cy="293688"/>
          </a:xfrm>
          <a:prstGeom prst="rect">
            <a:avLst/>
          </a:prstGeom>
        </p:spPr>
        <p:txBody>
          <a:bodyPr vert="horz" lIns="91440" tIns="45720" rIns="91440" bIns="45720" rtlCol="0" anchor="b"/>
          <a:lstStyle>
            <a:lvl1pPr algn="l"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8772525" y="6623050"/>
            <a:ext cx="371475" cy="227013"/>
          </a:xfrm>
          <a:prstGeom prst="rect">
            <a:avLst/>
          </a:prstGeom>
          <a:solidFill>
            <a:srgbClr val="0033CC"/>
          </a:solidFill>
        </p:spPr>
        <p:txBody>
          <a:bodyPr vert="horz" wrap="square" lIns="36000" tIns="36000" rIns="36000" bIns="36000" rtlCol="0" anchor="ctr">
            <a:spAutoFit/>
          </a:bodyPr>
          <a:lstStyle>
            <a:lvl1pPr algn="r" fontAlgn="auto">
              <a:lnSpc>
                <a:spcPts val="1200"/>
              </a:lnSpc>
              <a:spcBef>
                <a:spcPts val="0"/>
              </a:spcBef>
              <a:spcAft>
                <a:spcPts val="0"/>
              </a:spcAft>
              <a:defRPr kumimoji="0" sz="1200">
                <a:solidFill>
                  <a:schemeClr val="bg1"/>
                </a:solidFill>
                <a:latin typeface="+mn-lt"/>
                <a:ea typeface="+mn-ea"/>
              </a:defRPr>
            </a:lvl1pPr>
          </a:lstStyle>
          <a:p>
            <a:pPr>
              <a:defRPr/>
            </a:pPr>
            <a:fld id="{4A5166CF-EE21-4722-9E97-83FF1F56F73B}" type="slidenum">
              <a:rPr lang="zh-TW" altLang="en-US"/>
              <a:pPr>
                <a:defRPr/>
              </a:pPr>
              <a:t>‹#›</a:t>
            </a:fld>
            <a:endParaRPr lang="zh-TW" altLang="en-US" dirty="0"/>
          </a:p>
        </p:txBody>
      </p:sp>
    </p:spTree>
  </p:cSld>
  <p:clrMap bg1="lt1" tx1="dk1" bg2="lt2" tx2="dk2" accent1="accent1" accent2="accent2" accent3="accent3" accent4="accent4" accent5="accent5" accent6="accent6" hlink="hlink" folHlink="folHlink"/>
  <p:sldLayoutIdLst>
    <p:sldLayoutId id="2147484847" r:id="rId1"/>
    <p:sldLayoutId id="2147484848" r:id="rId2"/>
    <p:sldLayoutId id="2147484849" r:id="rId3"/>
    <p:sldLayoutId id="2147484850" r:id="rId4"/>
    <p:sldLayoutId id="2147484851" r:id="rId5"/>
    <p:sldLayoutId id="2147484852" r:id="rId6"/>
    <p:sldLayoutId id="2147484853" r:id="rId7"/>
    <p:sldLayoutId id="2147484854" r:id="rId8"/>
    <p:sldLayoutId id="2147484855" r:id="rId9"/>
    <p:sldLayoutId id="2147484856" r:id="rId10"/>
    <p:sldLayoutId id="2147484857" r:id="rId11"/>
    <p:sldLayoutId id="2147484858" r:id="rId12"/>
    <p:sldLayoutId id="2147484859"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288083" y="908720"/>
            <a:ext cx="8604447" cy="1411560"/>
          </a:xfrm>
        </p:spPr>
        <p:txBody>
          <a:bodyPr>
            <a:normAutofit/>
          </a:bodyPr>
          <a:lstStyle/>
          <a:p>
            <a:r>
              <a:rPr lang="zh-TW" altLang="en-US" sz="3700" b="1" dirty="0" smtClean="0">
                <a:latin typeface="微軟正黑體" panose="020B0604030504040204" pitchFamily="34" charset="-120"/>
                <a:ea typeface="微軟正黑體" panose="020B0604030504040204" pitchFamily="34" charset="-120"/>
              </a:rPr>
              <a:t>經濟部</a:t>
            </a:r>
            <a:r>
              <a:rPr lang="zh-TW" altLang="en-US" sz="3700" b="1" dirty="0">
                <a:latin typeface="微軟正黑體" panose="020B0604030504040204" pitchFamily="34" charset="-120"/>
                <a:ea typeface="微軟正黑體" panose="020B0604030504040204" pitchFamily="34" charset="-120"/>
              </a:rPr>
              <a:t>產業發展署</a:t>
            </a:r>
            <a:r>
              <a:rPr lang="en-US" altLang="zh-TW" sz="3700" b="1" dirty="0" smtClean="0">
                <a:latin typeface="微軟正黑體" panose="020B0604030504040204" pitchFamily="34" charset="-120"/>
                <a:ea typeface="微軟正黑體" panose="020B0604030504040204" pitchFamily="34" charset="-120"/>
              </a:rPr>
              <a:t>114</a:t>
            </a:r>
            <a:r>
              <a:rPr lang="zh-TW" altLang="en-US" sz="3700" b="1" dirty="0" smtClean="0">
                <a:latin typeface="微軟正黑體" panose="020B0604030504040204" pitchFamily="34" charset="-120"/>
                <a:ea typeface="微軟正黑體" panose="020B0604030504040204" pitchFamily="34" charset="-120"/>
              </a:rPr>
              <a:t>年度</a:t>
            </a:r>
            <a:r>
              <a:rPr lang="zh-TW" altLang="en-US" sz="3700" b="1" dirty="0">
                <a:latin typeface="微軟正黑體" panose="020B0604030504040204" pitchFamily="34" charset="-120"/>
                <a:ea typeface="微軟正黑體" panose="020B0604030504040204" pitchFamily="34" charset="-120"/>
              </a:rPr>
              <a:t/>
            </a:r>
            <a:br>
              <a:rPr lang="zh-TW" altLang="en-US" sz="3700" b="1" dirty="0">
                <a:latin typeface="微軟正黑體" panose="020B0604030504040204" pitchFamily="34" charset="-120"/>
                <a:ea typeface="微軟正黑體" panose="020B0604030504040204" pitchFamily="34" charset="-120"/>
              </a:rPr>
            </a:br>
            <a:r>
              <a:rPr lang="zh-TW" altLang="en-US" sz="2700" b="1" dirty="0">
                <a:solidFill>
                  <a:srgbClr val="800000"/>
                </a:solidFill>
                <a:latin typeface="微軟正黑體" panose="020B0604030504040204" pitchFamily="34" charset="-120"/>
                <a:ea typeface="微軟正黑體" panose="020B0604030504040204" pitchFamily="34" charset="-120"/>
                <a:cs typeface="Times New Roman" pitchFamily="18" charset="0"/>
              </a:rPr>
              <a:t>智慧製造設備推動計畫</a:t>
            </a:r>
            <a:r>
              <a:rPr lang="en-US" altLang="zh-TW" sz="2700" b="1" dirty="0" smtClean="0">
                <a:solidFill>
                  <a:srgbClr val="800000"/>
                </a:solidFill>
                <a:latin typeface="微軟正黑體" panose="020B0604030504040204" pitchFamily="34" charset="-120"/>
                <a:ea typeface="微軟正黑體" panose="020B0604030504040204" pitchFamily="34" charset="-120"/>
                <a:cs typeface="Times New Roman" pitchFamily="18" charset="0"/>
              </a:rPr>
              <a:t>(1/2)</a:t>
            </a:r>
            <a:br>
              <a:rPr lang="en-US" altLang="zh-TW" sz="2700" b="1" dirty="0" smtClean="0">
                <a:solidFill>
                  <a:srgbClr val="800000"/>
                </a:solidFill>
                <a:latin typeface="微軟正黑體" panose="020B0604030504040204" pitchFamily="34" charset="-120"/>
                <a:ea typeface="微軟正黑體" panose="020B0604030504040204" pitchFamily="34" charset="-120"/>
                <a:cs typeface="Times New Roman" pitchFamily="18" charset="0"/>
              </a:rPr>
            </a:br>
            <a:r>
              <a:rPr lang="zh-TW" altLang="en-US" sz="2000" dirty="0" smtClean="0"/>
              <a:t>疫</a:t>
            </a:r>
            <a:r>
              <a:rPr lang="zh-TW" altLang="en-US" sz="2000" dirty="0"/>
              <a:t>後特別</a:t>
            </a:r>
            <a:r>
              <a:rPr lang="zh-TW" altLang="en-US" sz="2000" dirty="0" smtClean="0"/>
              <a:t>預算</a:t>
            </a:r>
            <a:r>
              <a:rPr lang="en-US" altLang="zh-TW" sz="2000" dirty="0" smtClean="0"/>
              <a:t>-</a:t>
            </a:r>
            <a:r>
              <a:rPr lang="zh-TW" altLang="zh-TW" sz="2000" dirty="0" smtClean="0"/>
              <a:t>協助</a:t>
            </a:r>
            <a:r>
              <a:rPr lang="zh-TW" altLang="en-US" sz="2000" dirty="0" smtClean="0"/>
              <a:t>製造業</a:t>
            </a:r>
            <a:r>
              <a:rPr lang="zh-TW" altLang="zh-TW" sz="2000" dirty="0" smtClean="0"/>
              <a:t>智慧</a:t>
            </a:r>
            <a:r>
              <a:rPr lang="zh-TW" altLang="zh-TW" sz="2000" dirty="0"/>
              <a:t>應用</a:t>
            </a:r>
            <a:r>
              <a:rPr lang="zh-TW" altLang="zh-TW" sz="2000" dirty="0" smtClean="0"/>
              <a:t>升級</a:t>
            </a:r>
            <a:r>
              <a:rPr lang="zh-TW" altLang="en-US" sz="2000" dirty="0" smtClean="0"/>
              <a:t>輔導</a:t>
            </a:r>
            <a:r>
              <a:rPr lang="zh-TW" altLang="zh-TW" sz="2000" dirty="0" smtClean="0"/>
              <a:t>計畫</a:t>
            </a:r>
            <a:endParaRPr lang="zh-TW" altLang="en-US" sz="2000" dirty="0"/>
          </a:p>
        </p:txBody>
      </p:sp>
      <p:graphicFrame>
        <p:nvGraphicFramePr>
          <p:cNvPr id="6" name="表格 5"/>
          <p:cNvGraphicFramePr>
            <a:graphicFrameLocks noGrp="1"/>
          </p:cNvGraphicFramePr>
          <p:nvPr>
            <p:extLst>
              <p:ext uri="{D42A27DB-BD31-4B8C-83A1-F6EECF244321}">
                <p14:modId xmlns:p14="http://schemas.microsoft.com/office/powerpoint/2010/main" val="615687155"/>
              </p:ext>
            </p:extLst>
          </p:nvPr>
        </p:nvGraphicFramePr>
        <p:xfrm>
          <a:off x="485825" y="4365104"/>
          <a:ext cx="8208962" cy="1828800"/>
        </p:xfrm>
        <a:graphic>
          <a:graphicData uri="http://schemas.openxmlformats.org/drawingml/2006/table">
            <a:tbl>
              <a:tblPr firstRow="1" bandRow="1">
                <a:tableStyleId>{5C22544A-7EE6-4342-B048-85BDC9FD1C3A}</a:tableStyleId>
              </a:tblPr>
              <a:tblGrid>
                <a:gridCol w="2052749">
                  <a:extLst>
                    <a:ext uri="{9D8B030D-6E8A-4147-A177-3AD203B41FA5}">
                      <a16:colId xmlns:a16="http://schemas.microsoft.com/office/drawing/2014/main" val="20000"/>
                    </a:ext>
                  </a:extLst>
                </a:gridCol>
                <a:gridCol w="6156213">
                  <a:extLst>
                    <a:ext uri="{9D8B030D-6E8A-4147-A177-3AD203B41FA5}">
                      <a16:colId xmlns:a16="http://schemas.microsoft.com/office/drawing/2014/main" val="20001"/>
                    </a:ext>
                  </a:extLst>
                </a:gridCol>
              </a:tblGrid>
              <a:tr h="370840">
                <a:tc>
                  <a:txBody>
                    <a:bodyPr/>
                    <a:lstStyle/>
                    <a:p>
                      <a:pPr algn="dist"/>
                      <a:r>
                        <a:rPr lang="zh-TW" altLang="en-US" sz="2400" b="1" dirty="0" smtClean="0">
                          <a:solidFill>
                            <a:schemeClr val="tx1"/>
                          </a:solidFill>
                          <a:latin typeface="微軟正黑體" pitchFamily="34" charset="-120"/>
                          <a:ea typeface="微軟正黑體" pitchFamily="34" charset="-120"/>
                        </a:rPr>
                        <a:t>計畫名稱：</a:t>
                      </a:r>
                      <a:endParaRPr lang="zh-TW" altLang="en-US" sz="2400" b="1" dirty="0">
                        <a:solidFill>
                          <a:schemeClr val="tx1"/>
                        </a:solidFill>
                        <a:latin typeface="微軟正黑體" pitchFamily="34" charset="-120"/>
                        <a:ea typeface="微軟正黑體" pitchFamily="34" charset="-120"/>
                      </a:endParaRPr>
                    </a:p>
                  </a:txBody>
                  <a:tcPr marL="91441" marR="91441" anchor="ctr">
                    <a:noFill/>
                  </a:tcPr>
                </a:tc>
                <a:tc>
                  <a:txBody>
                    <a:bodyPr/>
                    <a:lstStyle/>
                    <a:p>
                      <a:r>
                        <a:rPr lang="zh-TW" altLang="en-US" sz="2400" b="1" dirty="0" smtClean="0">
                          <a:solidFill>
                            <a:schemeClr val="tx1"/>
                          </a:solidFill>
                          <a:latin typeface="微軟正黑體" pitchFamily="34" charset="-120"/>
                          <a:ea typeface="微軟正黑體" pitchFamily="34" charset="-120"/>
                        </a:rPr>
                        <a:t>〇〇〇〇〇〇〇〇〇</a:t>
                      </a:r>
                      <a:endParaRPr lang="zh-TW" altLang="en-US" sz="2400" b="1" dirty="0">
                        <a:solidFill>
                          <a:schemeClr val="tx1"/>
                        </a:solidFill>
                        <a:latin typeface="微軟正黑體" pitchFamily="34" charset="-120"/>
                        <a:ea typeface="微軟正黑體" pitchFamily="34" charset="-120"/>
                      </a:endParaRPr>
                    </a:p>
                  </a:txBody>
                  <a:tcPr marL="91441" marR="91441">
                    <a:noFill/>
                  </a:tcPr>
                </a:tc>
                <a:extLst>
                  <a:ext uri="{0D108BD9-81ED-4DB2-BD59-A6C34878D82A}">
                    <a16:rowId xmlns:a16="http://schemas.microsoft.com/office/drawing/2014/main" val="10000"/>
                  </a:ext>
                </a:extLst>
              </a:tr>
              <a:tr h="370840">
                <a:tc>
                  <a:txBody>
                    <a:bodyPr/>
                    <a:lstStyle/>
                    <a:p>
                      <a:pPr algn="dist"/>
                      <a:r>
                        <a:rPr lang="zh-TW" altLang="en-US" sz="2400" b="1" dirty="0" smtClean="0">
                          <a:latin typeface="微軟正黑體" pitchFamily="34" charset="-120"/>
                          <a:ea typeface="微軟正黑體" pitchFamily="34" charset="-120"/>
                        </a:rPr>
                        <a:t>輔導單位</a:t>
                      </a:r>
                      <a:r>
                        <a:rPr lang="zh-TW" altLang="en-US" sz="2400" b="1" dirty="0" smtClean="0">
                          <a:solidFill>
                            <a:schemeClr val="tx1"/>
                          </a:solidFill>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a:txBody>
                  <a:tcPr marL="91441" marR="91441" anchor="ctr">
                    <a:noFill/>
                  </a:tcPr>
                </a:tc>
                <a:tc>
                  <a:txBody>
                    <a:bodyPr/>
                    <a:lstStyle/>
                    <a:p>
                      <a:r>
                        <a:rPr lang="zh-TW" altLang="en-US" sz="2400" b="1" dirty="0" smtClean="0">
                          <a:latin typeface="微軟正黑體" pitchFamily="34" charset="-120"/>
                          <a:ea typeface="微軟正黑體" pitchFamily="34" charset="-120"/>
                        </a:rPr>
                        <a:t>〇〇〇〇〇〇〇〇〇</a:t>
                      </a:r>
                      <a:endParaRPr lang="zh-TW" altLang="en-US" sz="2400" b="1" dirty="0">
                        <a:latin typeface="微軟正黑體" pitchFamily="34" charset="-120"/>
                        <a:ea typeface="微軟正黑體" pitchFamily="34" charset="-120"/>
                      </a:endParaRPr>
                    </a:p>
                  </a:txBody>
                  <a:tcPr marL="91441" marR="91441">
                    <a:noFill/>
                  </a:tcPr>
                </a:tc>
                <a:extLst>
                  <a:ext uri="{0D108BD9-81ED-4DB2-BD59-A6C34878D82A}">
                    <a16:rowId xmlns:a16="http://schemas.microsoft.com/office/drawing/2014/main" val="10001"/>
                  </a:ext>
                </a:extLst>
              </a:tr>
              <a:tr h="370840">
                <a:tc>
                  <a:txBody>
                    <a:bodyPr/>
                    <a:lstStyle/>
                    <a:p>
                      <a:pPr algn="dist"/>
                      <a:r>
                        <a:rPr lang="zh-TW" altLang="en-US" sz="2400" b="1" dirty="0" smtClean="0">
                          <a:solidFill>
                            <a:schemeClr val="tx1"/>
                          </a:solidFill>
                          <a:latin typeface="微軟正黑體" pitchFamily="34" charset="-120"/>
                          <a:ea typeface="微軟正黑體" pitchFamily="34" charset="-120"/>
                        </a:rPr>
                        <a:t>受</a:t>
                      </a:r>
                      <a:r>
                        <a:rPr lang="zh-TW" altLang="en-US" sz="2400" b="1" smtClean="0">
                          <a:solidFill>
                            <a:schemeClr val="tx1"/>
                          </a:solidFill>
                          <a:latin typeface="微軟正黑體" pitchFamily="34" charset="-120"/>
                          <a:ea typeface="微軟正黑體" pitchFamily="34" charset="-120"/>
                        </a:rPr>
                        <a:t>輔導業者：</a:t>
                      </a:r>
                      <a:endParaRPr lang="zh-TW" altLang="en-US" sz="2400" b="1" dirty="0">
                        <a:solidFill>
                          <a:schemeClr val="tx1"/>
                        </a:solidFill>
                        <a:latin typeface="微軟正黑體" pitchFamily="34" charset="-120"/>
                        <a:ea typeface="微軟正黑體" pitchFamily="34" charset="-120"/>
                      </a:endParaRPr>
                    </a:p>
                  </a:txBody>
                  <a:tcPr marL="91441" marR="91441" anchor="ctr">
                    <a:noFill/>
                  </a:tcPr>
                </a:tc>
                <a:tc>
                  <a:txBody>
                    <a:bodyPr/>
                    <a:lstStyle/>
                    <a:p>
                      <a:r>
                        <a:rPr lang="zh-TW" altLang="en-US" sz="2400" b="1" dirty="0" smtClean="0">
                          <a:solidFill>
                            <a:schemeClr val="tx1"/>
                          </a:solidFill>
                          <a:latin typeface="微軟正黑體" pitchFamily="34" charset="-120"/>
                          <a:ea typeface="微軟正黑體" pitchFamily="34" charset="-120"/>
                        </a:rPr>
                        <a:t>〇〇〇〇〇〇〇〇〇</a:t>
                      </a:r>
                      <a:endParaRPr lang="zh-TW" altLang="en-US" sz="2400" b="1" dirty="0">
                        <a:solidFill>
                          <a:schemeClr val="tx1"/>
                        </a:solidFill>
                        <a:latin typeface="微軟正黑體" pitchFamily="34" charset="-120"/>
                        <a:ea typeface="微軟正黑體" pitchFamily="34" charset="-120"/>
                      </a:endParaRPr>
                    </a:p>
                  </a:txBody>
                  <a:tcPr marL="91441" marR="91441">
                    <a:noFill/>
                  </a:tcPr>
                </a:tc>
                <a:extLst>
                  <a:ext uri="{0D108BD9-81ED-4DB2-BD59-A6C34878D82A}">
                    <a16:rowId xmlns:a16="http://schemas.microsoft.com/office/drawing/2014/main" val="10002"/>
                  </a:ext>
                </a:extLst>
              </a:tr>
              <a:tr h="370840">
                <a:tc>
                  <a:txBody>
                    <a:bodyPr/>
                    <a:lstStyle/>
                    <a:p>
                      <a:pPr algn="dist"/>
                      <a:r>
                        <a:rPr lang="zh-TW" altLang="en-US" sz="2400" b="1" smtClean="0">
                          <a:latin typeface="微軟正黑體" pitchFamily="34" charset="-120"/>
                          <a:ea typeface="微軟正黑體" pitchFamily="34" charset="-120"/>
                        </a:rPr>
                        <a:t>執行期間</a:t>
                      </a:r>
                      <a:r>
                        <a:rPr lang="zh-TW" altLang="en-US" sz="2400" b="1" smtClean="0">
                          <a:solidFill>
                            <a:schemeClr val="tx1"/>
                          </a:solidFill>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a:txBody>
                  <a:tcPr marL="91441" marR="91441"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latin typeface="微軟正黑體" pitchFamily="34" charset="-120"/>
                          <a:ea typeface="微軟正黑體" pitchFamily="34" charset="-120"/>
                        </a:rPr>
                        <a:t>中華民國 </a:t>
                      </a:r>
                      <a:r>
                        <a:rPr lang="en-US" altLang="zh-TW" sz="2400" b="1" dirty="0" smtClean="0">
                          <a:latin typeface="微軟正黑體" pitchFamily="34" charset="-120"/>
                          <a:ea typeface="微軟正黑體" pitchFamily="34" charset="-120"/>
                        </a:rPr>
                        <a:t>114</a:t>
                      </a:r>
                      <a:r>
                        <a:rPr lang="en-US" altLang="zh-TW" sz="2400" b="1" dirty="0" smtClean="0">
                          <a:solidFill>
                            <a:schemeClr val="tx1"/>
                          </a:solidFill>
                          <a:latin typeface="微軟正黑體" pitchFamily="34" charset="-120"/>
                          <a:ea typeface="微軟正黑體" pitchFamily="34" charset="-120"/>
                        </a:rPr>
                        <a:t> </a:t>
                      </a:r>
                      <a:r>
                        <a:rPr lang="zh-TW" altLang="en-US" sz="2400" b="1" dirty="0" smtClean="0">
                          <a:latin typeface="微軟正黑體" pitchFamily="34" charset="-120"/>
                          <a:ea typeface="微軟正黑體" pitchFamily="34" charset="-120"/>
                        </a:rPr>
                        <a:t>年〇月〇日</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〇月〇日</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共〇月</a:t>
                      </a:r>
                      <a:r>
                        <a:rPr lang="en-US" altLang="zh-TW" sz="2400" b="1" dirty="0" smtClean="0">
                          <a:latin typeface="微軟正黑體" pitchFamily="34" charset="-120"/>
                          <a:ea typeface="微軟正黑體" pitchFamily="34" charset="-120"/>
                        </a:rPr>
                        <a:t>)</a:t>
                      </a:r>
                    </a:p>
                  </a:txBody>
                  <a:tcPr marL="91441" marR="91441">
                    <a:noFill/>
                  </a:tcPr>
                </a:tc>
                <a:extLst>
                  <a:ext uri="{0D108BD9-81ED-4DB2-BD59-A6C34878D82A}">
                    <a16:rowId xmlns:a16="http://schemas.microsoft.com/office/drawing/2014/main" val="10003"/>
                  </a:ext>
                </a:extLst>
              </a:tr>
            </a:tbl>
          </a:graphicData>
        </a:graphic>
      </p:graphicFrame>
      <p:sp>
        <p:nvSpPr>
          <p:cNvPr id="5" name="標題 3"/>
          <p:cNvSpPr txBox="1">
            <a:spLocks/>
          </p:cNvSpPr>
          <p:nvPr/>
        </p:nvSpPr>
        <p:spPr bwMode="auto">
          <a:xfrm>
            <a:off x="1547664" y="2420888"/>
            <a:ext cx="6984776" cy="124584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48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algn="l">
              <a:lnSpc>
                <a:spcPts val="3200"/>
              </a:lnSpc>
            </a:pPr>
            <a:r>
              <a:rPr lang="zh-TW" altLang="zh-TW" sz="1700" b="1" dirty="0">
                <a:latin typeface="標楷體" panose="03000509000000000000" pitchFamily="65" charset="-120"/>
                <a:ea typeface="標楷體" panose="03000509000000000000" pitchFamily="65" charset="-120"/>
              </a:rPr>
              <a:t>□</a:t>
            </a:r>
            <a:r>
              <a:rPr lang="en-US" altLang="zh-TW" sz="1700" dirty="0" smtClean="0"/>
              <a:t>(</a:t>
            </a:r>
            <a:r>
              <a:rPr lang="zh-TW" altLang="en-US" sz="1700" b="1" dirty="0">
                <a:solidFill>
                  <a:srgbClr val="00B050"/>
                </a:solidFill>
              </a:rPr>
              <a:t>疫後</a:t>
            </a:r>
            <a:r>
              <a:rPr lang="en-US" altLang="zh-TW" sz="1700" b="1" dirty="0" smtClean="0">
                <a:solidFill>
                  <a:srgbClr val="00B050"/>
                </a:solidFill>
              </a:rPr>
              <a:t>SMU-Phase I</a:t>
            </a:r>
            <a:r>
              <a:rPr lang="en-US" altLang="zh-TW" sz="1700" dirty="0" smtClean="0"/>
              <a:t>)/</a:t>
            </a:r>
            <a:r>
              <a:rPr lang="zh-TW" altLang="zh-TW" sz="1700" dirty="0"/>
              <a:t>智慧機上盒</a:t>
            </a:r>
          </a:p>
          <a:p>
            <a:pPr algn="l">
              <a:lnSpc>
                <a:spcPts val="3200"/>
              </a:lnSpc>
            </a:pPr>
            <a:r>
              <a:rPr lang="zh-TW" altLang="zh-TW" sz="1700" b="1" dirty="0">
                <a:latin typeface="標楷體" panose="03000509000000000000" pitchFamily="65" charset="-120"/>
                <a:ea typeface="標楷體" panose="03000509000000000000" pitchFamily="65" charset="-120"/>
              </a:rPr>
              <a:t>□</a:t>
            </a:r>
            <a:r>
              <a:rPr lang="en-US" altLang="zh-TW" sz="1700" dirty="0" smtClean="0"/>
              <a:t>(</a:t>
            </a:r>
            <a:r>
              <a:rPr lang="zh-TW" altLang="en-US" sz="1700" b="1" dirty="0">
                <a:solidFill>
                  <a:srgbClr val="0070C0"/>
                </a:solidFill>
              </a:rPr>
              <a:t>疫後</a:t>
            </a:r>
            <a:r>
              <a:rPr lang="en-US" altLang="zh-TW" sz="1700" b="1" dirty="0" smtClean="0">
                <a:solidFill>
                  <a:srgbClr val="0070C0"/>
                </a:solidFill>
              </a:rPr>
              <a:t>SMU-Phase II</a:t>
            </a:r>
            <a:r>
              <a:rPr lang="en-US" altLang="zh-TW" sz="1700" dirty="0" smtClean="0"/>
              <a:t>)/ (</a:t>
            </a:r>
            <a:r>
              <a:rPr lang="zh-TW" altLang="zh-TW" sz="1700" dirty="0" smtClean="0"/>
              <a:t>□</a:t>
            </a:r>
            <a:r>
              <a:rPr lang="zh-TW" altLang="zh-TW" sz="1700" dirty="0"/>
              <a:t>不包含□</a:t>
            </a:r>
            <a:r>
              <a:rPr lang="zh-TW" altLang="zh-TW" sz="1700" dirty="0" smtClean="0"/>
              <a:t>包含</a:t>
            </a:r>
            <a:r>
              <a:rPr lang="zh-TW" altLang="en-US" sz="1700" dirty="0"/>
              <a:t> </a:t>
            </a:r>
            <a:r>
              <a:rPr lang="zh-TW" altLang="en-US" sz="1700" dirty="0" smtClean="0"/>
              <a:t> </a:t>
            </a:r>
            <a:r>
              <a:rPr lang="zh-TW" altLang="zh-TW" sz="1700" dirty="0" smtClean="0"/>
              <a:t>流程</a:t>
            </a:r>
            <a:r>
              <a:rPr lang="zh-TW" altLang="zh-TW" sz="1700" dirty="0"/>
              <a:t>數位化</a:t>
            </a:r>
            <a:r>
              <a:rPr lang="en-US" altLang="zh-TW" sz="1700" dirty="0" smtClean="0"/>
              <a:t>)</a:t>
            </a:r>
          </a:p>
          <a:p>
            <a:pPr algn="l">
              <a:lnSpc>
                <a:spcPts val="3200"/>
              </a:lnSpc>
            </a:pPr>
            <a:r>
              <a:rPr lang="zh-TW" altLang="zh-TW" sz="1700" b="1" dirty="0">
                <a:latin typeface="標楷體" panose="03000509000000000000" pitchFamily="65" charset="-120"/>
                <a:ea typeface="標楷體" panose="03000509000000000000" pitchFamily="65" charset="-120"/>
              </a:rPr>
              <a:t>□</a:t>
            </a:r>
            <a:r>
              <a:rPr lang="zh-TW" altLang="en-US" sz="1700" dirty="0" smtClean="0">
                <a:latin typeface="+mj-ea"/>
              </a:rPr>
              <a:t>本</a:t>
            </a:r>
            <a:r>
              <a:rPr lang="zh-TW" altLang="en-US" sz="1700" dirty="0">
                <a:latin typeface="+mj-ea"/>
              </a:rPr>
              <a:t>案</a:t>
            </a:r>
            <a:r>
              <a:rPr lang="zh-TW" altLang="en-US" sz="1700" dirty="0" smtClean="0">
                <a:latin typeface="+mj-ea"/>
              </a:rPr>
              <a:t>規劃局部設備實施</a:t>
            </a:r>
            <a:r>
              <a:rPr lang="zh-TW" altLang="en-US" sz="1700" dirty="0">
                <a:latin typeface="+mj-ea"/>
              </a:rPr>
              <a:t>數位化化能耗</a:t>
            </a:r>
            <a:r>
              <a:rPr lang="zh-TW" altLang="en-US" sz="1700" dirty="0" smtClean="0">
                <a:latin typeface="+mj-ea"/>
              </a:rPr>
              <a:t>管理。</a:t>
            </a:r>
            <a:endParaRPr lang="zh-TW" altLang="zh-TW" sz="1700" dirty="0">
              <a:latin typeface="+mj-ea"/>
            </a:endParaRPr>
          </a:p>
        </p:txBody>
      </p:sp>
    </p:spTree>
    <p:extLst>
      <p:ext uri="{BB962C8B-B14F-4D97-AF65-F5344CB8AC3E}">
        <p14:creationId xmlns:p14="http://schemas.microsoft.com/office/powerpoint/2010/main" val="69971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矩形 4"/>
          <p:cNvSpPr>
            <a:spLocks noChangeArrowheads="1"/>
          </p:cNvSpPr>
          <p:nvPr/>
        </p:nvSpPr>
        <p:spPr bwMode="auto">
          <a:xfrm>
            <a:off x="696464" y="1021897"/>
            <a:ext cx="8459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marL="361950" lvl="1">
              <a:spcBef>
                <a:spcPts val="0"/>
              </a:spcBef>
            </a:pP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二</a:t>
            </a:r>
            <a:r>
              <a:rPr lang="en-US" altLang="zh-TW" sz="2000" dirty="0">
                <a:latin typeface="微軟正黑體" pitchFamily="34" charset="-120"/>
                <a:ea typeface="微軟正黑體" pitchFamily="34" charset="-120"/>
              </a:rPr>
              <a:t>)</a:t>
            </a:r>
            <a:r>
              <a:rPr lang="zh-TW" altLang="zh-TW" sz="2000" dirty="0">
                <a:latin typeface="微軟正黑體" pitchFamily="34" charset="-120"/>
                <a:ea typeface="微軟正黑體" pitchFamily="34" charset="-120"/>
              </a:rPr>
              <a:t>設備聯網之系統架構</a:t>
            </a:r>
            <a:endParaRPr lang="en-US" altLang="zh-TW" sz="2000" dirty="0">
              <a:latin typeface="微軟正黑體" pitchFamily="34" charset="-120"/>
              <a:ea typeface="微軟正黑體" pitchFamily="34" charset="-120"/>
            </a:endParaRPr>
          </a:p>
        </p:txBody>
      </p:sp>
      <p:sp>
        <p:nvSpPr>
          <p:cNvPr id="1229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2694655-133D-4863-AB08-09E047C63273}" type="slidenum">
              <a:rPr kumimoji="0" lang="en-US" altLang="zh-TW" sz="1800">
                <a:latin typeface="Constantia" panose="02030602050306030303" pitchFamily="18" charset="0"/>
                <a:ea typeface="標楷體" panose="03000509000000000000" pitchFamily="65" charset="-120"/>
              </a:rPr>
              <a:pPr/>
              <a:t>9</a:t>
            </a:fld>
            <a:endParaRPr kumimoji="0" lang="en-US" altLang="zh-TW" sz="1800">
              <a:latin typeface="Constantia" panose="02030602050306030303" pitchFamily="18" charset="0"/>
              <a:ea typeface="標楷體" panose="03000509000000000000" pitchFamily="65" charset="-120"/>
            </a:endParaRPr>
          </a:p>
        </p:txBody>
      </p:sp>
      <p:sp>
        <p:nvSpPr>
          <p:cNvPr id="4" name="矩形 3"/>
          <p:cNvSpPr/>
          <p:nvPr/>
        </p:nvSpPr>
        <p:spPr>
          <a:xfrm>
            <a:off x="-108520" y="1345539"/>
            <a:ext cx="2774951" cy="425450"/>
          </a:xfrm>
          <a:prstGeom prst="rect">
            <a:avLst/>
          </a:prstGeom>
        </p:spPr>
        <p:txBody>
          <a:bodyPr wrap="none">
            <a:spAutoFit/>
          </a:bodyPr>
          <a:lstStyle/>
          <a:p>
            <a:pPr marL="1079500" algn="just">
              <a:lnSpc>
                <a:spcPts val="2600"/>
              </a:lnSpc>
              <a:spcAft>
                <a:spcPts val="0"/>
              </a:spcAft>
              <a:defRPr/>
            </a:pP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系統架構圖</a:t>
            </a:r>
            <a:endParaRPr lang="zh-TW" altLang="zh-TW" sz="20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12356" name="群組 99"/>
          <p:cNvGrpSpPr>
            <a:grpSpLocks/>
          </p:cNvGrpSpPr>
          <p:nvPr/>
        </p:nvGrpSpPr>
        <p:grpSpPr bwMode="auto">
          <a:xfrm>
            <a:off x="899592" y="1898899"/>
            <a:ext cx="7560072" cy="4608364"/>
            <a:chOff x="900113" y="1582738"/>
            <a:chExt cx="7392987" cy="4186237"/>
          </a:xfrm>
        </p:grpSpPr>
        <p:pic>
          <p:nvPicPr>
            <p:cNvPr id="12357" name="圖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582738"/>
              <a:ext cx="7392987"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58" name="文字方塊 20"/>
            <p:cNvSpPr txBox="1">
              <a:spLocks noChangeArrowheads="1"/>
            </p:cNvSpPr>
            <p:nvPr/>
          </p:nvSpPr>
          <p:spPr bwMode="auto">
            <a:xfrm>
              <a:off x="5143500" y="3389313"/>
              <a:ext cx="598488" cy="30797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a:r>
                <a:rPr lang="en-US" altLang="zh-TW" sz="1400">
                  <a:latin typeface="微軟正黑體" panose="020B0604030504040204" pitchFamily="34" charset="-120"/>
                  <a:ea typeface="微軟正黑體" panose="020B0604030504040204" pitchFamily="34" charset="-120"/>
                  <a:cs typeface="Times New Roman" panose="02020603050405020304" pitchFamily="18" charset="0"/>
                </a:rPr>
                <a:t>HUB</a:t>
              </a:r>
              <a:endParaRPr lang="zh-TW" altLang="en-US" sz="1400">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100" name="矩形 4"/>
          <p:cNvSpPr>
            <a:spLocks noChangeArrowheads="1"/>
          </p:cNvSpPr>
          <p:nvPr/>
        </p:nvSpPr>
        <p:spPr bwMode="auto">
          <a:xfrm>
            <a:off x="299981" y="667544"/>
            <a:ext cx="8459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二、</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解決方案</a:t>
            </a:r>
            <a:r>
              <a:rPr lang="en-US" altLang="zh-TW" b="1" dirty="0" smtClean="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疫後</a:t>
            </a:r>
            <a:r>
              <a:rPr lang="en-US" altLang="zh-TW" b="1"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SMU-Phase I)</a:t>
            </a:r>
            <a:endParaRPr lang="zh-TW" altLang="zh-TW" sz="1400"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2"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09770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4F408CE3-6A46-40C6-950C-6943542C840C}" type="slidenum">
              <a:rPr kumimoji="0" lang="en-US" altLang="zh-TW" sz="1800">
                <a:latin typeface="Constantia" panose="02030602050306030303" pitchFamily="18" charset="0"/>
                <a:ea typeface="標楷體" panose="03000509000000000000" pitchFamily="65" charset="-120"/>
              </a:rPr>
              <a:pPr/>
              <a:t>10</a:t>
            </a:fld>
            <a:endParaRPr kumimoji="0" lang="en-US" altLang="zh-TW" sz="1800">
              <a:latin typeface="Constantia" panose="02030602050306030303" pitchFamily="18" charset="0"/>
              <a:ea typeface="標楷體" panose="03000509000000000000" pitchFamily="65" charset="-120"/>
            </a:endParaRPr>
          </a:p>
        </p:txBody>
      </p:sp>
      <p:sp>
        <p:nvSpPr>
          <p:cNvPr id="14340" name="Rectangle 3"/>
          <p:cNvSpPr txBox="1">
            <a:spLocks noChangeArrowheads="1"/>
          </p:cNvSpPr>
          <p:nvPr/>
        </p:nvSpPr>
        <p:spPr bwMode="auto">
          <a:xfrm>
            <a:off x="34925" y="692150"/>
            <a:ext cx="87852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二</a:t>
            </a:r>
            <a:r>
              <a:rPr lang="zh-TW" altLang="en-US" b="1" dirty="0" smtClean="0">
                <a:latin typeface="微軟正黑體" panose="020B0604030504040204" pitchFamily="34" charset="-120"/>
                <a:ea typeface="微軟正黑體" panose="020B0604030504040204" pitchFamily="34" charset="-120"/>
              </a:rPr>
              <a:t>、解決方案</a:t>
            </a:r>
            <a:r>
              <a:rPr lang="en-US" altLang="zh-TW" b="1" dirty="0" smtClean="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疫後</a:t>
            </a:r>
            <a:r>
              <a:rPr lang="en-US" altLang="zh-TW" b="1"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SMU-Phase I)</a:t>
            </a:r>
            <a:endParaRPr lang="zh-TW" altLang="zh-TW" sz="1800"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endParaRPr>
          </a:p>
          <a:p>
            <a:pPr eaLnBrk="1" hangingPunct="1"/>
            <a:endParaRPr lang="en-US" altLang="zh-TW" b="1" dirty="0">
              <a:latin typeface="微軟正黑體" panose="020B0604030504040204" pitchFamily="34" charset="-120"/>
              <a:ea typeface="微軟正黑體" panose="020B0604030504040204" pitchFamily="34" charset="-120"/>
            </a:endParaRPr>
          </a:p>
        </p:txBody>
      </p:sp>
      <p:sp>
        <p:nvSpPr>
          <p:cNvPr id="13317" name="矩形 1"/>
          <p:cNvSpPr>
            <a:spLocks noChangeArrowheads="1"/>
          </p:cNvSpPr>
          <p:nvPr/>
        </p:nvSpPr>
        <p:spPr bwMode="auto">
          <a:xfrm>
            <a:off x="323850" y="1125538"/>
            <a:ext cx="8820150" cy="5786437"/>
          </a:xfrm>
          <a:prstGeom prst="rect">
            <a:avLst/>
          </a:prstGeom>
          <a:noFill/>
          <a:ln>
            <a:noFill/>
          </a:ln>
          <a:extLst/>
        </p:spPr>
        <p:txBody>
          <a:bodyPr>
            <a:spAutoFit/>
          </a:bodyPr>
          <a:lstStyle>
            <a:lvl1pPr marL="446088" indent="-446088">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spcBef>
                <a:spcPts val="600"/>
              </a:spcBef>
              <a:spcAft>
                <a:spcPts val="600"/>
              </a:spcAft>
              <a:buFont typeface="Wingdings" pitchFamily="2" charset="2"/>
              <a:buChar char="l"/>
              <a:defRPr/>
            </a:pPr>
            <a:r>
              <a:rPr lang="zh-TW" altLang="zh-TW" sz="1800" dirty="0" smtClean="0">
                <a:latin typeface="微軟正黑體" pitchFamily="34" charset="-120"/>
                <a:ea typeface="微軟正黑體" pitchFamily="34" charset="-120"/>
              </a:rPr>
              <a:t>本計畫擬於○○○○○○○生產線</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產線地址</a:t>
            </a:r>
            <a:r>
              <a:rPr lang="zh-TW" altLang="en-US"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○○○縣市○○○路○○號○○○廠</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，導入</a:t>
            </a:r>
            <a:r>
              <a:rPr lang="en-US" altLang="zh-TW" sz="1800" dirty="0" smtClean="0">
                <a:latin typeface="微軟正黑體" pitchFamily="34" charset="-120"/>
                <a:ea typeface="微軟正黑體" pitchFamily="34" charset="-120"/>
              </a:rPr>
              <a:t>Smart Machine Box</a:t>
            </a:r>
            <a:r>
              <a:rPr lang="zh-TW" altLang="zh-TW" sz="1800" dirty="0" smtClean="0">
                <a:latin typeface="微軟正黑體" pitchFamily="34" charset="-120"/>
                <a:ea typeface="微軟正黑體" pitchFamily="34" charset="-120"/>
              </a:rPr>
              <a:t>相關技術。</a:t>
            </a:r>
            <a:endParaRPr lang="en-US" altLang="zh-TW" sz="1800" dirty="0" smtClean="0">
              <a:latin typeface="微軟正黑體" pitchFamily="34" charset="-120"/>
              <a:ea typeface="微軟正黑體" pitchFamily="34" charset="-120"/>
            </a:endParaRPr>
          </a:p>
          <a:p>
            <a:pPr eaLnBrk="1" hangingPunct="1">
              <a:spcBef>
                <a:spcPts val="600"/>
              </a:spcBef>
              <a:spcAft>
                <a:spcPts val="600"/>
              </a:spcAft>
              <a:buFont typeface="Wingdings" pitchFamily="2" charset="2"/>
              <a:buChar char="l"/>
              <a:defRPr/>
            </a:pPr>
            <a:r>
              <a:rPr lang="zh-TW" altLang="zh-TW" sz="1800" dirty="0" smtClean="0">
                <a:latin typeface="微軟正黑體" pitchFamily="34" charset="-120"/>
                <a:ea typeface="微軟正黑體" pitchFamily="34" charset="-120"/>
              </a:rPr>
              <a:t>本案規劃</a:t>
            </a:r>
            <a:r>
              <a:rPr lang="zh-TW" altLang="en-US" sz="1800" u="sng" dirty="0" smtClean="0">
                <a:latin typeface="微軟正黑體" pitchFamily="34" charset="-120"/>
                <a:ea typeface="微軟正黑體" pitchFamily="34" charset="-120"/>
              </a:rPr>
              <a:t>　　</a:t>
            </a:r>
            <a:r>
              <a:rPr lang="zh-TW" altLang="zh-TW" sz="1800" dirty="0" smtClean="0">
                <a:latin typeface="微軟正黑體" pitchFamily="34" charset="-120"/>
                <a:ea typeface="微軟正黑體" pitchFamily="34" charset="-120"/>
              </a:rPr>
              <a:t>台設備聯網</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本廠內共</a:t>
            </a:r>
            <a:r>
              <a:rPr lang="zh-TW" altLang="en-US" sz="1800" u="sng" dirty="0" smtClean="0">
                <a:latin typeface="微軟正黑體" pitchFamily="34" charset="-120"/>
                <a:ea typeface="微軟正黑體" pitchFamily="34" charset="-120"/>
              </a:rPr>
              <a:t>　　</a:t>
            </a:r>
            <a:r>
              <a:rPr lang="zh-TW" altLang="zh-TW" sz="1800" dirty="0" smtClean="0">
                <a:latin typeface="微軟正黑體" pitchFamily="34" charset="-120"/>
                <a:ea typeface="微軟正黑體" pitchFamily="34" charset="-120"/>
              </a:rPr>
              <a:t>台設備，其中</a:t>
            </a:r>
            <a:r>
              <a:rPr lang="zh-TW" altLang="en-US" sz="1800" u="sng" dirty="0" smtClean="0">
                <a:latin typeface="微軟正黑體" pitchFamily="34" charset="-120"/>
                <a:ea typeface="微軟正黑體" pitchFamily="34" charset="-120"/>
              </a:rPr>
              <a:t>　　</a:t>
            </a:r>
            <a:r>
              <a:rPr lang="zh-TW" altLang="zh-TW" sz="1800" dirty="0" smtClean="0">
                <a:latin typeface="微軟正黑體" pitchFamily="34" charset="-120"/>
                <a:ea typeface="微軟正黑體" pitchFamily="34" charset="-120"/>
              </a:rPr>
              <a:t>台曾接受</a:t>
            </a:r>
            <a:r>
              <a:rPr lang="en-US" altLang="zh-TW" sz="1800" dirty="0" smtClean="0">
                <a:latin typeface="微軟正黑體" pitchFamily="34" charset="-120"/>
                <a:ea typeface="微軟正黑體" pitchFamily="34" charset="-120"/>
              </a:rPr>
              <a:t>SMB</a:t>
            </a:r>
            <a:r>
              <a:rPr lang="zh-TW" altLang="zh-TW" sz="1800" dirty="0" smtClean="0">
                <a:latin typeface="微軟正黑體" pitchFamily="34" charset="-120"/>
                <a:ea typeface="微軟正黑體" pitchFamily="34" charset="-120"/>
              </a:rPr>
              <a:t>輔導聯網，本案新增</a:t>
            </a:r>
            <a:r>
              <a:rPr lang="zh-TW" altLang="en-US" sz="1800" u="sng" dirty="0" smtClean="0">
                <a:latin typeface="微軟正黑體" pitchFamily="34" charset="-120"/>
                <a:ea typeface="微軟正黑體" pitchFamily="34" charset="-120"/>
              </a:rPr>
              <a:t>　　</a:t>
            </a:r>
            <a:r>
              <a:rPr lang="zh-TW" altLang="zh-TW" sz="1800" dirty="0" smtClean="0">
                <a:latin typeface="微軟正黑體" pitchFamily="34" charset="-120"/>
                <a:ea typeface="微軟正黑體" pitchFamily="34" charset="-120"/>
              </a:rPr>
              <a:t>台設備聯網，</a:t>
            </a:r>
            <a:r>
              <a:rPr lang="zh-TW" altLang="en-US" sz="1800" u="sng" dirty="0" smtClean="0">
                <a:latin typeface="微軟正黑體" pitchFamily="34" charset="-120"/>
                <a:ea typeface="微軟正黑體" pitchFamily="34" charset="-120"/>
              </a:rPr>
              <a:t>　　</a:t>
            </a:r>
            <a:r>
              <a:rPr lang="zh-TW" altLang="zh-TW" sz="1800" dirty="0" smtClean="0">
                <a:latin typeface="微軟正黑體" pitchFamily="34" charset="-120"/>
                <a:ea typeface="微軟正黑體" pitchFamily="34" charset="-120"/>
              </a:rPr>
              <a:t>台設備尚未聯網</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，本案擬使用</a:t>
            </a:r>
            <a:r>
              <a:rPr lang="en-US" altLang="zh-TW" sz="1800" dirty="0" smtClean="0">
                <a:latin typeface="微軟正黑體" pitchFamily="34" charset="-120"/>
                <a:ea typeface="微軟正黑體" pitchFamily="34" charset="-120"/>
              </a:rPr>
              <a:t>____</a:t>
            </a:r>
            <a:r>
              <a:rPr lang="zh-TW" altLang="zh-TW" sz="1800" dirty="0" smtClean="0">
                <a:latin typeface="微軟正黑體" pitchFamily="34" charset="-120"/>
                <a:ea typeface="微軟正黑體" pitchFamily="34" charset="-120"/>
              </a:rPr>
              <a:t>台</a:t>
            </a:r>
            <a:r>
              <a:rPr lang="en-US" altLang="zh-TW" sz="1800" dirty="0" smtClean="0">
                <a:latin typeface="微軟正黑體" pitchFamily="34" charset="-120"/>
                <a:ea typeface="微軟正黑體" pitchFamily="34" charset="-120"/>
              </a:rPr>
              <a:t>SMB</a:t>
            </a:r>
            <a:r>
              <a:rPr lang="zh-TW" altLang="zh-TW" sz="1800" dirty="0" smtClean="0">
                <a:latin typeface="微軟正黑體" pitchFamily="34" charset="-120"/>
                <a:ea typeface="微軟正黑體" pitchFamily="34" charset="-120"/>
              </a:rPr>
              <a:t>，</a:t>
            </a:r>
            <a:r>
              <a:rPr lang="en-US" altLang="zh-TW" sz="1800" dirty="0" smtClean="0">
                <a:latin typeface="微軟正黑體" pitchFamily="34" charset="-120"/>
                <a:ea typeface="微軟正黑體" pitchFamily="34" charset="-120"/>
              </a:rPr>
              <a:t>SMB</a:t>
            </a:r>
            <a:r>
              <a:rPr lang="zh-TW" altLang="zh-TW" sz="1800" dirty="0" smtClean="0">
                <a:latin typeface="微軟正黑體" pitchFamily="34" charset="-120"/>
                <a:ea typeface="微軟正黑體" pitchFamily="34" charset="-120"/>
              </a:rPr>
              <a:t>硬體品牌為</a:t>
            </a:r>
            <a:r>
              <a:rPr lang="zh-TW" altLang="en-US" sz="1800" u="sng" dirty="0" smtClean="0">
                <a:latin typeface="微軟正黑體" pitchFamily="34" charset="-120"/>
                <a:ea typeface="微軟正黑體" pitchFamily="34" charset="-120"/>
              </a:rPr>
              <a:t>　　　　</a:t>
            </a:r>
            <a:r>
              <a:rPr lang="zh-TW" altLang="zh-TW" sz="1800" dirty="0" smtClean="0">
                <a:latin typeface="微軟正黑體" pitchFamily="34" charset="-120"/>
                <a:ea typeface="微軟正黑體" pitchFamily="34" charset="-120"/>
              </a:rPr>
              <a:t>，</a:t>
            </a:r>
            <a:r>
              <a:rPr lang="en-US" altLang="zh-TW" sz="1800" dirty="0" smtClean="0">
                <a:latin typeface="微軟正黑體" pitchFamily="34" charset="-120"/>
                <a:ea typeface="微軟正黑體" pitchFamily="34" charset="-120"/>
              </a:rPr>
              <a:t>SMB</a:t>
            </a:r>
            <a:r>
              <a:rPr lang="zh-TW" altLang="zh-TW" sz="1800" dirty="0" smtClean="0">
                <a:latin typeface="微軟正黑體" pitchFamily="34" charset="-120"/>
                <a:ea typeface="微軟正黑體" pitchFamily="34" charset="-120"/>
              </a:rPr>
              <a:t>軟體品牌為</a:t>
            </a:r>
            <a:r>
              <a:rPr lang="zh-TW" altLang="en-US" sz="1800" u="sng" dirty="0" smtClean="0">
                <a:latin typeface="微軟正黑體" pitchFamily="34" charset="-120"/>
                <a:ea typeface="微軟正黑體" pitchFamily="34" charset="-120"/>
              </a:rPr>
              <a:t>　　</a:t>
            </a:r>
            <a:r>
              <a:rPr lang="zh-TW" altLang="en-US" sz="1800" dirty="0" smtClean="0">
                <a:latin typeface="微軟正黑體" pitchFamily="34" charset="-120"/>
                <a:ea typeface="微軟正黑體" pitchFamily="34" charset="-120"/>
              </a:rPr>
              <a:t>。　</a:t>
            </a:r>
            <a:endParaRPr lang="zh-TW" altLang="zh-TW" sz="1800" dirty="0" smtClean="0">
              <a:latin typeface="微軟正黑體" pitchFamily="34" charset="-120"/>
              <a:ea typeface="微軟正黑體" pitchFamily="34" charset="-120"/>
            </a:endParaRPr>
          </a:p>
          <a:p>
            <a:pPr eaLnBrk="1" hangingPunct="1">
              <a:spcBef>
                <a:spcPts val="600"/>
              </a:spcBef>
              <a:spcAft>
                <a:spcPts val="600"/>
              </a:spcAft>
              <a:buFont typeface="Wingdings" pitchFamily="2" charset="2"/>
              <a:buChar char="l"/>
              <a:defRPr/>
            </a:pPr>
            <a:r>
              <a:rPr lang="zh-TW" altLang="zh-TW" sz="1800" kern="100" dirty="0" smtClean="0">
                <a:solidFill>
                  <a:srgbClr val="000000"/>
                </a:solidFill>
                <a:latin typeface="微軟正黑體" pitchFamily="34" charset="-120"/>
                <a:ea typeface="微軟正黑體" pitchFamily="34" charset="-120"/>
                <a:cs typeface="Times New Roman" panose="02020603050405020304" pitchFamily="18" charset="0"/>
              </a:rPr>
              <a:t>本案規劃架設</a:t>
            </a:r>
            <a:r>
              <a:rPr lang="en-US" altLang="zh-TW" sz="1800" kern="100" dirty="0" smtClean="0">
                <a:solidFill>
                  <a:srgbClr val="000000"/>
                </a:solidFill>
                <a:latin typeface="微軟正黑體" pitchFamily="34" charset="-120"/>
                <a:ea typeface="微軟正黑體" pitchFamily="34" charset="-120"/>
                <a:cs typeface="Times New Roman" panose="02020603050405020304" pitchFamily="18" charset="0"/>
              </a:rPr>
              <a:t>____</a:t>
            </a:r>
            <a:r>
              <a:rPr lang="zh-TW" altLang="zh-TW" sz="1800" kern="100" dirty="0" smtClean="0">
                <a:solidFill>
                  <a:srgbClr val="000000"/>
                </a:solidFill>
                <a:latin typeface="微軟正黑體" pitchFamily="34" charset="-120"/>
                <a:ea typeface="微軟正黑體" pitchFamily="34" charset="-120"/>
                <a:cs typeface="Times New Roman" panose="02020603050405020304" pitchFamily="18" charset="0"/>
              </a:rPr>
              <a:t>組伺服器、使用</a:t>
            </a:r>
            <a:r>
              <a:rPr lang="en-US" altLang="zh-TW" sz="1800" kern="100" dirty="0" smtClean="0">
                <a:solidFill>
                  <a:srgbClr val="000000"/>
                </a:solidFill>
                <a:latin typeface="微軟正黑體" pitchFamily="34" charset="-120"/>
                <a:ea typeface="微軟正黑體" pitchFamily="34" charset="-120"/>
                <a:cs typeface="Times New Roman" panose="02020603050405020304" pitchFamily="18" charset="0"/>
              </a:rPr>
              <a:t>____</a:t>
            </a:r>
            <a:r>
              <a:rPr lang="zh-TW" altLang="zh-TW" sz="1800" kern="100" dirty="0" smtClean="0">
                <a:solidFill>
                  <a:srgbClr val="000000"/>
                </a:solidFill>
                <a:latin typeface="微軟正黑體" pitchFamily="34" charset="-120"/>
                <a:ea typeface="微軟正黑體" pitchFamily="34" charset="-120"/>
                <a:cs typeface="Times New Roman" panose="02020603050405020304" pitchFamily="18" charset="0"/>
              </a:rPr>
              <a:t>台聯網中介裝</a:t>
            </a:r>
            <a:r>
              <a:rPr lang="zh-TW" altLang="en-US" sz="1800" kern="100" dirty="0" smtClean="0">
                <a:solidFill>
                  <a:srgbClr val="000000"/>
                </a:solidFill>
                <a:latin typeface="微軟正黑體" pitchFamily="34" charset="-120"/>
                <a:ea typeface="微軟正黑體" pitchFamily="34" charset="-120"/>
                <a:cs typeface="Times New Roman" panose="02020603050405020304" pitchFamily="18" charset="0"/>
              </a:rPr>
              <a:t>置</a:t>
            </a:r>
            <a:r>
              <a:rPr lang="en-US" altLang="zh-TW" sz="1800" kern="100" dirty="0" smtClean="0">
                <a:solidFill>
                  <a:srgbClr val="000000"/>
                </a:solidFill>
                <a:latin typeface="微軟正黑體" pitchFamily="34" charset="-120"/>
                <a:ea typeface="微軟正黑體" pitchFamily="34" charset="-120"/>
                <a:cs typeface="Times New Roman" panose="02020603050405020304" pitchFamily="18" charset="0"/>
              </a:rPr>
              <a:t>(HUB/Router/AP/Gateway)</a:t>
            </a:r>
            <a:endParaRPr lang="zh-TW" altLang="zh-TW" sz="1800" kern="100" dirty="0" smtClean="0">
              <a:latin typeface="微軟正黑體" pitchFamily="34" charset="-120"/>
              <a:ea typeface="微軟正黑體" pitchFamily="34" charset="-120"/>
              <a:cs typeface="Times New Roman" panose="02020603050405020304" pitchFamily="18" charset="0"/>
            </a:endParaRPr>
          </a:p>
          <a:p>
            <a:pPr>
              <a:spcBef>
                <a:spcPts val="600"/>
              </a:spcBef>
              <a:spcAft>
                <a:spcPts val="600"/>
              </a:spcAft>
              <a:buFont typeface="Wingdings" pitchFamily="2" charset="2"/>
              <a:buChar char="l"/>
              <a:defRPr/>
            </a:pPr>
            <a:r>
              <a:rPr lang="zh-TW" altLang="zh-TW" sz="1800" dirty="0" smtClean="0">
                <a:latin typeface="微軟正黑體" pitchFamily="34" charset="-120"/>
                <a:ea typeface="微軟正黑體" pitchFamily="34" charset="-120"/>
              </a:rPr>
              <a:t>受輔導業者□</a:t>
            </a:r>
            <a:r>
              <a:rPr lang="zh-TW" altLang="en-US" sz="1800" dirty="0" smtClean="0">
                <a:latin typeface="微軟正黑體" pitchFamily="34" charset="-120"/>
                <a:ea typeface="微軟正黑體" pitchFamily="34" charset="-120"/>
              </a:rPr>
              <a:t>未使用</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 □已使用</a:t>
            </a:r>
            <a:r>
              <a:rPr lang="en-US" altLang="zh-TW" sz="1800" dirty="0" smtClean="0">
                <a:latin typeface="微軟正黑體" pitchFamily="34" charset="-120"/>
                <a:ea typeface="微軟正黑體" pitchFamily="34" charset="-120"/>
              </a:rPr>
              <a:t>ERP</a:t>
            </a:r>
            <a:r>
              <a:rPr lang="zh-TW" altLang="zh-TW" sz="1800" dirty="0" smtClean="0">
                <a:latin typeface="微軟正黑體" pitchFamily="34" charset="-120"/>
                <a:ea typeface="微軟正黑體" pitchFamily="34" charset="-120"/>
              </a:rPr>
              <a:t>系統，其品牌為</a:t>
            </a:r>
            <a:r>
              <a:rPr lang="en-US" altLang="zh-TW" sz="1800" dirty="0" smtClean="0">
                <a:latin typeface="微軟正黑體" pitchFamily="34" charset="-120"/>
                <a:ea typeface="微軟正黑體" pitchFamily="34" charset="-120"/>
              </a:rPr>
              <a:t>_________________</a:t>
            </a:r>
            <a:r>
              <a:rPr lang="zh-TW" altLang="zh-TW" sz="1800" dirty="0" smtClean="0">
                <a:latin typeface="微軟正黑體" pitchFamily="34" charset="-120"/>
                <a:ea typeface="微軟正黑體" pitchFamily="34" charset="-120"/>
              </a:rPr>
              <a:t>。</a:t>
            </a:r>
            <a:endParaRPr lang="en-US" altLang="zh-TW" sz="1800" dirty="0" smtClean="0">
              <a:latin typeface="微軟正黑體" pitchFamily="34" charset="-120"/>
              <a:ea typeface="微軟正黑體" pitchFamily="34" charset="-120"/>
            </a:endParaRPr>
          </a:p>
          <a:p>
            <a:pPr indent="0">
              <a:spcBef>
                <a:spcPts val="600"/>
              </a:spcBef>
              <a:spcAft>
                <a:spcPts val="600"/>
              </a:spcAft>
              <a:defRPr/>
            </a:pPr>
            <a:r>
              <a:rPr lang="zh-TW" altLang="zh-TW" sz="1800" dirty="0" smtClean="0">
                <a:latin typeface="微軟正黑體" pitchFamily="34" charset="-120"/>
                <a:ea typeface="微軟正黑體" pitchFamily="34" charset="-120"/>
              </a:rPr>
              <a:t>本案</a:t>
            </a:r>
            <a:r>
              <a:rPr lang="en-US" altLang="zh-TW" sz="1800" dirty="0" smtClean="0">
                <a:latin typeface="微軟正黑體" pitchFamily="34" charset="-120"/>
                <a:ea typeface="微軟正黑體" pitchFamily="34" charset="-120"/>
              </a:rPr>
              <a:t>SMB</a:t>
            </a:r>
            <a:r>
              <a:rPr lang="zh-TW" altLang="en-US" sz="1800" dirty="0" smtClean="0">
                <a:latin typeface="微軟正黑體" pitchFamily="34" charset="-120"/>
                <a:ea typeface="微軟正黑體" pitchFamily="34" charset="-120"/>
              </a:rPr>
              <a:t>或</a:t>
            </a:r>
            <a:r>
              <a:rPr lang="en-US" altLang="zh-TW" sz="1800" dirty="0" smtClean="0">
                <a:latin typeface="微軟正黑體" pitchFamily="34" charset="-120"/>
                <a:ea typeface="微軟正黑體" pitchFamily="34" charset="-120"/>
              </a:rPr>
              <a:t>Server</a:t>
            </a:r>
            <a:r>
              <a:rPr lang="zh-TW" altLang="zh-TW" sz="1800" dirty="0" smtClean="0">
                <a:latin typeface="微軟正黑體" pitchFamily="34" charset="-120"/>
                <a:ea typeface="微軟正黑體" pitchFamily="34" charset="-120"/>
              </a:rPr>
              <a:t>□</a:t>
            </a:r>
            <a:r>
              <a:rPr lang="zh-TW" altLang="en-US" sz="1800" dirty="0" smtClean="0">
                <a:latin typeface="微軟正黑體" pitchFamily="34" charset="-120"/>
                <a:ea typeface="微軟正黑體" pitchFamily="34" charset="-120"/>
              </a:rPr>
              <a:t>未與</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 □</a:t>
            </a:r>
            <a:r>
              <a:rPr lang="zh-TW" altLang="en-US" sz="1800" dirty="0" smtClean="0">
                <a:latin typeface="微軟正黑體" pitchFamily="34" charset="-120"/>
                <a:ea typeface="微軟正黑體" pitchFamily="34" charset="-120"/>
              </a:rPr>
              <a:t>已與</a:t>
            </a:r>
            <a:r>
              <a:rPr lang="zh-TW" altLang="zh-TW" sz="1800" dirty="0" smtClean="0">
                <a:latin typeface="微軟正黑體" pitchFamily="34" charset="-120"/>
                <a:ea typeface="微軟正黑體" pitchFamily="34" charset="-120"/>
              </a:rPr>
              <a:t>該</a:t>
            </a:r>
            <a:r>
              <a:rPr lang="en-US" altLang="zh-TW" sz="1800" dirty="0" smtClean="0">
                <a:latin typeface="微軟正黑體" pitchFamily="34" charset="-120"/>
                <a:ea typeface="微軟正黑體" pitchFamily="34" charset="-120"/>
              </a:rPr>
              <a:t>ERP</a:t>
            </a:r>
            <a:r>
              <a:rPr lang="zh-TW" altLang="zh-TW" sz="1800" dirty="0" smtClean="0">
                <a:latin typeface="微軟正黑體" pitchFamily="34" charset="-120"/>
                <a:ea typeface="微軟正黑體" pitchFamily="34" charset="-120"/>
              </a:rPr>
              <a:t>系統整合</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指具資料轉換</a:t>
            </a:r>
            <a:r>
              <a:rPr lang="en-US" altLang="zh-TW" sz="1800" dirty="0" smtClean="0">
                <a:latin typeface="微軟正黑體" pitchFamily="34" charset="-120"/>
                <a:ea typeface="微軟正黑體" pitchFamily="34" charset="-120"/>
              </a:rPr>
              <a:t>)</a:t>
            </a:r>
            <a:r>
              <a:rPr lang="zh-TW" altLang="en-US" sz="1800" dirty="0" smtClean="0">
                <a:latin typeface="微軟正黑體" pitchFamily="34" charset="-120"/>
                <a:ea typeface="微軟正黑體" pitchFamily="34" charset="-120"/>
              </a:rPr>
              <a:t>。</a:t>
            </a:r>
            <a:endParaRPr lang="en-US" altLang="zh-TW" sz="1800" dirty="0" smtClean="0">
              <a:latin typeface="微軟正黑體" pitchFamily="34" charset="-120"/>
              <a:ea typeface="微軟正黑體" pitchFamily="34" charset="-120"/>
            </a:endParaRPr>
          </a:p>
          <a:p>
            <a:pPr>
              <a:spcBef>
                <a:spcPts val="600"/>
              </a:spcBef>
              <a:spcAft>
                <a:spcPts val="600"/>
              </a:spcAft>
              <a:buFont typeface="Wingdings" pitchFamily="2" charset="2"/>
              <a:buChar char="l"/>
              <a:defRPr/>
            </a:pPr>
            <a:r>
              <a:rPr lang="zh-TW" altLang="zh-TW" sz="1800" dirty="0" smtClean="0">
                <a:latin typeface="微軟正黑體" pitchFamily="34" charset="-120"/>
                <a:ea typeface="微軟正黑體" pitchFamily="34" charset="-120"/>
              </a:rPr>
              <a:t>受輔導業者□</a:t>
            </a:r>
            <a:r>
              <a:rPr lang="zh-TW" altLang="en-US" sz="1800" dirty="0" smtClean="0">
                <a:latin typeface="微軟正黑體" pitchFamily="34" charset="-120"/>
                <a:ea typeface="微軟正黑體" pitchFamily="34" charset="-120"/>
              </a:rPr>
              <a:t>未使用</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 □已使用</a:t>
            </a:r>
            <a:r>
              <a:rPr lang="en-US" altLang="zh-TW" sz="1800" dirty="0" smtClean="0">
                <a:latin typeface="微軟正黑體" pitchFamily="34" charset="-120"/>
                <a:ea typeface="微軟正黑體" pitchFamily="34" charset="-120"/>
              </a:rPr>
              <a:t>MES</a:t>
            </a:r>
            <a:r>
              <a:rPr lang="zh-TW" altLang="zh-TW" sz="1800" dirty="0" smtClean="0">
                <a:latin typeface="微軟正黑體" pitchFamily="34" charset="-120"/>
                <a:ea typeface="微軟正黑體" pitchFamily="34" charset="-120"/>
              </a:rPr>
              <a:t>系統，其品牌為</a:t>
            </a:r>
            <a:r>
              <a:rPr lang="en-US" altLang="zh-TW" sz="1800" dirty="0" smtClean="0">
                <a:latin typeface="微軟正黑體" pitchFamily="34" charset="-120"/>
                <a:ea typeface="微軟正黑體" pitchFamily="34" charset="-120"/>
              </a:rPr>
              <a:t>_________________</a:t>
            </a:r>
            <a:r>
              <a:rPr lang="zh-TW" altLang="zh-TW" sz="1800" dirty="0" smtClean="0">
                <a:latin typeface="微軟正黑體" pitchFamily="34" charset="-120"/>
                <a:ea typeface="微軟正黑體" pitchFamily="34" charset="-120"/>
              </a:rPr>
              <a:t>。</a:t>
            </a:r>
            <a:endParaRPr lang="en-US" altLang="zh-TW" sz="1800" dirty="0" smtClean="0">
              <a:latin typeface="微軟正黑體" pitchFamily="34" charset="-120"/>
              <a:ea typeface="微軟正黑體" pitchFamily="34" charset="-120"/>
            </a:endParaRPr>
          </a:p>
          <a:p>
            <a:pPr indent="0">
              <a:spcBef>
                <a:spcPts val="600"/>
              </a:spcBef>
              <a:spcAft>
                <a:spcPts val="600"/>
              </a:spcAft>
              <a:defRPr/>
            </a:pPr>
            <a:r>
              <a:rPr lang="zh-TW" altLang="zh-TW" sz="1800" dirty="0" smtClean="0">
                <a:latin typeface="微軟正黑體" pitchFamily="34" charset="-120"/>
                <a:ea typeface="微軟正黑體" pitchFamily="34" charset="-120"/>
              </a:rPr>
              <a:t>本案</a:t>
            </a:r>
            <a:r>
              <a:rPr lang="en-US" altLang="zh-TW" sz="1800" dirty="0" smtClean="0">
                <a:latin typeface="微軟正黑體" pitchFamily="34" charset="-120"/>
                <a:ea typeface="微軟正黑體" pitchFamily="34" charset="-120"/>
              </a:rPr>
              <a:t>SMB</a:t>
            </a:r>
            <a:r>
              <a:rPr lang="zh-TW" altLang="en-US" sz="1800" dirty="0" smtClean="0">
                <a:latin typeface="微軟正黑體" pitchFamily="34" charset="-120"/>
                <a:ea typeface="微軟正黑體" pitchFamily="34" charset="-120"/>
              </a:rPr>
              <a:t>或</a:t>
            </a:r>
            <a:r>
              <a:rPr lang="en-US" altLang="zh-TW" sz="1800" dirty="0" smtClean="0">
                <a:latin typeface="微軟正黑體" pitchFamily="34" charset="-120"/>
                <a:ea typeface="微軟正黑體" pitchFamily="34" charset="-120"/>
              </a:rPr>
              <a:t>Server</a:t>
            </a:r>
            <a:r>
              <a:rPr lang="zh-TW" altLang="zh-TW" sz="1800" dirty="0" smtClean="0">
                <a:latin typeface="微軟正黑體" pitchFamily="34" charset="-120"/>
                <a:ea typeface="微軟正黑體" pitchFamily="34" charset="-120"/>
              </a:rPr>
              <a:t>□</a:t>
            </a:r>
            <a:r>
              <a:rPr lang="zh-TW" altLang="en-US" sz="1800" dirty="0" smtClean="0">
                <a:latin typeface="微軟正黑體" pitchFamily="34" charset="-120"/>
                <a:ea typeface="微軟正黑體" pitchFamily="34" charset="-120"/>
              </a:rPr>
              <a:t>未與</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 □</a:t>
            </a:r>
            <a:r>
              <a:rPr lang="zh-TW" altLang="en-US" sz="1800" dirty="0" smtClean="0">
                <a:latin typeface="微軟正黑體" pitchFamily="34" charset="-120"/>
                <a:ea typeface="微軟正黑體" pitchFamily="34" charset="-120"/>
              </a:rPr>
              <a:t>已與</a:t>
            </a:r>
            <a:r>
              <a:rPr lang="zh-TW" altLang="zh-TW" sz="1800" dirty="0" smtClean="0">
                <a:latin typeface="微軟正黑體" pitchFamily="34" charset="-120"/>
                <a:ea typeface="微軟正黑體" pitchFamily="34" charset="-120"/>
              </a:rPr>
              <a:t>該</a:t>
            </a:r>
            <a:r>
              <a:rPr lang="en-US" altLang="zh-TW" sz="1800" dirty="0" smtClean="0">
                <a:latin typeface="微軟正黑體" pitchFamily="34" charset="-120"/>
                <a:ea typeface="微軟正黑體" pitchFamily="34" charset="-120"/>
              </a:rPr>
              <a:t>MES</a:t>
            </a:r>
            <a:r>
              <a:rPr lang="zh-TW" altLang="zh-TW" sz="1800" dirty="0" smtClean="0">
                <a:latin typeface="微軟正黑體" pitchFamily="34" charset="-120"/>
                <a:ea typeface="微軟正黑體" pitchFamily="34" charset="-120"/>
              </a:rPr>
              <a:t>系統整合</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指具資料轉換</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a:t>
            </a:r>
            <a:endParaRPr lang="en-US" altLang="zh-TW" sz="1800" dirty="0" smtClean="0">
              <a:latin typeface="微軟正黑體" pitchFamily="34" charset="-120"/>
              <a:ea typeface="微軟正黑體" pitchFamily="34" charset="-120"/>
            </a:endParaRPr>
          </a:p>
          <a:p>
            <a:pPr>
              <a:spcBef>
                <a:spcPts val="600"/>
              </a:spcBef>
              <a:spcAft>
                <a:spcPts val="600"/>
              </a:spcAft>
              <a:buFont typeface="Wingdings" pitchFamily="2" charset="2"/>
              <a:buChar char="l"/>
              <a:defRPr/>
            </a:pPr>
            <a:r>
              <a:rPr lang="zh-TW" altLang="zh-TW" sz="1800" dirty="0" smtClean="0">
                <a:latin typeface="微軟正黑體" pitchFamily="34" charset="-120"/>
                <a:ea typeface="微軟正黑體" pitchFamily="34" charset="-120"/>
              </a:rPr>
              <a:t>本案</a:t>
            </a:r>
            <a:r>
              <a:rPr lang="en-US" altLang="zh-TW" sz="1800" dirty="0" smtClean="0">
                <a:latin typeface="微軟正黑體" pitchFamily="34" charset="-120"/>
                <a:ea typeface="微軟正黑體" pitchFamily="34" charset="-120"/>
              </a:rPr>
              <a:t>SMB</a:t>
            </a:r>
            <a:r>
              <a:rPr lang="zh-TW" altLang="en-US" sz="1800" dirty="0" smtClean="0">
                <a:latin typeface="微軟正黑體" pitchFamily="34" charset="-120"/>
                <a:ea typeface="微軟正黑體" pitchFamily="34" charset="-120"/>
              </a:rPr>
              <a:t>或</a:t>
            </a:r>
            <a:r>
              <a:rPr lang="en-US" altLang="zh-TW" sz="1800" dirty="0" smtClean="0">
                <a:latin typeface="微軟正黑體" pitchFamily="34" charset="-120"/>
                <a:ea typeface="微軟正黑體" pitchFamily="34" charset="-120"/>
              </a:rPr>
              <a:t>Server</a:t>
            </a:r>
            <a:r>
              <a:rPr lang="zh-TW" altLang="zh-TW" sz="1800" dirty="0" smtClean="0">
                <a:latin typeface="微軟正黑體" pitchFamily="34" charset="-120"/>
                <a:ea typeface="微軟正黑體" pitchFamily="34" charset="-120"/>
              </a:rPr>
              <a:t>□</a:t>
            </a:r>
            <a:r>
              <a:rPr lang="zh-TW" altLang="en-US" sz="1800" dirty="0" smtClean="0">
                <a:latin typeface="微軟正黑體" pitchFamily="34" charset="-120"/>
                <a:ea typeface="微軟正黑體" pitchFamily="34" charset="-120"/>
              </a:rPr>
              <a:t>已與受輔導業者</a:t>
            </a:r>
            <a:r>
              <a:rPr lang="en-US" altLang="zh-TW" sz="1800" dirty="0" smtClean="0">
                <a:latin typeface="微軟正黑體" pitchFamily="34" charset="-120"/>
                <a:ea typeface="微軟正黑體" pitchFamily="34" charset="-120"/>
              </a:rPr>
              <a:t>______________________</a:t>
            </a:r>
            <a:r>
              <a:rPr lang="zh-TW" altLang="en-US" sz="1800" dirty="0" smtClean="0">
                <a:latin typeface="微軟正黑體" pitchFamily="34" charset="-120"/>
                <a:ea typeface="微軟正黑體" pitchFamily="34" charset="-120"/>
              </a:rPr>
              <a:t>系統整合</a:t>
            </a:r>
            <a:r>
              <a:rPr lang="zh-TW" altLang="zh-TW" sz="1800" dirty="0" smtClean="0">
                <a:latin typeface="微軟正黑體" pitchFamily="34" charset="-120"/>
                <a:ea typeface="微軟正黑體" pitchFamily="34" charset="-120"/>
              </a:rPr>
              <a:t>。</a:t>
            </a:r>
            <a:endParaRPr lang="en-US" altLang="zh-TW" sz="1800" dirty="0" smtClean="0">
              <a:latin typeface="微軟正黑體" pitchFamily="34" charset="-120"/>
              <a:ea typeface="微軟正黑體" pitchFamily="34" charset="-120"/>
            </a:endParaRPr>
          </a:p>
          <a:p>
            <a:pPr eaLnBrk="1" hangingPunct="1">
              <a:spcBef>
                <a:spcPts val="600"/>
              </a:spcBef>
              <a:spcAft>
                <a:spcPts val="600"/>
              </a:spcAft>
              <a:buFont typeface="Wingdings" pitchFamily="2" charset="2"/>
              <a:buChar char="l"/>
              <a:defRPr/>
            </a:pPr>
            <a:r>
              <a:rPr lang="zh-TW" altLang="en-US" sz="1800" dirty="0" smtClean="0">
                <a:uFill>
                  <a:solidFill>
                    <a:srgbClr val="00B050"/>
                  </a:solidFill>
                </a:uFill>
                <a:latin typeface="微軟正黑體" pitchFamily="34" charset="-120"/>
                <a:ea typeface="微軟正黑體" pitchFamily="34" charset="-120"/>
              </a:rPr>
              <a:t>受輔導業者</a:t>
            </a:r>
            <a:r>
              <a:rPr lang="zh-TW" altLang="zh-TW" sz="1800" dirty="0" smtClean="0">
                <a:uFill>
                  <a:solidFill>
                    <a:srgbClr val="00B050"/>
                  </a:solidFill>
                </a:uFill>
                <a:latin typeface="微軟正黑體" pitchFamily="34" charset="-120"/>
                <a:ea typeface="微軟正黑體" pitchFamily="34" charset="-120"/>
              </a:rPr>
              <a:t>□ </a:t>
            </a:r>
            <a:r>
              <a:rPr lang="zh-TW" altLang="en-US" sz="1800" dirty="0" smtClean="0">
                <a:uFill>
                  <a:solidFill>
                    <a:srgbClr val="00B050"/>
                  </a:solidFill>
                </a:uFill>
                <a:latin typeface="微軟正黑體" pitchFamily="34" charset="-120"/>
                <a:ea typeface="微軟正黑體" pitchFamily="34" charset="-120"/>
              </a:rPr>
              <a:t>有</a:t>
            </a:r>
            <a:r>
              <a:rPr lang="zh-TW" altLang="en-US" sz="1800" u="sng" dirty="0" smtClean="0">
                <a:uFill>
                  <a:solidFill>
                    <a:schemeClr val="tx1"/>
                  </a:solidFill>
                </a:uFill>
                <a:latin typeface="微軟正黑體" pitchFamily="34" charset="-120"/>
                <a:ea typeface="微軟正黑體" pitchFamily="34" charset="-120"/>
              </a:rPr>
              <a:t>　　</a:t>
            </a:r>
            <a:r>
              <a:rPr lang="zh-TW" altLang="en-US" sz="1800" dirty="0" smtClean="0">
                <a:uFill>
                  <a:solidFill>
                    <a:srgbClr val="00B050"/>
                  </a:solidFill>
                </a:uFill>
                <a:latin typeface="微軟正黑體" pitchFamily="34" charset="-120"/>
                <a:ea typeface="微軟正黑體" pitchFamily="34" charset="-120"/>
              </a:rPr>
              <a:t>人／</a:t>
            </a:r>
            <a:r>
              <a:rPr lang="zh-TW" altLang="zh-TW" sz="1800" dirty="0" smtClean="0">
                <a:uFill>
                  <a:solidFill>
                    <a:srgbClr val="00B050"/>
                  </a:solidFill>
                </a:uFill>
                <a:latin typeface="微軟正黑體" pitchFamily="34" charset="-120"/>
                <a:ea typeface="微軟正黑體" pitchFamily="34" charset="-120"/>
              </a:rPr>
              <a:t> □ </a:t>
            </a:r>
            <a:r>
              <a:rPr lang="zh-TW" altLang="en-US" sz="1800" dirty="0" smtClean="0">
                <a:uFill>
                  <a:solidFill>
                    <a:srgbClr val="00B050"/>
                  </a:solidFill>
                </a:uFill>
                <a:latin typeface="微軟正黑體" pitchFamily="34" charset="-120"/>
                <a:ea typeface="微軟正黑體" pitchFamily="34" charset="-120"/>
              </a:rPr>
              <a:t>無資訊管理系統</a:t>
            </a:r>
            <a:r>
              <a:rPr lang="en-US" altLang="zh-TW" sz="1800" kern="100" dirty="0" smtClean="0">
                <a:solidFill>
                  <a:srgbClr val="000000"/>
                </a:solidFill>
                <a:latin typeface="微軟正黑體" pitchFamily="34" charset="-120"/>
                <a:ea typeface="微軟正黑體" pitchFamily="34" charset="-120"/>
                <a:cs typeface="Times New Roman" panose="02020603050405020304" pitchFamily="18" charset="0"/>
              </a:rPr>
              <a:t>(</a:t>
            </a:r>
            <a:r>
              <a:rPr lang="en-US" altLang="zh-TW" sz="1800" dirty="0" smtClean="0">
                <a:uFill>
                  <a:solidFill>
                    <a:srgbClr val="00B050"/>
                  </a:solidFill>
                </a:uFill>
                <a:latin typeface="微軟正黑體" pitchFamily="34" charset="-120"/>
                <a:ea typeface="微軟正黑體" pitchFamily="34" charset="-120"/>
              </a:rPr>
              <a:t>MIS)</a:t>
            </a:r>
            <a:r>
              <a:rPr lang="zh-TW" altLang="en-US" sz="1800" dirty="0" smtClean="0">
                <a:uFill>
                  <a:solidFill>
                    <a:srgbClr val="00B050"/>
                  </a:solidFill>
                </a:uFill>
                <a:latin typeface="微軟正黑體" pitchFamily="34" charset="-120"/>
                <a:ea typeface="微軟正黑體" pitchFamily="34" charset="-120"/>
              </a:rPr>
              <a:t>人員。</a:t>
            </a:r>
            <a:endParaRPr lang="en-US" altLang="zh-TW" sz="1800" dirty="0" smtClean="0">
              <a:uFill>
                <a:solidFill>
                  <a:srgbClr val="00B050"/>
                </a:solidFill>
              </a:uFill>
              <a:latin typeface="微軟正黑體" pitchFamily="34" charset="-120"/>
              <a:ea typeface="微軟正黑體" pitchFamily="34" charset="-120"/>
            </a:endParaRPr>
          </a:p>
          <a:p>
            <a:pPr eaLnBrk="1" hangingPunct="1">
              <a:spcBef>
                <a:spcPts val="600"/>
              </a:spcBef>
              <a:spcAft>
                <a:spcPts val="600"/>
              </a:spcAft>
              <a:buFont typeface="Wingdings" pitchFamily="2" charset="2"/>
              <a:buChar char="l"/>
              <a:defRPr/>
            </a:pPr>
            <a:r>
              <a:rPr lang="zh-TW" altLang="en-US" sz="1800" dirty="0" smtClean="0">
                <a:latin typeface="微軟正黑體" pitchFamily="34" charset="-120"/>
                <a:ea typeface="微軟正黑體" pitchFamily="34" charset="-120"/>
              </a:rPr>
              <a:t>受輔導業者</a:t>
            </a:r>
            <a:r>
              <a:rPr lang="zh-TW" altLang="zh-TW" sz="1800" dirty="0" smtClean="0">
                <a:latin typeface="微軟正黑體" pitchFamily="34" charset="-120"/>
                <a:ea typeface="微軟正黑體" pitchFamily="34" charset="-120"/>
              </a:rPr>
              <a:t>□ </a:t>
            </a:r>
            <a:r>
              <a:rPr lang="zh-TW" altLang="en-US" sz="1800" dirty="0" smtClean="0">
                <a:latin typeface="微軟正黑體" pitchFamily="34" charset="-120"/>
                <a:ea typeface="微軟正黑體" pitchFamily="34" charset="-120"/>
              </a:rPr>
              <a:t>有／</a:t>
            </a:r>
            <a:r>
              <a:rPr lang="zh-TW" altLang="zh-TW" sz="1800" dirty="0" smtClean="0">
                <a:latin typeface="微軟正黑體" pitchFamily="34" charset="-120"/>
                <a:ea typeface="微軟正黑體" pitchFamily="34" charset="-120"/>
              </a:rPr>
              <a:t> □ </a:t>
            </a:r>
            <a:r>
              <a:rPr lang="zh-TW" altLang="en-US" sz="1800" dirty="0" smtClean="0">
                <a:latin typeface="微軟正黑體" pitchFamily="34" charset="-120"/>
                <a:ea typeface="微軟正黑體" pitchFamily="34" charset="-120"/>
              </a:rPr>
              <a:t>無實施精實管理</a:t>
            </a:r>
            <a:r>
              <a:rPr lang="en-US" altLang="zh-TW" sz="1800" kern="100" dirty="0" smtClean="0">
                <a:solidFill>
                  <a:srgbClr val="000000"/>
                </a:solidFill>
                <a:latin typeface="微軟正黑體" pitchFamily="34" charset="-120"/>
                <a:ea typeface="微軟正黑體" pitchFamily="34" charset="-120"/>
                <a:cs typeface="Times New Roman" panose="02020603050405020304" pitchFamily="18" charset="0"/>
              </a:rPr>
              <a:t>(</a:t>
            </a:r>
            <a:r>
              <a:rPr lang="en-US" altLang="zh-TW" sz="1800" dirty="0" smtClean="0">
                <a:latin typeface="微軟正黑體" pitchFamily="34" charset="-120"/>
                <a:ea typeface="微軟正黑體" pitchFamily="34" charset="-120"/>
              </a:rPr>
              <a:t>TPS)</a:t>
            </a:r>
            <a:r>
              <a:rPr lang="zh-TW" altLang="en-US" sz="1800" dirty="0" smtClean="0">
                <a:latin typeface="微軟正黑體" pitchFamily="34" charset="-120"/>
                <a:ea typeface="微軟正黑體" pitchFamily="34" charset="-120"/>
              </a:rPr>
              <a:t>。</a:t>
            </a:r>
            <a:endParaRPr lang="en-US" altLang="zh-TW" sz="1800" dirty="0" smtClean="0">
              <a:latin typeface="微軟正黑體" pitchFamily="34" charset="-120"/>
              <a:ea typeface="微軟正黑體" pitchFamily="34" charset="-120"/>
            </a:endParaRPr>
          </a:p>
          <a:p>
            <a:pPr eaLnBrk="1" hangingPunct="1">
              <a:spcBef>
                <a:spcPts val="600"/>
              </a:spcBef>
              <a:spcAft>
                <a:spcPts val="600"/>
              </a:spcAft>
              <a:buFont typeface="Wingdings" pitchFamily="2" charset="2"/>
              <a:buChar char="l"/>
              <a:defRPr/>
            </a:pPr>
            <a:r>
              <a:rPr lang="zh-TW" altLang="zh-TW" sz="1800" dirty="0" smtClean="0">
                <a:latin typeface="微軟正黑體" pitchFamily="34" charset="-120"/>
                <a:ea typeface="微軟正黑體" pitchFamily="34" charset="-120"/>
              </a:rPr>
              <a:t>可視化呈現方式</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可複選</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 □機台螢幕</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 □戰情室看板</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 □行動裝置</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 □其它：</a:t>
            </a:r>
            <a:r>
              <a:rPr lang="en-US" altLang="zh-TW" sz="1800" dirty="0" smtClean="0">
                <a:latin typeface="微軟正黑體" pitchFamily="34" charset="-120"/>
                <a:ea typeface="微軟正黑體" pitchFamily="34" charset="-120"/>
              </a:rPr>
              <a:t>____________</a:t>
            </a:r>
            <a:r>
              <a:rPr lang="zh-TW" altLang="en-US" sz="1800" dirty="0" smtClean="0">
                <a:latin typeface="微軟正黑體" pitchFamily="34" charset="-120"/>
                <a:ea typeface="微軟正黑體" pitchFamily="34" charset="-120"/>
              </a:rPr>
              <a:t>。</a:t>
            </a:r>
            <a:endParaRPr lang="en-US" altLang="zh-TW" sz="1800" dirty="0" smtClean="0">
              <a:latin typeface="微軟正黑體" pitchFamily="34" charset="-120"/>
              <a:ea typeface="微軟正黑體" pitchFamily="34" charset="-120"/>
            </a:endParaRPr>
          </a:p>
        </p:txBody>
      </p:sp>
      <p:sp>
        <p:nvSpPr>
          <p:cNvPr id="7"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21449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編號版面配置區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0110159F-CAE6-4339-97DE-A14D949BBECF}" type="slidenum">
              <a:rPr kumimoji="0" lang="en-US" altLang="zh-TW" sz="1800">
                <a:latin typeface="Constantia" panose="02030602050306030303" pitchFamily="18" charset="0"/>
                <a:ea typeface="標楷體" panose="03000509000000000000" pitchFamily="65" charset="-120"/>
              </a:rPr>
              <a:pPr/>
              <a:t>11</a:t>
            </a:fld>
            <a:endParaRPr kumimoji="0" lang="en-US" altLang="zh-TW" sz="1800">
              <a:latin typeface="Constantia" panose="02030602050306030303" pitchFamily="18" charset="0"/>
              <a:ea typeface="標楷體" panose="03000509000000000000" pitchFamily="65" charset="-120"/>
            </a:endParaRPr>
          </a:p>
        </p:txBody>
      </p:sp>
      <p:sp>
        <p:nvSpPr>
          <p:cNvPr id="17412" name="Rectangle 3"/>
          <p:cNvSpPr txBox="1">
            <a:spLocks noChangeArrowheads="1"/>
          </p:cNvSpPr>
          <p:nvPr/>
        </p:nvSpPr>
        <p:spPr bwMode="auto">
          <a:xfrm>
            <a:off x="34925" y="692150"/>
            <a:ext cx="87852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二</a:t>
            </a:r>
            <a:r>
              <a:rPr lang="zh-TW" altLang="en-US" b="1" dirty="0" smtClean="0">
                <a:latin typeface="微軟正黑體" panose="020B0604030504040204" pitchFamily="34" charset="-120"/>
                <a:ea typeface="微軟正黑體" panose="020B0604030504040204" pitchFamily="34" charset="-120"/>
              </a:rPr>
              <a:t>、解決方案</a:t>
            </a:r>
            <a:r>
              <a:rPr lang="en-US" altLang="zh-TW" b="1" dirty="0" smtClean="0">
                <a:solidFill>
                  <a:srgbClr val="00B050"/>
                </a:solidFill>
                <a:latin typeface="微軟正黑體" panose="020B0604030504040204" pitchFamily="34" charset="-120"/>
                <a:ea typeface="微軟正黑體" panose="020B0604030504040204" pitchFamily="34" charset="-120"/>
              </a:rPr>
              <a:t>(</a:t>
            </a:r>
            <a:r>
              <a:rPr lang="zh-TW" altLang="en-US" b="1"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疫後</a:t>
            </a:r>
            <a:r>
              <a:rPr lang="en-US" altLang="zh-TW" b="1"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SMU-Phase I</a:t>
            </a:r>
            <a:r>
              <a:rPr lang="en-US" altLang="zh-TW" b="1" dirty="0" smtClean="0">
                <a:solidFill>
                  <a:srgbClr val="00B050"/>
                </a:solidFill>
                <a:latin typeface="微軟正黑體" panose="020B0604030504040204" pitchFamily="34" charset="-120"/>
                <a:ea typeface="微軟正黑體" panose="020B0604030504040204" pitchFamily="34" charset="-120"/>
              </a:rPr>
              <a:t>)</a:t>
            </a:r>
            <a:endParaRPr lang="en-US" altLang="zh-TW" b="1" dirty="0">
              <a:solidFill>
                <a:srgbClr val="00B050"/>
              </a:solidFill>
              <a:latin typeface="微軟正黑體" panose="020B0604030504040204" pitchFamily="34" charset="-120"/>
              <a:ea typeface="微軟正黑體" panose="020B0604030504040204" pitchFamily="34" charset="-120"/>
            </a:endParaRPr>
          </a:p>
        </p:txBody>
      </p:sp>
      <p:sp>
        <p:nvSpPr>
          <p:cNvPr id="17413" name="矩形 6"/>
          <p:cNvSpPr>
            <a:spLocks noChangeArrowheads="1"/>
          </p:cNvSpPr>
          <p:nvPr/>
        </p:nvSpPr>
        <p:spPr bwMode="auto">
          <a:xfrm>
            <a:off x="395288" y="1084263"/>
            <a:ext cx="7489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8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18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本案</a:t>
            </a:r>
            <a:r>
              <a:rPr lang="zh-TW" altLang="zh-TW" sz="1800" dirty="0">
                <a:latin typeface="微軟正黑體" panose="020B0604030504040204" pitchFamily="34" charset="-120"/>
                <a:ea typeface="微軟正黑體" panose="020B0604030504040204" pitchFamily="34" charset="-120"/>
                <a:cs typeface="Times New Roman" panose="02020603050405020304" pitchFamily="18" charset="0"/>
              </a:rPr>
              <a:t>設備導入</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SMB</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軟體</a:t>
            </a:r>
            <a:r>
              <a:rPr lang="zh-TW" altLang="zh-TW" sz="1800" dirty="0">
                <a:latin typeface="微軟正黑體" panose="020B0604030504040204" pitchFamily="34" charset="-120"/>
                <a:ea typeface="微軟正黑體" panose="020B0604030504040204" pitchFamily="34" charset="-120"/>
                <a:cs typeface="Times New Roman" panose="02020603050405020304" pitchFamily="18" charset="0"/>
              </a:rPr>
              <a:t>功能</a:t>
            </a:r>
            <a:endPar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2580450815"/>
              </p:ext>
            </p:extLst>
          </p:nvPr>
        </p:nvGraphicFramePr>
        <p:xfrm>
          <a:off x="109538" y="1454150"/>
          <a:ext cx="8926511" cy="4292688"/>
        </p:xfrm>
        <a:graphic>
          <a:graphicData uri="http://schemas.openxmlformats.org/drawingml/2006/table">
            <a:tbl>
              <a:tblPr/>
              <a:tblGrid>
                <a:gridCol w="1585961">
                  <a:extLst>
                    <a:ext uri="{9D8B030D-6E8A-4147-A177-3AD203B41FA5}">
                      <a16:colId xmlns:a16="http://schemas.microsoft.com/office/drawing/2014/main" val="20000"/>
                    </a:ext>
                  </a:extLst>
                </a:gridCol>
                <a:gridCol w="6751957">
                  <a:extLst>
                    <a:ext uri="{9D8B030D-6E8A-4147-A177-3AD203B41FA5}">
                      <a16:colId xmlns:a16="http://schemas.microsoft.com/office/drawing/2014/main" val="20001"/>
                    </a:ext>
                  </a:extLst>
                </a:gridCol>
                <a:gridCol w="588593">
                  <a:extLst>
                    <a:ext uri="{9D8B030D-6E8A-4147-A177-3AD203B41FA5}">
                      <a16:colId xmlns:a16="http://schemas.microsoft.com/office/drawing/2014/main" val="20002"/>
                    </a:ext>
                  </a:extLst>
                </a:gridCol>
              </a:tblGrid>
              <a:tr h="330208">
                <a:tc>
                  <a:txBody>
                    <a:bodyPr/>
                    <a:lstStyle/>
                    <a:p>
                      <a:pPr algn="ctr">
                        <a:lnSpc>
                          <a:spcPts val="2600"/>
                        </a:lnSpc>
                        <a:spcAft>
                          <a:spcPts val="0"/>
                        </a:spcAft>
                      </a:pPr>
                      <a:r>
                        <a:rPr lang="zh-TW" sz="1400" kern="100" dirty="0">
                          <a:latin typeface="+mj-ea"/>
                          <a:ea typeface="+mj-ea"/>
                          <a:cs typeface="Times New Roman"/>
                        </a:rPr>
                        <a:t>類別</a:t>
                      </a: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400" kern="100" dirty="0">
                          <a:latin typeface="+mj-ea"/>
                          <a:ea typeface="+mj-ea"/>
                          <a:cs typeface="Times New Roman"/>
                        </a:rPr>
                        <a:t>功能模組</a:t>
                      </a: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400" kern="100" dirty="0">
                          <a:latin typeface="+mj-ea"/>
                          <a:ea typeface="+mj-ea"/>
                          <a:cs typeface="Times New Roman"/>
                        </a:rPr>
                        <a:t>本</a:t>
                      </a:r>
                      <a:r>
                        <a:rPr lang="zh-TW" sz="1400" kern="100" dirty="0" smtClean="0">
                          <a:latin typeface="+mj-ea"/>
                          <a:ea typeface="+mj-ea"/>
                          <a:cs typeface="Times New Roman"/>
                        </a:rPr>
                        <a:t>案</a:t>
                      </a:r>
                      <a:r>
                        <a:rPr lang="en-US" altLang="zh-TW" sz="1400" kern="100" dirty="0" smtClean="0">
                          <a:latin typeface="+mj-ea"/>
                          <a:ea typeface="+mj-ea"/>
                          <a:cs typeface="Times New Roman"/>
                        </a:rPr>
                        <a:t/>
                      </a:r>
                      <a:br>
                        <a:rPr lang="en-US" altLang="zh-TW" sz="1400" kern="100" dirty="0" smtClean="0">
                          <a:latin typeface="+mj-ea"/>
                          <a:ea typeface="+mj-ea"/>
                          <a:cs typeface="Times New Roman"/>
                        </a:rPr>
                      </a:br>
                      <a:r>
                        <a:rPr lang="en-US" altLang="zh-TW" sz="1400" kern="100" dirty="0" smtClean="0">
                          <a:latin typeface="+mj-ea"/>
                          <a:ea typeface="+mj-ea"/>
                          <a:cs typeface="Times New Roman"/>
                        </a:rPr>
                        <a:t>(</a:t>
                      </a:r>
                      <a:r>
                        <a:rPr lang="zh-TW" altLang="en-US" sz="1400" kern="100" dirty="0" smtClean="0">
                          <a:latin typeface="+mj-ea"/>
                          <a:ea typeface="+mj-ea"/>
                          <a:cs typeface="Times New Roman"/>
                        </a:rPr>
                        <a:t>必要</a:t>
                      </a:r>
                      <a:r>
                        <a:rPr lang="en-US" altLang="zh-TW" sz="1400" kern="100" dirty="0" smtClean="0">
                          <a:latin typeface="+mj-ea"/>
                          <a:ea typeface="+mj-ea"/>
                          <a:cs typeface="Times New Roman"/>
                        </a:rPr>
                        <a:t>)</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0"/>
                  </a:ext>
                </a:extLst>
              </a:tr>
              <a:tr h="330208">
                <a:tc rowSpan="2">
                  <a:txBody>
                    <a:bodyPr/>
                    <a:lstStyle/>
                    <a:p>
                      <a:pPr marL="0" algn="ctr" defTabSz="914400" rtl="0" eaLnBrk="1" latinLnBrk="0" hangingPunct="1">
                        <a:lnSpc>
                          <a:spcPts val="2600"/>
                        </a:lnSpc>
                        <a:spcAft>
                          <a:spcPts val="0"/>
                        </a:spcAft>
                      </a:pPr>
                      <a:r>
                        <a:rPr lang="zh-TW" sz="1400" kern="100" dirty="0">
                          <a:solidFill>
                            <a:schemeClr val="tx1"/>
                          </a:solidFill>
                          <a:latin typeface="+mj-ea"/>
                          <a:ea typeface="+mj-ea"/>
                          <a:cs typeface="Times New Roman"/>
                        </a:rPr>
                        <a:t>資訊安全</a:t>
                      </a: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ts val="2600"/>
                        </a:lnSpc>
                        <a:spcBef>
                          <a:spcPts val="0"/>
                        </a:spcBef>
                        <a:spcAft>
                          <a:spcPts val="0"/>
                        </a:spcAft>
                        <a:buClrTx/>
                        <a:buSzTx/>
                        <a:buFontTx/>
                        <a:buNone/>
                        <a:tabLst/>
                        <a:defRPr/>
                      </a:pPr>
                      <a:r>
                        <a:rPr lang="zh-TW" altLang="zh-TW" sz="1400" kern="100" dirty="0" smtClean="0">
                          <a:solidFill>
                            <a:schemeClr val="tx1"/>
                          </a:solidFill>
                          <a:latin typeface="+mj-ea"/>
                          <a:ea typeface="+mj-ea"/>
                          <a:cs typeface="Times New Roman"/>
                        </a:rPr>
                        <a:t>第三方資訊安全檢測</a:t>
                      </a:r>
                      <a:r>
                        <a:rPr lang="zh-TW" altLang="en-US" sz="1400" kern="100" dirty="0" smtClean="0">
                          <a:solidFill>
                            <a:schemeClr val="tx1"/>
                          </a:solidFill>
                          <a:latin typeface="+mj-ea"/>
                          <a:ea typeface="+mj-ea"/>
                          <a:cs typeface="Times New Roman"/>
                        </a:rPr>
                        <a:t>規劃</a:t>
                      </a:r>
                      <a:r>
                        <a:rPr lang="en-US" altLang="zh-TW" sz="1400" kern="100" dirty="0" smtClean="0">
                          <a:solidFill>
                            <a:schemeClr val="tx1"/>
                          </a:solidFill>
                          <a:latin typeface="+mj-ea"/>
                          <a:ea typeface="+mj-ea"/>
                          <a:cs typeface="Times New Roman"/>
                        </a:rPr>
                        <a:t>(</a:t>
                      </a:r>
                      <a:r>
                        <a:rPr lang="zh-TW" altLang="zh-TW" sz="1400" kern="100" dirty="0" smtClean="0">
                          <a:solidFill>
                            <a:schemeClr val="tx1"/>
                          </a:solidFill>
                          <a:latin typeface="+mj-ea"/>
                          <a:ea typeface="+mj-ea"/>
                          <a:cs typeface="Times New Roman"/>
                        </a:rPr>
                        <a:t>必要</a:t>
                      </a:r>
                      <a:r>
                        <a:rPr lang="en-US" altLang="zh-TW" sz="1400" kern="100" dirty="0" smtClean="0">
                          <a:solidFill>
                            <a:schemeClr val="tx1"/>
                          </a:solidFill>
                          <a:latin typeface="+mj-ea"/>
                          <a:ea typeface="+mj-ea"/>
                          <a:cs typeface="Times New Roman"/>
                        </a:rPr>
                        <a:t>)</a:t>
                      </a:r>
                      <a:endParaRPr lang="zh-TW" altLang="zh-TW" sz="1400" kern="100" dirty="0" smtClean="0">
                        <a:solidFill>
                          <a:schemeClr val="tx1"/>
                        </a:solidFill>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ts val="2600"/>
                        </a:lnSpc>
                        <a:spcBef>
                          <a:spcPts val="0"/>
                        </a:spcBef>
                        <a:spcAft>
                          <a:spcPts val="0"/>
                        </a:spcAft>
                        <a:buClrTx/>
                        <a:buSzTx/>
                        <a:buFontTx/>
                        <a:buNone/>
                        <a:tabLst/>
                        <a:defRPr/>
                      </a:pPr>
                      <a:r>
                        <a:rPr lang="en-US" altLang="zh-TW" sz="1400" kern="100" dirty="0" smtClean="0">
                          <a:solidFill>
                            <a:schemeClr val="tx1"/>
                          </a:solidFill>
                          <a:latin typeface="+mj-ea"/>
                          <a:ea typeface="+mj-ea"/>
                          <a:cs typeface="Times New Roman"/>
                        </a:rPr>
                        <a:t>V</a:t>
                      </a:r>
                      <a:endParaRPr lang="zh-TW" altLang="zh-TW" sz="1400" kern="100" dirty="0" smtClean="0">
                        <a:solidFill>
                          <a:schemeClr val="tx1"/>
                        </a:solidFill>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8">
                <a:tc vMerge="1">
                  <a:txBody>
                    <a:bodyPr/>
                    <a:lstStyle/>
                    <a:p>
                      <a:pPr algn="ctr">
                        <a:lnSpc>
                          <a:spcPts val="2600"/>
                        </a:lnSpc>
                        <a:spcAft>
                          <a:spcPts val="0"/>
                        </a:spcAft>
                      </a:pPr>
                      <a:endParaRPr lang="zh-TW" sz="1600" kern="100" dirty="0">
                        <a:latin typeface="Times New Roman"/>
                        <a:ea typeface="標楷體"/>
                        <a:cs typeface="Times New Roman"/>
                      </a:endParaRPr>
                    </a:p>
                  </a:txBody>
                  <a:tcPr marL="42782" marR="42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ts val="2600"/>
                        </a:lnSpc>
                        <a:spcBef>
                          <a:spcPts val="0"/>
                        </a:spcBef>
                        <a:spcAft>
                          <a:spcPts val="0"/>
                        </a:spcAft>
                        <a:buClrTx/>
                        <a:buSzTx/>
                        <a:buFontTx/>
                        <a:buNone/>
                        <a:tabLst/>
                        <a:defRPr/>
                      </a:pPr>
                      <a:r>
                        <a:rPr lang="zh-TW" altLang="en-US" sz="1400" kern="100" dirty="0" smtClean="0">
                          <a:solidFill>
                            <a:schemeClr val="tx1"/>
                          </a:solidFill>
                          <a:latin typeface="+mj-ea"/>
                          <a:ea typeface="+mj-ea"/>
                          <a:cs typeface="Times New Roman"/>
                        </a:rPr>
                        <a:t>資訊安全改善規劃</a:t>
                      </a:r>
                      <a:r>
                        <a:rPr lang="en-US" altLang="zh-TW" sz="1400" kern="100" dirty="0" smtClean="0">
                          <a:solidFill>
                            <a:schemeClr val="tx1"/>
                          </a:solidFill>
                          <a:latin typeface="+mj-ea"/>
                          <a:ea typeface="+mj-ea"/>
                          <a:cs typeface="Times New Roman"/>
                        </a:rPr>
                        <a:t>(</a:t>
                      </a:r>
                      <a:r>
                        <a:rPr lang="zh-TW" altLang="en-US" sz="1400" kern="100" dirty="0" smtClean="0">
                          <a:solidFill>
                            <a:schemeClr val="tx1"/>
                          </a:solidFill>
                          <a:latin typeface="+mj-ea"/>
                          <a:ea typeface="+mj-ea"/>
                          <a:cs typeface="Times New Roman"/>
                        </a:rPr>
                        <a:t>必要</a:t>
                      </a:r>
                      <a:r>
                        <a:rPr lang="en-US" altLang="zh-TW" sz="1400" kern="100" dirty="0" smtClean="0">
                          <a:solidFill>
                            <a:schemeClr val="tx1"/>
                          </a:solidFill>
                          <a:latin typeface="+mj-ea"/>
                          <a:ea typeface="+mj-ea"/>
                          <a:cs typeface="Times New Roman"/>
                        </a:rPr>
                        <a:t>)</a:t>
                      </a:r>
                      <a:endParaRPr lang="zh-TW" altLang="zh-TW" sz="1400" kern="100" dirty="0" smtClean="0">
                        <a:solidFill>
                          <a:schemeClr val="tx1"/>
                        </a:solidFill>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400" kern="100" dirty="0">
                          <a:solidFill>
                            <a:schemeClr val="tx1"/>
                          </a:solidFill>
                          <a:latin typeface="+mj-ea"/>
                          <a:ea typeface="+mj-ea"/>
                          <a:cs typeface="Times New Roman"/>
                        </a:rPr>
                        <a:t>V</a:t>
                      </a:r>
                      <a:endParaRPr lang="zh-TW" sz="1400" kern="100" dirty="0">
                        <a:solidFill>
                          <a:schemeClr val="tx1"/>
                        </a:solidFill>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8">
                <a:tc rowSpan="2">
                  <a:txBody>
                    <a:bodyPr/>
                    <a:lstStyle/>
                    <a:p>
                      <a:pPr algn="ctr">
                        <a:lnSpc>
                          <a:spcPts val="2600"/>
                        </a:lnSpc>
                        <a:spcAft>
                          <a:spcPts val="0"/>
                        </a:spcAft>
                      </a:pPr>
                      <a:r>
                        <a:rPr lang="zh-TW" sz="1400" kern="100" dirty="0">
                          <a:latin typeface="+mj-ea"/>
                          <a:ea typeface="+mj-ea"/>
                          <a:cs typeface="Times New Roman"/>
                        </a:rPr>
                        <a:t>設備聯網</a:t>
                      </a: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600"/>
                        </a:lnSpc>
                        <a:spcAft>
                          <a:spcPts val="0"/>
                        </a:spcAft>
                      </a:pPr>
                      <a:r>
                        <a:rPr lang="en-US" sz="1400" kern="100" dirty="0">
                          <a:latin typeface="+mj-ea"/>
                          <a:ea typeface="+mj-ea"/>
                          <a:cs typeface="Times New Roman"/>
                        </a:rPr>
                        <a:t>A</a:t>
                      </a:r>
                      <a:r>
                        <a:rPr lang="en-US" sz="1400" kern="100" dirty="0" smtClean="0">
                          <a:latin typeface="+mj-ea"/>
                          <a:ea typeface="+mj-ea"/>
                          <a:cs typeface="Times New Roman"/>
                        </a:rPr>
                        <a:t>.</a:t>
                      </a:r>
                      <a:r>
                        <a:rPr lang="zh-TW" altLang="en-US" sz="1400" dirty="0" smtClean="0"/>
                        <a:t>設備連線設定管理功能</a:t>
                      </a:r>
                      <a:r>
                        <a:rPr lang="en-US" sz="1400" kern="100" dirty="0" smtClean="0">
                          <a:latin typeface="+mj-ea"/>
                          <a:ea typeface="+mj-ea"/>
                          <a:cs typeface="Times New Roman"/>
                        </a:rPr>
                        <a:t>(</a:t>
                      </a:r>
                      <a:r>
                        <a:rPr lang="zh-TW" sz="1400" kern="100" dirty="0">
                          <a:latin typeface="+mj-ea"/>
                          <a:ea typeface="+mj-ea"/>
                          <a:cs typeface="Times New Roman"/>
                        </a:rPr>
                        <a:t>必要</a:t>
                      </a:r>
                      <a:r>
                        <a:rPr lang="en-US" sz="1400" kern="100" dirty="0">
                          <a:latin typeface="+mj-ea"/>
                          <a:ea typeface="+mj-ea"/>
                          <a:cs typeface="Times New Roman"/>
                        </a:rPr>
                        <a:t>)</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mj-ea"/>
                          <a:ea typeface="+mj-ea"/>
                          <a:cs typeface="Times New Roman"/>
                        </a:rPr>
                        <a:t>V</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8">
                <a:tc vMerge="1">
                  <a:txBody>
                    <a:bodyPr/>
                    <a:lstStyle/>
                    <a:p>
                      <a:endParaRPr lang="zh-TW" altLang="en-US"/>
                    </a:p>
                  </a:txBody>
                  <a:tcPr/>
                </a:tc>
                <a:tc>
                  <a:txBody>
                    <a:bodyPr/>
                    <a:lstStyle/>
                    <a:p>
                      <a:pPr algn="just">
                        <a:lnSpc>
                          <a:spcPts val="2600"/>
                        </a:lnSpc>
                        <a:spcAft>
                          <a:spcPts val="0"/>
                        </a:spcAft>
                      </a:pPr>
                      <a:r>
                        <a:rPr lang="en-US" altLang="zh-TW" sz="1400" kern="100" dirty="0" smtClean="0">
                          <a:latin typeface="+mj-ea"/>
                          <a:ea typeface="+mj-ea"/>
                          <a:cs typeface="Times New Roman"/>
                        </a:rPr>
                        <a:t>B</a:t>
                      </a:r>
                      <a:r>
                        <a:rPr lang="en-US" altLang="zh-TW" sz="1400" kern="100" dirty="0" smtClean="0">
                          <a:latin typeface="+mj-ea"/>
                          <a:ea typeface="+mj-ea"/>
                          <a:cs typeface="Times New Roman"/>
                        </a:rPr>
                        <a:t>.</a:t>
                      </a:r>
                      <a:r>
                        <a:rPr lang="zh-TW" altLang="en-US" sz="1400" dirty="0" smtClean="0"/>
                        <a:t>資料擷取與儲存管理功能</a:t>
                      </a:r>
                      <a:r>
                        <a:rPr lang="en-US" sz="1400" kern="100" dirty="0" smtClean="0">
                          <a:latin typeface="+mj-ea"/>
                          <a:ea typeface="+mj-ea"/>
                          <a:cs typeface="Times New Roman"/>
                        </a:rPr>
                        <a:t>(</a:t>
                      </a:r>
                      <a:r>
                        <a:rPr lang="zh-TW" sz="1400" kern="100" dirty="0">
                          <a:latin typeface="+mj-ea"/>
                          <a:ea typeface="+mj-ea"/>
                          <a:cs typeface="Times New Roman"/>
                        </a:rPr>
                        <a:t>必要</a:t>
                      </a:r>
                      <a:r>
                        <a:rPr lang="en-US" sz="1400" kern="100" dirty="0">
                          <a:latin typeface="+mj-ea"/>
                          <a:ea typeface="+mj-ea"/>
                          <a:cs typeface="Times New Roman"/>
                        </a:rPr>
                        <a:t>)</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mj-ea"/>
                          <a:ea typeface="+mj-ea"/>
                          <a:cs typeface="Times New Roman"/>
                        </a:rPr>
                        <a:t>V</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8">
                <a:tc rowSpan="6">
                  <a:txBody>
                    <a:bodyPr/>
                    <a:lstStyle/>
                    <a:p>
                      <a:pPr algn="ctr">
                        <a:lnSpc>
                          <a:spcPts val="2600"/>
                        </a:lnSpc>
                        <a:spcAft>
                          <a:spcPts val="0"/>
                        </a:spcAft>
                      </a:pPr>
                      <a:r>
                        <a:rPr lang="zh-TW" sz="1400" kern="100" dirty="0">
                          <a:latin typeface="+mj-ea"/>
                          <a:ea typeface="+mj-ea"/>
                          <a:cs typeface="Times New Roman"/>
                        </a:rPr>
                        <a:t>生產管理</a:t>
                      </a: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600"/>
                        </a:lnSpc>
                        <a:spcAft>
                          <a:spcPts val="0"/>
                        </a:spcAft>
                      </a:pPr>
                      <a:r>
                        <a:rPr lang="en-US" sz="1400" kern="100" dirty="0">
                          <a:latin typeface="+mj-ea"/>
                          <a:ea typeface="+mj-ea"/>
                          <a:cs typeface="Times New Roman"/>
                        </a:rPr>
                        <a:t>C</a:t>
                      </a:r>
                      <a:r>
                        <a:rPr lang="en-US" sz="1400" kern="100" dirty="0" smtClean="0">
                          <a:latin typeface="+mj-ea"/>
                          <a:ea typeface="+mj-ea"/>
                          <a:cs typeface="Times New Roman"/>
                        </a:rPr>
                        <a:t>.</a:t>
                      </a:r>
                      <a:r>
                        <a:rPr lang="zh-TW" altLang="en-US" sz="1400" dirty="0" smtClean="0"/>
                        <a:t>設備稼動管理功能</a:t>
                      </a:r>
                      <a:r>
                        <a:rPr lang="en-US" sz="1400" kern="100" dirty="0" smtClean="0">
                          <a:latin typeface="+mj-ea"/>
                          <a:ea typeface="+mj-ea"/>
                          <a:cs typeface="Times New Roman"/>
                        </a:rPr>
                        <a:t>(</a:t>
                      </a:r>
                      <a:r>
                        <a:rPr lang="zh-TW" sz="1400" kern="100" dirty="0">
                          <a:latin typeface="+mj-ea"/>
                          <a:ea typeface="+mj-ea"/>
                          <a:cs typeface="Times New Roman"/>
                        </a:rPr>
                        <a:t>必要</a:t>
                      </a:r>
                      <a:r>
                        <a:rPr lang="en-US" sz="1400" kern="100" dirty="0">
                          <a:latin typeface="+mj-ea"/>
                          <a:ea typeface="+mj-ea"/>
                          <a:cs typeface="Times New Roman"/>
                        </a:rPr>
                        <a:t>)</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a:latin typeface="+mj-ea"/>
                          <a:ea typeface="+mj-ea"/>
                          <a:cs typeface="Times New Roman"/>
                        </a:rPr>
                        <a:t>V</a:t>
                      </a:r>
                      <a:endParaRPr lang="zh-TW" sz="1400" kern="10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30208">
                <a:tc vMerge="1">
                  <a:txBody>
                    <a:bodyPr/>
                    <a:lstStyle/>
                    <a:p>
                      <a:endParaRPr lang="zh-TW" altLang="en-US"/>
                    </a:p>
                  </a:txBody>
                  <a:tcPr/>
                </a:tc>
                <a:tc>
                  <a:txBody>
                    <a:bodyPr/>
                    <a:lstStyle/>
                    <a:p>
                      <a:pPr algn="just">
                        <a:lnSpc>
                          <a:spcPts val="2600"/>
                        </a:lnSpc>
                        <a:spcAft>
                          <a:spcPts val="0"/>
                        </a:spcAft>
                      </a:pPr>
                      <a:r>
                        <a:rPr lang="en-US" sz="1400" kern="100" dirty="0">
                          <a:latin typeface="+mj-ea"/>
                          <a:ea typeface="+mj-ea"/>
                          <a:cs typeface="Times New Roman"/>
                        </a:rPr>
                        <a:t>D</a:t>
                      </a:r>
                      <a:r>
                        <a:rPr lang="en-US" sz="1400" kern="100" dirty="0" smtClean="0">
                          <a:latin typeface="+mj-ea"/>
                          <a:ea typeface="+mj-ea"/>
                          <a:cs typeface="Times New Roman"/>
                        </a:rPr>
                        <a:t>.</a:t>
                      </a:r>
                      <a:r>
                        <a:rPr lang="zh-TW" altLang="en-US" sz="1400" dirty="0" smtClean="0"/>
                        <a:t>設備完工計量管理功能</a:t>
                      </a:r>
                      <a:r>
                        <a:rPr lang="en-US" sz="1400" kern="100" dirty="0" smtClean="0">
                          <a:latin typeface="+mj-ea"/>
                          <a:ea typeface="+mj-ea"/>
                          <a:cs typeface="Times New Roman"/>
                        </a:rPr>
                        <a:t>(</a:t>
                      </a:r>
                      <a:r>
                        <a:rPr lang="zh-TW" sz="1400" kern="100" dirty="0">
                          <a:latin typeface="+mj-ea"/>
                          <a:ea typeface="+mj-ea"/>
                          <a:cs typeface="Times New Roman"/>
                        </a:rPr>
                        <a:t>必要</a:t>
                      </a:r>
                      <a:r>
                        <a:rPr lang="en-US" sz="1400" kern="100" dirty="0">
                          <a:latin typeface="+mj-ea"/>
                          <a:ea typeface="+mj-ea"/>
                          <a:cs typeface="Times New Roman"/>
                        </a:rPr>
                        <a:t>)</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mj-ea"/>
                          <a:ea typeface="+mj-ea"/>
                          <a:cs typeface="Times New Roman"/>
                        </a:rPr>
                        <a:t>V</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0208">
                <a:tc vMerge="1">
                  <a:txBody>
                    <a:bodyPr/>
                    <a:lstStyle/>
                    <a:p>
                      <a:endParaRPr lang="zh-TW" altLang="en-US"/>
                    </a:p>
                  </a:txBody>
                  <a:tcPr/>
                </a:tc>
                <a:tc>
                  <a:txBody>
                    <a:bodyPr/>
                    <a:lstStyle/>
                    <a:p>
                      <a:pPr marL="0" marR="0" lvl="0" indent="0" algn="just" defTabSz="914400" rtl="0" eaLnBrk="1" fontAlgn="auto" latinLnBrk="0" hangingPunct="1">
                        <a:lnSpc>
                          <a:spcPts val="2600"/>
                        </a:lnSpc>
                        <a:spcBef>
                          <a:spcPts val="0"/>
                        </a:spcBef>
                        <a:spcAft>
                          <a:spcPts val="0"/>
                        </a:spcAft>
                        <a:buClrTx/>
                        <a:buSzTx/>
                        <a:buFontTx/>
                        <a:buNone/>
                        <a:tabLst/>
                        <a:defRPr/>
                      </a:pPr>
                      <a:r>
                        <a:rPr lang="en-US" sz="1400" kern="100" dirty="0">
                          <a:latin typeface="+mj-ea"/>
                          <a:ea typeface="+mj-ea"/>
                          <a:cs typeface="Times New Roman"/>
                        </a:rPr>
                        <a:t>E</a:t>
                      </a:r>
                      <a:r>
                        <a:rPr lang="en-US" sz="1400" kern="100" dirty="0" smtClean="0">
                          <a:latin typeface="+mj-ea"/>
                          <a:ea typeface="+mj-ea"/>
                          <a:cs typeface="Times New Roman"/>
                        </a:rPr>
                        <a:t>.</a:t>
                      </a:r>
                      <a:r>
                        <a:rPr lang="zh-TW" altLang="en-US" sz="1400" dirty="0" smtClean="0"/>
                        <a:t>設備操作歷程記錄</a:t>
                      </a:r>
                      <a:r>
                        <a:rPr lang="en-US" altLang="zh-TW" sz="1400" kern="100" dirty="0" smtClean="0">
                          <a:solidFill>
                            <a:schemeClr val="tx1"/>
                          </a:solidFill>
                          <a:latin typeface="+mj-ea"/>
                          <a:ea typeface="+mn-ea"/>
                          <a:cs typeface="Times New Roman"/>
                        </a:rPr>
                        <a:t>(</a:t>
                      </a:r>
                      <a:r>
                        <a:rPr lang="zh-TW" altLang="zh-TW" sz="1400" kern="100" dirty="0" smtClean="0">
                          <a:solidFill>
                            <a:schemeClr val="tx1"/>
                          </a:solidFill>
                          <a:latin typeface="+mj-ea"/>
                          <a:ea typeface="+mn-ea"/>
                          <a:cs typeface="Times New Roman"/>
                        </a:rPr>
                        <a:t>必要</a:t>
                      </a:r>
                      <a:r>
                        <a:rPr lang="en-US" altLang="zh-TW" sz="1400" kern="100" dirty="0" smtClean="0">
                          <a:solidFill>
                            <a:schemeClr val="tx1"/>
                          </a:solidFill>
                          <a:latin typeface="+mj-ea"/>
                          <a:ea typeface="+mn-ea"/>
                          <a:cs typeface="Times New Roman"/>
                        </a:rPr>
                        <a:t>)</a:t>
                      </a:r>
                      <a:endParaRPr lang="zh-TW" altLang="zh-TW" sz="1400" kern="100" dirty="0" smtClean="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altLang="zh-TW" sz="1400" kern="100" dirty="0" smtClean="0">
                          <a:latin typeface="+mj-ea"/>
                          <a:ea typeface="+mj-ea"/>
                          <a:cs typeface="Times New Roman"/>
                        </a:rPr>
                        <a:t>V</a:t>
                      </a:r>
                      <a:endParaRPr lang="zh-TW" alt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30208">
                <a:tc vMerge="1">
                  <a:txBody>
                    <a:bodyPr/>
                    <a:lstStyle/>
                    <a:p>
                      <a:endParaRPr lang="zh-TW" altLang="en-US"/>
                    </a:p>
                  </a:txBody>
                  <a:tcPr/>
                </a:tc>
                <a:tc>
                  <a:txBody>
                    <a:bodyPr/>
                    <a:lstStyle/>
                    <a:p>
                      <a:pPr algn="just">
                        <a:lnSpc>
                          <a:spcPts val="2600"/>
                        </a:lnSpc>
                        <a:spcAft>
                          <a:spcPts val="0"/>
                        </a:spcAft>
                      </a:pPr>
                      <a:r>
                        <a:rPr lang="en-US" sz="1400" kern="100" dirty="0">
                          <a:latin typeface="+mj-ea"/>
                          <a:ea typeface="+mj-ea"/>
                          <a:cs typeface="Times New Roman"/>
                        </a:rPr>
                        <a:t>F</a:t>
                      </a:r>
                      <a:r>
                        <a:rPr lang="en-US" sz="1400" kern="100" dirty="0" smtClean="0">
                          <a:latin typeface="+mj-ea"/>
                          <a:ea typeface="+mj-ea"/>
                          <a:cs typeface="Times New Roman"/>
                        </a:rPr>
                        <a:t>.</a:t>
                      </a:r>
                      <a:r>
                        <a:rPr lang="zh-TW" altLang="en-US" sz="1400" dirty="0" smtClean="0"/>
                        <a:t>設備故障主動通報</a:t>
                      </a:r>
                      <a:r>
                        <a:rPr lang="en-US" altLang="zh-TW" sz="1400" kern="100" dirty="0" smtClean="0">
                          <a:solidFill>
                            <a:schemeClr val="tx1"/>
                          </a:solidFill>
                          <a:latin typeface="+mj-ea"/>
                          <a:ea typeface="+mn-ea"/>
                          <a:cs typeface="Times New Roman"/>
                        </a:rPr>
                        <a:t>(</a:t>
                      </a:r>
                      <a:r>
                        <a:rPr lang="zh-TW" altLang="zh-TW" sz="1400" kern="100" dirty="0" smtClean="0">
                          <a:solidFill>
                            <a:schemeClr val="tx1"/>
                          </a:solidFill>
                          <a:latin typeface="+mj-ea"/>
                          <a:ea typeface="+mn-ea"/>
                          <a:cs typeface="Times New Roman"/>
                        </a:rPr>
                        <a:t>必要</a:t>
                      </a:r>
                      <a:r>
                        <a:rPr lang="en-US" altLang="zh-TW" sz="1400" kern="100" dirty="0" smtClean="0">
                          <a:solidFill>
                            <a:schemeClr val="tx1"/>
                          </a:solidFill>
                          <a:latin typeface="+mj-ea"/>
                          <a:ea typeface="+mn-ea"/>
                          <a:cs typeface="Times New Roman"/>
                        </a:rPr>
                        <a:t>)</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altLang="zh-TW" sz="1400" kern="100" dirty="0" smtClean="0">
                          <a:latin typeface="+mj-ea"/>
                          <a:ea typeface="+mj-ea"/>
                          <a:cs typeface="Times New Roman"/>
                        </a:rPr>
                        <a:t>V</a:t>
                      </a:r>
                      <a:endParaRPr lang="zh-TW" alt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30208">
                <a:tc vMerge="1">
                  <a:txBody>
                    <a:bodyPr/>
                    <a:lstStyle/>
                    <a:p>
                      <a:endParaRPr lang="zh-TW" altLang="en-US"/>
                    </a:p>
                  </a:txBody>
                  <a:tcPr/>
                </a:tc>
                <a:tc>
                  <a:txBody>
                    <a:bodyPr/>
                    <a:lstStyle/>
                    <a:p>
                      <a:pPr algn="just">
                        <a:lnSpc>
                          <a:spcPts val="2600"/>
                        </a:lnSpc>
                        <a:spcAft>
                          <a:spcPts val="0"/>
                        </a:spcAft>
                      </a:pPr>
                      <a:r>
                        <a:rPr lang="en-US" sz="1400" kern="100" dirty="0">
                          <a:latin typeface="+mj-ea"/>
                          <a:ea typeface="+mj-ea"/>
                          <a:cs typeface="Times New Roman"/>
                        </a:rPr>
                        <a:t>G</a:t>
                      </a:r>
                      <a:r>
                        <a:rPr lang="en-US" sz="1400" kern="100" dirty="0" smtClean="0">
                          <a:latin typeface="+mj-ea"/>
                          <a:ea typeface="+mj-ea"/>
                          <a:cs typeface="Times New Roman"/>
                        </a:rPr>
                        <a:t>.</a:t>
                      </a:r>
                      <a:r>
                        <a:rPr lang="zh-TW" altLang="en-US" sz="1400" dirty="0" smtClean="0"/>
                        <a:t>設備能耗估算功能</a:t>
                      </a:r>
                      <a:r>
                        <a:rPr lang="en-US" altLang="zh-TW" sz="1400" kern="100" dirty="0" smtClean="0">
                          <a:solidFill>
                            <a:schemeClr val="tx1"/>
                          </a:solidFill>
                          <a:latin typeface="+mj-ea"/>
                          <a:ea typeface="+mn-ea"/>
                          <a:cs typeface="Times New Roman"/>
                        </a:rPr>
                        <a:t>(</a:t>
                      </a:r>
                      <a:r>
                        <a:rPr lang="zh-TW" altLang="zh-TW" sz="1400" kern="100" dirty="0" smtClean="0">
                          <a:solidFill>
                            <a:schemeClr val="tx1"/>
                          </a:solidFill>
                          <a:latin typeface="+mj-ea"/>
                          <a:ea typeface="+mn-ea"/>
                          <a:cs typeface="Times New Roman"/>
                        </a:rPr>
                        <a:t>必要</a:t>
                      </a:r>
                      <a:r>
                        <a:rPr lang="en-US" altLang="zh-TW" sz="1400" kern="100" dirty="0" smtClean="0">
                          <a:solidFill>
                            <a:schemeClr val="tx1"/>
                          </a:solidFill>
                          <a:latin typeface="+mj-ea"/>
                          <a:ea typeface="+mn-ea"/>
                          <a:cs typeface="Times New Roman"/>
                        </a:rPr>
                        <a:t>)</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altLang="zh-TW" sz="1400" kern="100" dirty="0" smtClean="0">
                          <a:solidFill>
                            <a:schemeClr val="tx1"/>
                          </a:solidFill>
                          <a:latin typeface="+mj-ea"/>
                          <a:ea typeface="+mn-ea"/>
                          <a:cs typeface="Times New Roman"/>
                        </a:rPr>
                        <a:t>V</a:t>
                      </a:r>
                      <a:endParaRPr lang="zh-TW" altLang="zh-TW" sz="1400" kern="100" dirty="0">
                        <a:solidFill>
                          <a:schemeClr val="tx1"/>
                        </a:solidFill>
                        <a:latin typeface="+mj-ea"/>
                        <a:ea typeface="+mn-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30208">
                <a:tc vMerge="1">
                  <a:txBody>
                    <a:bodyPr/>
                    <a:lstStyle/>
                    <a:p>
                      <a:pPr algn="ctr">
                        <a:lnSpc>
                          <a:spcPts val="2600"/>
                        </a:lnSpc>
                        <a:spcAft>
                          <a:spcPts val="0"/>
                        </a:spcAft>
                      </a:pP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600"/>
                        </a:lnSpc>
                        <a:spcAft>
                          <a:spcPts val="0"/>
                        </a:spcAft>
                      </a:pPr>
                      <a:r>
                        <a:rPr lang="en-US" altLang="zh-TW" sz="1400" dirty="0" smtClean="0"/>
                        <a:t>H.</a:t>
                      </a:r>
                      <a:r>
                        <a:rPr lang="zh-TW" altLang="en-US" sz="1400" dirty="0" smtClean="0"/>
                        <a:t>設備工單完工時間預估：</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altLang="zh-TW" sz="1400" kern="100" dirty="0" smtClean="0">
                          <a:solidFill>
                            <a:schemeClr val="tx1"/>
                          </a:solidFill>
                          <a:latin typeface="+mj-ea"/>
                          <a:ea typeface="+mn-ea"/>
                          <a:cs typeface="Times New Roman"/>
                        </a:rPr>
                        <a:t>-</a:t>
                      </a:r>
                      <a:endParaRPr lang="zh-TW" altLang="zh-TW" sz="1400" kern="100" dirty="0">
                        <a:solidFill>
                          <a:schemeClr val="tx1"/>
                        </a:solidFill>
                        <a:latin typeface="+mj-ea"/>
                        <a:ea typeface="+mn-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7000903"/>
                  </a:ext>
                </a:extLst>
              </a:tr>
              <a:tr h="330208">
                <a:tc>
                  <a:txBody>
                    <a:bodyPr/>
                    <a:lstStyle/>
                    <a:p>
                      <a:pPr marL="0" algn="ctr" defTabSz="914400" rtl="0" eaLnBrk="1" latinLnBrk="0" hangingPunct="1">
                        <a:lnSpc>
                          <a:spcPts val="2600"/>
                        </a:lnSpc>
                        <a:spcAft>
                          <a:spcPts val="0"/>
                        </a:spcAft>
                      </a:pPr>
                      <a:r>
                        <a:rPr lang="zh-TW" sz="1400" kern="100" dirty="0" smtClean="0">
                          <a:solidFill>
                            <a:schemeClr val="tx1"/>
                          </a:solidFill>
                          <a:latin typeface="+mj-ea"/>
                          <a:ea typeface="+mj-ea"/>
                          <a:cs typeface="Times New Roman"/>
                        </a:rPr>
                        <a:t>國際</a:t>
                      </a:r>
                      <a:r>
                        <a:rPr lang="zh-TW" altLang="en-US" sz="1400" kern="100" dirty="0" smtClean="0">
                          <a:solidFill>
                            <a:schemeClr val="tx1"/>
                          </a:solidFill>
                          <a:latin typeface="+mj-ea"/>
                          <a:ea typeface="+mj-ea"/>
                          <a:cs typeface="Times New Roman"/>
                        </a:rPr>
                        <a:t>相容</a:t>
                      </a:r>
                      <a:r>
                        <a:rPr lang="zh-TW" sz="1400" kern="100" dirty="0" smtClean="0">
                          <a:solidFill>
                            <a:schemeClr val="tx1"/>
                          </a:solidFill>
                          <a:latin typeface="+mj-ea"/>
                          <a:ea typeface="+mj-ea"/>
                          <a:cs typeface="Times New Roman"/>
                        </a:rPr>
                        <a:t>通訊協定</a:t>
                      </a:r>
                      <a:endParaRPr lang="zh-TW" sz="1400" kern="100" dirty="0">
                        <a:solidFill>
                          <a:schemeClr val="tx1"/>
                        </a:solidFill>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600"/>
                        </a:lnSpc>
                        <a:spcAft>
                          <a:spcPts val="0"/>
                        </a:spcAft>
                      </a:pPr>
                      <a:r>
                        <a:rPr lang="en-US" sz="1400" kern="100" dirty="0" smtClean="0">
                          <a:latin typeface="+mj-ea"/>
                          <a:ea typeface="+mj-ea"/>
                          <a:cs typeface="Times New Roman"/>
                        </a:rPr>
                        <a:t>I. </a:t>
                      </a:r>
                      <a:r>
                        <a:rPr lang="en-US" sz="1400" kern="100" dirty="0">
                          <a:latin typeface="+mj-ea"/>
                          <a:ea typeface="+mj-ea"/>
                          <a:cs typeface="Times New Roman"/>
                        </a:rPr>
                        <a:t>OPC UA, MT Connect or Others (</a:t>
                      </a:r>
                      <a:r>
                        <a:rPr lang="zh-TW" sz="1400" kern="100" dirty="0">
                          <a:latin typeface="+mj-ea"/>
                          <a:ea typeface="+mj-ea"/>
                          <a:cs typeface="Times New Roman"/>
                        </a:rPr>
                        <a:t>指包含</a:t>
                      </a:r>
                      <a:r>
                        <a:rPr lang="en-US" sz="1400" kern="100" dirty="0">
                          <a:latin typeface="+mj-ea"/>
                          <a:ea typeface="+mj-ea"/>
                          <a:cs typeface="Times New Roman"/>
                        </a:rPr>
                        <a:t>OSI</a:t>
                      </a:r>
                      <a:r>
                        <a:rPr lang="zh-TW" sz="1400" kern="100" dirty="0">
                          <a:latin typeface="+mj-ea"/>
                          <a:ea typeface="+mj-ea"/>
                          <a:cs typeface="Times New Roman"/>
                        </a:rPr>
                        <a:t>第</a:t>
                      </a:r>
                      <a:r>
                        <a:rPr lang="en-US" sz="1400" kern="100" dirty="0">
                          <a:latin typeface="+mj-ea"/>
                          <a:ea typeface="+mj-ea"/>
                          <a:cs typeface="Times New Roman"/>
                        </a:rPr>
                        <a:t>7</a:t>
                      </a:r>
                      <a:r>
                        <a:rPr lang="zh-TW" sz="1400" kern="100" dirty="0">
                          <a:latin typeface="+mj-ea"/>
                          <a:ea typeface="+mj-ea"/>
                          <a:cs typeface="Times New Roman"/>
                        </a:rPr>
                        <a:t>層定義之通訊協定</a:t>
                      </a:r>
                      <a:r>
                        <a:rPr lang="en-US" sz="1400" kern="100" dirty="0">
                          <a:latin typeface="+mj-ea"/>
                          <a:ea typeface="+mj-ea"/>
                          <a:cs typeface="Times New Roman"/>
                        </a:rPr>
                        <a:t>)</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mj-ea"/>
                          <a:ea typeface="+mj-ea"/>
                          <a:cs typeface="Times New Roman"/>
                        </a:rPr>
                        <a:t>-</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9"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75339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12</a:t>
            </a:fld>
            <a:endParaRPr lang="zh-TW" altLang="en-US"/>
          </a:p>
        </p:txBody>
      </p:sp>
      <p:sp>
        <p:nvSpPr>
          <p:cNvPr id="2" name="矩形 1"/>
          <p:cNvSpPr/>
          <p:nvPr/>
        </p:nvSpPr>
        <p:spPr>
          <a:xfrm>
            <a:off x="467544" y="1456773"/>
            <a:ext cx="7486525" cy="1426031"/>
          </a:xfrm>
          <a:prstGeom prst="rect">
            <a:avLst/>
          </a:prstGeom>
        </p:spPr>
        <p:txBody>
          <a:bodyPr wrap="square">
            <a:spAutoFit/>
          </a:bodyPr>
          <a:lstStyle/>
          <a:p>
            <a:pPr marL="228600" lvl="4" indent="-228600" algn="just">
              <a:lnSpc>
                <a:spcPts val="2600"/>
              </a:lnSpc>
              <a:spcAft>
                <a:spcPts val="0"/>
              </a:spcAft>
              <a:buFont typeface="+mj-lt"/>
              <a:buAutoNum type="arabicPeriod"/>
            </a:pPr>
            <a:r>
              <a:rPr lang="zh-TW" altLang="zh-TW" sz="1600" dirty="0">
                <a:solidFill>
                  <a:schemeClr val="bg1">
                    <a:lumMod val="65000"/>
                  </a:schemeClr>
                </a:solidFill>
                <a:latin typeface="+mn-ea"/>
                <a:ea typeface="+mn-ea"/>
              </a:rPr>
              <a:t>請說明輔導單位軟體資訊安全檢測規劃，若本案為輔導單位第</a:t>
            </a:r>
            <a:r>
              <a:rPr lang="en-US" altLang="zh-TW" sz="1600" dirty="0">
                <a:solidFill>
                  <a:schemeClr val="bg1">
                    <a:lumMod val="65000"/>
                  </a:schemeClr>
                </a:solidFill>
                <a:latin typeface="+mn-ea"/>
                <a:ea typeface="+mn-ea"/>
              </a:rPr>
              <a:t>4</a:t>
            </a:r>
            <a:r>
              <a:rPr lang="zh-TW" altLang="zh-TW" sz="1600" dirty="0">
                <a:solidFill>
                  <a:schemeClr val="bg1">
                    <a:lumMod val="65000"/>
                  </a:schemeClr>
                </a:solidFill>
                <a:latin typeface="+mn-ea"/>
                <a:ea typeface="+mn-ea"/>
              </a:rPr>
              <a:t>案之提案計畫，應提供源碼掃描之資訊安全弱點掃描報告，且高度</a:t>
            </a:r>
            <a:r>
              <a:rPr lang="en-US" altLang="zh-TW" sz="1600" dirty="0">
                <a:solidFill>
                  <a:schemeClr val="bg1">
                    <a:lumMod val="65000"/>
                  </a:schemeClr>
                </a:solidFill>
                <a:latin typeface="+mn-ea"/>
                <a:ea typeface="+mn-ea"/>
              </a:rPr>
              <a:t>(</a:t>
            </a:r>
            <a:r>
              <a:rPr lang="zh-TW" altLang="zh-TW" sz="1600" dirty="0">
                <a:solidFill>
                  <a:schemeClr val="bg1">
                    <a:lumMod val="65000"/>
                  </a:schemeClr>
                </a:solidFill>
                <a:latin typeface="+mn-ea"/>
                <a:ea typeface="+mn-ea"/>
              </a:rPr>
              <a:t>含</a:t>
            </a:r>
            <a:r>
              <a:rPr lang="en-US" altLang="zh-TW" sz="1600" dirty="0">
                <a:solidFill>
                  <a:schemeClr val="bg1">
                    <a:lumMod val="65000"/>
                  </a:schemeClr>
                </a:solidFill>
                <a:latin typeface="+mn-ea"/>
                <a:ea typeface="+mn-ea"/>
              </a:rPr>
              <a:t>)</a:t>
            </a:r>
            <a:r>
              <a:rPr lang="zh-TW" altLang="zh-TW" sz="1600" dirty="0">
                <a:solidFill>
                  <a:schemeClr val="bg1">
                    <a:lumMod val="65000"/>
                  </a:schemeClr>
                </a:solidFill>
                <a:latin typeface="+mn-ea"/>
                <a:ea typeface="+mn-ea"/>
              </a:rPr>
              <a:t>以上風險應為</a:t>
            </a:r>
            <a:r>
              <a:rPr lang="en-US" altLang="zh-TW" sz="1600" dirty="0">
                <a:solidFill>
                  <a:schemeClr val="bg1">
                    <a:lumMod val="65000"/>
                  </a:schemeClr>
                </a:solidFill>
                <a:latin typeface="+mn-ea"/>
                <a:ea typeface="+mn-ea"/>
              </a:rPr>
              <a:t>0</a:t>
            </a:r>
            <a:r>
              <a:rPr lang="zh-TW" altLang="zh-TW" sz="1600" dirty="0">
                <a:solidFill>
                  <a:schemeClr val="bg1">
                    <a:lumMod val="65000"/>
                  </a:schemeClr>
                </a:solidFill>
                <a:latin typeface="+mn-ea"/>
                <a:ea typeface="+mn-ea"/>
              </a:rPr>
              <a:t>項。</a:t>
            </a:r>
          </a:p>
          <a:p>
            <a:pPr marL="228600" lvl="4" indent="-228600" algn="just">
              <a:lnSpc>
                <a:spcPts val="2600"/>
              </a:lnSpc>
              <a:spcAft>
                <a:spcPts val="0"/>
              </a:spcAft>
              <a:buFont typeface="+mj-lt"/>
              <a:buAutoNum type="arabicPeriod"/>
            </a:pPr>
            <a:r>
              <a:rPr lang="zh-TW" altLang="zh-TW" sz="1600" dirty="0">
                <a:solidFill>
                  <a:schemeClr val="bg1">
                    <a:lumMod val="65000"/>
                  </a:schemeClr>
                </a:solidFill>
                <a:latin typeface="+mn-ea"/>
                <a:ea typeface="+mn-ea"/>
              </a:rPr>
              <a:t>請說明輔導單位軟體資訊安全改善之長期規劃做法，如：擬長期合作之資安單位、弱點掃瞄預計實施程度，已知資安弱點之改善規劃。</a:t>
            </a:r>
          </a:p>
        </p:txBody>
      </p:sp>
      <p:sp>
        <p:nvSpPr>
          <p:cNvPr id="3" name="矩形 2"/>
          <p:cNvSpPr/>
          <p:nvPr/>
        </p:nvSpPr>
        <p:spPr>
          <a:xfrm>
            <a:off x="755576" y="4724113"/>
            <a:ext cx="7319629" cy="425758"/>
          </a:xfrm>
          <a:prstGeom prst="rect">
            <a:avLst/>
          </a:prstGeom>
        </p:spPr>
        <p:txBody>
          <a:bodyPr wrap="square">
            <a:spAutoFit/>
          </a:bodyPr>
          <a:lstStyle/>
          <a:p>
            <a:pPr marL="0" lvl="4" algn="just">
              <a:lnSpc>
                <a:spcPts val="2600"/>
              </a:lnSpc>
              <a:spcAft>
                <a:spcPts val="0"/>
              </a:spcAft>
            </a:pPr>
            <a:r>
              <a:rPr lang="zh-TW" altLang="zh-TW" sz="1600" dirty="0">
                <a:solidFill>
                  <a:schemeClr val="bg1">
                    <a:lumMod val="65000"/>
                  </a:schemeClr>
                </a:solidFill>
                <a:latin typeface="+mn-ea"/>
                <a:ea typeface="+mn-ea"/>
              </a:rPr>
              <a:t>其他資安說明，如：本計畫導入受輔導業者場域之建議資安實施措施相關規劃</a:t>
            </a:r>
          </a:p>
        </p:txBody>
      </p:sp>
      <p:sp>
        <p:nvSpPr>
          <p:cNvPr id="9"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10"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B050"/>
                </a:solidFill>
              </a:rPr>
              <a:t>(</a:t>
            </a:r>
            <a:r>
              <a:rPr lang="zh-TW" altLang="en-US" sz="2400" b="1" dirty="0" smtClean="0">
                <a:solidFill>
                  <a:srgbClr val="00B050"/>
                </a:solidFill>
              </a:rPr>
              <a:t>疫後</a:t>
            </a:r>
            <a:r>
              <a:rPr lang="en-US" altLang="zh-TW" sz="2400" b="1" dirty="0" smtClean="0">
                <a:solidFill>
                  <a:srgbClr val="00B050"/>
                </a:solidFill>
              </a:rPr>
              <a:t>SMU-Phase </a:t>
            </a:r>
            <a:r>
              <a:rPr lang="en-US" altLang="zh-TW" sz="2400" b="1" dirty="0">
                <a:solidFill>
                  <a:srgbClr val="00B050"/>
                </a:solidFill>
              </a:rPr>
              <a:t>I</a:t>
            </a:r>
            <a:r>
              <a:rPr lang="en-US" altLang="zh-TW" sz="2400" b="1" dirty="0" smtClean="0">
                <a:solidFill>
                  <a:srgbClr val="00B050"/>
                </a:solidFill>
              </a:rPr>
              <a:t>)</a:t>
            </a:r>
          </a:p>
        </p:txBody>
      </p:sp>
      <p:sp>
        <p:nvSpPr>
          <p:cNvPr id="11" name="矩形 10"/>
          <p:cNvSpPr>
            <a:spLocks noChangeArrowheads="1"/>
          </p:cNvSpPr>
          <p:nvPr/>
        </p:nvSpPr>
        <p:spPr bwMode="auto">
          <a:xfrm>
            <a:off x="395288" y="1157288"/>
            <a:ext cx="7489825" cy="73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本案</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設備導入</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SMB</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軟體</a:t>
            </a:r>
            <a:r>
              <a:rPr lang="zh-TW"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功能</a:t>
            </a:r>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第三方資訊安全檢測</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規劃</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必要</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endParaRPr>
          </a:p>
          <a:p>
            <a:endPar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 name="矩形 11"/>
          <p:cNvSpPr>
            <a:spLocks noChangeArrowheads="1"/>
          </p:cNvSpPr>
          <p:nvPr/>
        </p:nvSpPr>
        <p:spPr bwMode="auto">
          <a:xfrm>
            <a:off x="552376" y="4357346"/>
            <a:ext cx="7489825" cy="73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fontAlgn="auto" hangingPunct="1">
              <a:lnSpc>
                <a:spcPts val="2600"/>
              </a:lnSpc>
              <a:spcBef>
                <a:spcPts val="0"/>
              </a:spcBef>
              <a:spcAft>
                <a:spcPts val="0"/>
              </a:spcAft>
              <a:defRPr/>
            </a:pPr>
            <a:r>
              <a:rPr lang="en-US" altLang="zh-TW" sz="2000" dirty="0" smtClean="0">
                <a:latin typeface="+mj-ea"/>
                <a:ea typeface="+mj-ea"/>
                <a:cs typeface="Times New Roman" panose="02020603050405020304" pitchFamily="18" charset="0"/>
              </a:rPr>
              <a:t>(</a:t>
            </a:r>
            <a:r>
              <a:rPr lang="zh-TW" altLang="en-US" sz="2000" dirty="0" smtClean="0">
                <a:latin typeface="+mj-ea"/>
                <a:ea typeface="+mj-ea"/>
                <a:cs typeface="Times New Roman" panose="02020603050405020304" pitchFamily="18" charset="0"/>
              </a:rPr>
              <a:t>三</a:t>
            </a:r>
            <a:r>
              <a:rPr lang="en-US" altLang="zh-TW" sz="2000" dirty="0" smtClean="0">
                <a:latin typeface="+mj-ea"/>
                <a:ea typeface="+mj-ea"/>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本案</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設備導入</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SMB</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軟體</a:t>
            </a:r>
            <a:r>
              <a:rPr lang="zh-TW"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功能</a:t>
            </a:r>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kern="100" dirty="0" smtClean="0">
                <a:latin typeface="+mj-ea"/>
                <a:ea typeface="+mj-ea"/>
                <a:cs typeface="Times New Roman"/>
              </a:rPr>
              <a:t>資訊安全</a:t>
            </a:r>
            <a:r>
              <a:rPr lang="zh-TW" altLang="en-US" sz="2000" kern="100" dirty="0">
                <a:latin typeface="+mj-ea"/>
                <a:ea typeface="+mj-ea"/>
                <a:cs typeface="Times New Roman"/>
              </a:rPr>
              <a:t>改善規劃</a:t>
            </a:r>
            <a:r>
              <a:rPr lang="en-US" altLang="zh-TW" sz="2000" kern="100" dirty="0">
                <a:latin typeface="+mj-ea"/>
                <a:ea typeface="+mj-ea"/>
                <a:cs typeface="Times New Roman"/>
              </a:rPr>
              <a:t>(</a:t>
            </a:r>
            <a:r>
              <a:rPr lang="zh-TW" altLang="en-US" sz="2000" kern="100" dirty="0">
                <a:latin typeface="+mj-ea"/>
                <a:ea typeface="+mj-ea"/>
                <a:cs typeface="Times New Roman"/>
              </a:rPr>
              <a:t>必要</a:t>
            </a:r>
            <a:r>
              <a:rPr lang="en-US" altLang="zh-TW" sz="2000" kern="100" dirty="0">
                <a:latin typeface="+mj-ea"/>
                <a:ea typeface="+mj-ea"/>
                <a:cs typeface="Times New Roman"/>
              </a:rPr>
              <a:t>)</a:t>
            </a:r>
            <a:endParaRPr lang="zh-TW" altLang="zh-TW" sz="2000" kern="100" dirty="0">
              <a:latin typeface="+mj-ea"/>
              <a:ea typeface="+mj-ea"/>
              <a:cs typeface="Times New Roman"/>
            </a:endParaRPr>
          </a:p>
          <a:p>
            <a:endPar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350750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6203" y="1784831"/>
            <a:ext cx="8284196" cy="584775"/>
          </a:xfrm>
          <a:prstGeom prst="rect">
            <a:avLst/>
          </a:prstGeom>
        </p:spPr>
        <p:txBody>
          <a:bodyPr wrap="square">
            <a:spAutoFit/>
          </a:bodyPr>
          <a:lstStyle/>
          <a:p>
            <a:r>
              <a:rPr lang="zh-TW" altLang="zh-TW" sz="1600" dirty="0">
                <a:solidFill>
                  <a:schemeClr val="bg1">
                    <a:lumMod val="65000"/>
                  </a:schemeClr>
                </a:solidFill>
                <a:latin typeface="+mn-ea"/>
                <a:ea typeface="+mn-ea"/>
              </a:rPr>
              <a:t>請以本案所達成有關</a:t>
            </a:r>
            <a:r>
              <a:rPr lang="en-US" altLang="zh-TW" sz="1600" dirty="0">
                <a:solidFill>
                  <a:schemeClr val="bg1">
                    <a:lumMod val="65000"/>
                  </a:schemeClr>
                </a:solidFill>
                <a:latin typeface="+mn-ea"/>
                <a:ea typeface="+mn-ea"/>
              </a:rPr>
              <a:t>SMB</a:t>
            </a:r>
            <a:r>
              <a:rPr lang="zh-TW" altLang="zh-TW" sz="1600" dirty="0">
                <a:solidFill>
                  <a:schemeClr val="bg1">
                    <a:lumMod val="65000"/>
                  </a:schemeClr>
                </a:solidFill>
                <a:latin typeface="+mn-ea"/>
                <a:ea typeface="+mn-ea"/>
              </a:rPr>
              <a:t>與各類機械設備建立連線的參數設定與聯網機械設備管理</a:t>
            </a:r>
            <a:r>
              <a:rPr lang="en-US" altLang="zh-TW" sz="1600" dirty="0">
                <a:solidFill>
                  <a:schemeClr val="bg1">
                    <a:lumMod val="65000"/>
                  </a:schemeClr>
                </a:solidFill>
                <a:latin typeface="+mn-ea"/>
                <a:ea typeface="+mn-ea"/>
              </a:rPr>
              <a:t>(</a:t>
            </a:r>
            <a:r>
              <a:rPr lang="zh-TW" altLang="en-US" sz="1600" dirty="0">
                <a:solidFill>
                  <a:schemeClr val="bg1">
                    <a:lumMod val="65000"/>
                  </a:schemeClr>
                </a:solidFill>
                <a:latin typeface="+mn-ea"/>
                <a:ea typeface="+mn-ea"/>
              </a:rPr>
              <a:t>如：</a:t>
            </a:r>
            <a:r>
              <a:rPr lang="zh-TW" altLang="zh-TW" sz="1600" dirty="0">
                <a:solidFill>
                  <a:schemeClr val="bg1">
                    <a:lumMod val="65000"/>
                  </a:schemeClr>
                </a:solidFill>
                <a:latin typeface="+mn-ea"/>
                <a:ea typeface="+mn-ea"/>
              </a:rPr>
              <a:t>新增、刪除、修改</a:t>
            </a:r>
            <a:r>
              <a:rPr lang="en-US" altLang="zh-TW" sz="1600" dirty="0">
                <a:solidFill>
                  <a:schemeClr val="bg1">
                    <a:lumMod val="65000"/>
                  </a:schemeClr>
                </a:solidFill>
                <a:latin typeface="+mn-ea"/>
                <a:ea typeface="+mn-ea"/>
              </a:rPr>
              <a:t>)</a:t>
            </a:r>
            <a:r>
              <a:rPr lang="zh-TW" altLang="zh-TW" sz="1600" dirty="0">
                <a:solidFill>
                  <a:schemeClr val="bg1">
                    <a:lumMod val="65000"/>
                  </a:schemeClr>
                </a:solidFill>
                <a:latin typeface="+mn-ea"/>
                <a:ea typeface="+mn-ea"/>
              </a:rPr>
              <a:t>的軟體功能及其可視化畫面為例，說明其細部功能</a:t>
            </a:r>
          </a:p>
        </p:txBody>
      </p:sp>
      <p:sp>
        <p:nvSpPr>
          <p:cNvPr id="19458"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911CCACB-5F19-48EC-A20F-42052B8C576E}" type="slidenum">
              <a:rPr kumimoji="0" lang="en-US" altLang="zh-TW" sz="1800">
                <a:latin typeface="Constantia" panose="02030602050306030303" pitchFamily="18" charset="0"/>
                <a:ea typeface="標楷體" panose="03000509000000000000" pitchFamily="65" charset="-120"/>
              </a:rPr>
              <a:pPr/>
              <a:t>13</a:t>
            </a:fld>
            <a:endParaRPr kumimoji="0" lang="en-US" altLang="zh-TW" sz="1800">
              <a:latin typeface="Constantia" panose="02030602050306030303" pitchFamily="18" charset="0"/>
              <a:ea typeface="標楷體" panose="03000509000000000000" pitchFamily="65" charset="-120"/>
            </a:endParaRPr>
          </a:p>
        </p:txBody>
      </p:sp>
      <p:sp>
        <p:nvSpPr>
          <p:cNvPr id="19460" name="Rectangle 3"/>
          <p:cNvSpPr txBox="1">
            <a:spLocks noChangeArrowheads="1"/>
          </p:cNvSpPr>
          <p:nvPr/>
        </p:nvSpPr>
        <p:spPr bwMode="auto">
          <a:xfrm>
            <a:off x="34925" y="692150"/>
            <a:ext cx="87852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二</a:t>
            </a:r>
            <a:r>
              <a:rPr lang="zh-TW" altLang="en-US" b="1" dirty="0" smtClean="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解決方案</a:t>
            </a:r>
            <a:r>
              <a:rPr lang="en-US" altLang="zh-TW" b="1" dirty="0" smtClean="0">
                <a:solidFill>
                  <a:srgbClr val="00B050"/>
                </a:solidFill>
                <a:latin typeface="微軟正黑體" panose="020B0604030504040204" pitchFamily="34" charset="-120"/>
                <a:ea typeface="微軟正黑體" panose="020B0604030504040204" pitchFamily="34" charset="-120"/>
              </a:rPr>
              <a:t>(</a:t>
            </a:r>
            <a:r>
              <a:rPr lang="zh-TW" altLang="en-US" b="1"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疫後</a:t>
            </a:r>
            <a:r>
              <a:rPr lang="en-US" altLang="zh-TW" b="1"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SMU-Phase I</a:t>
            </a:r>
            <a:r>
              <a:rPr lang="en-US" altLang="zh-TW" b="1" dirty="0" smtClean="0">
                <a:solidFill>
                  <a:srgbClr val="00B050"/>
                </a:solidFill>
                <a:latin typeface="微軟正黑體" panose="020B0604030504040204" pitchFamily="34" charset="-120"/>
                <a:ea typeface="微軟正黑體" panose="020B0604030504040204" pitchFamily="34" charset="-120"/>
              </a:rPr>
              <a:t>)</a:t>
            </a:r>
            <a:endParaRPr lang="en-US" altLang="zh-TW" b="1" dirty="0">
              <a:solidFill>
                <a:srgbClr val="00B050"/>
              </a:solidFill>
              <a:latin typeface="微軟正黑體" panose="020B0604030504040204" pitchFamily="34" charset="-120"/>
              <a:ea typeface="微軟正黑體" panose="020B0604030504040204" pitchFamily="34" charset="-120"/>
            </a:endParaRPr>
          </a:p>
          <a:p>
            <a:pPr eaLnBrk="1" hangingPunct="1"/>
            <a:endParaRPr lang="en-US" altLang="zh-TW" b="1" dirty="0">
              <a:latin typeface="微軟正黑體" panose="020B0604030504040204" pitchFamily="34" charset="-120"/>
              <a:ea typeface="微軟正黑體" panose="020B0604030504040204" pitchFamily="34" charset="-120"/>
            </a:endParaRPr>
          </a:p>
        </p:txBody>
      </p:sp>
      <p:grpSp>
        <p:nvGrpSpPr>
          <p:cNvPr id="19461" name="Group 5"/>
          <p:cNvGrpSpPr>
            <a:grpSpLocks/>
          </p:cNvGrpSpPr>
          <p:nvPr/>
        </p:nvGrpSpPr>
        <p:grpSpPr bwMode="auto">
          <a:xfrm>
            <a:off x="611560" y="2597099"/>
            <a:ext cx="4248150" cy="2641600"/>
            <a:chOff x="2890" y="7199"/>
            <a:chExt cx="4200" cy="1990"/>
          </a:xfrm>
        </p:grpSpPr>
        <p:sp>
          <p:nvSpPr>
            <p:cNvPr id="19465" name="Rectangle 140"/>
            <p:cNvSpPr>
              <a:spLocks noChangeArrowheads="1"/>
            </p:cNvSpPr>
            <p:nvPr/>
          </p:nvSpPr>
          <p:spPr bwMode="auto">
            <a:xfrm>
              <a:off x="2890" y="7199"/>
              <a:ext cx="4200" cy="1990"/>
            </a:xfrm>
            <a:prstGeom prst="rect">
              <a:avLst/>
            </a:prstGeom>
            <a:solidFill>
              <a:srgbClr val="FFFFFF"/>
            </a:solidFill>
            <a:ln w="9525">
              <a:solidFill>
                <a:srgbClr val="000000"/>
              </a:solidFill>
              <a:prstDash val="dash"/>
              <a:miter lim="800000"/>
              <a:headEnd/>
              <a:tailEnd/>
            </a:ln>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endParaRPr lang="zh-TW" altLang="en-US"/>
            </a:p>
          </p:txBody>
        </p:sp>
        <p:sp>
          <p:nvSpPr>
            <p:cNvPr id="10" name="Text Box 141"/>
            <p:cNvSpPr txBox="1">
              <a:spLocks noChangeArrowheads="1"/>
            </p:cNvSpPr>
            <p:nvPr/>
          </p:nvSpPr>
          <p:spPr bwMode="auto">
            <a:xfrm>
              <a:off x="3943" y="8043"/>
              <a:ext cx="2080" cy="740"/>
            </a:xfrm>
            <a:prstGeom prst="rect">
              <a:avLst/>
            </a:prstGeom>
            <a:solidFill>
              <a:srgbClr val="FFFFFF"/>
            </a:solidFill>
            <a:ln>
              <a:noFill/>
            </a:ln>
            <a:extLst/>
          </p:spPr>
          <p:txBody>
            <a:bodyPr upright="1"/>
            <a:lstStyle/>
            <a:p>
              <a:pPr algn="ctr">
                <a:lnSpc>
                  <a:spcPts val="2600"/>
                </a:lnSpc>
                <a:spcAft>
                  <a:spcPts val="0"/>
                </a:spcAft>
                <a:defRPr/>
              </a:pPr>
              <a:r>
                <a:rPr lang="zh-TW" kern="100" dirty="0">
                  <a:latin typeface="微軟正黑體" panose="020B0604030504040204" pitchFamily="34" charset="-120"/>
                  <a:ea typeface="微軟正黑體" panose="020B0604030504040204" pitchFamily="34" charset="-120"/>
                  <a:cs typeface="Times New Roman" panose="02020603050405020304" pitchFamily="18" charset="0"/>
                </a:rPr>
                <a:t>功能圖示</a:t>
              </a:r>
            </a:p>
          </p:txBody>
        </p:sp>
      </p:grpSp>
      <p:sp>
        <p:nvSpPr>
          <p:cNvPr id="19462" name="矩形 4"/>
          <p:cNvSpPr>
            <a:spLocks noChangeArrowheads="1"/>
          </p:cNvSpPr>
          <p:nvPr/>
        </p:nvSpPr>
        <p:spPr bwMode="auto">
          <a:xfrm>
            <a:off x="755650" y="1484313"/>
            <a:ext cx="79136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smtClean="0">
                <a:latin typeface="微軟正黑體" panose="020B0604030504040204" pitchFamily="34" charset="-120"/>
                <a:ea typeface="微軟正黑體" panose="020B0604030504040204" pitchFamily="34" charset="-120"/>
              </a:rPr>
              <a:t>A</a:t>
            </a:r>
            <a:r>
              <a:rPr lang="en-US" altLang="zh-TW" sz="2000" b="1" kern="1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設備連線設定管理</a:t>
            </a:r>
            <a:r>
              <a:rPr lang="zh-TW" altLang="zh-TW" sz="2000" b="1" kern="1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功能</a:t>
            </a:r>
            <a:r>
              <a:rPr lang="en-US" altLang="zh-TW" sz="2000" b="1" kern="1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0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(A~G</a:t>
            </a:r>
            <a:r>
              <a:rPr lang="zh-TW" altLang="en-US" sz="20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項功能均需增加示意圖並說明</a:t>
            </a:r>
            <a:r>
              <a:rPr lang="en-US" altLang="zh-TW" sz="20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1600" dirty="0">
              <a:solidFill>
                <a:srgbClr val="FF0000"/>
              </a:solidFill>
              <a:latin typeface="+mn-ea"/>
              <a:ea typeface="+mn-ea"/>
            </a:endParaRPr>
          </a:p>
        </p:txBody>
      </p:sp>
      <p:sp>
        <p:nvSpPr>
          <p:cNvPr id="19463" name="文字方塊 6"/>
          <p:cNvSpPr txBox="1">
            <a:spLocks noChangeArrowheads="1"/>
          </p:cNvSpPr>
          <p:nvPr/>
        </p:nvSpPr>
        <p:spPr bwMode="auto">
          <a:xfrm>
            <a:off x="5148263" y="2733941"/>
            <a:ext cx="3671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2000" dirty="0">
                <a:latin typeface="微軟正黑體" panose="020B0604030504040204" pitchFamily="34" charset="-120"/>
                <a:ea typeface="微軟正黑體" panose="020B0604030504040204" pitchFamily="34" charset="-120"/>
              </a:rPr>
              <a:t>細部功能說明：</a:t>
            </a:r>
          </a:p>
        </p:txBody>
      </p:sp>
      <p:sp>
        <p:nvSpPr>
          <p:cNvPr id="19464" name="矩形 10"/>
          <p:cNvSpPr>
            <a:spLocks noChangeArrowheads="1"/>
          </p:cNvSpPr>
          <p:nvPr/>
        </p:nvSpPr>
        <p:spPr bwMode="auto">
          <a:xfrm>
            <a:off x="395288" y="1157288"/>
            <a:ext cx="748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本案</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設備導入</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SMB</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軟體</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功能</a:t>
            </a:r>
            <a:endPar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55287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E407FF5-9449-4165-AF1E-4D2CAFDF24F0}" type="slidenum">
              <a:rPr kumimoji="0" lang="en-US" altLang="zh-TW" sz="1800">
                <a:latin typeface="Constantia" panose="02030602050306030303" pitchFamily="18" charset="0"/>
                <a:ea typeface="標楷體" panose="03000509000000000000" pitchFamily="65" charset="-120"/>
              </a:rPr>
              <a:pPr/>
              <a:t>14</a:t>
            </a:fld>
            <a:endParaRPr kumimoji="0" lang="en-US" altLang="zh-TW" sz="1800">
              <a:latin typeface="Constantia" panose="02030602050306030303" pitchFamily="18" charset="0"/>
              <a:ea typeface="標楷體" panose="03000509000000000000" pitchFamily="65" charset="-120"/>
            </a:endParaRPr>
          </a:p>
        </p:txBody>
      </p:sp>
      <p:grpSp>
        <p:nvGrpSpPr>
          <p:cNvPr id="20485" name="Group 5"/>
          <p:cNvGrpSpPr>
            <a:grpSpLocks/>
          </p:cNvGrpSpPr>
          <p:nvPr/>
        </p:nvGrpSpPr>
        <p:grpSpPr bwMode="auto">
          <a:xfrm>
            <a:off x="755880" y="2451949"/>
            <a:ext cx="4248150" cy="2079625"/>
            <a:chOff x="2890" y="7199"/>
            <a:chExt cx="4200" cy="1990"/>
          </a:xfrm>
        </p:grpSpPr>
        <p:sp>
          <p:nvSpPr>
            <p:cNvPr id="20516" name="Rectangle 140"/>
            <p:cNvSpPr>
              <a:spLocks noChangeArrowheads="1"/>
            </p:cNvSpPr>
            <p:nvPr/>
          </p:nvSpPr>
          <p:spPr bwMode="auto">
            <a:xfrm>
              <a:off x="2890" y="7199"/>
              <a:ext cx="4200" cy="1990"/>
            </a:xfrm>
            <a:prstGeom prst="rect">
              <a:avLst/>
            </a:prstGeom>
            <a:solidFill>
              <a:srgbClr val="FFFFFF"/>
            </a:solidFill>
            <a:ln w="9525">
              <a:solidFill>
                <a:srgbClr val="000000"/>
              </a:solidFill>
              <a:prstDash val="dash"/>
              <a:miter lim="800000"/>
              <a:headEnd/>
              <a:tailEnd/>
            </a:ln>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endParaRPr lang="zh-TW" altLang="en-US"/>
            </a:p>
          </p:txBody>
        </p:sp>
        <p:sp>
          <p:nvSpPr>
            <p:cNvPr id="10" name="Text Box 141"/>
            <p:cNvSpPr txBox="1">
              <a:spLocks noChangeArrowheads="1"/>
            </p:cNvSpPr>
            <p:nvPr/>
          </p:nvSpPr>
          <p:spPr bwMode="auto">
            <a:xfrm>
              <a:off x="3887" y="7952"/>
              <a:ext cx="2080" cy="740"/>
            </a:xfrm>
            <a:prstGeom prst="rect">
              <a:avLst/>
            </a:prstGeom>
            <a:solidFill>
              <a:srgbClr val="FFFFFF"/>
            </a:solidFill>
            <a:ln>
              <a:noFill/>
            </a:ln>
            <a:extLst/>
          </p:spPr>
          <p:txBody>
            <a:bodyPr upright="1"/>
            <a:lstStyle/>
            <a:p>
              <a:pPr algn="ctr">
                <a:lnSpc>
                  <a:spcPts val="2600"/>
                </a:lnSpc>
                <a:spcAft>
                  <a:spcPts val="0"/>
                </a:spcAft>
                <a:defRPr/>
              </a:pPr>
              <a:r>
                <a:rPr lang="zh-TW" kern="100" dirty="0">
                  <a:latin typeface="微軟正黑體" panose="020B0604030504040204" pitchFamily="34" charset="-120"/>
                  <a:ea typeface="微軟正黑體" panose="020B0604030504040204" pitchFamily="34" charset="-120"/>
                  <a:cs typeface="Times New Roman" panose="02020603050405020304" pitchFamily="18" charset="0"/>
                </a:rPr>
                <a:t>功能圖示</a:t>
              </a:r>
            </a:p>
          </p:txBody>
        </p:sp>
      </p:grpSp>
      <p:sp>
        <p:nvSpPr>
          <p:cNvPr id="20486" name="矩形 4"/>
          <p:cNvSpPr>
            <a:spLocks noChangeArrowheads="1"/>
          </p:cNvSpPr>
          <p:nvPr/>
        </p:nvSpPr>
        <p:spPr bwMode="auto">
          <a:xfrm>
            <a:off x="611188" y="1506295"/>
            <a:ext cx="82089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smtClean="0">
                <a:latin typeface="微軟正黑體" panose="020B0604030504040204" pitchFamily="34" charset="-120"/>
                <a:ea typeface="微軟正黑體" panose="020B0604030504040204" pitchFamily="34" charset="-120"/>
              </a:rPr>
              <a:t>B</a:t>
            </a:r>
            <a:r>
              <a:rPr lang="en-US" altLang="zh-TW" sz="2000" b="1" kern="1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資料擷取與儲存管理</a:t>
            </a:r>
            <a:r>
              <a:rPr lang="zh-TW" altLang="zh-TW" sz="2000" b="1" kern="1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功能</a:t>
            </a:r>
            <a:endParaRPr lang="zh-TW" altLang="zh-TW" sz="1400" dirty="0">
              <a:latin typeface="微軟正黑體" panose="020B0604030504040204" pitchFamily="34" charset="-120"/>
              <a:ea typeface="微軟正黑體" panose="020B0604030504040204" pitchFamily="34" charset="-120"/>
            </a:endParaRPr>
          </a:p>
        </p:txBody>
      </p:sp>
      <p:sp>
        <p:nvSpPr>
          <p:cNvPr id="20487" name="文字方塊 6"/>
          <p:cNvSpPr txBox="1">
            <a:spLocks noChangeArrowheads="1"/>
          </p:cNvSpPr>
          <p:nvPr/>
        </p:nvSpPr>
        <p:spPr bwMode="auto">
          <a:xfrm>
            <a:off x="5220072" y="3558372"/>
            <a:ext cx="36718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2000" dirty="0">
                <a:latin typeface="微軟正黑體" panose="020B0604030504040204" pitchFamily="34" charset="-120"/>
                <a:ea typeface="微軟正黑體" panose="020B0604030504040204" pitchFamily="34" charset="-120"/>
              </a:rPr>
              <a:t>細部功能說明：</a:t>
            </a:r>
            <a:endParaRPr lang="en-US" altLang="zh-TW" sz="2000" dirty="0">
              <a:latin typeface="微軟正黑體" panose="020B0604030504040204" pitchFamily="34" charset="-120"/>
              <a:ea typeface="微軟正黑體" panose="020B0604030504040204" pitchFamily="34" charset="-120"/>
            </a:endParaRPr>
          </a:p>
          <a:p>
            <a:r>
              <a:rPr lang="zh-TW" altLang="en-US" sz="2000" dirty="0">
                <a:latin typeface="微軟正黑體" panose="020B0604030504040204" pitchFamily="34" charset="-120"/>
                <a:ea typeface="微軟正黑體" panose="020B0604030504040204" pitchFamily="34" charset="-120"/>
              </a:rPr>
              <a:t>資料擷取格式：</a:t>
            </a:r>
            <a:r>
              <a:rPr lang="zh-TW" altLang="en-US" sz="2000" dirty="0"/>
              <a:t>如：</a:t>
            </a:r>
            <a:r>
              <a:rPr lang="en-US" altLang="zh-TW" sz="2000" dirty="0"/>
              <a:t>CSV</a:t>
            </a:r>
            <a:endParaRPr lang="en-US" altLang="zh-TW" sz="2000" dirty="0">
              <a:latin typeface="微軟正黑體" panose="020B0604030504040204" pitchFamily="34" charset="-120"/>
              <a:ea typeface="微軟正黑體" panose="020B0604030504040204" pitchFamily="34" charset="-120"/>
            </a:endParaRPr>
          </a:p>
          <a:p>
            <a:r>
              <a:rPr lang="zh-TW" altLang="zh-TW" sz="2000" dirty="0">
                <a:latin typeface="微軟正黑體" panose="020B0604030504040204" pitchFamily="34" charset="-120"/>
                <a:ea typeface="微軟正黑體" panose="020B0604030504040204" pitchFamily="34" charset="-120"/>
              </a:rPr>
              <a:t>資料擷取</a:t>
            </a:r>
            <a:r>
              <a:rPr lang="zh-TW" altLang="en-US" sz="2000" dirty="0">
                <a:latin typeface="微軟正黑體" panose="020B0604030504040204" pitchFamily="34" charset="-120"/>
                <a:ea typeface="微軟正黑體" panose="020B0604030504040204" pitchFamily="34" charset="-120"/>
              </a:rPr>
              <a:t>週期：</a:t>
            </a:r>
            <a:r>
              <a:rPr lang="zh-TW" altLang="en-US" sz="2000" dirty="0"/>
              <a:t>如：</a:t>
            </a:r>
            <a:r>
              <a:rPr lang="en-US" altLang="zh-TW" sz="2000" dirty="0"/>
              <a:t>500ms</a:t>
            </a:r>
            <a:endParaRPr lang="en-US" altLang="zh-TW" sz="2000" dirty="0">
              <a:latin typeface="微軟正黑體" panose="020B0604030504040204" pitchFamily="34" charset="-120"/>
              <a:ea typeface="微軟正黑體" panose="020B0604030504040204"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2219101524"/>
              </p:ext>
            </p:extLst>
          </p:nvPr>
        </p:nvGraphicFramePr>
        <p:xfrm>
          <a:off x="683568" y="4880641"/>
          <a:ext cx="7848601" cy="1570037"/>
        </p:xfrm>
        <a:graphic>
          <a:graphicData uri="http://schemas.openxmlformats.org/drawingml/2006/table">
            <a:tbl>
              <a:tblPr firstRow="1" bandRow="1">
                <a:tableStyleId>{5C22544A-7EE6-4342-B048-85BDC9FD1C3A}</a:tableStyleId>
              </a:tblPr>
              <a:tblGrid>
                <a:gridCol w="598347">
                  <a:extLst>
                    <a:ext uri="{9D8B030D-6E8A-4147-A177-3AD203B41FA5}">
                      <a16:colId xmlns:a16="http://schemas.microsoft.com/office/drawing/2014/main" val="20000"/>
                    </a:ext>
                  </a:extLst>
                </a:gridCol>
                <a:gridCol w="2498117">
                  <a:extLst>
                    <a:ext uri="{9D8B030D-6E8A-4147-A177-3AD203B41FA5}">
                      <a16:colId xmlns:a16="http://schemas.microsoft.com/office/drawing/2014/main" val="20001"/>
                    </a:ext>
                  </a:extLst>
                </a:gridCol>
                <a:gridCol w="2520073">
                  <a:extLst>
                    <a:ext uri="{9D8B030D-6E8A-4147-A177-3AD203B41FA5}">
                      <a16:colId xmlns:a16="http://schemas.microsoft.com/office/drawing/2014/main" val="20002"/>
                    </a:ext>
                  </a:extLst>
                </a:gridCol>
                <a:gridCol w="2232064">
                  <a:extLst>
                    <a:ext uri="{9D8B030D-6E8A-4147-A177-3AD203B41FA5}">
                      <a16:colId xmlns:a16="http://schemas.microsoft.com/office/drawing/2014/main" val="20003"/>
                    </a:ext>
                  </a:extLst>
                </a:gridCol>
              </a:tblGrid>
              <a:tr h="370915">
                <a:tc>
                  <a:txBody>
                    <a:bodyPr/>
                    <a:lstStyle/>
                    <a:p>
                      <a:pPr algn="ctr">
                        <a:lnSpc>
                          <a:spcPts val="2600"/>
                        </a:lnSpc>
                        <a:spcAft>
                          <a:spcPts val="0"/>
                        </a:spcAft>
                      </a:pPr>
                      <a:r>
                        <a:rPr lang="zh-TW" sz="1400" kern="0" dirty="0">
                          <a:solidFill>
                            <a:schemeClr val="tx1"/>
                          </a:solidFill>
                          <a:effectLst/>
                          <a:latin typeface="+mj-ea"/>
                          <a:ea typeface="+mj-ea"/>
                          <a:cs typeface="Times New Roman" panose="02020603050405020304" pitchFamily="18" charset="0"/>
                        </a:rPr>
                        <a:t>項次</a:t>
                      </a:r>
                      <a:endParaRPr lang="zh-TW" sz="1400" kern="100" dirty="0">
                        <a:solidFill>
                          <a:schemeClr val="tx1"/>
                        </a:solidFill>
                        <a:effectLst/>
                        <a:latin typeface="+mj-ea"/>
                        <a:ea typeface="+mj-ea"/>
                        <a:cs typeface="Times New Roman" panose="02020603050405020304" pitchFamily="18" charset="0"/>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800"/>
                        </a:lnSpc>
                        <a:spcAft>
                          <a:spcPts val="0"/>
                        </a:spcAft>
                      </a:pPr>
                      <a:r>
                        <a:rPr lang="zh-TW" sz="1400" kern="0" dirty="0">
                          <a:solidFill>
                            <a:schemeClr val="tx1"/>
                          </a:solidFill>
                          <a:effectLst/>
                          <a:latin typeface="+mj-ea"/>
                          <a:ea typeface="+mj-ea"/>
                          <a:cs typeface="Times New Roman" panose="02020603050405020304" pitchFamily="18" charset="0"/>
                        </a:rPr>
                        <a:t>訊號</a:t>
                      </a:r>
                      <a:r>
                        <a:rPr lang="en-US" sz="1400" kern="0" dirty="0">
                          <a:solidFill>
                            <a:schemeClr val="tx1"/>
                          </a:solidFill>
                          <a:effectLst/>
                          <a:latin typeface="+mj-ea"/>
                          <a:ea typeface="+mj-ea"/>
                          <a:cs typeface="Times New Roman" panose="02020603050405020304" pitchFamily="18" charset="0"/>
                        </a:rPr>
                        <a:t>/</a:t>
                      </a:r>
                      <a:r>
                        <a:rPr lang="zh-TW" sz="1400" kern="0" dirty="0">
                          <a:solidFill>
                            <a:schemeClr val="tx1"/>
                          </a:solidFill>
                          <a:effectLst/>
                          <a:latin typeface="+mj-ea"/>
                          <a:ea typeface="+mj-ea"/>
                          <a:cs typeface="Times New Roman" panose="02020603050405020304" pitchFamily="18" charset="0"/>
                        </a:rPr>
                        <a:t>狀態說明</a:t>
                      </a:r>
                      <a:endParaRPr lang="zh-TW" sz="1400" kern="100" dirty="0">
                        <a:solidFill>
                          <a:schemeClr val="tx1"/>
                        </a:solidFill>
                        <a:effectLst/>
                        <a:latin typeface="+mj-ea"/>
                        <a:ea typeface="+mj-ea"/>
                        <a:cs typeface="Times New Roman" panose="02020603050405020304" pitchFamily="18" charset="0"/>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800"/>
                        </a:lnSpc>
                        <a:spcAft>
                          <a:spcPts val="0"/>
                        </a:spcAft>
                      </a:pPr>
                      <a:r>
                        <a:rPr lang="zh-TW" sz="1400" kern="0">
                          <a:solidFill>
                            <a:schemeClr val="tx1"/>
                          </a:solidFill>
                          <a:effectLst/>
                          <a:latin typeface="+mj-ea"/>
                          <a:ea typeface="+mj-ea"/>
                          <a:cs typeface="Times New Roman" panose="02020603050405020304" pitchFamily="18" charset="0"/>
                        </a:rPr>
                        <a:t>資料型態</a:t>
                      </a:r>
                      <a:endParaRPr lang="zh-TW" sz="1400" kern="100">
                        <a:solidFill>
                          <a:schemeClr val="tx1"/>
                        </a:solidFill>
                        <a:effectLst/>
                        <a:latin typeface="+mj-ea"/>
                        <a:ea typeface="+mj-ea"/>
                        <a:cs typeface="Times New Roman" panose="02020603050405020304" pitchFamily="18" charset="0"/>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800"/>
                        </a:lnSpc>
                        <a:spcAft>
                          <a:spcPts val="0"/>
                        </a:spcAft>
                      </a:pPr>
                      <a:r>
                        <a:rPr lang="zh-TW" altLang="en-US" sz="1400" kern="0" dirty="0" smtClean="0">
                          <a:solidFill>
                            <a:schemeClr val="tx1"/>
                          </a:solidFill>
                          <a:effectLst/>
                          <a:latin typeface="+mj-ea"/>
                          <a:ea typeface="+mj-ea"/>
                          <a:cs typeface="Times New Roman" panose="02020603050405020304" pitchFamily="18" charset="0"/>
                        </a:rPr>
                        <a:t>功能模組</a:t>
                      </a:r>
                      <a:r>
                        <a:rPr lang="zh-TW" sz="1400" kern="0" dirty="0" smtClean="0">
                          <a:solidFill>
                            <a:schemeClr val="tx1"/>
                          </a:solidFill>
                          <a:effectLst/>
                          <a:latin typeface="+mj-ea"/>
                          <a:ea typeface="+mj-ea"/>
                          <a:cs typeface="Times New Roman" panose="02020603050405020304" pitchFamily="18" charset="0"/>
                        </a:rPr>
                        <a:t>用途</a:t>
                      </a:r>
                      <a:endParaRPr lang="zh-TW" sz="1400" kern="100" dirty="0">
                        <a:solidFill>
                          <a:schemeClr val="tx1"/>
                        </a:solidFill>
                        <a:effectLst/>
                        <a:latin typeface="+mj-ea"/>
                        <a:ea typeface="+mj-ea"/>
                        <a:cs typeface="Times New Roman" panose="02020603050405020304" pitchFamily="18" charset="0"/>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92">
                <a:tc>
                  <a:txBody>
                    <a:bodyPr/>
                    <a:lstStyle/>
                    <a:p>
                      <a:pPr algn="ctr"/>
                      <a:r>
                        <a:rPr lang="en-US" altLang="zh-TW" sz="1800" dirty="0" smtClean="0">
                          <a:solidFill>
                            <a:schemeClr val="tx1"/>
                          </a:solidFill>
                          <a:latin typeface="+mj-ea"/>
                          <a:ea typeface="+mj-ea"/>
                        </a:rPr>
                        <a:t>1</a:t>
                      </a:r>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1800" dirty="0" smtClean="0">
                          <a:solidFill>
                            <a:schemeClr val="tx1"/>
                          </a:solidFill>
                          <a:latin typeface="+mj-ea"/>
                          <a:ea typeface="+mj-ea"/>
                        </a:rPr>
                        <a:t>開機訊號</a:t>
                      </a:r>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ts val="1800"/>
                        </a:lnSpc>
                        <a:spcAft>
                          <a:spcPts val="0"/>
                        </a:spcAft>
                      </a:pPr>
                      <a:r>
                        <a:rPr lang="zh-TW" sz="1400" kern="0" dirty="0">
                          <a:effectLst/>
                          <a:latin typeface="+mj-ea"/>
                          <a:ea typeface="+mj-ea"/>
                          <a:cs typeface="Times New Roman" panose="02020603050405020304" pitchFamily="18" charset="0"/>
                        </a:rPr>
                        <a:t>開機</a:t>
                      </a:r>
                      <a:r>
                        <a:rPr lang="en-US" sz="1400" kern="0" dirty="0">
                          <a:effectLst/>
                          <a:latin typeface="+mj-ea"/>
                          <a:ea typeface="+mj-ea"/>
                          <a:cs typeface="Times New Roman" panose="02020603050405020304" pitchFamily="18" charset="0"/>
                        </a:rPr>
                        <a:t>I/O</a:t>
                      </a:r>
                      <a:r>
                        <a:rPr lang="zh-TW" sz="1400" kern="0" dirty="0">
                          <a:effectLst/>
                          <a:latin typeface="+mj-ea"/>
                          <a:ea typeface="+mj-ea"/>
                          <a:cs typeface="Times New Roman" panose="02020603050405020304" pitchFamily="18" charset="0"/>
                        </a:rPr>
                        <a:t>訊號</a:t>
                      </a:r>
                      <a:r>
                        <a:rPr lang="en-US" sz="1400" kern="0" dirty="0">
                          <a:effectLst/>
                          <a:latin typeface="+mj-ea"/>
                          <a:ea typeface="+mj-ea"/>
                          <a:cs typeface="Times New Roman" panose="02020603050405020304" pitchFamily="18" charset="0"/>
                        </a:rPr>
                        <a:t>(</a:t>
                      </a:r>
                      <a:r>
                        <a:rPr lang="zh-TW" sz="1400" kern="0" dirty="0">
                          <a:effectLst/>
                          <a:latin typeface="+mj-ea"/>
                          <a:ea typeface="+mj-ea"/>
                          <a:cs typeface="Times New Roman" panose="02020603050405020304" pitchFamily="18" charset="0"/>
                        </a:rPr>
                        <a:t>自定義</a:t>
                      </a:r>
                      <a:r>
                        <a:rPr lang="en-US" sz="1400" kern="0" dirty="0">
                          <a:effectLst/>
                          <a:latin typeface="+mj-ea"/>
                          <a:ea typeface="+mj-ea"/>
                          <a:cs typeface="Times New Roman" panose="02020603050405020304" pitchFamily="18" charset="0"/>
                        </a:rPr>
                        <a:t>)+</a:t>
                      </a:r>
                      <a:r>
                        <a:rPr lang="zh-TW" sz="1400" kern="0" dirty="0">
                          <a:effectLst/>
                          <a:latin typeface="+mj-ea"/>
                          <a:ea typeface="+mj-ea"/>
                          <a:cs typeface="Times New Roman" panose="02020603050405020304" pitchFamily="18" charset="0"/>
                        </a:rPr>
                        <a:t>時間資訊</a:t>
                      </a:r>
                      <a:endParaRPr lang="zh-TW" sz="1400" kern="100" dirty="0">
                        <a:effectLst/>
                        <a:latin typeface="+mj-ea"/>
                        <a:ea typeface="+mj-ea"/>
                        <a:cs typeface="Times New Roman" panose="02020603050405020304" pitchFamily="18" charset="0"/>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ts val="1800"/>
                        </a:lnSpc>
                        <a:spcAft>
                          <a:spcPts val="0"/>
                        </a:spcAft>
                      </a:pPr>
                      <a:r>
                        <a:rPr lang="zh-TW" sz="1400" kern="0" dirty="0">
                          <a:effectLst/>
                          <a:latin typeface="+mj-ea"/>
                          <a:ea typeface="+mj-ea"/>
                          <a:cs typeface="Times New Roman" panose="02020603050405020304" pitchFamily="18" charset="0"/>
                        </a:rPr>
                        <a:t>稼動率計算；</a:t>
                      </a:r>
                      <a:endParaRPr lang="zh-TW" sz="1400" kern="100" dirty="0">
                        <a:effectLst/>
                        <a:latin typeface="+mj-ea"/>
                        <a:ea typeface="+mj-ea"/>
                        <a:cs typeface="Times New Roman" panose="02020603050405020304" pitchFamily="18" charset="0"/>
                      </a:endParaRPr>
                    </a:p>
                    <a:p>
                      <a:pPr algn="just">
                        <a:lnSpc>
                          <a:spcPts val="1800"/>
                        </a:lnSpc>
                        <a:spcAft>
                          <a:spcPts val="0"/>
                        </a:spcAft>
                      </a:pPr>
                      <a:r>
                        <a:rPr lang="zh-TW" sz="1400" kern="0" dirty="0">
                          <a:effectLst/>
                          <a:latin typeface="+mj-ea"/>
                          <a:ea typeface="+mj-ea"/>
                          <a:cs typeface="Times New Roman" panose="02020603050405020304" pitchFamily="18" charset="0"/>
                        </a:rPr>
                        <a:t>設備歷程記錄</a:t>
                      </a:r>
                      <a:endParaRPr lang="zh-TW" sz="1400" kern="100" dirty="0">
                        <a:effectLst/>
                        <a:latin typeface="+mj-ea"/>
                        <a:ea typeface="+mj-ea"/>
                        <a:cs typeface="Times New Roman" panose="02020603050405020304" pitchFamily="18" charset="0"/>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915">
                <a:tc>
                  <a:txBody>
                    <a:bodyPr/>
                    <a:lstStyle/>
                    <a:p>
                      <a:pPr algn="ctr"/>
                      <a:r>
                        <a:rPr lang="en-US" altLang="zh-TW" sz="1800" dirty="0" smtClean="0">
                          <a:solidFill>
                            <a:schemeClr val="tx1"/>
                          </a:solidFill>
                          <a:latin typeface="+mj-ea"/>
                          <a:ea typeface="+mj-ea"/>
                        </a:rPr>
                        <a:t>2</a:t>
                      </a:r>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915">
                <a:tc>
                  <a:txBody>
                    <a:bodyPr/>
                    <a:lstStyle/>
                    <a:p>
                      <a:pPr algn="ctr"/>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2" name="Rectangle 3"/>
          <p:cNvSpPr txBox="1">
            <a:spLocks noChangeArrowheads="1"/>
          </p:cNvSpPr>
          <p:nvPr/>
        </p:nvSpPr>
        <p:spPr bwMode="auto">
          <a:xfrm>
            <a:off x="34925" y="692150"/>
            <a:ext cx="87852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二</a:t>
            </a:r>
            <a:r>
              <a:rPr lang="zh-TW" altLang="en-US" b="1" dirty="0" smtClean="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解決方案</a:t>
            </a:r>
            <a:r>
              <a:rPr lang="en-US" altLang="zh-TW" b="1" dirty="0" smtClean="0">
                <a:solidFill>
                  <a:srgbClr val="00B050"/>
                </a:solidFill>
                <a:latin typeface="微軟正黑體" panose="020B0604030504040204" pitchFamily="34" charset="-120"/>
                <a:ea typeface="微軟正黑體" panose="020B0604030504040204" pitchFamily="34" charset="-120"/>
              </a:rPr>
              <a:t>(</a:t>
            </a:r>
            <a:r>
              <a:rPr lang="zh-TW" altLang="en-US" b="1"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疫後</a:t>
            </a:r>
            <a:r>
              <a:rPr lang="en-US" altLang="zh-TW" b="1"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SMU-Phase I</a:t>
            </a:r>
            <a:r>
              <a:rPr lang="en-US" altLang="zh-TW" b="1" dirty="0" smtClean="0">
                <a:solidFill>
                  <a:srgbClr val="00B050"/>
                </a:solidFill>
                <a:latin typeface="微軟正黑體" panose="020B0604030504040204" pitchFamily="34" charset="-120"/>
                <a:ea typeface="微軟正黑體" panose="020B0604030504040204" pitchFamily="34" charset="-120"/>
              </a:rPr>
              <a:t>)</a:t>
            </a:r>
            <a:endParaRPr lang="en-US" altLang="zh-TW" b="1" dirty="0">
              <a:solidFill>
                <a:srgbClr val="00B050"/>
              </a:solidFill>
              <a:latin typeface="微軟正黑體" panose="020B0604030504040204" pitchFamily="34" charset="-120"/>
              <a:ea typeface="微軟正黑體" panose="020B0604030504040204" pitchFamily="34" charset="-120"/>
            </a:endParaRPr>
          </a:p>
          <a:p>
            <a:pPr eaLnBrk="1" hangingPunct="1"/>
            <a:endParaRPr lang="en-US" altLang="zh-TW" b="1" dirty="0">
              <a:latin typeface="微軟正黑體" panose="020B0604030504040204" pitchFamily="34" charset="-120"/>
              <a:ea typeface="微軟正黑體" panose="020B0604030504040204" pitchFamily="34" charset="-120"/>
            </a:endParaRPr>
          </a:p>
        </p:txBody>
      </p:sp>
      <p:sp>
        <p:nvSpPr>
          <p:cNvPr id="13" name="矩形 10"/>
          <p:cNvSpPr>
            <a:spLocks noChangeArrowheads="1"/>
          </p:cNvSpPr>
          <p:nvPr/>
        </p:nvSpPr>
        <p:spPr bwMode="auto">
          <a:xfrm>
            <a:off x="395288" y="1157288"/>
            <a:ext cx="748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本案</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設備導入</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SMB</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軟體</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功能</a:t>
            </a:r>
            <a:endPar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15" name="矩形 14"/>
          <p:cNvSpPr/>
          <p:nvPr/>
        </p:nvSpPr>
        <p:spPr>
          <a:xfrm>
            <a:off x="881863" y="1807716"/>
            <a:ext cx="8284196" cy="584775"/>
          </a:xfrm>
          <a:prstGeom prst="rect">
            <a:avLst/>
          </a:prstGeom>
        </p:spPr>
        <p:txBody>
          <a:bodyPr wrap="square">
            <a:spAutoFit/>
          </a:bodyPr>
          <a:lstStyle/>
          <a:p>
            <a:r>
              <a:rPr lang="zh-TW" altLang="zh-TW" sz="1600" dirty="0">
                <a:solidFill>
                  <a:schemeClr val="bg1">
                    <a:lumMod val="65000"/>
                  </a:schemeClr>
                </a:solidFill>
                <a:latin typeface="+mn-ea"/>
                <a:ea typeface="+mn-ea"/>
              </a:rPr>
              <a:t>請以本案所達成有關</a:t>
            </a:r>
            <a:r>
              <a:rPr lang="en-US" altLang="zh-TW" sz="1600" dirty="0">
                <a:solidFill>
                  <a:schemeClr val="bg1">
                    <a:lumMod val="65000"/>
                  </a:schemeClr>
                </a:solidFill>
                <a:latin typeface="+mn-ea"/>
                <a:ea typeface="+mn-ea"/>
              </a:rPr>
              <a:t>SMB</a:t>
            </a:r>
            <a:r>
              <a:rPr lang="zh-TW" altLang="zh-TW" sz="1600" dirty="0">
                <a:solidFill>
                  <a:schemeClr val="bg1">
                    <a:lumMod val="65000"/>
                  </a:schemeClr>
                </a:solidFill>
                <a:latin typeface="+mn-ea"/>
                <a:ea typeface="+mn-ea"/>
              </a:rPr>
              <a:t>由機械設備擷取資料的軟體，並具備對機械設備所傳輸之資料進行處理、儲存、轉譯等功能及其可視化畫面為例，說明其細部功能</a:t>
            </a:r>
          </a:p>
        </p:txBody>
      </p:sp>
    </p:spTree>
    <p:extLst>
      <p:ext uri="{BB962C8B-B14F-4D97-AF65-F5344CB8AC3E}">
        <p14:creationId xmlns:p14="http://schemas.microsoft.com/office/powerpoint/2010/main" val="3764075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15</a:t>
            </a:fld>
            <a:endParaRPr lang="zh-TW" altLang="en-US"/>
          </a:p>
        </p:txBody>
      </p:sp>
      <p:sp>
        <p:nvSpPr>
          <p:cNvPr id="5" name="Rectangle 3"/>
          <p:cNvSpPr txBox="1">
            <a:spLocks noChangeArrowheads="1"/>
          </p:cNvSpPr>
          <p:nvPr/>
        </p:nvSpPr>
        <p:spPr bwMode="auto">
          <a:xfrm>
            <a:off x="34925" y="692150"/>
            <a:ext cx="87852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二</a:t>
            </a:r>
            <a:r>
              <a:rPr lang="zh-TW" altLang="en-US" b="1" dirty="0" smtClean="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解決方案</a:t>
            </a:r>
            <a:r>
              <a:rPr lang="en-US" altLang="zh-TW" b="1" dirty="0" smtClean="0">
                <a:solidFill>
                  <a:srgbClr val="00B050"/>
                </a:solidFill>
                <a:latin typeface="微軟正黑體" panose="020B0604030504040204" pitchFamily="34" charset="-120"/>
                <a:ea typeface="微軟正黑體" panose="020B0604030504040204" pitchFamily="34" charset="-120"/>
              </a:rPr>
              <a:t>(</a:t>
            </a:r>
            <a:r>
              <a:rPr lang="zh-TW" altLang="en-US" b="1" dirty="0" smtClean="0">
                <a:solidFill>
                  <a:srgbClr val="00B050"/>
                </a:solidFill>
                <a:latin typeface="微軟正黑體" panose="020B0604030504040204" pitchFamily="34" charset="-120"/>
                <a:ea typeface="微軟正黑體" panose="020B0604030504040204" pitchFamily="34" charset="-120"/>
              </a:rPr>
              <a:t>疫後</a:t>
            </a:r>
            <a:r>
              <a:rPr lang="en-US" altLang="zh-TW" b="1" dirty="0" smtClean="0">
                <a:solidFill>
                  <a:srgbClr val="00B050"/>
                </a:solidFill>
                <a:latin typeface="微軟正黑體" panose="020B0604030504040204" pitchFamily="34" charset="-120"/>
                <a:ea typeface="微軟正黑體" panose="020B0604030504040204" pitchFamily="34" charset="-120"/>
              </a:rPr>
              <a:t>SMU-Phase </a:t>
            </a:r>
            <a:r>
              <a:rPr lang="en-US" altLang="zh-TW" b="1" dirty="0">
                <a:solidFill>
                  <a:srgbClr val="00B050"/>
                </a:solidFill>
                <a:latin typeface="微軟正黑體" panose="020B0604030504040204" pitchFamily="34" charset="-120"/>
                <a:ea typeface="微軟正黑體" panose="020B0604030504040204" pitchFamily="34" charset="-120"/>
              </a:rPr>
              <a:t>I)</a:t>
            </a:r>
          </a:p>
          <a:p>
            <a:pPr eaLnBrk="1" hangingPunct="1"/>
            <a:endParaRPr lang="en-US" altLang="zh-TW" b="1" dirty="0">
              <a:latin typeface="微軟正黑體" panose="020B0604030504040204" pitchFamily="34" charset="-120"/>
              <a:ea typeface="微軟正黑體" panose="020B0604030504040204" pitchFamily="34" charset="-120"/>
            </a:endParaRPr>
          </a:p>
        </p:txBody>
      </p:sp>
      <p:sp>
        <p:nvSpPr>
          <p:cNvPr id="6" name="矩形 4"/>
          <p:cNvSpPr>
            <a:spLocks noChangeArrowheads="1"/>
          </p:cNvSpPr>
          <p:nvPr/>
        </p:nvSpPr>
        <p:spPr bwMode="auto">
          <a:xfrm>
            <a:off x="755650" y="1484313"/>
            <a:ext cx="79136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smtClean="0">
                <a:latin typeface="微軟正黑體" panose="020B0604030504040204" pitchFamily="34" charset="-120"/>
                <a:ea typeface="微軟正黑體" panose="020B0604030504040204" pitchFamily="34" charset="-120"/>
              </a:rPr>
              <a:t>G</a:t>
            </a:r>
            <a:r>
              <a:rPr lang="en-US" altLang="zh-TW" sz="2000" b="1" kern="1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kern="1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設備能耗估算</a:t>
            </a:r>
            <a:r>
              <a:rPr lang="zh-TW" altLang="zh-TW" sz="2000" b="1" kern="1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功能</a:t>
            </a:r>
            <a:endParaRPr lang="zh-TW" altLang="zh-TW" sz="1600" dirty="0">
              <a:solidFill>
                <a:schemeClr val="bg1">
                  <a:lumMod val="65000"/>
                </a:schemeClr>
              </a:solidFill>
              <a:latin typeface="+mn-ea"/>
              <a:ea typeface="+mn-ea"/>
            </a:endParaRPr>
          </a:p>
        </p:txBody>
      </p:sp>
      <p:sp>
        <p:nvSpPr>
          <p:cNvPr id="7" name="矩形 10"/>
          <p:cNvSpPr>
            <a:spLocks noChangeArrowheads="1"/>
          </p:cNvSpPr>
          <p:nvPr/>
        </p:nvSpPr>
        <p:spPr bwMode="auto">
          <a:xfrm>
            <a:off x="395288" y="1157288"/>
            <a:ext cx="748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本案</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設備導入</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SMB</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軟體</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功能</a:t>
            </a:r>
            <a:endPar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grpSp>
        <p:nvGrpSpPr>
          <p:cNvPr id="9" name="畫布 38"/>
          <p:cNvGrpSpPr/>
          <p:nvPr/>
        </p:nvGrpSpPr>
        <p:grpSpPr>
          <a:xfrm>
            <a:off x="611560" y="1977134"/>
            <a:ext cx="5486400" cy="3873500"/>
            <a:chOff x="0" y="0"/>
            <a:chExt cx="5486400" cy="3873500"/>
          </a:xfrm>
        </p:grpSpPr>
        <p:sp>
          <p:nvSpPr>
            <p:cNvPr id="10" name="矩形 9"/>
            <p:cNvSpPr/>
            <p:nvPr/>
          </p:nvSpPr>
          <p:spPr>
            <a:xfrm>
              <a:off x="0" y="0"/>
              <a:ext cx="5486400" cy="3873500"/>
            </a:xfrm>
            <a:prstGeom prst="rect">
              <a:avLst/>
            </a:prstGeom>
          </p:spPr>
        </p:sp>
        <p:sp>
          <p:nvSpPr>
            <p:cNvPr id="11" name="矩形 10"/>
            <p:cNvSpPr/>
            <p:nvPr/>
          </p:nvSpPr>
          <p:spPr>
            <a:xfrm>
              <a:off x="1930400" y="234950"/>
              <a:ext cx="1574800" cy="52705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600"/>
                </a:lnSpc>
                <a:spcAft>
                  <a:spcPts val="0"/>
                </a:spcAft>
              </a:pPr>
              <a:r>
                <a:rPr lang="zh-TW" sz="1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整廠總電表</a:t>
              </a:r>
              <a:endPar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矩形 11"/>
            <p:cNvSpPr/>
            <p:nvPr/>
          </p:nvSpPr>
          <p:spPr>
            <a:xfrm>
              <a:off x="103800" y="961050"/>
              <a:ext cx="1401150" cy="7852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TW"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廠房</a:t>
              </a:r>
              <a:r>
                <a:rPr lang="en-US"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1F</a:t>
              </a:r>
              <a:r>
                <a:rPr lang="zh-TW"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產線分電表</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13" name="矩形 12"/>
            <p:cNvSpPr/>
            <p:nvPr/>
          </p:nvSpPr>
          <p:spPr>
            <a:xfrm>
              <a:off x="1720850" y="954700"/>
              <a:ext cx="1416050" cy="8233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TW"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工廠</a:t>
              </a:r>
              <a:r>
                <a:rPr lang="en-US"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1F</a:t>
              </a:r>
              <a:r>
                <a:rPr lang="zh-TW"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周邊系統分電表</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cxnSp>
          <p:nvCxnSpPr>
            <p:cNvPr id="14" name="肘形接點 13"/>
            <p:cNvCxnSpPr>
              <a:stCxn id="11" idx="2"/>
              <a:endCxn id="12" idx="0"/>
            </p:cNvCxnSpPr>
            <p:nvPr/>
          </p:nvCxnSpPr>
          <p:spPr>
            <a:xfrm rot="5400000">
              <a:off x="1661563" y="-95187"/>
              <a:ext cx="199050" cy="191342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 name="肘形接點 14"/>
            <p:cNvCxnSpPr>
              <a:stCxn id="11" idx="2"/>
              <a:endCxn id="13" idx="0"/>
            </p:cNvCxnSpPr>
            <p:nvPr/>
          </p:nvCxnSpPr>
          <p:spPr>
            <a:xfrm rot="5400000">
              <a:off x="2476988" y="713888"/>
              <a:ext cx="192700" cy="28892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278800" y="961051"/>
              <a:ext cx="1574800" cy="785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600"/>
                </a:lnSpc>
                <a:spcAft>
                  <a:spcPts val="0"/>
                </a:spcAft>
              </a:pPr>
              <a:r>
                <a:rPr lang="zh-TW"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其他</a:t>
              </a:r>
              <a:r>
                <a:rPr lang="zh-TW"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系統</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cxnSp>
          <p:nvCxnSpPr>
            <p:cNvPr id="17" name="肘形接點 16"/>
            <p:cNvCxnSpPr>
              <a:stCxn id="11" idx="2"/>
              <a:endCxn id="16" idx="0"/>
            </p:cNvCxnSpPr>
            <p:nvPr/>
          </p:nvCxnSpPr>
          <p:spPr>
            <a:xfrm rot="16200000" flipH="1">
              <a:off x="3292475" y="187325"/>
              <a:ext cx="199051" cy="13484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999150" y="1945640"/>
              <a:ext cx="982050" cy="49276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A</a:t>
              </a:r>
              <a:r>
                <a:rPr lang="zh-TW"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設備</a:t>
              </a:r>
              <a:r>
                <a:rPr lang="en-US"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01</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19" name="矩形 18"/>
            <p:cNvSpPr/>
            <p:nvPr/>
          </p:nvSpPr>
          <p:spPr>
            <a:xfrm>
              <a:off x="999490" y="2542200"/>
              <a:ext cx="988060" cy="49276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B</a:t>
              </a:r>
              <a:r>
                <a:rPr lang="zh-TW"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設備</a:t>
              </a:r>
              <a:r>
                <a:rPr lang="en-US"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01</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cxnSp>
          <p:nvCxnSpPr>
            <p:cNvPr id="20" name="肘形接點 19"/>
            <p:cNvCxnSpPr>
              <a:stCxn id="12" idx="2"/>
              <a:endCxn id="18" idx="1"/>
            </p:cNvCxnSpPr>
            <p:nvPr/>
          </p:nvCxnSpPr>
          <p:spPr>
            <a:xfrm rot="16200000" flipH="1">
              <a:off x="678877" y="1871747"/>
              <a:ext cx="445770" cy="19477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1" name="肘形接點 20"/>
            <p:cNvCxnSpPr>
              <a:endCxn id="19" idx="1"/>
            </p:cNvCxnSpPr>
            <p:nvPr/>
          </p:nvCxnSpPr>
          <p:spPr>
            <a:xfrm rot="16200000" flipH="1">
              <a:off x="387117" y="2176207"/>
              <a:ext cx="1029630" cy="195116"/>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999490" y="3158150"/>
              <a:ext cx="988060" cy="492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zh-TW"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其他設備</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cxnSp>
          <p:nvCxnSpPr>
            <p:cNvPr id="23" name="肘形接點 22"/>
            <p:cNvCxnSpPr>
              <a:stCxn id="12" idx="2"/>
              <a:endCxn id="22" idx="1"/>
            </p:cNvCxnSpPr>
            <p:nvPr/>
          </p:nvCxnSpPr>
          <p:spPr>
            <a:xfrm rot="16200000" flipH="1">
              <a:off x="72792" y="2477832"/>
              <a:ext cx="1658280" cy="195115"/>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2643800" y="1932600"/>
              <a:ext cx="981710" cy="49276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zh-TW"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中央空調</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25" name="矩形 24"/>
            <p:cNvSpPr/>
            <p:nvPr/>
          </p:nvSpPr>
          <p:spPr>
            <a:xfrm>
              <a:off x="2646000" y="2548550"/>
              <a:ext cx="981710" cy="492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TW"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其他</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cxnSp>
          <p:nvCxnSpPr>
            <p:cNvPr id="26" name="肘形接點 25"/>
            <p:cNvCxnSpPr>
              <a:stCxn id="13" idx="2"/>
              <a:endCxn id="24" idx="1"/>
            </p:cNvCxnSpPr>
            <p:nvPr/>
          </p:nvCxnSpPr>
          <p:spPr>
            <a:xfrm rot="16200000" flipH="1">
              <a:off x="2335847" y="1871027"/>
              <a:ext cx="400980" cy="21492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7" name="肘形接點 26"/>
            <p:cNvCxnSpPr>
              <a:stCxn id="13" idx="2"/>
              <a:endCxn id="25" idx="1"/>
            </p:cNvCxnSpPr>
            <p:nvPr/>
          </p:nvCxnSpPr>
          <p:spPr>
            <a:xfrm rot="16200000" flipH="1">
              <a:off x="2028972" y="2177902"/>
              <a:ext cx="1016930" cy="217125"/>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2228850" y="3398180"/>
              <a:ext cx="615950" cy="310220"/>
            </a:xfrm>
            <a:prstGeom prst="rect">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9" name="文字方塊 57"/>
            <p:cNvSpPr txBox="1"/>
            <p:nvPr/>
          </p:nvSpPr>
          <p:spPr>
            <a:xfrm>
              <a:off x="2933700" y="3308350"/>
              <a:ext cx="2501900" cy="4381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2600"/>
                </a:lnSpc>
                <a:spcAft>
                  <a:spcPts val="0"/>
                </a:spcAft>
              </a:pPr>
              <a:r>
                <a:rPr lang="zh-TW" sz="12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指已透過本案實現數位能耗管理</a:t>
              </a:r>
              <a:endParaRPr lang="zh-TW" sz="1400" kern="100">
                <a:effectLst/>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30" name="文字方塊 29"/>
          <p:cNvSpPr txBox="1"/>
          <p:nvPr/>
        </p:nvSpPr>
        <p:spPr>
          <a:xfrm>
            <a:off x="5685210" y="3965281"/>
            <a:ext cx="3240038" cy="1477328"/>
          </a:xfrm>
          <a:prstGeom prst="rect">
            <a:avLst/>
          </a:prstGeom>
          <a:noFill/>
        </p:spPr>
        <p:txBody>
          <a:bodyPr wrap="square" rtlCol="0">
            <a:spAutoFit/>
          </a:bodyPr>
          <a:lstStyle/>
          <a:p>
            <a:r>
              <a:rPr lang="zh-TW" altLang="en-US" dirty="0" smtClean="0">
                <a:latin typeface="+mj-ea"/>
                <a:ea typeface="+mj-ea"/>
              </a:rPr>
              <a:t>本案規劃</a:t>
            </a:r>
            <a:r>
              <a:rPr lang="en-US" altLang="zh-TW" dirty="0" smtClean="0">
                <a:latin typeface="+mj-ea"/>
                <a:ea typeface="+mj-ea"/>
              </a:rPr>
              <a:t>______</a:t>
            </a:r>
            <a:r>
              <a:rPr lang="zh-TW" altLang="en-US" dirty="0" smtClean="0">
                <a:latin typeface="+mj-ea"/>
                <a:ea typeface="+mj-ea"/>
              </a:rPr>
              <a:t>設備導入數位化能耗管理，輔導後可即時取得能耗數據，預估設備能耗節省</a:t>
            </a:r>
            <a:r>
              <a:rPr lang="en-US" altLang="zh-TW" dirty="0" smtClean="0">
                <a:latin typeface="+mj-ea"/>
                <a:ea typeface="+mj-ea"/>
              </a:rPr>
              <a:t>______%(</a:t>
            </a:r>
            <a:r>
              <a:rPr lang="zh-TW" altLang="en-US" dirty="0" smtClean="0">
                <a:latin typeface="+mj-ea"/>
                <a:ea typeface="+mj-ea"/>
              </a:rPr>
              <a:t>結案時提供佐證數據資料</a:t>
            </a:r>
            <a:r>
              <a:rPr lang="en-US" altLang="zh-TW" dirty="0" smtClean="0">
                <a:latin typeface="+mj-ea"/>
                <a:ea typeface="+mj-ea"/>
              </a:rPr>
              <a:t>)</a:t>
            </a:r>
            <a:r>
              <a:rPr lang="zh-TW" altLang="en-US" dirty="0" smtClean="0">
                <a:latin typeface="+mj-ea"/>
                <a:ea typeface="+mj-ea"/>
              </a:rPr>
              <a:t>，</a:t>
            </a:r>
            <a:endParaRPr lang="zh-TW" altLang="en-US" dirty="0">
              <a:latin typeface="+mj-ea"/>
              <a:ea typeface="+mj-ea"/>
            </a:endParaRPr>
          </a:p>
        </p:txBody>
      </p:sp>
      <p:sp>
        <p:nvSpPr>
          <p:cNvPr id="31" name="Rectangle 140"/>
          <p:cNvSpPr>
            <a:spLocks noChangeArrowheads="1"/>
          </p:cNvSpPr>
          <p:nvPr/>
        </p:nvSpPr>
        <p:spPr bwMode="auto">
          <a:xfrm>
            <a:off x="5685210" y="1986772"/>
            <a:ext cx="3060328" cy="1651424"/>
          </a:xfrm>
          <a:prstGeom prst="rect">
            <a:avLst/>
          </a:prstGeom>
          <a:solidFill>
            <a:srgbClr val="FFFFFF"/>
          </a:solidFill>
          <a:ln w="9525">
            <a:solidFill>
              <a:srgbClr val="000000"/>
            </a:solidFill>
            <a:prstDash val="dash"/>
            <a:miter lim="800000"/>
            <a:headEnd/>
            <a:tailEnd/>
          </a:ln>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endParaRPr lang="zh-TW" altLang="en-US">
              <a:latin typeface="+mj-ea"/>
              <a:ea typeface="+mj-ea"/>
            </a:endParaRPr>
          </a:p>
        </p:txBody>
      </p:sp>
      <p:sp>
        <p:nvSpPr>
          <p:cNvPr id="32" name="文字方塊 31"/>
          <p:cNvSpPr txBox="1"/>
          <p:nvPr/>
        </p:nvSpPr>
        <p:spPr>
          <a:xfrm>
            <a:off x="6239860" y="2475609"/>
            <a:ext cx="1645253" cy="369332"/>
          </a:xfrm>
          <a:prstGeom prst="rect">
            <a:avLst/>
          </a:prstGeom>
          <a:noFill/>
        </p:spPr>
        <p:txBody>
          <a:bodyPr wrap="square" rtlCol="0">
            <a:spAutoFit/>
          </a:bodyPr>
          <a:lstStyle/>
          <a:p>
            <a:r>
              <a:rPr lang="zh-TW" altLang="en-US" dirty="0" smtClean="0">
                <a:latin typeface="+mj-ea"/>
                <a:ea typeface="+mj-ea"/>
              </a:rPr>
              <a:t>功能圖示</a:t>
            </a:r>
            <a:endParaRPr lang="zh-TW" altLang="en-US" dirty="0">
              <a:latin typeface="+mj-ea"/>
              <a:ea typeface="+mj-ea"/>
            </a:endParaRPr>
          </a:p>
        </p:txBody>
      </p:sp>
    </p:spTree>
    <p:extLst>
      <p:ext uri="{BB962C8B-B14F-4D97-AF65-F5344CB8AC3E}">
        <p14:creationId xmlns:p14="http://schemas.microsoft.com/office/powerpoint/2010/main" val="484148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16</a:t>
            </a:fld>
            <a:endParaRPr lang="zh-TW" altLang="en-US"/>
          </a:p>
        </p:txBody>
      </p:sp>
      <p:sp>
        <p:nvSpPr>
          <p:cNvPr id="7" name="矩形 6"/>
          <p:cNvSpPr/>
          <p:nvPr/>
        </p:nvSpPr>
        <p:spPr>
          <a:xfrm>
            <a:off x="179512" y="1612080"/>
            <a:ext cx="9262202" cy="2498120"/>
          </a:xfrm>
          <a:prstGeom prst="rect">
            <a:avLst/>
          </a:prstGeom>
        </p:spPr>
        <p:txBody>
          <a:bodyPr wrap="square">
            <a:spAutoFit/>
          </a:bodyPr>
          <a:lstStyle/>
          <a:p>
            <a:pPr algn="just">
              <a:lnSpc>
                <a:spcPts val="2000"/>
              </a:lnSpc>
              <a:spcAft>
                <a:spcPts val="0"/>
              </a:spcAft>
            </a:pP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因應</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前段受輔導業者需求，說明本案要執行的內容</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導入、修改、新開發的模組或功能</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marL="304800" algn="just">
              <a:lnSpc>
                <a:spcPts val="2000"/>
              </a:lnSpc>
              <a:spcAft>
                <a:spcPts val="0"/>
              </a:spcAft>
            </a:pPr>
            <a:r>
              <a:rPr lang="en-US" altLang="zh-TW"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導入</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kern="100" dirty="0">
                <a:latin typeface="微軟正黑體" panose="020B0604030504040204" pitchFamily="34" charset="-120"/>
                <a:ea typeface="微軟正黑體" panose="020B0604030504040204" pitchFamily="34" charset="-120"/>
                <a:cs typeface="Times New Roman" panose="02020603050405020304" pitchFamily="18" charset="0"/>
              </a:rPr>
              <a:t>新開發</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OOO</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模組</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marL="628650" lvl="0" indent="-342900" algn="just">
              <a:lnSpc>
                <a:spcPts val="1800"/>
              </a:lnSpc>
              <a:spcAft>
                <a:spcPts val="0"/>
              </a:spcAft>
              <a:buFont typeface="Wingdings" panose="05000000000000000000" pitchFamily="2" charset="2"/>
              <a:buChar char=""/>
            </a:pPr>
            <a:r>
              <a:rPr lang="zh-TW" altLang="zh-TW" sz="1600" dirty="0">
                <a:solidFill>
                  <a:schemeClr val="bg1">
                    <a:lumMod val="65000"/>
                  </a:schemeClr>
                </a:solidFill>
                <a:latin typeface="+mn-ea"/>
                <a:ea typeface="+mn-ea"/>
              </a:rPr>
              <a:t>原有</a:t>
            </a:r>
            <a:r>
              <a:rPr lang="en-US" altLang="zh-TW" sz="1600" dirty="0">
                <a:solidFill>
                  <a:schemeClr val="bg1">
                    <a:lumMod val="65000"/>
                  </a:schemeClr>
                </a:solidFill>
                <a:latin typeface="+mn-ea"/>
                <a:ea typeface="+mn-ea"/>
              </a:rPr>
              <a:t>: </a:t>
            </a:r>
            <a:r>
              <a:rPr lang="zh-TW" altLang="zh-TW" sz="1600" dirty="0">
                <a:solidFill>
                  <a:schemeClr val="bg1">
                    <a:lumMod val="65000"/>
                  </a:schemeClr>
                </a:solidFill>
                <a:latin typeface="+mn-ea"/>
                <a:ea typeface="+mn-ea"/>
              </a:rPr>
              <a:t>原倉</a:t>
            </a:r>
            <a:r>
              <a:rPr lang="en-US" altLang="zh-TW" sz="1600" dirty="0">
                <a:solidFill>
                  <a:schemeClr val="bg1">
                    <a:lumMod val="65000"/>
                  </a:schemeClr>
                </a:solidFill>
                <a:latin typeface="+mn-ea"/>
                <a:ea typeface="+mn-ea"/>
              </a:rPr>
              <a:t>OOO</a:t>
            </a:r>
            <a:r>
              <a:rPr lang="zh-TW" altLang="zh-TW" sz="1600" dirty="0">
                <a:solidFill>
                  <a:schemeClr val="bg1">
                    <a:lumMod val="65000"/>
                  </a:schemeClr>
                </a:solidFill>
                <a:latin typeface="+mn-ea"/>
                <a:ea typeface="+mn-ea"/>
              </a:rPr>
              <a:t>系統</a:t>
            </a:r>
            <a:r>
              <a:rPr lang="en-US" altLang="zh-TW" sz="1600" dirty="0">
                <a:solidFill>
                  <a:schemeClr val="bg1">
                    <a:lumMod val="65000"/>
                  </a:schemeClr>
                </a:solidFill>
                <a:latin typeface="+mn-ea"/>
                <a:ea typeface="+mn-ea"/>
              </a:rPr>
              <a:t>…(</a:t>
            </a:r>
            <a:r>
              <a:rPr lang="zh-TW" altLang="en-US" sz="1600" dirty="0">
                <a:solidFill>
                  <a:schemeClr val="bg1">
                    <a:lumMod val="65000"/>
                  </a:schemeClr>
                </a:solidFill>
                <a:latin typeface="+mn-ea"/>
                <a:ea typeface="+mn-ea"/>
              </a:rPr>
              <a:t>原系統狀態敘述</a:t>
            </a:r>
            <a:r>
              <a:rPr lang="en-US" altLang="zh-TW" sz="1600" dirty="0">
                <a:solidFill>
                  <a:schemeClr val="bg1">
                    <a:lumMod val="65000"/>
                  </a:schemeClr>
                </a:solidFill>
                <a:latin typeface="+mn-ea"/>
                <a:ea typeface="+mn-ea"/>
              </a:rPr>
              <a:t>)</a:t>
            </a:r>
            <a:endParaRPr lang="zh-TW" altLang="zh-TW" sz="1600" dirty="0">
              <a:solidFill>
                <a:schemeClr val="bg1">
                  <a:lumMod val="65000"/>
                </a:schemeClr>
              </a:solidFill>
              <a:latin typeface="+mn-ea"/>
              <a:ea typeface="+mn-ea"/>
            </a:endParaRPr>
          </a:p>
          <a:p>
            <a:pPr marL="628650" indent="-342900" algn="just">
              <a:lnSpc>
                <a:spcPts val="1800"/>
              </a:lnSpc>
              <a:spcAft>
                <a:spcPts val="0"/>
              </a:spcAft>
              <a:buFont typeface="Wingdings" panose="05000000000000000000" pitchFamily="2" charset="2"/>
              <a:buChar char=""/>
            </a:pPr>
            <a:r>
              <a:rPr lang="zh-TW" altLang="zh-TW" sz="1600" dirty="0">
                <a:solidFill>
                  <a:schemeClr val="bg1">
                    <a:lumMod val="65000"/>
                  </a:schemeClr>
                </a:solidFill>
                <a:latin typeface="+mn-ea"/>
                <a:ea typeface="+mn-ea"/>
              </a:rPr>
              <a:t>新增、修改或整合</a:t>
            </a:r>
            <a:r>
              <a:rPr lang="en-US" altLang="zh-TW" sz="1600" dirty="0">
                <a:solidFill>
                  <a:schemeClr val="bg1">
                    <a:lumMod val="65000"/>
                  </a:schemeClr>
                </a:solidFill>
                <a:latin typeface="+mn-ea"/>
                <a:ea typeface="+mn-ea"/>
              </a:rPr>
              <a:t>: </a:t>
            </a:r>
            <a:r>
              <a:rPr lang="zh-TW" altLang="zh-TW" sz="1600" dirty="0">
                <a:solidFill>
                  <a:schemeClr val="bg1">
                    <a:lumMod val="65000"/>
                  </a:schemeClr>
                </a:solidFill>
                <a:latin typeface="+mn-ea"/>
                <a:ea typeface="+mn-ea"/>
              </a:rPr>
              <a:t>增加數位電子化之物料管理系統，</a:t>
            </a:r>
            <a:r>
              <a:rPr lang="en-US" altLang="zh-TW" sz="1600" dirty="0">
                <a:solidFill>
                  <a:schemeClr val="bg1">
                    <a:lumMod val="65000"/>
                  </a:schemeClr>
                </a:solidFill>
                <a:latin typeface="+mn-ea"/>
                <a:ea typeface="+mn-ea"/>
              </a:rPr>
              <a:t>…</a:t>
            </a:r>
            <a:endParaRPr lang="zh-TW" altLang="zh-TW" sz="1600" dirty="0">
              <a:solidFill>
                <a:schemeClr val="bg1">
                  <a:lumMod val="65000"/>
                </a:schemeClr>
              </a:solidFill>
              <a:latin typeface="+mn-ea"/>
              <a:ea typeface="+mn-ea"/>
            </a:endParaRPr>
          </a:p>
          <a:p>
            <a:pPr marL="628650" indent="-342900" algn="just">
              <a:lnSpc>
                <a:spcPts val="1800"/>
              </a:lnSpc>
              <a:spcAft>
                <a:spcPts val="0"/>
              </a:spcAft>
              <a:buFont typeface="Wingdings" panose="05000000000000000000" pitchFamily="2" charset="2"/>
              <a:buChar char=""/>
            </a:pPr>
            <a:r>
              <a:rPr lang="zh-TW" altLang="zh-TW" sz="1600" dirty="0">
                <a:solidFill>
                  <a:schemeClr val="bg1">
                    <a:lumMod val="65000"/>
                  </a:schemeClr>
                </a:solidFill>
                <a:latin typeface="+mn-ea"/>
                <a:ea typeface="+mn-ea"/>
              </a:rPr>
              <a:t>差異</a:t>
            </a:r>
            <a:r>
              <a:rPr lang="en-US" altLang="zh-TW" sz="1600" dirty="0">
                <a:solidFill>
                  <a:schemeClr val="bg1">
                    <a:lumMod val="65000"/>
                  </a:schemeClr>
                </a:solidFill>
                <a:latin typeface="+mn-ea"/>
                <a:ea typeface="+mn-ea"/>
              </a:rPr>
              <a:t>: </a:t>
            </a:r>
            <a:r>
              <a:rPr lang="zh-TW" altLang="zh-TW" sz="1600" dirty="0">
                <a:solidFill>
                  <a:schemeClr val="bg1">
                    <a:lumMod val="65000"/>
                  </a:schemeClr>
                </a:solidFill>
                <a:latin typeface="+mn-ea"/>
                <a:ea typeface="+mn-ea"/>
              </a:rPr>
              <a:t>預期可縮短、簡化或改善</a:t>
            </a:r>
            <a:r>
              <a:rPr lang="en-US" altLang="zh-TW" sz="1600" dirty="0">
                <a:solidFill>
                  <a:schemeClr val="bg1">
                    <a:lumMod val="65000"/>
                  </a:schemeClr>
                </a:solidFill>
                <a:latin typeface="+mn-ea"/>
                <a:ea typeface="+mn-ea"/>
              </a:rPr>
              <a:t>…</a:t>
            </a:r>
          </a:p>
          <a:p>
            <a:pPr marL="628650" lvl="0" indent="-342900" algn="just">
              <a:lnSpc>
                <a:spcPts val="1800"/>
              </a:lnSpc>
              <a:spcAft>
                <a:spcPts val="0"/>
              </a:spcAft>
              <a:buFont typeface="Wingdings" panose="05000000000000000000" pitchFamily="2" charset="2"/>
              <a:buChar char=""/>
            </a:pPr>
            <a:endParaRPr lang="en-US"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r>
              <a:rPr lang="zh-TW" altLang="en-US" b="1" kern="10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導入</a:t>
            </a:r>
            <a:r>
              <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新開發</a:t>
            </a:r>
            <a:r>
              <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OOO</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模組</a:t>
            </a:r>
            <a:r>
              <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628650" indent="-342900" algn="just">
              <a:lnSpc>
                <a:spcPts val="1800"/>
              </a:lnSpc>
              <a:spcAft>
                <a:spcPts val="0"/>
              </a:spcAft>
              <a:buFont typeface="Wingdings" panose="05000000000000000000" pitchFamily="2" charset="2"/>
              <a:buChar char=""/>
            </a:pPr>
            <a:r>
              <a:rPr lang="zh-TW" altLang="zh-TW" sz="1600" dirty="0">
                <a:solidFill>
                  <a:schemeClr val="bg1">
                    <a:lumMod val="65000"/>
                  </a:schemeClr>
                </a:solidFill>
                <a:latin typeface="+mn-ea"/>
                <a:ea typeface="+mn-ea"/>
              </a:rPr>
              <a:t>原有</a:t>
            </a:r>
            <a:r>
              <a:rPr lang="en-US" altLang="zh-TW" sz="1600" dirty="0">
                <a:solidFill>
                  <a:schemeClr val="bg1">
                    <a:lumMod val="65000"/>
                  </a:schemeClr>
                </a:solidFill>
                <a:latin typeface="+mn-ea"/>
                <a:ea typeface="+mn-ea"/>
              </a:rPr>
              <a:t>: </a:t>
            </a:r>
            <a:r>
              <a:rPr lang="zh-TW" altLang="zh-TW" sz="1600" dirty="0">
                <a:solidFill>
                  <a:schemeClr val="bg1">
                    <a:lumMod val="65000"/>
                  </a:schemeClr>
                </a:solidFill>
                <a:latin typeface="+mn-ea"/>
                <a:ea typeface="+mn-ea"/>
              </a:rPr>
              <a:t>人工管理…</a:t>
            </a:r>
          </a:p>
          <a:p>
            <a:pPr marL="628650" indent="-342900" algn="just">
              <a:lnSpc>
                <a:spcPts val="1800"/>
              </a:lnSpc>
              <a:spcAft>
                <a:spcPts val="0"/>
              </a:spcAft>
              <a:buFont typeface="Wingdings" panose="05000000000000000000" pitchFamily="2" charset="2"/>
              <a:buChar char=""/>
            </a:pPr>
            <a:r>
              <a:rPr lang="zh-TW" altLang="zh-TW" sz="1600" dirty="0">
                <a:solidFill>
                  <a:schemeClr val="bg1">
                    <a:lumMod val="65000"/>
                  </a:schemeClr>
                </a:solidFill>
                <a:latin typeface="+mn-ea"/>
                <a:ea typeface="+mn-ea"/>
              </a:rPr>
              <a:t>新增、修改或整合</a:t>
            </a:r>
            <a:r>
              <a:rPr lang="en-US" altLang="zh-TW" sz="1600" dirty="0">
                <a:solidFill>
                  <a:schemeClr val="bg1">
                    <a:lumMod val="65000"/>
                  </a:schemeClr>
                </a:solidFill>
                <a:latin typeface="+mn-ea"/>
                <a:ea typeface="+mn-ea"/>
              </a:rPr>
              <a:t>: </a:t>
            </a:r>
            <a:r>
              <a:rPr lang="zh-TW" altLang="zh-TW" sz="1600" dirty="0">
                <a:solidFill>
                  <a:schemeClr val="bg1">
                    <a:lumMod val="65000"/>
                  </a:schemeClr>
                </a:solidFill>
                <a:latin typeface="+mn-ea"/>
                <a:ea typeface="+mn-ea"/>
              </a:rPr>
              <a:t>增加數位電子化之入庫管理系統，…</a:t>
            </a:r>
          </a:p>
          <a:p>
            <a:pPr marL="628650" indent="-342900" algn="just">
              <a:lnSpc>
                <a:spcPts val="1800"/>
              </a:lnSpc>
              <a:spcAft>
                <a:spcPts val="0"/>
              </a:spcAft>
              <a:buFont typeface="Wingdings" panose="05000000000000000000" pitchFamily="2" charset="2"/>
              <a:buChar char=""/>
            </a:pPr>
            <a:r>
              <a:rPr lang="zh-TW" altLang="zh-TW" sz="1600" dirty="0">
                <a:solidFill>
                  <a:schemeClr val="bg1">
                    <a:lumMod val="65000"/>
                  </a:schemeClr>
                </a:solidFill>
                <a:latin typeface="+mn-ea"/>
                <a:ea typeface="+mn-ea"/>
              </a:rPr>
              <a:t>差異</a:t>
            </a:r>
            <a:r>
              <a:rPr lang="en-US" altLang="zh-TW" sz="1600" dirty="0">
                <a:solidFill>
                  <a:schemeClr val="bg1">
                    <a:lumMod val="65000"/>
                  </a:schemeClr>
                </a:solidFill>
                <a:latin typeface="+mn-ea"/>
                <a:ea typeface="+mn-ea"/>
              </a:rPr>
              <a:t>: </a:t>
            </a:r>
            <a:r>
              <a:rPr lang="zh-TW" altLang="zh-TW" sz="1600" dirty="0">
                <a:solidFill>
                  <a:schemeClr val="bg1">
                    <a:lumMod val="65000"/>
                  </a:schemeClr>
                </a:solidFill>
                <a:latin typeface="+mn-ea"/>
                <a:ea typeface="+mn-ea"/>
              </a:rPr>
              <a:t>預期可縮短、簡化或改善…</a:t>
            </a:r>
            <a:r>
              <a:rPr lang="en-US" altLang="zh-TW" sz="1600" dirty="0">
                <a:solidFill>
                  <a:schemeClr val="bg1">
                    <a:lumMod val="65000"/>
                  </a:schemeClr>
                </a:solidFill>
                <a:latin typeface="+mn-ea"/>
                <a:ea typeface="+mn-ea"/>
              </a:rPr>
              <a:t> </a:t>
            </a:r>
            <a:endParaRPr lang="zh-TW" altLang="zh-TW" sz="1600" dirty="0">
              <a:solidFill>
                <a:schemeClr val="bg1">
                  <a:lumMod val="65000"/>
                </a:schemeClr>
              </a:solidFill>
              <a:latin typeface="+mn-ea"/>
              <a:ea typeface="+mn-ea"/>
            </a:endParaRPr>
          </a:p>
        </p:txBody>
      </p:sp>
      <p:sp>
        <p:nvSpPr>
          <p:cNvPr id="8" name="Rectangle 2"/>
          <p:cNvSpPr txBox="1">
            <a:spLocks noChangeArrowheads="1"/>
          </p:cNvSpPr>
          <p:nvPr/>
        </p:nvSpPr>
        <p:spPr bwMode="auto">
          <a:xfrm>
            <a:off x="-6970" y="670358"/>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a:t>
            </a:r>
            <a:r>
              <a:rPr lang="zh-TW" altLang="en-US" sz="2400" b="1" dirty="0" smtClean="0">
                <a:solidFill>
                  <a:srgbClr val="0070C0"/>
                </a:solidFill>
              </a:rPr>
              <a:t>疫後</a:t>
            </a:r>
            <a:r>
              <a:rPr lang="en-US" altLang="zh-TW" sz="2400" b="1" dirty="0" smtClean="0">
                <a:solidFill>
                  <a:srgbClr val="0070C0"/>
                </a:solidFill>
              </a:rPr>
              <a:t>SMU-Phase II)</a:t>
            </a:r>
          </a:p>
        </p:txBody>
      </p:sp>
      <p:sp>
        <p:nvSpPr>
          <p:cNvPr id="2" name="矩形 1"/>
          <p:cNvSpPr/>
          <p:nvPr/>
        </p:nvSpPr>
        <p:spPr>
          <a:xfrm>
            <a:off x="323528" y="4212902"/>
            <a:ext cx="8568952" cy="1600438"/>
          </a:xfrm>
          <a:prstGeom prst="rect">
            <a:avLst/>
          </a:prstGeom>
        </p:spPr>
        <p:txBody>
          <a:bodyPr wrap="square">
            <a:spAutoFit/>
          </a:bodyPr>
          <a:lstStyle/>
          <a:p>
            <a:r>
              <a:rPr lang="zh-TW" altLang="zh-TW" b="1" dirty="0">
                <a:solidFill>
                  <a:schemeClr val="accent1">
                    <a:lumMod val="75000"/>
                  </a:schemeClr>
                </a:solidFill>
                <a:latin typeface="+mj-ea"/>
                <a:ea typeface="+mj-ea"/>
              </a:rPr>
              <a:t>□ 建立數位化之廠內</a:t>
            </a:r>
            <a:r>
              <a:rPr lang="en-US" altLang="zh-TW" b="1" dirty="0">
                <a:solidFill>
                  <a:schemeClr val="accent1">
                    <a:lumMod val="75000"/>
                  </a:schemeClr>
                </a:solidFill>
                <a:latin typeface="+mj-ea"/>
                <a:ea typeface="+mj-ea"/>
              </a:rPr>
              <a:t>OOO</a:t>
            </a:r>
            <a:r>
              <a:rPr lang="zh-TW" altLang="zh-TW" b="1" dirty="0">
                <a:solidFill>
                  <a:schemeClr val="accent1">
                    <a:lumMod val="75000"/>
                  </a:schemeClr>
                </a:solidFill>
                <a:latin typeface="+mj-ea"/>
                <a:ea typeface="+mj-ea"/>
              </a:rPr>
              <a:t>產品生產流程</a:t>
            </a:r>
            <a:endParaRPr lang="zh-TW" altLang="zh-TW" dirty="0">
              <a:solidFill>
                <a:schemeClr val="accent1">
                  <a:lumMod val="75000"/>
                </a:schemeClr>
              </a:solidFill>
              <a:latin typeface="+mj-ea"/>
              <a:ea typeface="+mj-ea"/>
            </a:endParaRPr>
          </a:p>
          <a:p>
            <a:pPr marL="541338" lvl="0" indent="-285750">
              <a:buFont typeface="Wingdings" panose="05000000000000000000" pitchFamily="2" charset="2"/>
              <a:buChar char="Ø"/>
            </a:pPr>
            <a:r>
              <a:rPr lang="zh-TW" altLang="zh-TW" sz="1600" b="1" dirty="0">
                <a:solidFill>
                  <a:schemeClr val="accent1">
                    <a:lumMod val="75000"/>
                  </a:schemeClr>
                </a:solidFill>
                <a:latin typeface="+mj-ea"/>
                <a:ea typeface="+mj-ea"/>
              </a:rPr>
              <a:t>原有</a:t>
            </a:r>
            <a:r>
              <a:rPr lang="en-US" altLang="zh-TW" sz="1600" b="1" dirty="0">
                <a:solidFill>
                  <a:schemeClr val="accent1">
                    <a:lumMod val="75000"/>
                  </a:schemeClr>
                </a:solidFill>
                <a:latin typeface="+mj-ea"/>
                <a:ea typeface="+mj-ea"/>
              </a:rPr>
              <a:t>: </a:t>
            </a:r>
            <a:r>
              <a:rPr lang="zh-TW" altLang="zh-TW" sz="1600" b="1" dirty="0">
                <a:solidFill>
                  <a:schemeClr val="accent1">
                    <a:lumMod val="75000"/>
                  </a:schemeClr>
                </a:solidFill>
                <a:latin typeface="+mj-ea"/>
                <a:ea typeface="+mj-ea"/>
              </a:rPr>
              <a:t>原生產流程以紙本方式記錄…</a:t>
            </a:r>
            <a:endParaRPr lang="zh-TW" altLang="zh-TW" sz="1600" dirty="0">
              <a:solidFill>
                <a:schemeClr val="accent1">
                  <a:lumMod val="75000"/>
                </a:schemeClr>
              </a:solidFill>
              <a:latin typeface="+mj-ea"/>
              <a:ea typeface="+mj-ea"/>
            </a:endParaRPr>
          </a:p>
          <a:p>
            <a:pPr marL="541338" lvl="0" indent="-285750">
              <a:buFont typeface="Wingdings" panose="05000000000000000000" pitchFamily="2" charset="2"/>
              <a:buChar char="Ø"/>
            </a:pPr>
            <a:r>
              <a:rPr lang="zh-TW" altLang="zh-TW" sz="1600" b="1" dirty="0">
                <a:solidFill>
                  <a:schemeClr val="accent1">
                    <a:lumMod val="75000"/>
                  </a:schemeClr>
                </a:solidFill>
                <a:latin typeface="+mj-ea"/>
                <a:ea typeface="+mj-ea"/>
              </a:rPr>
              <a:t>新增、修改或整合</a:t>
            </a:r>
            <a:r>
              <a:rPr lang="en-US" altLang="zh-TW" sz="1600" b="1" dirty="0">
                <a:solidFill>
                  <a:schemeClr val="accent1">
                    <a:lumMod val="75000"/>
                  </a:schemeClr>
                </a:solidFill>
                <a:latin typeface="+mj-ea"/>
                <a:ea typeface="+mj-ea"/>
              </a:rPr>
              <a:t>: </a:t>
            </a:r>
            <a:r>
              <a:rPr lang="zh-TW" altLang="zh-TW" sz="1600" b="1" dirty="0">
                <a:solidFill>
                  <a:schemeClr val="accent1">
                    <a:lumMod val="75000"/>
                  </a:schemeClr>
                </a:solidFill>
                <a:latin typeface="+mj-ea"/>
                <a:ea typeface="+mj-ea"/>
              </a:rPr>
              <a:t>整併</a:t>
            </a:r>
            <a:r>
              <a:rPr lang="en-US" altLang="zh-TW" sz="1600" b="1" dirty="0">
                <a:solidFill>
                  <a:schemeClr val="accent1">
                    <a:lumMod val="75000"/>
                  </a:schemeClr>
                </a:solidFill>
                <a:latin typeface="+mj-ea"/>
                <a:ea typeface="+mj-ea"/>
              </a:rPr>
              <a:t>OOO</a:t>
            </a:r>
            <a:r>
              <a:rPr lang="zh-TW" altLang="zh-TW" sz="1600" b="1" dirty="0">
                <a:solidFill>
                  <a:schemeClr val="accent1">
                    <a:lumMod val="75000"/>
                  </a:schemeClr>
                </a:solidFill>
                <a:latin typeface="+mj-ea"/>
                <a:ea typeface="+mj-ea"/>
              </a:rPr>
              <a:t>系統內自動擷取之資訊</a:t>
            </a:r>
            <a:r>
              <a:rPr lang="en-US" altLang="zh-TW" sz="1600" b="1" dirty="0" smtClean="0">
                <a:solidFill>
                  <a:schemeClr val="accent1">
                    <a:lumMod val="75000"/>
                  </a:schemeClr>
                </a:solidFill>
                <a:latin typeface="+mj-ea"/>
                <a:ea typeface="+mj-ea"/>
              </a:rPr>
              <a:t>(</a:t>
            </a:r>
            <a:r>
              <a:rPr lang="zh-TW" altLang="zh-TW" sz="1600" b="1" dirty="0" smtClean="0">
                <a:solidFill>
                  <a:schemeClr val="accent1">
                    <a:lumMod val="75000"/>
                  </a:schemeClr>
                </a:solidFill>
                <a:latin typeface="+mj-ea"/>
                <a:ea typeface="+mj-ea"/>
              </a:rPr>
              <a:t>如</a:t>
            </a:r>
            <a:r>
              <a:rPr lang="en-US" altLang="zh-TW" sz="1600" b="1" dirty="0" err="1" smtClean="0">
                <a:solidFill>
                  <a:schemeClr val="accent1">
                    <a:lumMod val="75000"/>
                  </a:schemeClr>
                </a:solidFill>
                <a:latin typeface="+mj-ea"/>
                <a:ea typeface="+mj-ea"/>
              </a:rPr>
              <a:t>p.OO</a:t>
            </a:r>
            <a:r>
              <a:rPr lang="zh-TW" altLang="en-US" sz="1600" b="1" dirty="0" smtClean="0">
                <a:solidFill>
                  <a:schemeClr val="accent1">
                    <a:lumMod val="75000"/>
                  </a:schemeClr>
                </a:solidFill>
                <a:latin typeface="+mj-ea"/>
                <a:ea typeface="+mj-ea"/>
              </a:rPr>
              <a:t>表</a:t>
            </a:r>
            <a:r>
              <a:rPr lang="en-US" altLang="zh-TW" sz="1600" b="1" dirty="0" smtClean="0">
                <a:solidFill>
                  <a:schemeClr val="accent1">
                    <a:lumMod val="75000"/>
                  </a:schemeClr>
                </a:solidFill>
                <a:latin typeface="+mj-ea"/>
                <a:ea typeface="+mj-ea"/>
              </a:rPr>
              <a:t>)</a:t>
            </a:r>
            <a:r>
              <a:rPr lang="zh-TW" altLang="zh-TW" sz="1600" b="1" dirty="0" smtClean="0">
                <a:solidFill>
                  <a:schemeClr val="accent1">
                    <a:lumMod val="75000"/>
                  </a:schemeClr>
                </a:solidFill>
                <a:latin typeface="+mj-ea"/>
                <a:ea typeface="+mj-ea"/>
              </a:rPr>
              <a:t>，</a:t>
            </a:r>
            <a:r>
              <a:rPr lang="zh-TW" altLang="zh-TW" sz="1600" b="1" dirty="0">
                <a:solidFill>
                  <a:schemeClr val="accent1">
                    <a:lumMod val="75000"/>
                  </a:schemeClr>
                </a:solidFill>
                <a:latin typeface="+mj-ea"/>
                <a:ea typeface="+mj-ea"/>
              </a:rPr>
              <a:t>規劃同時</a:t>
            </a:r>
            <a:r>
              <a:rPr lang="en-US" altLang="zh-TW" sz="1600" b="1" dirty="0">
                <a:solidFill>
                  <a:schemeClr val="accent1">
                    <a:lumMod val="75000"/>
                  </a:schemeClr>
                </a:solidFill>
                <a:latin typeface="+mj-ea"/>
                <a:ea typeface="+mj-ea"/>
              </a:rPr>
              <a:t>(</a:t>
            </a:r>
            <a:r>
              <a:rPr lang="zh-TW" altLang="zh-TW" sz="1600" b="1" dirty="0">
                <a:solidFill>
                  <a:schemeClr val="accent1">
                    <a:lumMod val="75000"/>
                  </a:schemeClr>
                </a:solidFill>
                <a:latin typeface="+mj-ea"/>
                <a:ea typeface="+mj-ea"/>
              </a:rPr>
              <a:t>或個別</a:t>
            </a:r>
            <a:r>
              <a:rPr lang="en-US" altLang="zh-TW" sz="1600" b="1" dirty="0">
                <a:solidFill>
                  <a:schemeClr val="accent1">
                    <a:lumMod val="75000"/>
                  </a:schemeClr>
                </a:solidFill>
                <a:latin typeface="+mj-ea"/>
                <a:ea typeface="+mj-ea"/>
              </a:rPr>
              <a:t>)</a:t>
            </a:r>
            <a:r>
              <a:rPr lang="zh-TW" altLang="zh-TW" sz="1600" b="1" dirty="0">
                <a:solidFill>
                  <a:schemeClr val="accent1">
                    <a:lumMod val="75000"/>
                  </a:schemeClr>
                </a:solidFill>
                <a:latin typeface="+mj-ea"/>
                <a:ea typeface="+mj-ea"/>
              </a:rPr>
              <a:t>透過數位表列、上下游流程圖式與重要數據即時可視化方式呈現產品於生產作業中之</a:t>
            </a:r>
            <a:r>
              <a:rPr lang="en-US" altLang="zh-TW" sz="1600" b="1" dirty="0">
                <a:solidFill>
                  <a:schemeClr val="accent1">
                    <a:lumMod val="75000"/>
                  </a:schemeClr>
                </a:solidFill>
                <a:latin typeface="+mj-ea"/>
                <a:ea typeface="+mj-ea"/>
              </a:rPr>
              <a:t>…</a:t>
            </a:r>
            <a:r>
              <a:rPr lang="zh-TW" altLang="zh-TW" sz="1600" b="1" dirty="0">
                <a:solidFill>
                  <a:schemeClr val="accent1">
                    <a:lumMod val="75000"/>
                  </a:schemeClr>
                </a:solidFill>
                <a:latin typeface="+mj-ea"/>
                <a:ea typeface="+mj-ea"/>
              </a:rPr>
              <a:t>，並呈現改善前後之差異比較…</a:t>
            </a:r>
            <a:endParaRPr lang="zh-TW" altLang="zh-TW" sz="1600" dirty="0">
              <a:solidFill>
                <a:schemeClr val="accent1">
                  <a:lumMod val="75000"/>
                </a:schemeClr>
              </a:solidFill>
              <a:latin typeface="+mj-ea"/>
              <a:ea typeface="+mj-ea"/>
            </a:endParaRPr>
          </a:p>
          <a:p>
            <a:pPr marL="541338" lvl="0" indent="-285750">
              <a:buFont typeface="Wingdings" panose="05000000000000000000" pitchFamily="2" charset="2"/>
              <a:buChar char="Ø"/>
            </a:pPr>
            <a:r>
              <a:rPr lang="zh-TW" altLang="zh-TW" sz="1600" b="1" dirty="0">
                <a:solidFill>
                  <a:schemeClr val="accent1">
                    <a:lumMod val="75000"/>
                  </a:schemeClr>
                </a:solidFill>
                <a:latin typeface="+mj-ea"/>
                <a:ea typeface="+mj-ea"/>
              </a:rPr>
              <a:t>差異</a:t>
            </a:r>
            <a:r>
              <a:rPr lang="en-US" altLang="zh-TW" sz="1600" b="1" dirty="0">
                <a:solidFill>
                  <a:schemeClr val="accent1">
                    <a:lumMod val="75000"/>
                  </a:schemeClr>
                </a:solidFill>
                <a:latin typeface="+mj-ea"/>
                <a:ea typeface="+mj-ea"/>
              </a:rPr>
              <a:t>: </a:t>
            </a:r>
            <a:r>
              <a:rPr lang="zh-TW" altLang="zh-TW" sz="1600" b="1" dirty="0">
                <a:solidFill>
                  <a:schemeClr val="accent1">
                    <a:lumMod val="75000"/>
                  </a:schemeClr>
                </a:solidFill>
                <a:latin typeface="+mj-ea"/>
                <a:ea typeface="+mj-ea"/>
              </a:rPr>
              <a:t>預期可縮短、簡化或改善…</a:t>
            </a:r>
            <a:endParaRPr lang="zh-TW" altLang="zh-TW" sz="1600" dirty="0">
              <a:solidFill>
                <a:schemeClr val="accent1">
                  <a:lumMod val="75000"/>
                </a:schemeClr>
              </a:solidFill>
              <a:latin typeface="+mj-ea"/>
              <a:ea typeface="+mj-ea"/>
            </a:endParaRPr>
          </a:p>
        </p:txBody>
      </p:sp>
      <p:sp>
        <p:nvSpPr>
          <p:cNvPr id="9"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6" name="矩形 5"/>
          <p:cNvSpPr/>
          <p:nvPr/>
        </p:nvSpPr>
        <p:spPr>
          <a:xfrm>
            <a:off x="13829" y="1109268"/>
            <a:ext cx="2088232" cy="400110"/>
          </a:xfrm>
          <a:prstGeom prst="rect">
            <a:avLst/>
          </a:prstGeom>
        </p:spPr>
        <p:txBody>
          <a:bodyPr wrap="square">
            <a:spAutoFit/>
          </a:bodyPr>
          <a:lstStyle/>
          <a:p>
            <a:pPr marL="361950" lvl="1">
              <a:spcBef>
                <a:spcPts val="0"/>
              </a:spcBef>
            </a:pP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計畫目標</a:t>
            </a:r>
          </a:p>
        </p:txBody>
      </p:sp>
    </p:spTree>
    <p:extLst>
      <p:ext uri="{BB962C8B-B14F-4D97-AF65-F5344CB8AC3E}">
        <p14:creationId xmlns:p14="http://schemas.microsoft.com/office/powerpoint/2010/main" val="929945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956796" y="1910555"/>
            <a:ext cx="360040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製造管理</a:t>
            </a:r>
            <a:r>
              <a:rPr lang="zh-TW" altLang="en-US" dirty="0" smtClean="0"/>
              <a:t>系統</a:t>
            </a:r>
            <a:endParaRPr lang="zh-TW" altLang="en-US" dirty="0"/>
          </a:p>
        </p:txBody>
      </p:sp>
      <p:sp>
        <p:nvSpPr>
          <p:cNvPr id="8" name="矩形 7"/>
          <p:cNvSpPr/>
          <p:nvPr/>
        </p:nvSpPr>
        <p:spPr>
          <a:xfrm>
            <a:off x="503784" y="2918667"/>
            <a:ext cx="1800000" cy="5760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A.</a:t>
            </a:r>
            <a:r>
              <a:rPr lang="zh-TW" altLang="en-US" dirty="0" smtClean="0">
                <a:solidFill>
                  <a:schemeClr val="tx1"/>
                </a:solidFill>
              </a:rPr>
              <a:t>工單管理</a:t>
            </a:r>
            <a:r>
              <a:rPr lang="zh-TW" altLang="en-US" dirty="0">
                <a:solidFill>
                  <a:schemeClr val="tx1"/>
                </a:solidFill>
              </a:rPr>
              <a:t>模組</a:t>
            </a:r>
          </a:p>
        </p:txBody>
      </p:sp>
      <p:sp>
        <p:nvSpPr>
          <p:cNvPr id="9" name="矩形 8"/>
          <p:cNvSpPr/>
          <p:nvPr/>
        </p:nvSpPr>
        <p:spPr>
          <a:xfrm>
            <a:off x="2808028" y="2918667"/>
            <a:ext cx="1800000" cy="5760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B.</a:t>
            </a:r>
            <a:r>
              <a:rPr lang="zh-TW" altLang="en-US" dirty="0" smtClean="0">
                <a:solidFill>
                  <a:schemeClr val="tx1"/>
                </a:solidFill>
              </a:rPr>
              <a:t>物料管理模組</a:t>
            </a:r>
            <a:endParaRPr lang="zh-TW" altLang="en-US" dirty="0">
              <a:solidFill>
                <a:schemeClr val="tx1"/>
              </a:solidFill>
            </a:endParaRPr>
          </a:p>
        </p:txBody>
      </p:sp>
      <p:sp>
        <p:nvSpPr>
          <p:cNvPr id="10" name="矩形 9"/>
          <p:cNvSpPr/>
          <p:nvPr/>
        </p:nvSpPr>
        <p:spPr>
          <a:xfrm>
            <a:off x="5076056" y="2918667"/>
            <a:ext cx="1728192" cy="57606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TW" dirty="0" smtClean="0">
                <a:solidFill>
                  <a:schemeClr val="tx1"/>
                </a:solidFill>
              </a:rPr>
              <a:t>C.</a:t>
            </a:r>
            <a:r>
              <a:rPr lang="zh-TW" altLang="en-US" dirty="0" smtClean="0">
                <a:solidFill>
                  <a:schemeClr val="tx1"/>
                </a:solidFill>
              </a:rPr>
              <a:t>設備精度提升補償模組</a:t>
            </a:r>
            <a:endParaRPr lang="zh-TW" altLang="en-US" dirty="0">
              <a:solidFill>
                <a:schemeClr val="tx1"/>
              </a:solidFill>
            </a:endParaRPr>
          </a:p>
        </p:txBody>
      </p:sp>
      <p:cxnSp>
        <p:nvCxnSpPr>
          <p:cNvPr id="11" name="肘形接點 10"/>
          <p:cNvCxnSpPr>
            <a:stCxn id="7" idx="2"/>
            <a:endCxn id="8" idx="0"/>
          </p:cNvCxnSpPr>
          <p:nvPr/>
        </p:nvCxnSpPr>
        <p:spPr>
          <a:xfrm rot="5400000">
            <a:off x="2864366" y="1026037"/>
            <a:ext cx="432048" cy="3353212"/>
          </a:xfrm>
          <a:prstGeom prst="bentConnector3">
            <a:avLst>
              <a:gd name="adj1" fmla="val 50000"/>
            </a:avLst>
          </a:prstGeom>
          <a:effectLst/>
        </p:spPr>
        <p:style>
          <a:lnRef idx="2">
            <a:schemeClr val="dk1"/>
          </a:lnRef>
          <a:fillRef idx="0">
            <a:schemeClr val="dk1"/>
          </a:fillRef>
          <a:effectRef idx="1">
            <a:schemeClr val="dk1"/>
          </a:effectRef>
          <a:fontRef idx="minor">
            <a:schemeClr val="tx1"/>
          </a:fontRef>
        </p:style>
      </p:cxnSp>
      <p:cxnSp>
        <p:nvCxnSpPr>
          <p:cNvPr id="12" name="肘形接點 11"/>
          <p:cNvCxnSpPr>
            <a:stCxn id="7" idx="2"/>
            <a:endCxn id="9" idx="0"/>
          </p:cNvCxnSpPr>
          <p:nvPr/>
        </p:nvCxnSpPr>
        <p:spPr>
          <a:xfrm rot="5400000">
            <a:off x="4016488" y="2178159"/>
            <a:ext cx="432048" cy="1048968"/>
          </a:xfrm>
          <a:prstGeom prst="bentConnector3">
            <a:avLst>
              <a:gd name="adj1" fmla="val 50000"/>
            </a:avLst>
          </a:prstGeom>
          <a:effectLst/>
        </p:spPr>
        <p:style>
          <a:lnRef idx="2">
            <a:schemeClr val="dk1"/>
          </a:lnRef>
          <a:fillRef idx="0">
            <a:schemeClr val="dk1"/>
          </a:fillRef>
          <a:effectRef idx="1">
            <a:schemeClr val="dk1"/>
          </a:effectRef>
          <a:fontRef idx="minor">
            <a:schemeClr val="tx1"/>
          </a:fontRef>
        </p:style>
      </p:cxnSp>
      <p:cxnSp>
        <p:nvCxnSpPr>
          <p:cNvPr id="13" name="肘形接點 12"/>
          <p:cNvCxnSpPr>
            <a:stCxn id="7" idx="2"/>
            <a:endCxn id="10" idx="0"/>
          </p:cNvCxnSpPr>
          <p:nvPr/>
        </p:nvCxnSpPr>
        <p:spPr>
          <a:xfrm rot="16200000" flipH="1">
            <a:off x="5132550" y="2111065"/>
            <a:ext cx="432048" cy="1183156"/>
          </a:xfrm>
          <a:prstGeom prst="bentConnector3">
            <a:avLst>
              <a:gd name="adj1" fmla="val 50000"/>
            </a:avLst>
          </a:prstGeom>
          <a:effectLst/>
        </p:spPr>
        <p:style>
          <a:lnRef idx="2">
            <a:schemeClr val="dk1"/>
          </a:lnRef>
          <a:fillRef idx="0">
            <a:schemeClr val="dk1"/>
          </a:fillRef>
          <a:effectRef idx="1">
            <a:schemeClr val="dk1"/>
          </a:effectRef>
          <a:fontRef idx="minor">
            <a:schemeClr val="tx1"/>
          </a:fontRef>
        </p:style>
      </p:cxnSp>
      <p:sp>
        <p:nvSpPr>
          <p:cNvPr id="14" name="矩形 13"/>
          <p:cNvSpPr/>
          <p:nvPr/>
        </p:nvSpPr>
        <p:spPr>
          <a:xfrm>
            <a:off x="1511896" y="3638747"/>
            <a:ext cx="2124000" cy="3385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A-1.</a:t>
            </a:r>
            <a:r>
              <a:rPr lang="zh-TW" altLang="en-US" sz="1200" dirty="0" smtClean="0">
                <a:solidFill>
                  <a:schemeClr val="tx1"/>
                </a:solidFill>
              </a:rPr>
              <a:t>工單製程資料維護功能</a:t>
            </a:r>
            <a:endParaRPr lang="zh-TW" altLang="en-US" sz="1200" dirty="0">
              <a:solidFill>
                <a:schemeClr val="tx1"/>
              </a:solidFill>
            </a:endParaRPr>
          </a:p>
        </p:txBody>
      </p:sp>
      <p:sp>
        <p:nvSpPr>
          <p:cNvPr id="15" name="矩形 14"/>
          <p:cNvSpPr/>
          <p:nvPr/>
        </p:nvSpPr>
        <p:spPr>
          <a:xfrm>
            <a:off x="1511896" y="4142803"/>
            <a:ext cx="2124000" cy="3385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A-2.</a:t>
            </a:r>
            <a:r>
              <a:rPr lang="zh-TW" altLang="en-US" sz="1200" dirty="0" smtClean="0">
                <a:solidFill>
                  <a:schemeClr val="tx1"/>
                </a:solidFill>
              </a:rPr>
              <a:t>工單拆單</a:t>
            </a:r>
            <a:r>
              <a:rPr lang="zh-TW" altLang="en-US" sz="1200" dirty="0">
                <a:solidFill>
                  <a:schemeClr val="tx1"/>
                </a:solidFill>
              </a:rPr>
              <a:t>作業功能</a:t>
            </a:r>
          </a:p>
        </p:txBody>
      </p:sp>
      <p:sp>
        <p:nvSpPr>
          <p:cNvPr id="16" name="矩形 15"/>
          <p:cNvSpPr/>
          <p:nvPr/>
        </p:nvSpPr>
        <p:spPr>
          <a:xfrm>
            <a:off x="1511896" y="4646859"/>
            <a:ext cx="2124000" cy="3385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A-3.</a:t>
            </a:r>
            <a:r>
              <a:rPr lang="zh-TW" altLang="en-US" sz="1200" dirty="0" smtClean="0">
                <a:solidFill>
                  <a:schemeClr val="tx1"/>
                </a:solidFill>
              </a:rPr>
              <a:t>工單製程拆解調</a:t>
            </a:r>
            <a:r>
              <a:rPr lang="zh-TW" altLang="en-US" sz="1200" dirty="0">
                <a:solidFill>
                  <a:schemeClr val="tx1"/>
                </a:solidFill>
              </a:rPr>
              <a:t>整功能</a:t>
            </a:r>
          </a:p>
        </p:txBody>
      </p:sp>
      <p:sp>
        <p:nvSpPr>
          <p:cNvPr id="17" name="矩形 16"/>
          <p:cNvSpPr/>
          <p:nvPr/>
        </p:nvSpPr>
        <p:spPr>
          <a:xfrm>
            <a:off x="1511896" y="5150915"/>
            <a:ext cx="2124000" cy="3385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A-4.</a:t>
            </a:r>
            <a:r>
              <a:rPr lang="zh-TW" altLang="en-US" sz="1200" dirty="0" smtClean="0">
                <a:solidFill>
                  <a:schemeClr val="tx1"/>
                </a:solidFill>
              </a:rPr>
              <a:t>工單</a:t>
            </a:r>
            <a:r>
              <a:rPr lang="zh-TW" altLang="en-US" sz="1200" dirty="0">
                <a:solidFill>
                  <a:schemeClr val="tx1"/>
                </a:solidFill>
              </a:rPr>
              <a:t>維護功能</a:t>
            </a:r>
          </a:p>
        </p:txBody>
      </p:sp>
      <p:sp>
        <p:nvSpPr>
          <p:cNvPr id="18" name="矩形 17"/>
          <p:cNvSpPr/>
          <p:nvPr/>
        </p:nvSpPr>
        <p:spPr>
          <a:xfrm>
            <a:off x="1511896" y="5654971"/>
            <a:ext cx="2124000" cy="3385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A-5.</a:t>
            </a:r>
            <a:r>
              <a:rPr lang="zh-TW" altLang="en-US" sz="1200" dirty="0" smtClean="0">
                <a:solidFill>
                  <a:schemeClr val="tx1"/>
                </a:solidFill>
              </a:rPr>
              <a:t>工單生產計畫</a:t>
            </a:r>
            <a:r>
              <a:rPr lang="zh-TW" altLang="en-US" sz="1200" dirty="0">
                <a:solidFill>
                  <a:schemeClr val="tx1"/>
                </a:solidFill>
              </a:rPr>
              <a:t>表功能</a:t>
            </a:r>
          </a:p>
        </p:txBody>
      </p:sp>
      <p:sp>
        <p:nvSpPr>
          <p:cNvPr id="19" name="矩形 18"/>
          <p:cNvSpPr/>
          <p:nvPr/>
        </p:nvSpPr>
        <p:spPr>
          <a:xfrm>
            <a:off x="1511896" y="6159027"/>
            <a:ext cx="2124000" cy="3385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A-6.</a:t>
            </a:r>
            <a:r>
              <a:rPr lang="zh-TW" altLang="en-US" sz="1200" dirty="0" smtClean="0">
                <a:solidFill>
                  <a:schemeClr val="tx1"/>
                </a:solidFill>
              </a:rPr>
              <a:t>在製品</a:t>
            </a:r>
            <a:r>
              <a:rPr lang="zh-TW" altLang="en-US" sz="1200" dirty="0">
                <a:solidFill>
                  <a:schemeClr val="tx1"/>
                </a:solidFill>
              </a:rPr>
              <a:t>查詢功能</a:t>
            </a:r>
          </a:p>
        </p:txBody>
      </p:sp>
      <p:sp>
        <p:nvSpPr>
          <p:cNvPr id="20" name="矩形 19"/>
          <p:cNvSpPr/>
          <p:nvPr/>
        </p:nvSpPr>
        <p:spPr>
          <a:xfrm>
            <a:off x="3852144" y="3638747"/>
            <a:ext cx="2016000" cy="33855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B-1.</a:t>
            </a:r>
            <a:r>
              <a:rPr lang="zh-TW" altLang="en-US" sz="1200" dirty="0" smtClean="0">
                <a:solidFill>
                  <a:schemeClr val="tx1"/>
                </a:solidFill>
              </a:rPr>
              <a:t>工單領料</a:t>
            </a:r>
            <a:r>
              <a:rPr lang="zh-TW" altLang="en-US" sz="1200" dirty="0">
                <a:solidFill>
                  <a:schemeClr val="tx1"/>
                </a:solidFill>
              </a:rPr>
              <a:t>維護功能</a:t>
            </a:r>
          </a:p>
        </p:txBody>
      </p:sp>
      <p:sp>
        <p:nvSpPr>
          <p:cNvPr id="21" name="矩形 20"/>
          <p:cNvSpPr/>
          <p:nvPr/>
        </p:nvSpPr>
        <p:spPr>
          <a:xfrm>
            <a:off x="3852144" y="4142803"/>
            <a:ext cx="2016000" cy="33855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B-2.</a:t>
            </a:r>
            <a:r>
              <a:rPr lang="zh-TW" altLang="en-US" sz="1200" dirty="0" smtClean="0">
                <a:solidFill>
                  <a:schemeClr val="tx1"/>
                </a:solidFill>
              </a:rPr>
              <a:t>工單領退料</a:t>
            </a:r>
            <a:r>
              <a:rPr lang="zh-TW" altLang="en-US" sz="1200" dirty="0">
                <a:solidFill>
                  <a:schemeClr val="tx1"/>
                </a:solidFill>
              </a:rPr>
              <a:t>確認功能</a:t>
            </a:r>
          </a:p>
        </p:txBody>
      </p:sp>
      <p:sp>
        <p:nvSpPr>
          <p:cNvPr id="22" name="矩形 21"/>
          <p:cNvSpPr/>
          <p:nvPr/>
        </p:nvSpPr>
        <p:spPr>
          <a:xfrm>
            <a:off x="3852144" y="4646859"/>
            <a:ext cx="2016000" cy="33855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B-3.</a:t>
            </a:r>
            <a:r>
              <a:rPr lang="zh-TW" altLang="en-US" sz="1200" dirty="0" smtClean="0">
                <a:solidFill>
                  <a:schemeClr val="tx1"/>
                </a:solidFill>
              </a:rPr>
              <a:t>工單退料單</a:t>
            </a:r>
            <a:r>
              <a:rPr lang="zh-TW" altLang="en-US" sz="1200" dirty="0">
                <a:solidFill>
                  <a:schemeClr val="tx1"/>
                </a:solidFill>
              </a:rPr>
              <a:t>維護功能</a:t>
            </a:r>
          </a:p>
        </p:txBody>
      </p:sp>
      <p:sp>
        <p:nvSpPr>
          <p:cNvPr id="23" name="矩形 22"/>
          <p:cNvSpPr/>
          <p:nvPr/>
        </p:nvSpPr>
        <p:spPr>
          <a:xfrm>
            <a:off x="3852144" y="5150915"/>
            <a:ext cx="2016000" cy="33855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B-4.</a:t>
            </a:r>
            <a:r>
              <a:rPr lang="zh-TW" altLang="en-US" sz="1200" dirty="0" smtClean="0">
                <a:solidFill>
                  <a:schemeClr val="tx1"/>
                </a:solidFill>
              </a:rPr>
              <a:t>工單退料單</a:t>
            </a:r>
            <a:r>
              <a:rPr lang="zh-TW" altLang="en-US" sz="1200" dirty="0">
                <a:solidFill>
                  <a:schemeClr val="tx1"/>
                </a:solidFill>
              </a:rPr>
              <a:t>作業功能</a:t>
            </a:r>
          </a:p>
        </p:txBody>
      </p:sp>
      <p:cxnSp>
        <p:nvCxnSpPr>
          <p:cNvPr id="24" name="圖案 31"/>
          <p:cNvCxnSpPr>
            <a:stCxn id="8" idx="2"/>
            <a:endCxn id="14" idx="1"/>
          </p:cNvCxnSpPr>
          <p:nvPr/>
        </p:nvCxnSpPr>
        <p:spPr>
          <a:xfrm rot="16200000" flipH="1">
            <a:off x="1301194" y="3597321"/>
            <a:ext cx="313293" cy="108112"/>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25" name="圖案 32"/>
          <p:cNvCxnSpPr>
            <a:stCxn id="8" idx="2"/>
            <a:endCxn id="15" idx="1"/>
          </p:cNvCxnSpPr>
          <p:nvPr/>
        </p:nvCxnSpPr>
        <p:spPr>
          <a:xfrm rot="16200000" flipH="1">
            <a:off x="1049166" y="3849349"/>
            <a:ext cx="817349" cy="108112"/>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26" name="圖案 33"/>
          <p:cNvCxnSpPr>
            <a:stCxn id="8" idx="2"/>
            <a:endCxn id="16" idx="1"/>
          </p:cNvCxnSpPr>
          <p:nvPr/>
        </p:nvCxnSpPr>
        <p:spPr>
          <a:xfrm rot="16200000" flipH="1">
            <a:off x="797138" y="4101377"/>
            <a:ext cx="1321405" cy="108112"/>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27" name="圖案 34"/>
          <p:cNvCxnSpPr>
            <a:stCxn id="8" idx="2"/>
            <a:endCxn id="17" idx="1"/>
          </p:cNvCxnSpPr>
          <p:nvPr/>
        </p:nvCxnSpPr>
        <p:spPr>
          <a:xfrm rot="16200000" flipH="1">
            <a:off x="545110" y="4353405"/>
            <a:ext cx="1825461" cy="108112"/>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28" name="圖案 35"/>
          <p:cNvCxnSpPr>
            <a:stCxn id="8" idx="2"/>
            <a:endCxn id="18" idx="1"/>
          </p:cNvCxnSpPr>
          <p:nvPr/>
        </p:nvCxnSpPr>
        <p:spPr>
          <a:xfrm rot="16200000" flipH="1">
            <a:off x="293082" y="4605433"/>
            <a:ext cx="2329517" cy="108112"/>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29" name="圖案 36"/>
          <p:cNvCxnSpPr>
            <a:stCxn id="8" idx="2"/>
            <a:endCxn id="19" idx="1"/>
          </p:cNvCxnSpPr>
          <p:nvPr/>
        </p:nvCxnSpPr>
        <p:spPr>
          <a:xfrm rot="16200000" flipH="1">
            <a:off x="41054" y="4857461"/>
            <a:ext cx="2833573" cy="108112"/>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30" name="圖案 47"/>
          <p:cNvCxnSpPr>
            <a:stCxn id="9" idx="2"/>
            <a:endCxn id="20" idx="1"/>
          </p:cNvCxnSpPr>
          <p:nvPr/>
        </p:nvCxnSpPr>
        <p:spPr>
          <a:xfrm rot="16200000" flipH="1">
            <a:off x="3623440" y="3579319"/>
            <a:ext cx="313293" cy="144116"/>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31" name="圖案 50"/>
          <p:cNvCxnSpPr>
            <a:stCxn id="9" idx="2"/>
            <a:endCxn id="21" idx="1"/>
          </p:cNvCxnSpPr>
          <p:nvPr/>
        </p:nvCxnSpPr>
        <p:spPr>
          <a:xfrm rot="16200000" flipH="1">
            <a:off x="3371412" y="3831347"/>
            <a:ext cx="817349" cy="144116"/>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32" name="圖案 53"/>
          <p:cNvCxnSpPr>
            <a:stCxn id="9" idx="2"/>
            <a:endCxn id="22" idx="1"/>
          </p:cNvCxnSpPr>
          <p:nvPr/>
        </p:nvCxnSpPr>
        <p:spPr>
          <a:xfrm rot="16200000" flipH="1">
            <a:off x="3119384" y="4083375"/>
            <a:ext cx="1321405" cy="144116"/>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33" name="圖案 56"/>
          <p:cNvCxnSpPr>
            <a:stCxn id="9" idx="2"/>
            <a:endCxn id="23" idx="1"/>
          </p:cNvCxnSpPr>
          <p:nvPr/>
        </p:nvCxnSpPr>
        <p:spPr>
          <a:xfrm rot="16200000" flipH="1">
            <a:off x="2867356" y="4335403"/>
            <a:ext cx="1825461" cy="144116"/>
          </a:xfrm>
          <a:prstGeom prst="bentConnector2">
            <a:avLst/>
          </a:prstGeom>
          <a:effectLst/>
        </p:spPr>
        <p:style>
          <a:lnRef idx="1">
            <a:schemeClr val="dk1"/>
          </a:lnRef>
          <a:fillRef idx="0">
            <a:schemeClr val="dk1"/>
          </a:fillRef>
          <a:effectRef idx="0">
            <a:schemeClr val="dk1"/>
          </a:effectRef>
          <a:fontRef idx="minor">
            <a:schemeClr val="tx1"/>
          </a:fontRef>
        </p:style>
      </p:cxnSp>
      <p:sp>
        <p:nvSpPr>
          <p:cNvPr id="37" name="矩形 36"/>
          <p:cNvSpPr/>
          <p:nvPr/>
        </p:nvSpPr>
        <p:spPr>
          <a:xfrm>
            <a:off x="6012160" y="3696237"/>
            <a:ext cx="1656184" cy="281064"/>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noAutofit/>
          </a:bodyPr>
          <a:lstStyle/>
          <a:p>
            <a:r>
              <a:rPr lang="en-US" altLang="zh-TW" sz="1200" dirty="0">
                <a:solidFill>
                  <a:schemeClr val="tx1"/>
                </a:solidFill>
              </a:rPr>
              <a:t>C</a:t>
            </a:r>
            <a:r>
              <a:rPr lang="en-US" altLang="zh-TW" sz="1200" dirty="0" smtClean="0">
                <a:solidFill>
                  <a:schemeClr val="tx1"/>
                </a:solidFill>
              </a:rPr>
              <a:t>-1.</a:t>
            </a:r>
            <a:r>
              <a:rPr lang="zh-TW" altLang="en-US" sz="1200" dirty="0" smtClean="0">
                <a:solidFill>
                  <a:schemeClr val="tx1"/>
                </a:solidFill>
              </a:rPr>
              <a:t>溫升熱補償功能</a:t>
            </a:r>
            <a:endParaRPr lang="zh-TW" altLang="en-US" sz="1200" dirty="0">
              <a:solidFill>
                <a:schemeClr val="tx1"/>
              </a:solidFill>
            </a:endParaRPr>
          </a:p>
        </p:txBody>
      </p:sp>
      <p:cxnSp>
        <p:nvCxnSpPr>
          <p:cNvPr id="38" name="肘形接點 37"/>
          <p:cNvCxnSpPr>
            <a:stCxn id="10" idx="2"/>
            <a:endCxn id="37" idx="1"/>
          </p:cNvCxnSpPr>
          <p:nvPr/>
        </p:nvCxnSpPr>
        <p:spPr>
          <a:xfrm rot="16200000" flipH="1">
            <a:off x="5805137" y="3629746"/>
            <a:ext cx="342038" cy="7200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4" name="投影片編號版面配置區 3"/>
          <p:cNvSpPr>
            <a:spLocks noGrp="1"/>
          </p:cNvSpPr>
          <p:nvPr>
            <p:ph type="sldNum" sz="quarter" idx="12"/>
          </p:nvPr>
        </p:nvSpPr>
        <p:spPr>
          <a:xfrm>
            <a:off x="8424292" y="6545263"/>
            <a:ext cx="684212" cy="295275"/>
          </a:xfrm>
        </p:spPr>
        <p:txBody>
          <a:bodyPr/>
          <a:lstStyle/>
          <a:p>
            <a:fld id="{03293E9E-AFF9-4034-8BF6-5754B3EA07C7}" type="slidenum">
              <a:rPr lang="zh-TW" altLang="en-US" smtClean="0"/>
              <a:pPr/>
              <a:t>17</a:t>
            </a:fld>
            <a:endParaRPr lang="zh-TW" altLang="en-US"/>
          </a:p>
        </p:txBody>
      </p:sp>
      <p:sp>
        <p:nvSpPr>
          <p:cNvPr id="40" name="矩形圖說文字 39"/>
          <p:cNvSpPr/>
          <p:nvPr/>
        </p:nvSpPr>
        <p:spPr>
          <a:xfrm>
            <a:off x="467544" y="1844824"/>
            <a:ext cx="2066528" cy="432048"/>
          </a:xfrm>
          <a:prstGeom prst="wedgeRectCallout">
            <a:avLst>
              <a:gd name="adj1" fmla="val 74089"/>
              <a:gd name="adj2" fmla="val -5854"/>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zh-TW" altLang="en-US" dirty="0" smtClean="0"/>
              <a:t>本案系統名稱</a:t>
            </a:r>
            <a:endParaRPr lang="en-US" altLang="zh-TW" dirty="0" smtClean="0"/>
          </a:p>
        </p:txBody>
      </p:sp>
      <p:sp>
        <p:nvSpPr>
          <p:cNvPr id="41" name="矩形圖說文字 40"/>
          <p:cNvSpPr/>
          <p:nvPr/>
        </p:nvSpPr>
        <p:spPr>
          <a:xfrm>
            <a:off x="107504" y="2348880"/>
            <a:ext cx="1274440" cy="432048"/>
          </a:xfrm>
          <a:prstGeom prst="wedgeRectCallout">
            <a:avLst>
              <a:gd name="adj1" fmla="val 34478"/>
              <a:gd name="adj2" fmla="val 73512"/>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zh-TW" altLang="en-US" dirty="0" smtClean="0"/>
              <a:t>模組名稱</a:t>
            </a:r>
            <a:endParaRPr lang="en-US" altLang="zh-TW" dirty="0" smtClean="0"/>
          </a:p>
        </p:txBody>
      </p:sp>
      <p:sp>
        <p:nvSpPr>
          <p:cNvPr id="43" name="矩形圖說文字 42"/>
          <p:cNvSpPr/>
          <p:nvPr/>
        </p:nvSpPr>
        <p:spPr>
          <a:xfrm>
            <a:off x="107504" y="4005064"/>
            <a:ext cx="1274440" cy="432048"/>
          </a:xfrm>
          <a:prstGeom prst="wedgeRectCallout">
            <a:avLst>
              <a:gd name="adj1" fmla="val 63626"/>
              <a:gd name="adj2" fmla="val -21286"/>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zh-TW" altLang="en-US" dirty="0" smtClean="0"/>
              <a:t>功能名稱</a:t>
            </a:r>
            <a:endParaRPr lang="en-US" altLang="zh-TW" dirty="0" smtClean="0"/>
          </a:p>
        </p:txBody>
      </p:sp>
      <p:sp>
        <p:nvSpPr>
          <p:cNvPr id="39"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a:t>
            </a:r>
            <a:r>
              <a:rPr lang="zh-TW" altLang="en-US" sz="2400" b="1" dirty="0">
                <a:solidFill>
                  <a:srgbClr val="0070C0"/>
                </a:solidFill>
              </a:rPr>
              <a:t>疫後</a:t>
            </a:r>
            <a:r>
              <a:rPr lang="en-US" altLang="zh-TW" sz="2400" b="1" dirty="0">
                <a:solidFill>
                  <a:srgbClr val="0070C0"/>
                </a:solidFill>
              </a:rPr>
              <a:t>SMU-Phase II)</a:t>
            </a:r>
            <a:endParaRPr lang="en-US" altLang="zh-TW" sz="2400" b="1" dirty="0" smtClean="0">
              <a:solidFill>
                <a:srgbClr val="0070C0"/>
              </a:solidFill>
            </a:endParaRPr>
          </a:p>
        </p:txBody>
      </p:sp>
      <p:sp>
        <p:nvSpPr>
          <p:cNvPr id="42" name="矩形 41"/>
          <p:cNvSpPr/>
          <p:nvPr/>
        </p:nvSpPr>
        <p:spPr>
          <a:xfrm>
            <a:off x="7236296" y="2910129"/>
            <a:ext cx="1728192" cy="5760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dirty="0" smtClean="0">
                <a:solidFill>
                  <a:schemeClr val="tx1"/>
                </a:solidFill>
              </a:rPr>
              <a:t>D.</a:t>
            </a:r>
            <a:r>
              <a:rPr lang="zh-TW" altLang="en-US" dirty="0" smtClean="0">
                <a:solidFill>
                  <a:schemeClr val="tx1"/>
                </a:solidFill>
              </a:rPr>
              <a:t>流程數位化管理模組</a:t>
            </a:r>
            <a:endParaRPr lang="zh-TW" altLang="en-US" dirty="0">
              <a:solidFill>
                <a:schemeClr val="tx1"/>
              </a:solidFill>
            </a:endParaRPr>
          </a:p>
        </p:txBody>
      </p:sp>
      <p:cxnSp>
        <p:nvCxnSpPr>
          <p:cNvPr id="3" name="肘形接點 2"/>
          <p:cNvCxnSpPr>
            <a:stCxn id="7" idx="2"/>
            <a:endCxn id="42" idx="0"/>
          </p:cNvCxnSpPr>
          <p:nvPr/>
        </p:nvCxnSpPr>
        <p:spPr>
          <a:xfrm rot="16200000" flipH="1">
            <a:off x="6216939" y="1026676"/>
            <a:ext cx="423510" cy="3343396"/>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7452320" y="4732112"/>
            <a:ext cx="1555782" cy="25330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noAutofit/>
          </a:bodyPr>
          <a:lstStyle/>
          <a:p>
            <a:r>
              <a:rPr lang="en-US" altLang="zh-TW" sz="1000" dirty="0" smtClean="0">
                <a:solidFill>
                  <a:schemeClr val="tx1"/>
                </a:solidFill>
              </a:rPr>
              <a:t>D-1.</a:t>
            </a:r>
            <a:r>
              <a:rPr lang="zh-TW" altLang="en-US" sz="1000" dirty="0" smtClean="0">
                <a:solidFill>
                  <a:schemeClr val="tx1"/>
                </a:solidFill>
              </a:rPr>
              <a:t>資料擷取功能</a:t>
            </a:r>
            <a:endParaRPr lang="zh-TW" altLang="en-US" sz="1000" dirty="0">
              <a:solidFill>
                <a:schemeClr val="tx1"/>
              </a:solidFill>
            </a:endParaRPr>
          </a:p>
        </p:txBody>
      </p:sp>
      <p:cxnSp>
        <p:nvCxnSpPr>
          <p:cNvPr id="34" name="肘形接點 33"/>
          <p:cNvCxnSpPr>
            <a:stCxn id="42" idx="2"/>
            <a:endCxn id="44" idx="1"/>
          </p:cNvCxnSpPr>
          <p:nvPr/>
        </p:nvCxnSpPr>
        <p:spPr>
          <a:xfrm rot="5400000">
            <a:off x="7090071" y="3848442"/>
            <a:ext cx="1372570" cy="648072"/>
          </a:xfrm>
          <a:prstGeom prst="bentConnector4">
            <a:avLst>
              <a:gd name="adj1" fmla="val 45386"/>
              <a:gd name="adj2" fmla="val 135274"/>
            </a:avLst>
          </a:prstGeom>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7452320" y="5111146"/>
            <a:ext cx="1555782" cy="25330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noAutofit/>
          </a:bodyPr>
          <a:lstStyle/>
          <a:p>
            <a:r>
              <a:rPr lang="en-US" altLang="zh-TW" sz="1000" dirty="0" smtClean="0">
                <a:solidFill>
                  <a:schemeClr val="tx1"/>
                </a:solidFill>
              </a:rPr>
              <a:t>D-2.</a:t>
            </a:r>
            <a:r>
              <a:rPr lang="zh-TW" altLang="en-US" sz="1000" dirty="0" smtClean="0">
                <a:solidFill>
                  <a:schemeClr val="tx1"/>
                </a:solidFill>
              </a:rPr>
              <a:t>跨站流程顯示功能</a:t>
            </a:r>
            <a:endParaRPr lang="zh-TW" altLang="en-US" sz="1000" dirty="0">
              <a:solidFill>
                <a:schemeClr val="tx1"/>
              </a:solidFill>
            </a:endParaRPr>
          </a:p>
        </p:txBody>
      </p:sp>
      <p:cxnSp>
        <p:nvCxnSpPr>
          <p:cNvPr id="46" name="肘形接點 45"/>
          <p:cNvCxnSpPr>
            <a:stCxn id="44" idx="1"/>
            <a:endCxn id="45" idx="1"/>
          </p:cNvCxnSpPr>
          <p:nvPr/>
        </p:nvCxnSpPr>
        <p:spPr>
          <a:xfrm rot="10800000" flipV="1">
            <a:off x="7452320" y="4858763"/>
            <a:ext cx="12700" cy="379034"/>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7452320" y="5528320"/>
            <a:ext cx="1555782" cy="25330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noAutofit/>
          </a:bodyPr>
          <a:lstStyle/>
          <a:p>
            <a:r>
              <a:rPr lang="en-US" altLang="zh-TW" sz="1000" dirty="0" smtClean="0">
                <a:solidFill>
                  <a:schemeClr val="tx1"/>
                </a:solidFill>
              </a:rPr>
              <a:t>D-3.</a:t>
            </a:r>
            <a:r>
              <a:rPr lang="zh-TW" altLang="en-US" sz="1000" dirty="0">
                <a:solidFill>
                  <a:schemeClr val="tx1"/>
                </a:solidFill>
              </a:rPr>
              <a:t>單</a:t>
            </a:r>
            <a:r>
              <a:rPr lang="zh-TW" altLang="en-US" sz="1000" dirty="0" smtClean="0">
                <a:solidFill>
                  <a:schemeClr val="tx1"/>
                </a:solidFill>
              </a:rPr>
              <a:t>站流程顯示功能</a:t>
            </a:r>
            <a:endParaRPr lang="zh-TW" altLang="en-US" sz="1000" dirty="0">
              <a:solidFill>
                <a:schemeClr val="tx1"/>
              </a:solidFill>
            </a:endParaRPr>
          </a:p>
        </p:txBody>
      </p:sp>
      <p:cxnSp>
        <p:nvCxnSpPr>
          <p:cNvPr id="49" name="肘形接點 48"/>
          <p:cNvCxnSpPr>
            <a:stCxn id="45" idx="1"/>
            <a:endCxn id="47" idx="1"/>
          </p:cNvCxnSpPr>
          <p:nvPr/>
        </p:nvCxnSpPr>
        <p:spPr>
          <a:xfrm rot="10800000" flipV="1">
            <a:off x="7452320" y="5237797"/>
            <a:ext cx="12700" cy="417174"/>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7452320" y="5877272"/>
            <a:ext cx="1555782" cy="25330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noAutofit/>
          </a:bodyPr>
          <a:lstStyle/>
          <a:p>
            <a:r>
              <a:rPr lang="en-US" altLang="zh-TW" sz="1000" dirty="0" smtClean="0">
                <a:solidFill>
                  <a:schemeClr val="tx1"/>
                </a:solidFill>
              </a:rPr>
              <a:t>D-4.</a:t>
            </a:r>
            <a:r>
              <a:rPr lang="zh-TW" altLang="en-US" sz="1000" dirty="0" smtClean="0">
                <a:solidFill>
                  <a:schemeClr val="tx1"/>
                </a:solidFill>
              </a:rPr>
              <a:t>數據分析功能</a:t>
            </a:r>
            <a:endParaRPr lang="zh-TW" altLang="en-US" sz="1000" dirty="0">
              <a:solidFill>
                <a:schemeClr val="tx1"/>
              </a:solidFill>
            </a:endParaRPr>
          </a:p>
        </p:txBody>
      </p:sp>
      <p:cxnSp>
        <p:nvCxnSpPr>
          <p:cNvPr id="52" name="肘形接點 51"/>
          <p:cNvCxnSpPr>
            <a:stCxn id="47" idx="1"/>
            <a:endCxn id="50" idx="1"/>
          </p:cNvCxnSpPr>
          <p:nvPr/>
        </p:nvCxnSpPr>
        <p:spPr>
          <a:xfrm rot="10800000" flipV="1">
            <a:off x="7452320" y="5654971"/>
            <a:ext cx="12700" cy="348952"/>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sp>
        <p:nvSpPr>
          <p:cNvPr id="48"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51" name="矩形 50"/>
          <p:cNvSpPr/>
          <p:nvPr/>
        </p:nvSpPr>
        <p:spPr>
          <a:xfrm>
            <a:off x="-36512" y="1096756"/>
            <a:ext cx="9180512" cy="400110"/>
          </a:xfrm>
          <a:prstGeom prst="rect">
            <a:avLst/>
          </a:prstGeom>
        </p:spPr>
        <p:txBody>
          <a:bodyPr wrap="square">
            <a:spAutoFit/>
          </a:bodyPr>
          <a:lstStyle/>
          <a:p>
            <a:pPr marL="361950" lvl="1">
              <a:spcBef>
                <a:spcPts val="0"/>
              </a:spcBef>
            </a:pP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本案導入軟體系統架構</a:t>
            </a:r>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圖</a:t>
            </a:r>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本案系統已與原有機聯網系統整合</a:t>
            </a:r>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3455754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18</a:t>
            </a:fld>
            <a:endParaRPr lang="zh-TW" altLang="en-US"/>
          </a:p>
        </p:txBody>
      </p:sp>
      <p:sp>
        <p:nvSpPr>
          <p:cNvPr id="10" name="矩形 9"/>
          <p:cNvSpPr/>
          <p:nvPr/>
        </p:nvSpPr>
        <p:spPr>
          <a:xfrm>
            <a:off x="2827164" y="5066754"/>
            <a:ext cx="2584450" cy="109855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2600"/>
              </a:lnSpc>
              <a:spcAft>
                <a:spcPts val="0"/>
              </a:spcAft>
            </a:pPr>
            <a:r>
              <a:rPr lang="en-US" sz="1400" kern="100">
                <a:solidFill>
                  <a:srgbClr val="000000"/>
                </a:solidFill>
                <a:effectLst/>
                <a:latin typeface="+mn-ea"/>
                <a:cs typeface="Times New Roman" panose="02020603050405020304" pitchFamily="18" charset="0"/>
              </a:rPr>
              <a:t> </a:t>
            </a:r>
            <a:endParaRPr lang="zh-TW" sz="1400" kern="100">
              <a:effectLst/>
              <a:latin typeface="+mn-ea"/>
              <a:cs typeface="Times New Roman" panose="02020603050405020304" pitchFamily="18" charset="0"/>
            </a:endParaRPr>
          </a:p>
        </p:txBody>
      </p:sp>
      <p:sp>
        <p:nvSpPr>
          <p:cNvPr id="11" name="矩形 10"/>
          <p:cNvSpPr/>
          <p:nvPr/>
        </p:nvSpPr>
        <p:spPr>
          <a:xfrm>
            <a:off x="2944540" y="5403304"/>
            <a:ext cx="37465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400"/>
              </a:lnSpc>
              <a:spcAft>
                <a:spcPts val="0"/>
              </a:spcAft>
            </a:pPr>
            <a:r>
              <a:rPr lang="en-US" sz="1000" kern="100">
                <a:solidFill>
                  <a:srgbClr val="000000"/>
                </a:solidFill>
                <a:effectLst/>
                <a:latin typeface="+mn-ea"/>
                <a:cs typeface="Times New Roman" panose="02020603050405020304" pitchFamily="18" charset="0"/>
              </a:rPr>
              <a:t>#1</a:t>
            </a:r>
            <a:endParaRPr lang="zh-TW" sz="1400" kern="100">
              <a:effectLst/>
              <a:latin typeface="+mn-ea"/>
              <a:cs typeface="Times New Roman" panose="02020603050405020304" pitchFamily="18" charset="0"/>
            </a:endParaRPr>
          </a:p>
          <a:p>
            <a:pPr algn="ctr">
              <a:lnSpc>
                <a:spcPts val="1200"/>
              </a:lnSpc>
              <a:spcAft>
                <a:spcPts val="0"/>
              </a:spcAft>
            </a:pPr>
            <a:r>
              <a:rPr lang="zh-TW" sz="800" kern="100">
                <a:solidFill>
                  <a:srgbClr val="000000"/>
                </a:solidFill>
                <a:effectLst/>
                <a:latin typeface="+mn-ea"/>
                <a:cs typeface="Times New Roman" panose="02020603050405020304" pitchFamily="18" charset="0"/>
              </a:rPr>
              <a:t>無通訊</a:t>
            </a:r>
            <a:endParaRPr lang="zh-TW" sz="1400" kern="100">
              <a:effectLst/>
              <a:latin typeface="+mn-ea"/>
              <a:cs typeface="Times New Roman" panose="02020603050405020304" pitchFamily="18" charset="0"/>
            </a:endParaRPr>
          </a:p>
        </p:txBody>
      </p:sp>
      <p:sp>
        <p:nvSpPr>
          <p:cNvPr id="12" name="文字方塊 286"/>
          <p:cNvSpPr txBox="1"/>
          <p:nvPr/>
        </p:nvSpPr>
        <p:spPr>
          <a:xfrm>
            <a:off x="2856012" y="5879554"/>
            <a:ext cx="1111250" cy="279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0"/>
              </a:spcAft>
            </a:pPr>
            <a:r>
              <a:rPr lang="zh-TW" sz="1200" kern="100" dirty="0">
                <a:solidFill>
                  <a:srgbClr val="000000"/>
                </a:solidFill>
                <a:effectLst/>
                <a:latin typeface="+mn-ea"/>
                <a:cs typeface="Times New Roman" panose="02020603050405020304" pitchFamily="18" charset="0"/>
              </a:rPr>
              <a:t>車床</a:t>
            </a:r>
            <a:r>
              <a:rPr lang="en-US" sz="1200" kern="100" dirty="0">
                <a:solidFill>
                  <a:srgbClr val="000000"/>
                </a:solidFill>
                <a:effectLst/>
                <a:latin typeface="+mn-ea"/>
                <a:cs typeface="Times New Roman" panose="02020603050405020304" pitchFamily="18" charset="0"/>
              </a:rPr>
              <a:t>#1~#5</a:t>
            </a:r>
            <a:endParaRPr lang="zh-TW" sz="1400" kern="100" dirty="0">
              <a:effectLst/>
              <a:latin typeface="+mn-ea"/>
              <a:cs typeface="Times New Roman" panose="02020603050405020304" pitchFamily="18" charset="0"/>
            </a:endParaRPr>
          </a:p>
          <a:p>
            <a:pPr algn="just">
              <a:lnSpc>
                <a:spcPts val="2600"/>
              </a:lnSpc>
              <a:spcAft>
                <a:spcPts val="0"/>
              </a:spcAft>
            </a:pPr>
            <a:r>
              <a:rPr lang="en-US" sz="1400" kern="100" dirty="0">
                <a:effectLst/>
                <a:latin typeface="+mn-ea"/>
                <a:cs typeface="Times New Roman" panose="02020603050405020304" pitchFamily="18" charset="0"/>
              </a:rPr>
              <a:t> </a:t>
            </a:r>
            <a:endParaRPr lang="zh-TW" sz="1400" kern="100" dirty="0">
              <a:effectLst/>
              <a:latin typeface="+mn-ea"/>
              <a:cs typeface="Times New Roman" panose="02020603050405020304" pitchFamily="18" charset="0"/>
            </a:endParaRPr>
          </a:p>
        </p:txBody>
      </p:sp>
      <p:sp>
        <p:nvSpPr>
          <p:cNvPr id="13" name="矩形 12"/>
          <p:cNvSpPr/>
          <p:nvPr/>
        </p:nvSpPr>
        <p:spPr>
          <a:xfrm>
            <a:off x="3430414" y="5403304"/>
            <a:ext cx="37465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400"/>
              </a:lnSpc>
              <a:spcAft>
                <a:spcPts val="0"/>
              </a:spcAft>
            </a:pPr>
            <a:r>
              <a:rPr lang="en-US" sz="1000" kern="100">
                <a:solidFill>
                  <a:srgbClr val="000000"/>
                </a:solidFill>
                <a:effectLst/>
                <a:latin typeface="+mn-ea"/>
                <a:cs typeface="Times New Roman" panose="02020603050405020304" pitchFamily="18" charset="0"/>
              </a:rPr>
              <a:t>#2</a:t>
            </a:r>
            <a:endParaRPr lang="zh-TW" sz="1400" kern="100">
              <a:effectLst/>
              <a:latin typeface="+mn-ea"/>
              <a:cs typeface="Times New Roman" panose="02020603050405020304" pitchFamily="18" charset="0"/>
            </a:endParaRPr>
          </a:p>
          <a:p>
            <a:pPr algn="ctr">
              <a:lnSpc>
                <a:spcPts val="1200"/>
              </a:lnSpc>
              <a:spcAft>
                <a:spcPts val="0"/>
              </a:spcAft>
            </a:pPr>
            <a:r>
              <a:rPr lang="zh-TW" sz="800" kern="100">
                <a:solidFill>
                  <a:srgbClr val="000000"/>
                </a:solidFill>
                <a:effectLst/>
                <a:latin typeface="+mn-ea"/>
                <a:cs typeface="Times New Roman" panose="02020603050405020304" pitchFamily="18" charset="0"/>
              </a:rPr>
              <a:t>無通訊</a:t>
            </a:r>
            <a:endParaRPr lang="zh-TW" sz="1400" kern="100">
              <a:effectLst/>
              <a:latin typeface="+mn-ea"/>
              <a:cs typeface="Times New Roman" panose="02020603050405020304" pitchFamily="18" charset="0"/>
            </a:endParaRPr>
          </a:p>
        </p:txBody>
      </p:sp>
      <p:sp>
        <p:nvSpPr>
          <p:cNvPr id="14" name="矩形 13"/>
          <p:cNvSpPr/>
          <p:nvPr/>
        </p:nvSpPr>
        <p:spPr>
          <a:xfrm>
            <a:off x="3906664" y="5409654"/>
            <a:ext cx="374650" cy="68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b" anchorCtr="0" forceAA="0" compatLnSpc="1">
            <a:prstTxWarp prst="textNoShape">
              <a:avLst/>
            </a:prstTxWarp>
            <a:noAutofit/>
          </a:bodyPr>
          <a:lstStyle/>
          <a:p>
            <a:pPr algn="ctr">
              <a:lnSpc>
                <a:spcPts val="1400"/>
              </a:lnSpc>
              <a:spcAft>
                <a:spcPts val="0"/>
              </a:spcAft>
            </a:pPr>
            <a:r>
              <a:rPr lang="en-US" sz="1000" kern="100">
                <a:solidFill>
                  <a:srgbClr val="000000"/>
                </a:solidFill>
                <a:effectLst/>
                <a:latin typeface="+mn-ea"/>
                <a:cs typeface="Times New Roman" panose="02020603050405020304" pitchFamily="18" charset="0"/>
              </a:rPr>
              <a:t>#3</a:t>
            </a:r>
            <a:endParaRPr lang="zh-TW" sz="1400" kern="100">
              <a:effectLst/>
              <a:latin typeface="+mn-ea"/>
              <a:cs typeface="Times New Roman" panose="02020603050405020304" pitchFamily="18" charset="0"/>
            </a:endParaRPr>
          </a:p>
          <a:p>
            <a:pPr algn="ctr">
              <a:lnSpc>
                <a:spcPts val="1200"/>
              </a:lnSpc>
              <a:spcAft>
                <a:spcPts val="0"/>
              </a:spcAft>
            </a:pPr>
            <a:r>
              <a:rPr lang="zh-TW" sz="800" kern="100">
                <a:solidFill>
                  <a:srgbClr val="000000"/>
                </a:solidFill>
                <a:effectLst/>
                <a:latin typeface="+mn-ea"/>
                <a:cs typeface="Times New Roman" panose="02020603050405020304" pitchFamily="18" charset="0"/>
              </a:rPr>
              <a:t>有通訊</a:t>
            </a:r>
            <a:endParaRPr lang="zh-TW" sz="1400" kern="100">
              <a:effectLst/>
              <a:latin typeface="+mn-ea"/>
              <a:cs typeface="Times New Roman" panose="02020603050405020304" pitchFamily="18" charset="0"/>
            </a:endParaRPr>
          </a:p>
        </p:txBody>
      </p:sp>
      <p:sp>
        <p:nvSpPr>
          <p:cNvPr id="15" name="矩形 14"/>
          <p:cNvSpPr/>
          <p:nvPr/>
        </p:nvSpPr>
        <p:spPr>
          <a:xfrm>
            <a:off x="4366404" y="5402669"/>
            <a:ext cx="374650" cy="68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b" anchorCtr="0" forceAA="0" compatLnSpc="1">
            <a:prstTxWarp prst="textNoShape">
              <a:avLst/>
            </a:prstTxWarp>
            <a:noAutofit/>
          </a:bodyPr>
          <a:lstStyle/>
          <a:p>
            <a:pPr algn="ctr">
              <a:lnSpc>
                <a:spcPts val="1400"/>
              </a:lnSpc>
              <a:spcAft>
                <a:spcPts val="0"/>
              </a:spcAft>
            </a:pPr>
            <a:r>
              <a:rPr lang="en-US" sz="1000" kern="100" dirty="0">
                <a:solidFill>
                  <a:srgbClr val="000000"/>
                </a:solidFill>
                <a:effectLst/>
                <a:latin typeface="+mn-ea"/>
                <a:cs typeface="Times New Roman" panose="02020603050405020304" pitchFamily="18" charset="0"/>
              </a:rPr>
              <a:t>#4</a:t>
            </a:r>
            <a:endParaRPr lang="zh-TW" sz="1400" kern="100" dirty="0">
              <a:effectLst/>
              <a:latin typeface="+mn-ea"/>
              <a:cs typeface="Times New Roman" panose="02020603050405020304" pitchFamily="18" charset="0"/>
            </a:endParaRPr>
          </a:p>
          <a:p>
            <a:pPr algn="ctr">
              <a:lnSpc>
                <a:spcPts val="1200"/>
              </a:lnSpc>
              <a:spcAft>
                <a:spcPts val="0"/>
              </a:spcAft>
            </a:pPr>
            <a:r>
              <a:rPr lang="zh-TW" sz="800" kern="100" dirty="0">
                <a:solidFill>
                  <a:srgbClr val="000000"/>
                </a:solidFill>
                <a:effectLst/>
                <a:latin typeface="+mn-ea"/>
                <a:cs typeface="Times New Roman" panose="02020603050405020304" pitchFamily="18" charset="0"/>
              </a:rPr>
              <a:t>有通訊</a:t>
            </a:r>
            <a:endParaRPr lang="zh-TW" sz="1400" kern="100" dirty="0">
              <a:effectLst/>
              <a:latin typeface="+mn-ea"/>
              <a:cs typeface="Times New Roman" panose="02020603050405020304" pitchFamily="18" charset="0"/>
            </a:endParaRPr>
          </a:p>
        </p:txBody>
      </p:sp>
      <p:sp>
        <p:nvSpPr>
          <p:cNvPr id="16" name="矩形 15"/>
          <p:cNvSpPr/>
          <p:nvPr/>
        </p:nvSpPr>
        <p:spPr>
          <a:xfrm>
            <a:off x="4817254" y="5403939"/>
            <a:ext cx="374650" cy="68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b" anchorCtr="0" forceAA="0" compatLnSpc="1">
            <a:prstTxWarp prst="textNoShape">
              <a:avLst/>
            </a:prstTxWarp>
            <a:noAutofit/>
          </a:bodyPr>
          <a:lstStyle/>
          <a:p>
            <a:pPr algn="ctr">
              <a:lnSpc>
                <a:spcPts val="1400"/>
              </a:lnSpc>
              <a:spcAft>
                <a:spcPts val="0"/>
              </a:spcAft>
            </a:pPr>
            <a:r>
              <a:rPr lang="en-US" sz="1000" kern="100">
                <a:solidFill>
                  <a:srgbClr val="000000"/>
                </a:solidFill>
                <a:effectLst/>
                <a:latin typeface="+mn-ea"/>
                <a:cs typeface="Times New Roman" panose="02020603050405020304" pitchFamily="18" charset="0"/>
              </a:rPr>
              <a:t>#5</a:t>
            </a:r>
            <a:endParaRPr lang="zh-TW" sz="1400" kern="100">
              <a:effectLst/>
              <a:latin typeface="+mn-ea"/>
              <a:cs typeface="Times New Roman" panose="02020603050405020304" pitchFamily="18" charset="0"/>
            </a:endParaRPr>
          </a:p>
          <a:p>
            <a:pPr algn="ctr">
              <a:lnSpc>
                <a:spcPts val="1200"/>
              </a:lnSpc>
              <a:spcAft>
                <a:spcPts val="0"/>
              </a:spcAft>
            </a:pPr>
            <a:r>
              <a:rPr lang="zh-TW" sz="800" kern="100">
                <a:solidFill>
                  <a:srgbClr val="000000"/>
                </a:solidFill>
                <a:effectLst/>
                <a:latin typeface="+mn-ea"/>
                <a:cs typeface="Times New Roman" panose="02020603050405020304" pitchFamily="18" charset="0"/>
              </a:rPr>
              <a:t>有通訊</a:t>
            </a:r>
            <a:endParaRPr lang="zh-TW" sz="1400" kern="100">
              <a:effectLst/>
              <a:latin typeface="+mn-ea"/>
              <a:cs typeface="Times New Roman" panose="02020603050405020304" pitchFamily="18" charset="0"/>
            </a:endParaRPr>
          </a:p>
        </p:txBody>
      </p:sp>
      <p:sp>
        <p:nvSpPr>
          <p:cNvPr id="17" name="矩形 16"/>
          <p:cNvSpPr/>
          <p:nvPr/>
        </p:nvSpPr>
        <p:spPr>
          <a:xfrm>
            <a:off x="5515942" y="5060404"/>
            <a:ext cx="2584450" cy="11049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2600"/>
              </a:lnSpc>
              <a:spcAft>
                <a:spcPts val="0"/>
              </a:spcAft>
            </a:pPr>
            <a:r>
              <a:rPr lang="en-US" sz="1400" kern="100">
                <a:solidFill>
                  <a:srgbClr val="000000"/>
                </a:solidFill>
                <a:effectLst/>
                <a:latin typeface="+mn-ea"/>
                <a:cs typeface="Times New Roman" panose="02020603050405020304" pitchFamily="18" charset="0"/>
              </a:rPr>
              <a:t> </a:t>
            </a:r>
            <a:endParaRPr lang="zh-TW" sz="1400" kern="100">
              <a:effectLst/>
              <a:latin typeface="+mn-ea"/>
              <a:cs typeface="Times New Roman" panose="02020603050405020304" pitchFamily="18" charset="0"/>
            </a:endParaRPr>
          </a:p>
        </p:txBody>
      </p:sp>
      <p:sp>
        <p:nvSpPr>
          <p:cNvPr id="18" name="文字方塊 353"/>
          <p:cNvSpPr txBox="1"/>
          <p:nvPr/>
        </p:nvSpPr>
        <p:spPr>
          <a:xfrm>
            <a:off x="6319788" y="5879554"/>
            <a:ext cx="1111250" cy="279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0"/>
              </a:spcAft>
            </a:pPr>
            <a:r>
              <a:rPr lang="zh-TW" sz="1200" kern="100" dirty="0">
                <a:solidFill>
                  <a:srgbClr val="000000"/>
                </a:solidFill>
                <a:effectLst/>
                <a:latin typeface="+mn-ea"/>
                <a:cs typeface="Times New Roman" panose="02020603050405020304" pitchFamily="18" charset="0"/>
              </a:rPr>
              <a:t>磨床</a:t>
            </a:r>
            <a:r>
              <a:rPr lang="en-US" sz="1200" kern="100" dirty="0">
                <a:solidFill>
                  <a:srgbClr val="000000"/>
                </a:solidFill>
                <a:effectLst/>
                <a:latin typeface="+mn-ea"/>
                <a:cs typeface="Times New Roman" panose="02020603050405020304" pitchFamily="18" charset="0"/>
              </a:rPr>
              <a:t>#6</a:t>
            </a:r>
            <a:r>
              <a:rPr lang="en-US" sz="1200" kern="100" dirty="0" smtClean="0">
                <a:solidFill>
                  <a:srgbClr val="000000"/>
                </a:solidFill>
                <a:effectLst/>
                <a:latin typeface="+mn-ea"/>
                <a:cs typeface="Times New Roman" panose="02020603050405020304" pitchFamily="18" charset="0"/>
              </a:rPr>
              <a:t>~#</a:t>
            </a:r>
            <a:r>
              <a:rPr lang="en-US" sz="1200" kern="100" dirty="0">
                <a:solidFill>
                  <a:srgbClr val="000000"/>
                </a:solidFill>
                <a:latin typeface="+mn-ea"/>
                <a:cs typeface="Times New Roman" panose="02020603050405020304" pitchFamily="18" charset="0"/>
              </a:rPr>
              <a:t>9</a:t>
            </a:r>
            <a:endParaRPr lang="zh-TW" sz="1400" kern="100" dirty="0">
              <a:effectLst/>
              <a:latin typeface="+mn-ea"/>
              <a:cs typeface="Times New Roman" panose="02020603050405020304" pitchFamily="18" charset="0"/>
            </a:endParaRPr>
          </a:p>
          <a:p>
            <a:pPr algn="just">
              <a:lnSpc>
                <a:spcPts val="2600"/>
              </a:lnSpc>
              <a:spcAft>
                <a:spcPts val="0"/>
              </a:spcAft>
            </a:pPr>
            <a:r>
              <a:rPr lang="en-US" sz="1400" kern="100" dirty="0">
                <a:effectLst/>
                <a:latin typeface="+mn-ea"/>
                <a:cs typeface="Times New Roman" panose="02020603050405020304" pitchFamily="18" charset="0"/>
              </a:rPr>
              <a:t> </a:t>
            </a:r>
            <a:endParaRPr lang="zh-TW" sz="1400" kern="100" dirty="0">
              <a:effectLst/>
              <a:latin typeface="+mn-ea"/>
              <a:cs typeface="Times New Roman" panose="02020603050405020304" pitchFamily="18" charset="0"/>
            </a:endParaRPr>
          </a:p>
        </p:txBody>
      </p:sp>
      <p:sp>
        <p:nvSpPr>
          <p:cNvPr id="19" name="矩形 18"/>
          <p:cNvSpPr/>
          <p:nvPr/>
        </p:nvSpPr>
        <p:spPr>
          <a:xfrm>
            <a:off x="5738128" y="5409654"/>
            <a:ext cx="37465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400"/>
              </a:lnSpc>
              <a:spcAft>
                <a:spcPts val="0"/>
              </a:spcAft>
            </a:pPr>
            <a:r>
              <a:rPr lang="en-US" sz="1000" kern="100">
                <a:solidFill>
                  <a:srgbClr val="000000"/>
                </a:solidFill>
                <a:effectLst/>
                <a:latin typeface="+mn-ea"/>
                <a:cs typeface="Times New Roman" panose="02020603050405020304" pitchFamily="18" charset="0"/>
              </a:rPr>
              <a:t>#6</a:t>
            </a:r>
            <a:endParaRPr lang="zh-TW" sz="1400" kern="100">
              <a:effectLst/>
              <a:latin typeface="+mn-ea"/>
              <a:cs typeface="Times New Roman" panose="02020603050405020304" pitchFamily="18" charset="0"/>
            </a:endParaRPr>
          </a:p>
          <a:p>
            <a:pPr algn="ctr">
              <a:lnSpc>
                <a:spcPts val="1200"/>
              </a:lnSpc>
              <a:spcAft>
                <a:spcPts val="0"/>
              </a:spcAft>
            </a:pPr>
            <a:r>
              <a:rPr lang="zh-TW" sz="800" kern="100">
                <a:solidFill>
                  <a:srgbClr val="000000"/>
                </a:solidFill>
                <a:effectLst/>
                <a:latin typeface="+mn-ea"/>
                <a:cs typeface="Times New Roman" panose="02020603050405020304" pitchFamily="18" charset="0"/>
              </a:rPr>
              <a:t>無通訊</a:t>
            </a:r>
            <a:endParaRPr lang="zh-TW" sz="1400" kern="100">
              <a:effectLst/>
              <a:latin typeface="+mn-ea"/>
              <a:cs typeface="Times New Roman" panose="02020603050405020304" pitchFamily="18" charset="0"/>
            </a:endParaRPr>
          </a:p>
        </p:txBody>
      </p:sp>
      <p:sp>
        <p:nvSpPr>
          <p:cNvPr id="20" name="矩形 19"/>
          <p:cNvSpPr/>
          <p:nvPr/>
        </p:nvSpPr>
        <p:spPr>
          <a:xfrm>
            <a:off x="7596138" y="5409654"/>
            <a:ext cx="37465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400"/>
              </a:lnSpc>
              <a:spcAft>
                <a:spcPts val="0"/>
              </a:spcAft>
            </a:pPr>
            <a:r>
              <a:rPr lang="en-US" sz="1000" kern="100" dirty="0" smtClean="0">
                <a:solidFill>
                  <a:srgbClr val="000000"/>
                </a:solidFill>
                <a:effectLst/>
                <a:latin typeface="+mn-ea"/>
                <a:cs typeface="Times New Roman" panose="02020603050405020304" pitchFamily="18" charset="0"/>
              </a:rPr>
              <a:t>#9</a:t>
            </a:r>
            <a:endParaRPr lang="zh-TW" sz="1400" kern="100" dirty="0">
              <a:effectLst/>
              <a:latin typeface="+mn-ea"/>
              <a:cs typeface="Times New Roman" panose="02020603050405020304" pitchFamily="18" charset="0"/>
            </a:endParaRPr>
          </a:p>
          <a:p>
            <a:pPr algn="ctr">
              <a:lnSpc>
                <a:spcPts val="1200"/>
              </a:lnSpc>
              <a:spcAft>
                <a:spcPts val="0"/>
              </a:spcAft>
            </a:pPr>
            <a:r>
              <a:rPr lang="zh-TW" sz="800" kern="100" dirty="0">
                <a:solidFill>
                  <a:srgbClr val="000000"/>
                </a:solidFill>
                <a:effectLst/>
                <a:latin typeface="+mn-ea"/>
                <a:cs typeface="Times New Roman" panose="02020603050405020304" pitchFamily="18" charset="0"/>
              </a:rPr>
              <a:t>無通訊</a:t>
            </a:r>
            <a:endParaRPr lang="zh-TW" sz="1400" kern="100" dirty="0">
              <a:effectLst/>
              <a:latin typeface="+mn-ea"/>
              <a:cs typeface="Times New Roman" panose="02020603050405020304" pitchFamily="18" charset="0"/>
            </a:endParaRPr>
          </a:p>
        </p:txBody>
      </p:sp>
      <p:sp>
        <p:nvSpPr>
          <p:cNvPr id="21" name="文字方塊 363"/>
          <p:cNvSpPr txBox="1"/>
          <p:nvPr/>
        </p:nvSpPr>
        <p:spPr>
          <a:xfrm>
            <a:off x="6326138" y="5485854"/>
            <a:ext cx="1111250" cy="279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0"/>
              </a:spcAft>
            </a:pPr>
            <a:r>
              <a:rPr lang="en-US" sz="1200" kern="100">
                <a:solidFill>
                  <a:srgbClr val="000000"/>
                </a:solidFill>
                <a:effectLst/>
                <a:latin typeface="+mn-ea"/>
                <a:cs typeface="Times New Roman" panose="02020603050405020304" pitchFamily="18" charset="0"/>
              </a:rPr>
              <a:t>…</a:t>
            </a:r>
            <a:endParaRPr lang="zh-TW" sz="1400" kern="100">
              <a:effectLst/>
              <a:latin typeface="+mn-ea"/>
              <a:cs typeface="Times New Roman" panose="02020603050405020304" pitchFamily="18" charset="0"/>
            </a:endParaRPr>
          </a:p>
          <a:p>
            <a:pPr algn="just">
              <a:lnSpc>
                <a:spcPts val="2600"/>
              </a:lnSpc>
              <a:spcAft>
                <a:spcPts val="0"/>
              </a:spcAft>
            </a:pPr>
            <a:r>
              <a:rPr lang="en-US" sz="1400" kern="100">
                <a:effectLst/>
                <a:latin typeface="+mn-ea"/>
                <a:cs typeface="Times New Roman" panose="02020603050405020304" pitchFamily="18" charset="0"/>
              </a:rPr>
              <a:t> </a:t>
            </a:r>
            <a:endParaRPr lang="zh-TW" sz="1400" kern="100">
              <a:effectLst/>
              <a:latin typeface="+mn-ea"/>
              <a:cs typeface="Times New Roman" panose="02020603050405020304" pitchFamily="18" charset="0"/>
            </a:endParaRPr>
          </a:p>
        </p:txBody>
      </p:sp>
      <p:sp>
        <p:nvSpPr>
          <p:cNvPr id="22" name="矩形 21"/>
          <p:cNvSpPr/>
          <p:nvPr/>
        </p:nvSpPr>
        <p:spPr>
          <a:xfrm>
            <a:off x="2944540" y="4654004"/>
            <a:ext cx="374650"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Aft>
                <a:spcPts val="0"/>
              </a:spcAft>
            </a:pPr>
            <a:r>
              <a:rPr lang="en-US" sz="800" kern="100">
                <a:solidFill>
                  <a:srgbClr val="000000"/>
                </a:solidFill>
                <a:effectLst/>
                <a:latin typeface="+mn-ea"/>
                <a:cs typeface="Times New Roman" panose="02020603050405020304" pitchFamily="18" charset="0"/>
              </a:rPr>
              <a:t>SMB</a:t>
            </a:r>
            <a:endParaRPr lang="zh-TW" sz="1400" kern="100">
              <a:effectLst/>
              <a:latin typeface="+mn-ea"/>
              <a:cs typeface="Times New Roman" panose="02020603050405020304" pitchFamily="18" charset="0"/>
            </a:endParaRPr>
          </a:p>
        </p:txBody>
      </p:sp>
      <p:sp>
        <p:nvSpPr>
          <p:cNvPr id="23" name="矩形 22"/>
          <p:cNvSpPr/>
          <p:nvPr/>
        </p:nvSpPr>
        <p:spPr>
          <a:xfrm>
            <a:off x="3436764" y="4654004"/>
            <a:ext cx="374650"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Aft>
                <a:spcPts val="0"/>
              </a:spcAft>
            </a:pPr>
            <a:r>
              <a:rPr lang="en-US" sz="800" kern="100">
                <a:solidFill>
                  <a:srgbClr val="000000"/>
                </a:solidFill>
                <a:effectLst/>
                <a:latin typeface="+mn-ea"/>
                <a:cs typeface="Times New Roman" panose="02020603050405020304" pitchFamily="18" charset="0"/>
              </a:rPr>
              <a:t>SMB</a:t>
            </a:r>
            <a:endParaRPr lang="zh-TW" sz="1400" kern="100">
              <a:effectLst/>
              <a:latin typeface="+mn-ea"/>
              <a:cs typeface="Times New Roman" panose="02020603050405020304" pitchFamily="18" charset="0"/>
            </a:endParaRPr>
          </a:p>
        </p:txBody>
      </p:sp>
      <p:sp>
        <p:nvSpPr>
          <p:cNvPr id="24" name="矩形 23"/>
          <p:cNvSpPr/>
          <p:nvPr/>
        </p:nvSpPr>
        <p:spPr>
          <a:xfrm>
            <a:off x="5729238" y="4654004"/>
            <a:ext cx="374650"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Aft>
                <a:spcPts val="0"/>
              </a:spcAft>
            </a:pPr>
            <a:r>
              <a:rPr lang="en-US" sz="800" kern="100">
                <a:solidFill>
                  <a:srgbClr val="000000"/>
                </a:solidFill>
                <a:effectLst/>
                <a:latin typeface="+mn-ea"/>
                <a:cs typeface="Times New Roman" panose="02020603050405020304" pitchFamily="18" charset="0"/>
              </a:rPr>
              <a:t>SMB</a:t>
            </a:r>
            <a:endParaRPr lang="zh-TW" sz="1400" kern="100">
              <a:effectLst/>
              <a:latin typeface="+mn-ea"/>
              <a:cs typeface="Times New Roman" panose="02020603050405020304" pitchFamily="18" charset="0"/>
            </a:endParaRPr>
          </a:p>
        </p:txBody>
      </p:sp>
      <p:sp>
        <p:nvSpPr>
          <p:cNvPr id="25" name="矩形 24"/>
          <p:cNvSpPr/>
          <p:nvPr/>
        </p:nvSpPr>
        <p:spPr>
          <a:xfrm>
            <a:off x="7602488" y="4654004"/>
            <a:ext cx="374650"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Aft>
                <a:spcPts val="0"/>
              </a:spcAft>
            </a:pPr>
            <a:r>
              <a:rPr lang="en-US" sz="800" kern="100">
                <a:solidFill>
                  <a:srgbClr val="000000"/>
                </a:solidFill>
                <a:effectLst/>
                <a:latin typeface="+mn-ea"/>
                <a:cs typeface="Times New Roman" panose="02020603050405020304" pitchFamily="18" charset="0"/>
              </a:rPr>
              <a:t>SMB</a:t>
            </a:r>
            <a:endParaRPr lang="zh-TW" sz="1400" kern="100">
              <a:effectLst/>
              <a:latin typeface="+mn-ea"/>
              <a:cs typeface="Times New Roman" panose="02020603050405020304" pitchFamily="18" charset="0"/>
            </a:endParaRPr>
          </a:p>
        </p:txBody>
      </p:sp>
      <p:sp>
        <p:nvSpPr>
          <p:cNvPr id="27" name="矩形 26"/>
          <p:cNvSpPr/>
          <p:nvPr/>
        </p:nvSpPr>
        <p:spPr>
          <a:xfrm>
            <a:off x="2527127" y="3807420"/>
            <a:ext cx="806450" cy="2413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Aft>
                <a:spcPts val="0"/>
              </a:spcAft>
            </a:pPr>
            <a:r>
              <a:rPr lang="en-US" sz="800" kern="100">
                <a:solidFill>
                  <a:srgbClr val="000000"/>
                </a:solidFill>
                <a:effectLst/>
                <a:latin typeface="+mn-ea"/>
                <a:cs typeface="Times New Roman" panose="02020603050405020304" pitchFamily="18" charset="0"/>
              </a:rPr>
              <a:t>HUB</a:t>
            </a:r>
            <a:endParaRPr lang="zh-TW" sz="1400" kern="100">
              <a:effectLst/>
              <a:latin typeface="+mn-ea"/>
              <a:cs typeface="Times New Roman" panose="02020603050405020304" pitchFamily="18" charset="0"/>
            </a:endParaRPr>
          </a:p>
        </p:txBody>
      </p:sp>
      <p:cxnSp>
        <p:nvCxnSpPr>
          <p:cNvPr id="28" name="直線接點 27"/>
          <p:cNvCxnSpPr>
            <a:endCxn id="27" idx="0"/>
          </p:cNvCxnSpPr>
          <p:nvPr/>
        </p:nvCxnSpPr>
        <p:spPr>
          <a:xfrm>
            <a:off x="2930351" y="3461214"/>
            <a:ext cx="1" cy="346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肘形接點 28"/>
          <p:cNvCxnSpPr>
            <a:stCxn id="27" idx="2"/>
            <a:endCxn id="22" idx="0"/>
          </p:cNvCxnSpPr>
          <p:nvPr/>
        </p:nvCxnSpPr>
        <p:spPr>
          <a:xfrm rot="16200000" flipH="1">
            <a:off x="2728466" y="4250605"/>
            <a:ext cx="605284" cy="20151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0" name="肘形接點 29"/>
          <p:cNvCxnSpPr>
            <a:stCxn id="27" idx="2"/>
            <a:endCxn id="23" idx="0"/>
          </p:cNvCxnSpPr>
          <p:nvPr/>
        </p:nvCxnSpPr>
        <p:spPr>
          <a:xfrm rot="16200000" flipH="1">
            <a:off x="2974578" y="4004493"/>
            <a:ext cx="605284" cy="69373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1" name="肘形接點 30"/>
          <p:cNvCxnSpPr>
            <a:stCxn id="27" idx="2"/>
            <a:endCxn id="24" idx="0"/>
          </p:cNvCxnSpPr>
          <p:nvPr/>
        </p:nvCxnSpPr>
        <p:spPr>
          <a:xfrm rot="16200000" flipH="1">
            <a:off x="4120815" y="2858256"/>
            <a:ext cx="605284" cy="298621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2" name="肘形接點 31"/>
          <p:cNvCxnSpPr>
            <a:stCxn id="27" idx="2"/>
            <a:endCxn id="25" idx="0"/>
          </p:cNvCxnSpPr>
          <p:nvPr/>
        </p:nvCxnSpPr>
        <p:spPr>
          <a:xfrm rot="16200000" flipH="1">
            <a:off x="5057440" y="1921631"/>
            <a:ext cx="605284" cy="485946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3" name="肘形接點 32"/>
          <p:cNvCxnSpPr>
            <a:stCxn id="27" idx="2"/>
            <a:endCxn id="14" idx="0"/>
          </p:cNvCxnSpPr>
          <p:nvPr/>
        </p:nvCxnSpPr>
        <p:spPr>
          <a:xfrm rot="16200000" flipH="1">
            <a:off x="2831703" y="4147368"/>
            <a:ext cx="1360934" cy="116363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4" name="肘形接點 33"/>
          <p:cNvCxnSpPr>
            <a:stCxn id="27" idx="2"/>
            <a:endCxn id="15" idx="0"/>
          </p:cNvCxnSpPr>
          <p:nvPr/>
        </p:nvCxnSpPr>
        <p:spPr>
          <a:xfrm rot="16200000" flipH="1">
            <a:off x="3065066" y="3914005"/>
            <a:ext cx="1353949" cy="162337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5" name="肘形接點 34"/>
          <p:cNvCxnSpPr>
            <a:stCxn id="27" idx="2"/>
            <a:endCxn id="16" idx="0"/>
          </p:cNvCxnSpPr>
          <p:nvPr/>
        </p:nvCxnSpPr>
        <p:spPr>
          <a:xfrm rot="16200000" flipH="1">
            <a:off x="3289856" y="3689215"/>
            <a:ext cx="1355219" cy="207422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6" name="直線接點 35"/>
          <p:cNvCxnSpPr>
            <a:stCxn id="22" idx="2"/>
            <a:endCxn id="11" idx="0"/>
          </p:cNvCxnSpPr>
          <p:nvPr/>
        </p:nvCxnSpPr>
        <p:spPr>
          <a:xfrm>
            <a:off x="3131865" y="4882604"/>
            <a:ext cx="0" cy="520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線接點 36"/>
          <p:cNvCxnSpPr>
            <a:stCxn id="23" idx="2"/>
            <a:endCxn id="13" idx="0"/>
          </p:cNvCxnSpPr>
          <p:nvPr/>
        </p:nvCxnSpPr>
        <p:spPr>
          <a:xfrm flipH="1">
            <a:off x="3617739" y="4882604"/>
            <a:ext cx="6350" cy="520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線接點 37"/>
          <p:cNvCxnSpPr>
            <a:stCxn id="24" idx="2"/>
            <a:endCxn id="19" idx="0"/>
          </p:cNvCxnSpPr>
          <p:nvPr/>
        </p:nvCxnSpPr>
        <p:spPr>
          <a:xfrm>
            <a:off x="5916563" y="4882604"/>
            <a:ext cx="8890" cy="527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線接點 38"/>
          <p:cNvCxnSpPr>
            <a:stCxn id="25" idx="2"/>
            <a:endCxn id="20" idx="0"/>
          </p:cNvCxnSpPr>
          <p:nvPr/>
        </p:nvCxnSpPr>
        <p:spPr>
          <a:xfrm flipH="1">
            <a:off x="7783463" y="4882604"/>
            <a:ext cx="6350" cy="527050"/>
          </a:xfrm>
          <a:prstGeom prst="line">
            <a:avLst/>
          </a:prstGeom>
        </p:spPr>
        <p:style>
          <a:lnRef idx="1">
            <a:schemeClr val="accent1"/>
          </a:lnRef>
          <a:fillRef idx="0">
            <a:schemeClr val="accent1"/>
          </a:fillRef>
          <a:effectRef idx="0">
            <a:schemeClr val="accent1"/>
          </a:effectRef>
          <a:fontRef idx="minor">
            <a:schemeClr val="tx1"/>
          </a:fontRef>
        </p:style>
      </p:cxnSp>
      <p:sp>
        <p:nvSpPr>
          <p:cNvPr id="40" name="文字方塊 363"/>
          <p:cNvSpPr txBox="1"/>
          <p:nvPr/>
        </p:nvSpPr>
        <p:spPr>
          <a:xfrm>
            <a:off x="6278513" y="4584154"/>
            <a:ext cx="1111250" cy="279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0"/>
              </a:spcAft>
            </a:pPr>
            <a:r>
              <a:rPr lang="en-US" sz="1200" kern="100">
                <a:solidFill>
                  <a:srgbClr val="000000"/>
                </a:solidFill>
                <a:effectLst/>
                <a:latin typeface="+mn-ea"/>
                <a:cs typeface="Times New Roman" panose="02020603050405020304" pitchFamily="18" charset="0"/>
              </a:rPr>
              <a:t>…</a:t>
            </a:r>
            <a:endParaRPr lang="zh-TW" sz="1400" kern="100">
              <a:effectLst/>
              <a:latin typeface="+mn-ea"/>
              <a:cs typeface="Times New Roman" panose="02020603050405020304" pitchFamily="18" charset="0"/>
            </a:endParaRPr>
          </a:p>
          <a:p>
            <a:pPr algn="just">
              <a:lnSpc>
                <a:spcPts val="2600"/>
              </a:lnSpc>
              <a:spcAft>
                <a:spcPts val="0"/>
              </a:spcAft>
            </a:pPr>
            <a:r>
              <a:rPr lang="en-US" sz="1400" kern="100">
                <a:effectLst/>
                <a:latin typeface="+mn-ea"/>
                <a:cs typeface="Times New Roman" panose="02020603050405020304" pitchFamily="18" charset="0"/>
              </a:rPr>
              <a:t> </a:t>
            </a:r>
            <a:endParaRPr lang="zh-TW" sz="1400" kern="100">
              <a:effectLst/>
              <a:latin typeface="+mn-ea"/>
              <a:cs typeface="Times New Roman" panose="02020603050405020304" pitchFamily="18" charset="0"/>
            </a:endParaRPr>
          </a:p>
        </p:txBody>
      </p:sp>
      <p:sp>
        <p:nvSpPr>
          <p:cNvPr id="44" name="文字方塊 43"/>
          <p:cNvSpPr txBox="1"/>
          <p:nvPr/>
        </p:nvSpPr>
        <p:spPr>
          <a:xfrm>
            <a:off x="2130483" y="4019817"/>
            <a:ext cx="1197031" cy="553998"/>
          </a:xfrm>
          <a:prstGeom prst="rect">
            <a:avLst/>
          </a:prstGeom>
          <a:noFill/>
        </p:spPr>
        <p:txBody>
          <a:bodyPr wrap="square" rtlCol="0">
            <a:spAutoFit/>
          </a:bodyPr>
          <a:lstStyle/>
          <a:p>
            <a:r>
              <a:rPr lang="en-US" altLang="zh-TW" sz="1000" dirty="0" err="1" smtClean="0">
                <a:latin typeface="+mn-ea"/>
                <a:ea typeface="+mn-ea"/>
              </a:rPr>
              <a:t>ModBus</a:t>
            </a:r>
            <a:r>
              <a:rPr lang="zh-TW" altLang="en-US" sz="1000" dirty="0" smtClean="0">
                <a:latin typeface="+mn-ea"/>
                <a:ea typeface="+mn-ea"/>
              </a:rPr>
              <a:t>、</a:t>
            </a:r>
            <a:r>
              <a:rPr lang="en-US" altLang="zh-TW" sz="1000" dirty="0" smtClean="0">
                <a:latin typeface="+mn-ea"/>
                <a:ea typeface="+mn-ea"/>
              </a:rPr>
              <a:t>TCP/IP</a:t>
            </a:r>
          </a:p>
          <a:p>
            <a:r>
              <a:rPr lang="zh-TW" altLang="en-US" sz="1000" dirty="0" smtClean="0">
                <a:latin typeface="+mn-ea"/>
                <a:ea typeface="+mn-ea"/>
              </a:rPr>
              <a:t>頻率</a:t>
            </a:r>
            <a:r>
              <a:rPr lang="en-US" altLang="zh-TW" sz="1000" dirty="0" smtClean="0">
                <a:latin typeface="+mn-ea"/>
                <a:ea typeface="+mn-ea"/>
              </a:rPr>
              <a:t>:</a:t>
            </a:r>
            <a:r>
              <a:rPr lang="zh-TW" altLang="en-US" sz="1000" dirty="0" smtClean="0">
                <a:latin typeface="+mn-ea"/>
                <a:ea typeface="+mn-ea"/>
              </a:rPr>
              <a:t> </a:t>
            </a:r>
            <a:r>
              <a:rPr lang="en-US" altLang="zh-TW" sz="1000" dirty="0" smtClean="0">
                <a:latin typeface="+mn-ea"/>
                <a:ea typeface="+mn-ea"/>
              </a:rPr>
              <a:t>1</a:t>
            </a:r>
            <a:r>
              <a:rPr lang="zh-TW" altLang="en-US" sz="1000" dirty="0" smtClean="0">
                <a:latin typeface="+mn-ea"/>
                <a:ea typeface="+mn-ea"/>
              </a:rPr>
              <a:t>次</a:t>
            </a:r>
            <a:r>
              <a:rPr lang="en-US" altLang="zh-TW" sz="1000" dirty="0" smtClean="0">
                <a:latin typeface="+mn-ea"/>
                <a:ea typeface="+mn-ea"/>
              </a:rPr>
              <a:t>/</a:t>
            </a:r>
            <a:r>
              <a:rPr lang="zh-TW" altLang="en-US" sz="1000" dirty="0" smtClean="0">
                <a:latin typeface="+mn-ea"/>
                <a:ea typeface="+mn-ea"/>
              </a:rPr>
              <a:t>秒</a:t>
            </a:r>
            <a:endParaRPr lang="zh-TW" altLang="en-US" sz="1000" dirty="0">
              <a:latin typeface="+mn-ea"/>
              <a:ea typeface="+mn-ea"/>
            </a:endParaRPr>
          </a:p>
        </p:txBody>
      </p:sp>
      <p:sp>
        <p:nvSpPr>
          <p:cNvPr id="45" name="文字方塊 44"/>
          <p:cNvSpPr txBox="1"/>
          <p:nvPr/>
        </p:nvSpPr>
        <p:spPr>
          <a:xfrm>
            <a:off x="3923928" y="4531186"/>
            <a:ext cx="1392122" cy="553998"/>
          </a:xfrm>
          <a:prstGeom prst="rect">
            <a:avLst/>
          </a:prstGeom>
          <a:noFill/>
        </p:spPr>
        <p:txBody>
          <a:bodyPr wrap="square" rtlCol="0">
            <a:spAutoFit/>
          </a:bodyPr>
          <a:lstStyle/>
          <a:p>
            <a:r>
              <a:rPr lang="en-US" altLang="zh-TW" sz="1000" dirty="0" smtClean="0">
                <a:latin typeface="+mn-ea"/>
                <a:ea typeface="+mn-ea"/>
              </a:rPr>
              <a:t>Ethernet</a:t>
            </a:r>
            <a:r>
              <a:rPr lang="zh-TW" altLang="en-US" sz="1000" dirty="0" smtClean="0">
                <a:latin typeface="+mn-ea"/>
                <a:ea typeface="+mn-ea"/>
              </a:rPr>
              <a:t>、</a:t>
            </a:r>
            <a:r>
              <a:rPr lang="en-US" altLang="zh-TW" sz="1000" dirty="0" smtClean="0">
                <a:latin typeface="+mn-ea"/>
                <a:ea typeface="+mn-ea"/>
              </a:rPr>
              <a:t>TCP/IP</a:t>
            </a:r>
            <a:r>
              <a:rPr lang="zh-TW" altLang="en-US" sz="1000" dirty="0" smtClean="0">
                <a:latin typeface="+mn-ea"/>
                <a:ea typeface="+mn-ea"/>
              </a:rPr>
              <a:t>、</a:t>
            </a:r>
            <a:r>
              <a:rPr lang="en-US" altLang="zh-TW" sz="1000" dirty="0" smtClean="0">
                <a:latin typeface="+mn-ea"/>
                <a:ea typeface="+mn-ea"/>
              </a:rPr>
              <a:t>MT</a:t>
            </a:r>
            <a:r>
              <a:rPr lang="zh-TW" altLang="en-US" sz="1000" dirty="0" smtClean="0">
                <a:latin typeface="+mn-ea"/>
                <a:ea typeface="+mn-ea"/>
              </a:rPr>
              <a:t> </a:t>
            </a:r>
            <a:r>
              <a:rPr lang="en-US" altLang="zh-TW" sz="1000" dirty="0" smtClean="0">
                <a:latin typeface="+mn-ea"/>
                <a:ea typeface="+mn-ea"/>
              </a:rPr>
              <a:t>connect</a:t>
            </a:r>
          </a:p>
          <a:p>
            <a:r>
              <a:rPr lang="zh-TW" altLang="en-US" sz="1000" dirty="0" smtClean="0">
                <a:latin typeface="+mn-ea"/>
                <a:ea typeface="+mn-ea"/>
              </a:rPr>
              <a:t>頻率</a:t>
            </a:r>
            <a:r>
              <a:rPr lang="en-US" altLang="zh-TW" sz="1000" dirty="0" smtClean="0">
                <a:latin typeface="+mn-ea"/>
                <a:ea typeface="+mn-ea"/>
              </a:rPr>
              <a:t>:</a:t>
            </a:r>
            <a:r>
              <a:rPr lang="zh-TW" altLang="en-US" sz="1000" dirty="0" smtClean="0">
                <a:latin typeface="+mn-ea"/>
                <a:ea typeface="+mn-ea"/>
              </a:rPr>
              <a:t> </a:t>
            </a:r>
            <a:r>
              <a:rPr lang="en-US" altLang="zh-TW" sz="1000" dirty="0" smtClean="0">
                <a:latin typeface="+mn-ea"/>
                <a:ea typeface="+mn-ea"/>
              </a:rPr>
              <a:t>1</a:t>
            </a:r>
            <a:r>
              <a:rPr lang="zh-TW" altLang="en-US" sz="1000" dirty="0" smtClean="0">
                <a:latin typeface="+mn-ea"/>
                <a:ea typeface="+mn-ea"/>
              </a:rPr>
              <a:t>次</a:t>
            </a:r>
            <a:r>
              <a:rPr lang="en-US" altLang="zh-TW" sz="1000" dirty="0" smtClean="0">
                <a:latin typeface="+mn-ea"/>
                <a:ea typeface="+mn-ea"/>
              </a:rPr>
              <a:t>/</a:t>
            </a:r>
            <a:r>
              <a:rPr lang="zh-TW" altLang="en-US" sz="1000" dirty="0" smtClean="0">
                <a:latin typeface="+mn-ea"/>
                <a:ea typeface="+mn-ea"/>
              </a:rPr>
              <a:t>秒</a:t>
            </a:r>
            <a:endParaRPr lang="zh-TW" altLang="en-US" sz="1000" dirty="0">
              <a:latin typeface="+mn-ea"/>
              <a:ea typeface="+mn-ea"/>
            </a:endParaRPr>
          </a:p>
        </p:txBody>
      </p:sp>
      <p:sp>
        <p:nvSpPr>
          <p:cNvPr id="46" name="文字方塊 45"/>
          <p:cNvSpPr txBox="1"/>
          <p:nvPr/>
        </p:nvSpPr>
        <p:spPr>
          <a:xfrm>
            <a:off x="6831353" y="4077072"/>
            <a:ext cx="1197031" cy="553998"/>
          </a:xfrm>
          <a:prstGeom prst="rect">
            <a:avLst/>
          </a:prstGeom>
          <a:noFill/>
        </p:spPr>
        <p:txBody>
          <a:bodyPr wrap="square" rtlCol="0">
            <a:spAutoFit/>
          </a:bodyPr>
          <a:lstStyle/>
          <a:p>
            <a:r>
              <a:rPr lang="en-US" altLang="zh-TW" sz="1000" dirty="0" err="1" smtClean="0">
                <a:latin typeface="+mn-ea"/>
                <a:ea typeface="+mn-ea"/>
              </a:rPr>
              <a:t>ModBus</a:t>
            </a:r>
            <a:r>
              <a:rPr lang="zh-TW" altLang="en-US" sz="1000" dirty="0" smtClean="0">
                <a:latin typeface="+mn-ea"/>
                <a:ea typeface="+mn-ea"/>
              </a:rPr>
              <a:t>、</a:t>
            </a:r>
            <a:r>
              <a:rPr lang="en-US" altLang="zh-TW" sz="1000" dirty="0" smtClean="0">
                <a:latin typeface="+mn-ea"/>
                <a:ea typeface="+mn-ea"/>
              </a:rPr>
              <a:t>TCP/IP</a:t>
            </a:r>
          </a:p>
          <a:p>
            <a:r>
              <a:rPr lang="zh-TW" altLang="en-US" sz="1000" dirty="0" smtClean="0">
                <a:latin typeface="+mn-ea"/>
                <a:ea typeface="+mn-ea"/>
              </a:rPr>
              <a:t>頻率</a:t>
            </a:r>
            <a:r>
              <a:rPr lang="en-US" altLang="zh-TW" sz="1000" dirty="0" smtClean="0">
                <a:latin typeface="+mn-ea"/>
                <a:ea typeface="+mn-ea"/>
              </a:rPr>
              <a:t>:</a:t>
            </a:r>
            <a:r>
              <a:rPr lang="zh-TW" altLang="en-US" sz="1000" dirty="0" smtClean="0">
                <a:latin typeface="+mn-ea"/>
                <a:ea typeface="+mn-ea"/>
              </a:rPr>
              <a:t> </a:t>
            </a:r>
            <a:r>
              <a:rPr lang="en-US" altLang="zh-TW" sz="1000" dirty="0" smtClean="0">
                <a:latin typeface="+mn-ea"/>
                <a:ea typeface="+mn-ea"/>
              </a:rPr>
              <a:t>1</a:t>
            </a:r>
            <a:r>
              <a:rPr lang="zh-TW" altLang="en-US" sz="1000" dirty="0" smtClean="0">
                <a:latin typeface="+mn-ea"/>
                <a:ea typeface="+mn-ea"/>
              </a:rPr>
              <a:t>次</a:t>
            </a:r>
            <a:r>
              <a:rPr lang="en-US" altLang="zh-TW" sz="1000" dirty="0" smtClean="0">
                <a:latin typeface="+mn-ea"/>
                <a:ea typeface="+mn-ea"/>
              </a:rPr>
              <a:t>/</a:t>
            </a:r>
            <a:r>
              <a:rPr lang="zh-TW" altLang="en-US" sz="1000" dirty="0" smtClean="0">
                <a:latin typeface="+mn-ea"/>
                <a:ea typeface="+mn-ea"/>
              </a:rPr>
              <a:t>秒</a:t>
            </a:r>
            <a:endParaRPr lang="zh-TW" altLang="en-US" sz="1000" dirty="0">
              <a:latin typeface="+mn-ea"/>
              <a:ea typeface="+mn-ea"/>
            </a:endParaRPr>
          </a:p>
        </p:txBody>
      </p:sp>
      <p:grpSp>
        <p:nvGrpSpPr>
          <p:cNvPr id="2" name="群組 54"/>
          <p:cNvGrpSpPr/>
          <p:nvPr/>
        </p:nvGrpSpPr>
        <p:grpSpPr>
          <a:xfrm>
            <a:off x="1187649" y="2420888"/>
            <a:ext cx="1082348" cy="1057319"/>
            <a:chOff x="5145836" y="2895482"/>
            <a:chExt cx="1082348" cy="1057319"/>
          </a:xfrm>
        </p:grpSpPr>
        <p:grpSp>
          <p:nvGrpSpPr>
            <p:cNvPr id="3" name="群組 53"/>
            <p:cNvGrpSpPr/>
            <p:nvPr/>
          </p:nvGrpSpPr>
          <p:grpSpPr>
            <a:xfrm>
              <a:off x="5209651" y="2895482"/>
              <a:ext cx="874517" cy="815602"/>
              <a:chOff x="5209651" y="2895482"/>
              <a:chExt cx="874517" cy="815602"/>
            </a:xfrm>
          </p:grpSpPr>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9651" y="2895482"/>
                <a:ext cx="874517" cy="815602"/>
              </a:xfrm>
              <a:prstGeom prst="rect">
                <a:avLst/>
              </a:prstGeom>
            </p:spPr>
          </p:pic>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3898" y="3011240"/>
                <a:ext cx="775235" cy="389646"/>
              </a:xfrm>
              <a:prstGeom prst="rect">
                <a:avLst/>
              </a:prstGeom>
            </p:spPr>
          </p:pic>
        </p:grpSp>
        <p:sp>
          <p:nvSpPr>
            <p:cNvPr id="47" name="文字方塊 46"/>
            <p:cNvSpPr txBox="1"/>
            <p:nvPr/>
          </p:nvSpPr>
          <p:spPr>
            <a:xfrm>
              <a:off x="5145836" y="3645024"/>
              <a:ext cx="1082348" cy="307777"/>
            </a:xfrm>
            <a:prstGeom prst="rect">
              <a:avLst/>
            </a:prstGeom>
            <a:noFill/>
          </p:spPr>
          <p:txBody>
            <a:bodyPr wrap="square" rtlCol="0">
              <a:spAutoFit/>
            </a:bodyPr>
            <a:lstStyle/>
            <a:p>
              <a:pPr algn="ctr" fontAlgn="base">
                <a:spcBef>
                  <a:spcPct val="0"/>
                </a:spcBef>
                <a:spcAft>
                  <a:spcPct val="0"/>
                </a:spcAft>
              </a:pPr>
              <a:r>
                <a:rPr kumimoji="1" lang="zh-TW" altLang="en-US" sz="1400" b="1" dirty="0" smtClean="0">
                  <a:latin typeface="+mn-ea"/>
                  <a:ea typeface="+mn-ea"/>
                </a:rPr>
                <a:t>可</a:t>
              </a:r>
              <a:r>
                <a:rPr kumimoji="1" lang="zh-TW" altLang="en-US" sz="1400" b="1" dirty="0">
                  <a:latin typeface="+mn-ea"/>
                  <a:ea typeface="+mn-ea"/>
                </a:rPr>
                <a:t>視</a:t>
              </a:r>
              <a:r>
                <a:rPr kumimoji="1" lang="zh-TW" altLang="en-US" sz="1400" b="1" dirty="0" smtClean="0">
                  <a:latin typeface="+mn-ea"/>
                  <a:ea typeface="+mn-ea"/>
                </a:rPr>
                <a:t>化看板</a:t>
              </a:r>
              <a:endParaRPr kumimoji="1" lang="zh-TW" altLang="en-US" sz="1400" b="1" dirty="0">
                <a:latin typeface="+mn-ea"/>
                <a:ea typeface="+mn-ea"/>
              </a:endParaRPr>
            </a:p>
          </p:txBody>
        </p:sp>
      </p:grpSp>
      <p:sp>
        <p:nvSpPr>
          <p:cNvPr id="48" name="左-右雙向箭號 47"/>
          <p:cNvSpPr/>
          <p:nvPr/>
        </p:nvSpPr>
        <p:spPr>
          <a:xfrm>
            <a:off x="3203848" y="2708920"/>
            <a:ext cx="288032" cy="139375"/>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latin typeface="+mn-ea"/>
            </a:endParaRPr>
          </a:p>
        </p:txBody>
      </p:sp>
      <p:sp>
        <p:nvSpPr>
          <p:cNvPr id="51" name="Rectangle 2"/>
          <p:cNvSpPr txBox="1">
            <a:spLocks noChangeArrowheads="1"/>
          </p:cNvSpPr>
          <p:nvPr/>
        </p:nvSpPr>
        <p:spPr bwMode="auto">
          <a:xfrm>
            <a:off x="-40292" y="1059752"/>
            <a:ext cx="612140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361950" lvl="1" algn="l">
              <a:spcBef>
                <a:spcPts val="0"/>
              </a:spcBef>
            </a:pPr>
            <a:r>
              <a:rPr lang="en-US" altLang="zh-TW" sz="2000" dirty="0" smtClean="0"/>
              <a:t>(</a:t>
            </a:r>
            <a:r>
              <a:rPr lang="zh-TW" altLang="en-US" sz="2000" dirty="0" smtClean="0"/>
              <a:t>三</a:t>
            </a:r>
            <a:r>
              <a:rPr lang="en-US" altLang="zh-TW" sz="2000" dirty="0" smtClean="0"/>
              <a:t>)</a:t>
            </a:r>
            <a:r>
              <a:rPr lang="zh-TW" altLang="en-US" sz="2000" dirty="0" smtClean="0"/>
              <a:t>本案系統架構</a:t>
            </a:r>
            <a:r>
              <a:rPr lang="en-US" altLang="zh-TW" sz="2000" dirty="0" smtClean="0"/>
              <a:t>(1/2)</a:t>
            </a:r>
            <a:endParaRPr lang="zh-TW" altLang="en-US" sz="2000" dirty="0" smtClean="0"/>
          </a:p>
        </p:txBody>
      </p:sp>
      <p:sp>
        <p:nvSpPr>
          <p:cNvPr id="26" name="矩形 25"/>
          <p:cNvSpPr/>
          <p:nvPr/>
        </p:nvSpPr>
        <p:spPr>
          <a:xfrm>
            <a:off x="2528569" y="1916832"/>
            <a:ext cx="2403496" cy="165618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en-US" altLang="zh-TW" sz="1400" b="1" kern="100" dirty="0" smtClean="0">
                <a:solidFill>
                  <a:srgbClr val="0000FF"/>
                </a:solidFill>
                <a:effectLst/>
                <a:latin typeface="+mn-ea"/>
                <a:cs typeface="Times New Roman" panose="02020603050405020304" pitchFamily="18" charset="0"/>
              </a:rPr>
              <a:t>Server#1</a:t>
            </a:r>
          </a:p>
          <a:p>
            <a:pPr algn="just">
              <a:spcAft>
                <a:spcPts val="0"/>
              </a:spcAft>
            </a:pPr>
            <a:r>
              <a:rPr lang="zh-TW" altLang="en-US" sz="1400" b="1" kern="100" dirty="0" smtClean="0">
                <a:solidFill>
                  <a:srgbClr val="0000FF"/>
                </a:solidFill>
                <a:effectLst/>
                <a:latin typeface="+mn-ea"/>
                <a:cs typeface="Times New Roman" panose="02020603050405020304" pitchFamily="18" charset="0"/>
              </a:rPr>
              <a:t>設備管理</a:t>
            </a:r>
            <a:r>
              <a:rPr lang="zh-TW" altLang="en-US" sz="1400" b="1" kern="100" dirty="0" smtClean="0">
                <a:solidFill>
                  <a:srgbClr val="0000FF"/>
                </a:solidFill>
                <a:latin typeface="+mn-ea"/>
                <a:cs typeface="Times New Roman" panose="02020603050405020304" pitchFamily="18" charset="0"/>
              </a:rPr>
              <a:t>系統</a:t>
            </a:r>
            <a:endParaRPr lang="en-US" sz="1400" b="1" kern="100" dirty="0" smtClean="0">
              <a:solidFill>
                <a:srgbClr val="0000FF"/>
              </a:solidFill>
              <a:effectLst/>
              <a:latin typeface="+mn-ea"/>
              <a:cs typeface="Times New Roman" panose="02020603050405020304" pitchFamily="18" charset="0"/>
            </a:endParaRPr>
          </a:p>
          <a:p>
            <a:pPr algn="just">
              <a:spcAft>
                <a:spcPts val="0"/>
              </a:spcAft>
            </a:pPr>
            <a:r>
              <a:rPr lang="en-US" altLang="zh-TW" sz="1050" kern="100" dirty="0" smtClean="0">
                <a:solidFill>
                  <a:schemeClr val="tx1"/>
                </a:solidFill>
                <a:latin typeface="+mn-ea"/>
                <a:cs typeface="Times New Roman" panose="02020603050405020304" pitchFamily="18" charset="0"/>
              </a:rPr>
              <a:t>1.</a:t>
            </a:r>
            <a:r>
              <a:rPr lang="zh-TW" altLang="en-US" sz="1050" kern="100" dirty="0" smtClean="0">
                <a:solidFill>
                  <a:schemeClr val="tx1"/>
                </a:solidFill>
                <a:latin typeface="+mn-ea"/>
                <a:cs typeface="Times New Roman" panose="02020603050405020304" pitchFamily="18" charset="0"/>
              </a:rPr>
              <a:t>設備連線設定管理功能</a:t>
            </a:r>
          </a:p>
          <a:p>
            <a:pPr algn="just">
              <a:spcAft>
                <a:spcPts val="0"/>
              </a:spcAft>
            </a:pPr>
            <a:r>
              <a:rPr lang="en-US" altLang="zh-TW" sz="1050" kern="100" dirty="0" smtClean="0">
                <a:solidFill>
                  <a:schemeClr val="tx1"/>
                </a:solidFill>
                <a:latin typeface="+mn-ea"/>
                <a:cs typeface="Times New Roman" panose="02020603050405020304" pitchFamily="18" charset="0"/>
              </a:rPr>
              <a:t>2.</a:t>
            </a:r>
            <a:r>
              <a:rPr lang="zh-TW" altLang="en-US" sz="1050" kern="100" dirty="0" smtClean="0">
                <a:solidFill>
                  <a:schemeClr val="tx1"/>
                </a:solidFill>
                <a:latin typeface="+mn-ea"/>
                <a:cs typeface="Times New Roman" panose="02020603050405020304" pitchFamily="18" charset="0"/>
              </a:rPr>
              <a:t>資料擷取與儲存管理功能</a:t>
            </a:r>
          </a:p>
          <a:p>
            <a:pPr algn="just">
              <a:spcAft>
                <a:spcPts val="0"/>
              </a:spcAft>
            </a:pPr>
            <a:r>
              <a:rPr lang="en-US" altLang="zh-TW" sz="1050" kern="100" dirty="0" smtClean="0">
                <a:solidFill>
                  <a:schemeClr val="tx1"/>
                </a:solidFill>
                <a:latin typeface="+mn-ea"/>
                <a:cs typeface="Times New Roman" panose="02020603050405020304" pitchFamily="18" charset="0"/>
              </a:rPr>
              <a:t>3.</a:t>
            </a:r>
            <a:r>
              <a:rPr lang="zh-TW" altLang="en-US" sz="1050" kern="100" dirty="0" smtClean="0">
                <a:solidFill>
                  <a:schemeClr val="tx1"/>
                </a:solidFill>
                <a:latin typeface="+mn-ea"/>
                <a:cs typeface="Times New Roman" panose="02020603050405020304" pitchFamily="18" charset="0"/>
              </a:rPr>
              <a:t>設備稼動管理功能</a:t>
            </a:r>
          </a:p>
          <a:p>
            <a:pPr algn="just">
              <a:spcAft>
                <a:spcPts val="0"/>
              </a:spcAft>
            </a:pPr>
            <a:r>
              <a:rPr lang="en-US" altLang="zh-TW" sz="1050" kern="100" dirty="0" smtClean="0">
                <a:solidFill>
                  <a:schemeClr val="tx1"/>
                </a:solidFill>
                <a:latin typeface="+mn-ea"/>
                <a:cs typeface="Times New Roman" panose="02020603050405020304" pitchFamily="18" charset="0"/>
              </a:rPr>
              <a:t>4.</a:t>
            </a:r>
            <a:r>
              <a:rPr lang="zh-TW" altLang="en-US" sz="1050" kern="100" dirty="0" smtClean="0">
                <a:solidFill>
                  <a:schemeClr val="tx1"/>
                </a:solidFill>
                <a:latin typeface="+mn-ea"/>
                <a:cs typeface="Times New Roman" panose="02020603050405020304" pitchFamily="18" charset="0"/>
              </a:rPr>
              <a:t>完工計量管理功能</a:t>
            </a:r>
          </a:p>
          <a:p>
            <a:pPr algn="just">
              <a:spcAft>
                <a:spcPts val="0"/>
              </a:spcAft>
            </a:pPr>
            <a:r>
              <a:rPr lang="en-US" altLang="zh-TW" sz="1050" b="1" kern="100" dirty="0" smtClean="0">
                <a:solidFill>
                  <a:srgbClr val="FF0000"/>
                </a:solidFill>
                <a:latin typeface="+mn-ea"/>
                <a:cs typeface="Times New Roman" panose="02020603050405020304" pitchFamily="18" charset="0"/>
              </a:rPr>
              <a:t>5.</a:t>
            </a:r>
            <a:r>
              <a:rPr lang="zh-TW" altLang="en-US" sz="1050" b="1" kern="100" dirty="0" smtClean="0">
                <a:solidFill>
                  <a:srgbClr val="FF0000"/>
                </a:solidFill>
                <a:latin typeface="+mn-ea"/>
                <a:cs typeface="Times New Roman" panose="02020603050405020304" pitchFamily="18" charset="0"/>
              </a:rPr>
              <a:t>故障主動通報功能</a:t>
            </a:r>
            <a:r>
              <a:rPr lang="en-US" altLang="zh-TW" sz="1050" b="1" kern="100" dirty="0" smtClean="0">
                <a:solidFill>
                  <a:srgbClr val="FF0000"/>
                </a:solidFill>
                <a:latin typeface="+mn-ea"/>
                <a:cs typeface="Times New Roman" panose="02020603050405020304" pitchFamily="18" charset="0"/>
              </a:rPr>
              <a:t>(</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p>
          <a:p>
            <a:pPr algn="just">
              <a:spcAft>
                <a:spcPts val="0"/>
              </a:spcAft>
            </a:pPr>
            <a:r>
              <a:rPr lang="en-US" altLang="zh-TW" sz="1050" b="1" kern="100" dirty="0" smtClean="0">
                <a:solidFill>
                  <a:srgbClr val="FF0000"/>
                </a:solidFill>
                <a:latin typeface="+mn-ea"/>
                <a:cs typeface="Times New Roman" panose="02020603050405020304" pitchFamily="18" charset="0"/>
              </a:rPr>
              <a:t>C.-1.</a:t>
            </a:r>
            <a:r>
              <a:rPr lang="zh-TW" altLang="en-US" sz="1050" b="1" kern="100" dirty="0" smtClean="0">
                <a:solidFill>
                  <a:srgbClr val="FF0000"/>
                </a:solidFill>
                <a:latin typeface="+mn-ea"/>
                <a:cs typeface="Times New Roman" panose="02020603050405020304" pitchFamily="18" charset="0"/>
              </a:rPr>
              <a:t>溫升熱補償功能模組</a:t>
            </a:r>
            <a:r>
              <a:rPr lang="en-US" altLang="zh-TW" sz="1050" b="1" kern="100" dirty="0" smtClean="0">
                <a:solidFill>
                  <a:srgbClr val="FF0000"/>
                </a:solidFill>
                <a:latin typeface="+mn-ea"/>
                <a:cs typeface="Times New Roman" panose="02020603050405020304" pitchFamily="18" charset="0"/>
              </a:rPr>
              <a:t>(</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endParaRPr lang="zh-TW" altLang="en-US" sz="1050" b="1" kern="100" dirty="0">
              <a:solidFill>
                <a:srgbClr val="FF0000"/>
              </a:solidFill>
              <a:latin typeface="+mn-ea"/>
              <a:cs typeface="Times New Roman" panose="02020603050405020304" pitchFamily="18" charset="0"/>
            </a:endParaRPr>
          </a:p>
        </p:txBody>
      </p:sp>
      <p:sp>
        <p:nvSpPr>
          <p:cNvPr id="67" name="矩形 66"/>
          <p:cNvSpPr/>
          <p:nvPr/>
        </p:nvSpPr>
        <p:spPr>
          <a:xfrm>
            <a:off x="6372200" y="3083797"/>
            <a:ext cx="2016224" cy="77725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en-US" altLang="zh-TW" sz="1400" b="1" kern="100" dirty="0" smtClean="0">
                <a:solidFill>
                  <a:srgbClr val="0000FF"/>
                </a:solidFill>
                <a:effectLst/>
                <a:latin typeface="+mn-ea"/>
                <a:cs typeface="Times New Roman" panose="02020603050405020304" pitchFamily="18" charset="0"/>
              </a:rPr>
              <a:t>Server#3</a:t>
            </a:r>
          </a:p>
          <a:p>
            <a:pPr algn="just">
              <a:spcAft>
                <a:spcPts val="0"/>
              </a:spcAft>
            </a:pPr>
            <a:r>
              <a:rPr lang="zh-TW" altLang="en-US" sz="1400" b="1" kern="100" dirty="0" smtClean="0">
                <a:solidFill>
                  <a:srgbClr val="0000FF"/>
                </a:solidFill>
                <a:effectLst/>
                <a:latin typeface="+mn-ea"/>
                <a:cs typeface="Times New Roman" panose="02020603050405020304" pitchFamily="18" charset="0"/>
              </a:rPr>
              <a:t>製造管理</a:t>
            </a:r>
            <a:r>
              <a:rPr lang="zh-TW" altLang="en-US" sz="1400" b="1" kern="100" dirty="0" smtClean="0">
                <a:solidFill>
                  <a:srgbClr val="0000FF"/>
                </a:solidFill>
                <a:latin typeface="+mn-ea"/>
                <a:cs typeface="Times New Roman" panose="02020603050405020304" pitchFamily="18" charset="0"/>
              </a:rPr>
              <a:t>系統</a:t>
            </a:r>
            <a:r>
              <a:rPr lang="en-US" altLang="zh-TW" sz="1400" b="1" kern="100" dirty="0" smtClean="0">
                <a:solidFill>
                  <a:srgbClr val="FF0000"/>
                </a:solidFill>
                <a:latin typeface="+mn-ea"/>
                <a:cs typeface="Times New Roman" panose="02020603050405020304" pitchFamily="18" charset="0"/>
              </a:rPr>
              <a:t>(</a:t>
            </a:r>
            <a:r>
              <a:rPr lang="zh-TW" altLang="en-US" sz="1400" b="1" kern="100" dirty="0" smtClean="0">
                <a:solidFill>
                  <a:srgbClr val="FF0000"/>
                </a:solidFill>
                <a:latin typeface="+mn-ea"/>
                <a:cs typeface="Times New Roman" panose="02020603050405020304" pitchFamily="18" charset="0"/>
              </a:rPr>
              <a:t>本案導入</a:t>
            </a:r>
            <a:r>
              <a:rPr lang="en-US" sz="1400" b="1" kern="100" dirty="0" smtClean="0">
                <a:solidFill>
                  <a:srgbClr val="FF0000"/>
                </a:solidFill>
                <a:effectLst/>
                <a:latin typeface="+mn-ea"/>
                <a:cs typeface="Times New Roman" panose="02020603050405020304" pitchFamily="18" charset="0"/>
              </a:rPr>
              <a:t>)</a:t>
            </a:r>
          </a:p>
          <a:p>
            <a:pPr algn="just">
              <a:spcAft>
                <a:spcPts val="0"/>
              </a:spcAft>
            </a:pPr>
            <a:r>
              <a:rPr lang="en-US" altLang="zh-TW" sz="1050" b="1" kern="100" dirty="0" smtClean="0">
                <a:solidFill>
                  <a:srgbClr val="C00000"/>
                </a:solidFill>
                <a:latin typeface="+mn-ea"/>
                <a:cs typeface="Times New Roman" panose="02020603050405020304" pitchFamily="18" charset="0"/>
              </a:rPr>
              <a:t>A.</a:t>
            </a:r>
            <a:r>
              <a:rPr lang="zh-TW" altLang="en-US" sz="1050" b="1" kern="100" dirty="0" smtClean="0">
                <a:solidFill>
                  <a:srgbClr val="C00000"/>
                </a:solidFill>
                <a:latin typeface="+mn-ea"/>
                <a:cs typeface="Times New Roman" panose="02020603050405020304" pitchFamily="18" charset="0"/>
              </a:rPr>
              <a:t>工單管理模組</a:t>
            </a:r>
            <a:r>
              <a:rPr lang="en-US" altLang="zh-TW" sz="1050" b="1" kern="100" dirty="0" smtClean="0">
                <a:solidFill>
                  <a:srgbClr val="FF0000"/>
                </a:solidFill>
                <a:latin typeface="+mn-ea"/>
                <a:cs typeface="Times New Roman" panose="02020603050405020304" pitchFamily="18" charset="0"/>
              </a:rPr>
              <a:t>(</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p>
          <a:p>
            <a:pPr algn="just">
              <a:spcAft>
                <a:spcPts val="0"/>
              </a:spcAft>
            </a:pPr>
            <a:r>
              <a:rPr lang="en-US" altLang="zh-TW" sz="1050" b="1" kern="100" dirty="0" smtClean="0">
                <a:solidFill>
                  <a:srgbClr val="C00000"/>
                </a:solidFill>
                <a:latin typeface="+mn-ea"/>
                <a:cs typeface="Times New Roman" panose="02020603050405020304" pitchFamily="18" charset="0"/>
              </a:rPr>
              <a:t>B.</a:t>
            </a:r>
            <a:r>
              <a:rPr lang="zh-TW" altLang="en-US" sz="1050" b="1" kern="100" dirty="0" smtClean="0">
                <a:solidFill>
                  <a:srgbClr val="C00000"/>
                </a:solidFill>
                <a:latin typeface="+mn-ea"/>
                <a:cs typeface="Times New Roman" panose="02020603050405020304" pitchFamily="18" charset="0"/>
              </a:rPr>
              <a:t>物料管理模組</a:t>
            </a:r>
            <a:r>
              <a:rPr lang="en-US" altLang="zh-TW" sz="1050" b="1" kern="100" dirty="0" smtClean="0">
                <a:solidFill>
                  <a:srgbClr val="FF0000"/>
                </a:solidFill>
                <a:latin typeface="+mn-ea"/>
                <a:cs typeface="Times New Roman" panose="02020603050405020304" pitchFamily="18" charset="0"/>
              </a:rPr>
              <a:t>(</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endParaRPr lang="zh-TW" altLang="en-US" sz="1050" b="1" kern="100" dirty="0" smtClean="0">
              <a:solidFill>
                <a:srgbClr val="FF0000"/>
              </a:solidFill>
              <a:latin typeface="+mn-ea"/>
              <a:cs typeface="Times New Roman" panose="02020603050405020304" pitchFamily="18" charset="0"/>
            </a:endParaRPr>
          </a:p>
        </p:txBody>
      </p:sp>
      <p:sp>
        <p:nvSpPr>
          <p:cNvPr id="68" name="矩形 67"/>
          <p:cNvSpPr/>
          <p:nvPr/>
        </p:nvSpPr>
        <p:spPr>
          <a:xfrm>
            <a:off x="6372200" y="1916832"/>
            <a:ext cx="2016224" cy="92126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en-US" altLang="zh-TW" sz="1400" b="1" kern="100" dirty="0" smtClean="0">
                <a:solidFill>
                  <a:srgbClr val="0000FF"/>
                </a:solidFill>
                <a:effectLst/>
                <a:latin typeface="+mn-ea"/>
                <a:cs typeface="Times New Roman" panose="02020603050405020304" pitchFamily="18" charset="0"/>
              </a:rPr>
              <a:t>Server#2</a:t>
            </a:r>
          </a:p>
          <a:p>
            <a:pPr algn="just">
              <a:spcAft>
                <a:spcPts val="0"/>
              </a:spcAft>
            </a:pPr>
            <a:r>
              <a:rPr lang="zh-TW" altLang="en-US" sz="1400" b="1" kern="100" dirty="0" smtClean="0">
                <a:solidFill>
                  <a:srgbClr val="0000FF"/>
                </a:solidFill>
                <a:effectLst/>
                <a:latin typeface="+mn-ea"/>
                <a:cs typeface="Times New Roman" panose="02020603050405020304" pitchFamily="18" charset="0"/>
              </a:rPr>
              <a:t>企業資源規劃</a:t>
            </a:r>
            <a:r>
              <a:rPr lang="zh-TW" altLang="en-US" sz="1400" b="1" kern="100" dirty="0" smtClean="0">
                <a:solidFill>
                  <a:srgbClr val="0000FF"/>
                </a:solidFill>
                <a:latin typeface="+mn-ea"/>
                <a:cs typeface="Times New Roman" panose="02020603050405020304" pitchFamily="18" charset="0"/>
              </a:rPr>
              <a:t>系統</a:t>
            </a:r>
            <a:endParaRPr lang="en-US" sz="1400" b="1" kern="100" dirty="0" smtClean="0">
              <a:solidFill>
                <a:srgbClr val="0000FF"/>
              </a:solidFill>
              <a:effectLst/>
              <a:latin typeface="+mn-ea"/>
              <a:cs typeface="Times New Roman" panose="02020603050405020304" pitchFamily="18" charset="0"/>
            </a:endParaRPr>
          </a:p>
          <a:p>
            <a:pPr algn="just">
              <a:spcAft>
                <a:spcPts val="0"/>
              </a:spcAft>
            </a:pPr>
            <a:r>
              <a:rPr lang="zh-TW" altLang="en-US" sz="1050" kern="100" dirty="0" smtClean="0">
                <a:solidFill>
                  <a:schemeClr val="tx1"/>
                </a:solidFill>
                <a:latin typeface="+mn-ea"/>
                <a:cs typeface="Times New Roman" panose="02020603050405020304" pitchFamily="18" charset="0"/>
              </a:rPr>
              <a:t>庫存管理模組</a:t>
            </a:r>
            <a:endParaRPr lang="en-US" altLang="zh-TW" sz="1050" kern="100" dirty="0" smtClean="0">
              <a:solidFill>
                <a:schemeClr val="tx1"/>
              </a:solidFill>
              <a:latin typeface="+mn-ea"/>
              <a:cs typeface="Times New Roman" panose="02020603050405020304" pitchFamily="18" charset="0"/>
            </a:endParaRPr>
          </a:p>
          <a:p>
            <a:pPr algn="just">
              <a:spcAft>
                <a:spcPts val="0"/>
              </a:spcAft>
            </a:pPr>
            <a:r>
              <a:rPr lang="zh-TW" altLang="en-US" sz="1050" kern="100" dirty="0" smtClean="0">
                <a:solidFill>
                  <a:schemeClr val="tx1"/>
                </a:solidFill>
                <a:latin typeface="+mn-ea"/>
                <a:cs typeface="Times New Roman" panose="02020603050405020304" pitchFamily="18" charset="0"/>
              </a:rPr>
              <a:t>成本分析模組</a:t>
            </a:r>
            <a:endParaRPr lang="en-US" altLang="zh-TW" sz="1050" kern="100" dirty="0" smtClean="0">
              <a:solidFill>
                <a:schemeClr val="tx1"/>
              </a:solidFill>
              <a:latin typeface="+mn-ea"/>
              <a:cs typeface="Times New Roman" panose="02020603050405020304" pitchFamily="18" charset="0"/>
            </a:endParaRPr>
          </a:p>
          <a:p>
            <a:pPr algn="just">
              <a:spcAft>
                <a:spcPts val="0"/>
              </a:spcAft>
            </a:pPr>
            <a:r>
              <a:rPr lang="en-US" altLang="zh-TW" sz="1050" kern="100" dirty="0" smtClean="0">
                <a:solidFill>
                  <a:schemeClr val="tx1"/>
                </a:solidFill>
                <a:latin typeface="+mn-ea"/>
                <a:cs typeface="Times New Roman" panose="02020603050405020304" pitchFamily="18" charset="0"/>
              </a:rPr>
              <a:t>…..</a:t>
            </a:r>
            <a:endParaRPr lang="zh-TW" altLang="en-US" sz="1050" kern="100" dirty="0" smtClean="0">
              <a:solidFill>
                <a:schemeClr val="tx1"/>
              </a:solidFill>
              <a:latin typeface="+mn-ea"/>
              <a:cs typeface="Times New Roman" panose="02020603050405020304" pitchFamily="18" charset="0"/>
            </a:endParaRPr>
          </a:p>
        </p:txBody>
      </p:sp>
      <p:sp>
        <p:nvSpPr>
          <p:cNvPr id="69" name="矩形 68"/>
          <p:cNvSpPr/>
          <p:nvPr/>
        </p:nvSpPr>
        <p:spPr>
          <a:xfrm>
            <a:off x="3851920" y="5301208"/>
            <a:ext cx="1368152" cy="360040"/>
          </a:xfrm>
          <a:prstGeom prst="rect">
            <a:avLst/>
          </a:prstGeom>
          <a:solidFill>
            <a:schemeClr val="bg1"/>
          </a:solid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spcAft>
                <a:spcPts val="0"/>
              </a:spcAft>
            </a:pPr>
            <a:r>
              <a:rPr lang="zh-TW" altLang="en-US" sz="1000" b="1" kern="100" dirty="0" smtClean="0">
                <a:solidFill>
                  <a:srgbClr val="C00000"/>
                </a:solidFill>
                <a:latin typeface="+mn-ea"/>
                <a:cs typeface="Times New Roman" panose="02020603050405020304" pitchFamily="18" charset="0"/>
              </a:rPr>
              <a:t>溫升熱補償功能模組</a:t>
            </a:r>
            <a:endParaRPr lang="en-US" altLang="zh-TW" sz="1000" b="1" kern="100" dirty="0" smtClean="0">
              <a:solidFill>
                <a:srgbClr val="C00000"/>
              </a:solidFill>
              <a:latin typeface="+mn-ea"/>
              <a:cs typeface="Times New Roman" panose="02020603050405020304" pitchFamily="18" charset="0"/>
            </a:endParaRPr>
          </a:p>
          <a:p>
            <a:pPr algn="ctr">
              <a:spcAft>
                <a:spcPts val="0"/>
              </a:spcAft>
            </a:pPr>
            <a:r>
              <a:rPr lang="en-US" altLang="zh-TW" sz="1000" b="1" kern="100" dirty="0" smtClean="0">
                <a:solidFill>
                  <a:srgbClr val="FF0000"/>
                </a:solidFill>
                <a:latin typeface="+mn-ea"/>
                <a:cs typeface="Times New Roman" panose="02020603050405020304" pitchFamily="18" charset="0"/>
              </a:rPr>
              <a:t>(</a:t>
            </a:r>
            <a:r>
              <a:rPr lang="zh-TW" altLang="en-US" sz="1000" b="1" kern="100" dirty="0" smtClean="0">
                <a:solidFill>
                  <a:srgbClr val="FF0000"/>
                </a:solidFill>
                <a:latin typeface="+mn-ea"/>
                <a:cs typeface="Times New Roman" panose="02020603050405020304" pitchFamily="18" charset="0"/>
              </a:rPr>
              <a:t>本案導入</a:t>
            </a:r>
            <a:r>
              <a:rPr lang="en-US" altLang="zh-TW" sz="1000" b="1" kern="100" dirty="0" smtClean="0">
                <a:solidFill>
                  <a:srgbClr val="FF0000"/>
                </a:solidFill>
                <a:latin typeface="+mn-ea"/>
                <a:cs typeface="Times New Roman" panose="02020603050405020304" pitchFamily="18" charset="0"/>
              </a:rPr>
              <a:t>)</a:t>
            </a:r>
            <a:endParaRPr lang="zh-TW" altLang="en-US" sz="1000" b="1" kern="100" dirty="0">
              <a:solidFill>
                <a:srgbClr val="FF0000"/>
              </a:solidFill>
              <a:latin typeface="+mn-ea"/>
              <a:cs typeface="Times New Roman" panose="02020603050405020304" pitchFamily="18" charset="0"/>
            </a:endParaRPr>
          </a:p>
        </p:txBody>
      </p:sp>
      <p:sp>
        <p:nvSpPr>
          <p:cNvPr id="72" name="左-右雙向箭號 71"/>
          <p:cNvSpPr/>
          <p:nvPr/>
        </p:nvSpPr>
        <p:spPr>
          <a:xfrm>
            <a:off x="5248714" y="1956632"/>
            <a:ext cx="756000" cy="176230"/>
          </a:xfrm>
          <a:prstGeom prst="leftRightArrow">
            <a:avLst/>
          </a:prstGeom>
          <a:solidFill>
            <a:srgbClr val="FF0000"/>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74" name="左-右雙向箭號 73"/>
          <p:cNvSpPr/>
          <p:nvPr/>
        </p:nvSpPr>
        <p:spPr>
          <a:xfrm rot="5400000">
            <a:off x="7324411" y="2874929"/>
            <a:ext cx="288032" cy="176230"/>
          </a:xfrm>
          <a:prstGeom prst="leftRightArrow">
            <a:avLst/>
          </a:prstGeom>
          <a:solidFill>
            <a:srgbClr val="FF0000"/>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75" name="矩形圖說文字 74"/>
          <p:cNvSpPr/>
          <p:nvPr/>
        </p:nvSpPr>
        <p:spPr>
          <a:xfrm>
            <a:off x="5148064" y="260648"/>
            <a:ext cx="3888432" cy="1368152"/>
          </a:xfrm>
          <a:prstGeom prst="wedgeRectCallout">
            <a:avLst>
              <a:gd name="adj1" fmla="val 9626"/>
              <a:gd name="adj2" fmla="val 62240"/>
            </a:avLst>
          </a:prstGeom>
          <a:solidFill>
            <a:srgbClr val="FFFFCC"/>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marL="177800" indent="-177800" algn="just">
              <a:buFont typeface="+mj-lt"/>
              <a:buAutoNum type="arabicPeriod"/>
            </a:pPr>
            <a:r>
              <a:rPr lang="zh-TW" altLang="en-US" sz="1200" dirty="0" smtClean="0">
                <a:latin typeface="標楷體" pitchFamily="65" charset="-120"/>
                <a:ea typeface="標楷體" pitchFamily="65" charset="-120"/>
              </a:rPr>
              <a:t>請以硬體</a:t>
            </a:r>
            <a:r>
              <a:rPr lang="en-US" altLang="zh-TW" sz="1200" dirty="0" smtClean="0">
                <a:latin typeface="標楷體" pitchFamily="65" charset="-120"/>
                <a:ea typeface="標楷體" pitchFamily="65" charset="-120"/>
              </a:rPr>
              <a:t>Server</a:t>
            </a:r>
            <a:r>
              <a:rPr lang="zh-TW" altLang="en-US" sz="1200" dirty="0" smtClean="0">
                <a:latin typeface="標楷體" pitchFamily="65" charset="-120"/>
                <a:ea typeface="標楷體" pitchFamily="65" charset="-120"/>
              </a:rPr>
              <a:t>為單位，說明各</a:t>
            </a:r>
            <a:r>
              <a:rPr lang="en-US" altLang="zh-TW" sz="1200" dirty="0" smtClean="0">
                <a:latin typeface="標楷體" pitchFamily="65" charset="-120"/>
                <a:ea typeface="標楷體" pitchFamily="65" charset="-120"/>
              </a:rPr>
              <a:t>Server</a:t>
            </a:r>
            <a:r>
              <a:rPr lang="zh-TW" altLang="en-US" sz="1200" dirty="0" smtClean="0">
                <a:latin typeface="標楷體" pitchFamily="65" charset="-120"/>
                <a:ea typeface="標楷體" pitchFamily="65" charset="-120"/>
              </a:rPr>
              <a:t>與本案相關</a:t>
            </a:r>
            <a:r>
              <a:rPr lang="en-US" altLang="zh-TW" sz="12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有資訊流者</a:t>
            </a:r>
            <a:r>
              <a:rPr lang="en-US" altLang="zh-TW" sz="12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之系統，並標註本案擬導入之智慧化應用服務模組安裝於哪些</a:t>
            </a:r>
            <a:r>
              <a:rPr lang="en-US" altLang="zh-TW" sz="1200" dirty="0" smtClean="0">
                <a:latin typeface="標楷體" pitchFamily="65" charset="-120"/>
                <a:ea typeface="標楷體" pitchFamily="65" charset="-120"/>
              </a:rPr>
              <a:t>Server</a:t>
            </a:r>
            <a:r>
              <a:rPr lang="zh-TW" altLang="en-US" sz="1200" dirty="0" smtClean="0">
                <a:latin typeface="標楷體" pitchFamily="65" charset="-120"/>
                <a:ea typeface="標楷體" pitchFamily="65" charset="-120"/>
              </a:rPr>
              <a:t>。</a:t>
            </a:r>
            <a:r>
              <a:rPr lang="en-US" altLang="zh-TW" sz="1200" dirty="0" smtClean="0">
                <a:solidFill>
                  <a:srgbClr val="FF0000"/>
                </a:solidFill>
                <a:latin typeface="標楷體" pitchFamily="65" charset="-120"/>
                <a:ea typeface="標楷體" pitchFamily="65" charset="-120"/>
              </a:rPr>
              <a:t>(</a:t>
            </a:r>
            <a:r>
              <a:rPr lang="zh-TW" altLang="en-US" sz="1200" dirty="0" smtClean="0">
                <a:solidFill>
                  <a:srgbClr val="FF0000"/>
                </a:solidFill>
                <a:latin typeface="標楷體" pitchFamily="65" charset="-120"/>
                <a:ea typeface="標楷體" pitchFamily="65" charset="-120"/>
              </a:rPr>
              <a:t>下圖範例表示本案與</a:t>
            </a:r>
            <a:r>
              <a:rPr lang="en-US" altLang="zh-TW" sz="1200" dirty="0" smtClean="0">
                <a:solidFill>
                  <a:srgbClr val="FF0000"/>
                </a:solidFill>
                <a:latin typeface="標楷體" pitchFamily="65" charset="-120"/>
                <a:ea typeface="標楷體" pitchFamily="65" charset="-120"/>
              </a:rPr>
              <a:t>3</a:t>
            </a:r>
            <a:r>
              <a:rPr lang="zh-TW" altLang="en-US" sz="1200" dirty="0" smtClean="0">
                <a:solidFill>
                  <a:srgbClr val="FF0000"/>
                </a:solidFill>
                <a:latin typeface="標楷體" pitchFamily="65" charset="-120"/>
                <a:ea typeface="標楷體" pitchFamily="65" charset="-120"/>
              </a:rPr>
              <a:t>個系統相關</a:t>
            </a:r>
            <a:r>
              <a:rPr lang="en-US" altLang="zh-TW" sz="1200" dirty="0" smtClean="0">
                <a:solidFill>
                  <a:srgbClr val="FF0000"/>
                </a:solidFill>
                <a:latin typeface="標楷體" pitchFamily="65" charset="-120"/>
                <a:ea typeface="標楷體" pitchFamily="65" charset="-120"/>
              </a:rPr>
              <a:t>(</a:t>
            </a:r>
            <a:r>
              <a:rPr lang="zh-TW" altLang="en-US" sz="1200" dirty="0" smtClean="0">
                <a:solidFill>
                  <a:srgbClr val="FF0000"/>
                </a:solidFill>
                <a:latin typeface="標楷體" pitchFamily="65" charset="-120"/>
                <a:ea typeface="標楷體" pitchFamily="65" charset="-120"/>
              </a:rPr>
              <a:t>安裝於</a:t>
            </a:r>
            <a:r>
              <a:rPr lang="en-US" altLang="zh-TW" sz="1200" dirty="0" smtClean="0">
                <a:solidFill>
                  <a:srgbClr val="FF0000"/>
                </a:solidFill>
                <a:latin typeface="標楷體" pitchFamily="65" charset="-120"/>
                <a:ea typeface="標楷體" pitchFamily="65" charset="-120"/>
              </a:rPr>
              <a:t>3</a:t>
            </a:r>
            <a:r>
              <a:rPr lang="zh-TW" altLang="en-US" sz="1200" dirty="0" smtClean="0">
                <a:solidFill>
                  <a:srgbClr val="FF0000"/>
                </a:solidFill>
                <a:latin typeface="標楷體" pitchFamily="65" charset="-120"/>
                <a:ea typeface="標楷體" pitchFamily="65" charset="-120"/>
              </a:rPr>
              <a:t>個</a:t>
            </a:r>
            <a:r>
              <a:rPr lang="en-US" altLang="zh-TW" sz="1200" dirty="0" smtClean="0">
                <a:solidFill>
                  <a:srgbClr val="FF0000"/>
                </a:solidFill>
                <a:latin typeface="標楷體" pitchFamily="65" charset="-120"/>
                <a:ea typeface="標楷體" pitchFamily="65" charset="-120"/>
              </a:rPr>
              <a:t>server</a:t>
            </a:r>
            <a:r>
              <a:rPr lang="zh-TW" altLang="en-US" sz="1200" dirty="0" smtClean="0">
                <a:solidFill>
                  <a:srgbClr val="FF0000"/>
                </a:solidFill>
                <a:latin typeface="標楷體" pitchFamily="65" charset="-120"/>
                <a:ea typeface="標楷體" pitchFamily="65" charset="-120"/>
              </a:rPr>
              <a:t>中</a:t>
            </a:r>
            <a:r>
              <a:rPr lang="en-US" altLang="zh-TW" sz="1200" dirty="0" smtClean="0">
                <a:solidFill>
                  <a:srgbClr val="FF0000"/>
                </a:solidFill>
                <a:latin typeface="標楷體" pitchFamily="65" charset="-120"/>
                <a:ea typeface="標楷體" pitchFamily="65" charset="-120"/>
              </a:rPr>
              <a:t>)</a:t>
            </a:r>
            <a:r>
              <a:rPr lang="zh-TW" altLang="en-US" sz="1200" dirty="0" smtClean="0">
                <a:solidFill>
                  <a:srgbClr val="FF0000"/>
                </a:solidFill>
                <a:latin typeface="標楷體" pitchFamily="65" charset="-120"/>
                <a:ea typeface="標楷體" pitchFamily="65" charset="-120"/>
              </a:rPr>
              <a:t>，互相進行資料的交換</a:t>
            </a:r>
            <a:r>
              <a:rPr lang="en-US" altLang="zh-TW" sz="1200" dirty="0" smtClean="0">
                <a:solidFill>
                  <a:srgbClr val="FF0000"/>
                </a:solidFill>
                <a:latin typeface="標楷體" pitchFamily="65" charset="-120"/>
                <a:ea typeface="標楷體" pitchFamily="65" charset="-120"/>
              </a:rPr>
              <a:t>)</a:t>
            </a:r>
            <a:r>
              <a:rPr lang="zh-TW" altLang="en-US" sz="1200" dirty="0" smtClean="0">
                <a:solidFill>
                  <a:srgbClr val="FF0000"/>
                </a:solidFill>
                <a:latin typeface="標楷體" pitchFamily="65" charset="-120"/>
                <a:ea typeface="標楷體" pitchFamily="65" charset="-120"/>
              </a:rPr>
              <a:t>，</a:t>
            </a:r>
            <a:r>
              <a:rPr lang="zh-TW" altLang="en-US" sz="1200" dirty="0" smtClean="0">
                <a:solidFill>
                  <a:schemeClr val="tx1"/>
                </a:solidFill>
                <a:latin typeface="標楷體" pitchFamily="65" charset="-120"/>
                <a:ea typeface="標楷體" pitchFamily="65" charset="-120"/>
              </a:rPr>
              <a:t>資訊流</a:t>
            </a:r>
            <a:r>
              <a:rPr lang="zh-TW" altLang="en-US" sz="1200" dirty="0">
                <a:solidFill>
                  <a:schemeClr val="tx1"/>
                </a:solidFill>
                <a:latin typeface="標楷體" pitchFamily="65" charset="-120"/>
                <a:ea typeface="標楷體" pitchFamily="65" charset="-120"/>
              </a:rPr>
              <a:t>列表</a:t>
            </a:r>
            <a:r>
              <a:rPr lang="zh-TW" altLang="en-US" sz="1200" dirty="0" smtClean="0">
                <a:solidFill>
                  <a:schemeClr val="tx1"/>
                </a:solidFill>
                <a:latin typeface="標楷體" pitchFamily="65" charset="-120"/>
                <a:ea typeface="標楷體" pitchFamily="65" charset="-120"/>
              </a:rPr>
              <a:t>項目可放在</a:t>
            </a:r>
            <a:r>
              <a:rPr lang="zh-TW" altLang="en-US" sz="1200" dirty="0">
                <a:solidFill>
                  <a:schemeClr val="tx1"/>
                </a:solidFill>
                <a:latin typeface="標楷體" pitchFamily="65" charset="-120"/>
                <a:ea typeface="標楷體" pitchFamily="65" charset="-120"/>
              </a:rPr>
              <a:t>簡報附件</a:t>
            </a:r>
            <a:r>
              <a:rPr lang="zh-TW" altLang="en-US" sz="1200" dirty="0" smtClean="0">
                <a:solidFill>
                  <a:schemeClr val="tx1"/>
                </a:solidFill>
                <a:latin typeface="標楷體" pitchFamily="65" charset="-120"/>
                <a:ea typeface="標楷體" pitchFamily="65" charset="-120"/>
              </a:rPr>
              <a:t>。</a:t>
            </a:r>
            <a:endParaRPr lang="en-US" altLang="zh-TW" sz="1200" dirty="0" smtClean="0">
              <a:solidFill>
                <a:schemeClr val="tx1"/>
              </a:solidFill>
              <a:latin typeface="標楷體" pitchFamily="65" charset="-120"/>
              <a:ea typeface="標楷體" pitchFamily="65" charset="-120"/>
            </a:endParaRPr>
          </a:p>
          <a:p>
            <a:pPr marL="177800" indent="-177800" algn="just">
              <a:buFont typeface="+mj-lt"/>
              <a:buAutoNum type="arabicPeriod"/>
            </a:pPr>
            <a:r>
              <a:rPr lang="zh-TW" altLang="en-US" sz="1200" dirty="0" smtClean="0">
                <a:latin typeface="標楷體" pitchFamily="65" charset="-120"/>
                <a:ea typeface="標楷體" pitchFamily="65" charset="-120"/>
              </a:rPr>
              <a:t>屬本案導入者，請標註</a:t>
            </a:r>
            <a:r>
              <a:rPr lang="zh-TW" altLang="en-US" sz="1200" dirty="0" smtClean="0">
                <a:solidFill>
                  <a:schemeClr val="tx1"/>
                </a:solidFill>
                <a:latin typeface="標楷體" pitchFamily="65" charset="-120"/>
                <a:ea typeface="標楷體" pitchFamily="65" charset="-120"/>
              </a:rPr>
              <a:t>。</a:t>
            </a:r>
            <a:endParaRPr lang="en-US" altLang="zh-TW" sz="1200" dirty="0" smtClean="0">
              <a:latin typeface="標楷體" pitchFamily="65" charset="-120"/>
              <a:ea typeface="標楷體" pitchFamily="65" charset="-120"/>
            </a:endParaRPr>
          </a:p>
        </p:txBody>
      </p:sp>
      <p:sp>
        <p:nvSpPr>
          <p:cNvPr id="6" name="文字方塊 5"/>
          <p:cNvSpPr txBox="1"/>
          <p:nvPr/>
        </p:nvSpPr>
        <p:spPr>
          <a:xfrm>
            <a:off x="7020272" y="6309320"/>
            <a:ext cx="2016224"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TW" altLang="en-US" sz="1200" b="1" dirty="0" smtClean="0">
                <a:solidFill>
                  <a:srgbClr val="FF0000"/>
                </a:solidFill>
                <a:latin typeface="微軟正黑體" panose="020B0604030504040204" pitchFamily="34" charset="-120"/>
                <a:ea typeface="微軟正黑體" panose="020B0604030504040204" pitchFamily="34" charset="-120"/>
              </a:rPr>
              <a:t>詳細設備聯網列表資訊請參考附件</a:t>
            </a:r>
            <a:r>
              <a:rPr lang="en-US" altLang="zh-TW" sz="1200" b="1" dirty="0" smtClean="0">
                <a:solidFill>
                  <a:srgbClr val="FF0000"/>
                </a:solidFill>
                <a:latin typeface="微軟正黑體" panose="020B0604030504040204" pitchFamily="34" charset="-120"/>
                <a:ea typeface="微軟正黑體" panose="020B0604030504040204" pitchFamily="34" charset="-120"/>
              </a:rPr>
              <a:t>(p.</a:t>
            </a:r>
            <a:r>
              <a:rPr lang="zh-TW" altLang="en-US" sz="1200" b="1" dirty="0" smtClean="0">
                <a:solidFill>
                  <a:srgbClr val="FF0000"/>
                </a:solidFill>
                <a:latin typeface="微軟正黑體" panose="020B0604030504040204" pitchFamily="34" charset="-120"/>
                <a:ea typeface="微軟正黑體" panose="020B0604030504040204" pitchFamily="34" charset="-120"/>
              </a:rPr>
              <a:t>頁碼</a:t>
            </a:r>
            <a:r>
              <a:rPr lang="en-US" altLang="zh-TW" sz="1200" b="1" dirty="0" smtClean="0">
                <a:solidFill>
                  <a:srgbClr val="FF0000"/>
                </a:solidFill>
                <a:latin typeface="微軟正黑體" panose="020B0604030504040204" pitchFamily="34" charset="-120"/>
                <a:ea typeface="微軟正黑體" panose="020B0604030504040204" pitchFamily="34" charset="-120"/>
              </a:rPr>
              <a:t>) </a:t>
            </a:r>
            <a:endParaRPr lang="zh-TW" altLang="en-US" sz="1200" b="1" dirty="0">
              <a:solidFill>
                <a:srgbClr val="FF0000"/>
              </a:solidFill>
              <a:latin typeface="微軟正黑體" panose="020B0604030504040204" pitchFamily="34" charset="-120"/>
              <a:ea typeface="微軟正黑體" panose="020B0604030504040204" pitchFamily="34" charset="-120"/>
            </a:endParaRPr>
          </a:p>
        </p:txBody>
      </p:sp>
      <p:sp>
        <p:nvSpPr>
          <p:cNvPr id="7" name="手繪多邊形 6"/>
          <p:cNvSpPr/>
          <p:nvPr/>
        </p:nvSpPr>
        <p:spPr>
          <a:xfrm>
            <a:off x="611560" y="1844825"/>
            <a:ext cx="7848872" cy="4464496"/>
          </a:xfrm>
          <a:custGeom>
            <a:avLst/>
            <a:gdLst>
              <a:gd name="connsiteX0" fmla="*/ 0 w 6934200"/>
              <a:gd name="connsiteY0" fmla="*/ 4800600 h 4800600"/>
              <a:gd name="connsiteX1" fmla="*/ 0 w 6934200"/>
              <a:gd name="connsiteY1" fmla="*/ 0 h 4800600"/>
              <a:gd name="connsiteX2" fmla="*/ 4419600 w 6934200"/>
              <a:gd name="connsiteY2" fmla="*/ 0 h 4800600"/>
              <a:gd name="connsiteX3" fmla="*/ 4419600 w 6934200"/>
              <a:gd name="connsiteY3" fmla="*/ 2257425 h 4800600"/>
              <a:gd name="connsiteX4" fmla="*/ 6934200 w 6934200"/>
              <a:gd name="connsiteY4" fmla="*/ 2257425 h 4800600"/>
              <a:gd name="connsiteX5" fmla="*/ 6934200 w 6934200"/>
              <a:gd name="connsiteY5" fmla="*/ 4752975 h 4800600"/>
              <a:gd name="connsiteX6" fmla="*/ 0 w 6934200"/>
              <a:gd name="connsiteY6" fmla="*/ 480060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4200" h="4800600">
                <a:moveTo>
                  <a:pt x="0" y="4800600"/>
                </a:moveTo>
                <a:lnTo>
                  <a:pt x="0" y="0"/>
                </a:lnTo>
                <a:lnTo>
                  <a:pt x="4419600" y="0"/>
                </a:lnTo>
                <a:lnTo>
                  <a:pt x="4419600" y="2257425"/>
                </a:lnTo>
                <a:lnTo>
                  <a:pt x="6934200" y="2257425"/>
                </a:lnTo>
                <a:lnTo>
                  <a:pt x="6934200" y="4752975"/>
                </a:lnTo>
                <a:lnTo>
                  <a:pt x="0" y="4800600"/>
                </a:lnTo>
                <a:close/>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文字方塊 40"/>
          <p:cNvSpPr txBox="1"/>
          <p:nvPr/>
        </p:nvSpPr>
        <p:spPr>
          <a:xfrm>
            <a:off x="899592" y="1908121"/>
            <a:ext cx="1440185" cy="584775"/>
          </a:xfrm>
          <a:prstGeom prst="rect">
            <a:avLst/>
          </a:prstGeom>
          <a:noFill/>
        </p:spPr>
        <p:txBody>
          <a:bodyPr wrap="square" rtlCol="0">
            <a:spAutoFit/>
          </a:bodyPr>
          <a:lstStyle/>
          <a:p>
            <a:r>
              <a:rPr lang="zh-TW" altLang="en-US" sz="1600" dirty="0" smtClean="0">
                <a:latin typeface="微軟正黑體" panose="020B0604030504040204" pitchFamily="34" charset="-120"/>
                <a:ea typeface="微軟正黑體" panose="020B0604030504040204" pitchFamily="34" charset="-120"/>
              </a:rPr>
              <a:t>原有機聯網系統架構</a:t>
            </a:r>
            <a:endParaRPr lang="zh-TW" altLang="en-US" sz="1600" dirty="0">
              <a:latin typeface="微軟正黑體" panose="020B0604030504040204" pitchFamily="34" charset="-120"/>
              <a:ea typeface="微軟正黑體" panose="020B0604030504040204" pitchFamily="34" charset="-120"/>
            </a:endParaRPr>
          </a:p>
        </p:txBody>
      </p:sp>
      <p:sp>
        <p:nvSpPr>
          <p:cNvPr id="53" name="矩形圖說文字 52"/>
          <p:cNvSpPr/>
          <p:nvPr/>
        </p:nvSpPr>
        <p:spPr>
          <a:xfrm>
            <a:off x="-395873" y="3972086"/>
            <a:ext cx="2160240" cy="1224136"/>
          </a:xfrm>
          <a:prstGeom prst="wedgeRectCallout">
            <a:avLst>
              <a:gd name="adj1" fmla="val 66164"/>
              <a:gd name="adj2" fmla="val -20915"/>
            </a:avLst>
          </a:prstGeom>
          <a:solidFill>
            <a:srgbClr val="FFFFCC"/>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marL="177800" indent="-177800" algn="just">
              <a:buFont typeface="+mj-lt"/>
              <a:buAutoNum type="arabicPeriod"/>
            </a:pPr>
            <a:r>
              <a:rPr lang="zh-TW" altLang="en-US" sz="1200" dirty="0" smtClean="0">
                <a:latin typeface="標楷體" pitchFamily="65" charset="-120"/>
                <a:ea typeface="標楷體" pitchFamily="65" charset="-120"/>
              </a:rPr>
              <a:t>請說明硬體層協定、路由層協定、應用層協定，及資料擷取頻率。</a:t>
            </a:r>
            <a:endParaRPr lang="en-US" altLang="zh-TW" sz="1200" dirty="0" smtClean="0">
              <a:latin typeface="標楷體" pitchFamily="65" charset="-120"/>
              <a:ea typeface="標楷體" pitchFamily="65" charset="-120"/>
            </a:endParaRPr>
          </a:p>
          <a:p>
            <a:pPr marL="177800" indent="-177800" algn="just">
              <a:buFont typeface="+mj-lt"/>
              <a:buAutoNum type="arabicPeriod"/>
            </a:pPr>
            <a:r>
              <a:rPr lang="zh-TW" altLang="en-US" sz="1200" dirty="0" smtClean="0">
                <a:latin typeface="標楷體" pitchFamily="65" charset="-120"/>
                <a:ea typeface="標楷體" pitchFamily="65" charset="-120"/>
              </a:rPr>
              <a:t>若有導入產業資訊模型</a:t>
            </a:r>
            <a:r>
              <a:rPr lang="en-US" altLang="zh-TW" sz="1200" dirty="0" smtClean="0">
                <a:latin typeface="標楷體" pitchFamily="65" charset="-120"/>
                <a:ea typeface="標楷體" pitchFamily="65" charset="-120"/>
              </a:rPr>
              <a:t>(Information Model</a:t>
            </a:r>
            <a:r>
              <a:rPr lang="zh-TW" altLang="en-US" sz="1200" dirty="0" smtClean="0">
                <a:latin typeface="標楷體" pitchFamily="65" charset="-120"/>
                <a:ea typeface="標楷體" pitchFamily="65" charset="-120"/>
              </a:rPr>
              <a:t>，如：</a:t>
            </a:r>
            <a:r>
              <a:rPr lang="en-US" altLang="zh-TW" sz="1200" dirty="0" smtClean="0">
                <a:latin typeface="標楷體" pitchFamily="65" charset="-120"/>
                <a:ea typeface="標楷體" pitchFamily="65" charset="-120"/>
              </a:rPr>
              <a:t>UMATI</a:t>
            </a:r>
            <a:r>
              <a:rPr lang="zh-TW" altLang="en-US" sz="1200" dirty="0" smtClean="0">
                <a:latin typeface="標楷體" pitchFamily="65" charset="-120"/>
                <a:ea typeface="標楷體" pitchFamily="65" charset="-120"/>
              </a:rPr>
              <a:t>等</a:t>
            </a:r>
            <a:r>
              <a:rPr lang="en-US" altLang="zh-TW" sz="12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，亦請標註。</a:t>
            </a:r>
            <a:endParaRPr lang="en-US" altLang="zh-TW" sz="1200" dirty="0" smtClean="0">
              <a:latin typeface="標楷體" pitchFamily="65" charset="-120"/>
              <a:ea typeface="標楷體" pitchFamily="65" charset="-120"/>
            </a:endParaRPr>
          </a:p>
        </p:txBody>
      </p:sp>
      <p:sp>
        <p:nvSpPr>
          <p:cNvPr id="52" name="矩形圖說文字 51"/>
          <p:cNvSpPr/>
          <p:nvPr/>
        </p:nvSpPr>
        <p:spPr>
          <a:xfrm>
            <a:off x="662072" y="5375128"/>
            <a:ext cx="1274440" cy="864096"/>
          </a:xfrm>
          <a:prstGeom prst="wedgeRectCallout">
            <a:avLst>
              <a:gd name="adj1" fmla="val 115775"/>
              <a:gd name="adj2" fmla="val -18940"/>
            </a:avLst>
          </a:prstGeom>
          <a:solidFill>
            <a:srgbClr val="FFFFCC"/>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just"/>
            <a:r>
              <a:rPr lang="zh-TW" altLang="en-US" sz="1200" dirty="0" smtClean="0">
                <a:latin typeface="標楷體" pitchFamily="65" charset="-120"/>
                <a:ea typeface="標楷體" pitchFamily="65" charset="-120"/>
              </a:rPr>
              <a:t>設備種類與編號需與「廠區</a:t>
            </a:r>
            <a:r>
              <a:rPr lang="en-US" altLang="zh-TW" sz="1200" dirty="0" smtClean="0">
                <a:latin typeface="標楷體" pitchFamily="65" charset="-120"/>
                <a:ea typeface="標楷體" pitchFamily="65" charset="-120"/>
              </a:rPr>
              <a:t>Layout</a:t>
            </a:r>
            <a:r>
              <a:rPr lang="zh-TW" altLang="en-US" sz="1200" dirty="0" smtClean="0">
                <a:latin typeface="標楷體" pitchFamily="65" charset="-120"/>
                <a:ea typeface="標楷體" pitchFamily="65" charset="-120"/>
              </a:rPr>
              <a:t>配置」相符。</a:t>
            </a:r>
            <a:endParaRPr lang="en-US" altLang="zh-TW" sz="1200" dirty="0" smtClean="0">
              <a:latin typeface="標楷體" pitchFamily="65" charset="-120"/>
              <a:ea typeface="標楷體" pitchFamily="65" charset="-120"/>
            </a:endParaRPr>
          </a:p>
        </p:txBody>
      </p:sp>
      <p:sp>
        <p:nvSpPr>
          <p:cNvPr id="76" name="矩形圖說文字 75"/>
          <p:cNvSpPr/>
          <p:nvPr/>
        </p:nvSpPr>
        <p:spPr>
          <a:xfrm>
            <a:off x="3419872" y="6237312"/>
            <a:ext cx="3024336" cy="432048"/>
          </a:xfrm>
          <a:prstGeom prst="wedgeRectCallout">
            <a:avLst>
              <a:gd name="adj1" fmla="val -18263"/>
              <a:gd name="adj2" fmla="val -77313"/>
            </a:avLst>
          </a:prstGeom>
          <a:solidFill>
            <a:srgbClr val="FFFFCC"/>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just"/>
            <a:r>
              <a:rPr lang="zh-TW" altLang="en-US" sz="1200" dirty="0" smtClean="0">
                <a:latin typeface="標楷體" pitchFamily="65" charset="-120"/>
                <a:ea typeface="標楷體" pitchFamily="65" charset="-120"/>
              </a:rPr>
              <a:t>若</a:t>
            </a:r>
            <a:r>
              <a:rPr lang="zh-TW" altLang="en-US" sz="1200" u="sng" dirty="0" smtClean="0">
                <a:latin typeface="標楷體" pitchFamily="65" charset="-120"/>
                <a:ea typeface="標楷體" pitchFamily="65" charset="-120"/>
              </a:rPr>
              <a:t>僅有部分機台</a:t>
            </a:r>
            <a:r>
              <a:rPr lang="zh-TW" altLang="en-US" sz="1200" dirty="0" smtClean="0">
                <a:latin typeface="標楷體" pitchFamily="65" charset="-120"/>
                <a:ea typeface="標楷體" pitchFamily="65" charset="-120"/>
              </a:rPr>
              <a:t>導入</a:t>
            </a:r>
            <a:r>
              <a:rPr lang="zh-TW" altLang="en-US" sz="1200" b="1" dirty="0" smtClean="0">
                <a:latin typeface="標楷體" pitchFamily="65" charset="-120"/>
                <a:ea typeface="標楷體" pitchFamily="65" charset="-120"/>
              </a:rPr>
              <a:t>「智慧化設備應用服務模組功能」</a:t>
            </a:r>
            <a:r>
              <a:rPr lang="zh-TW" altLang="en-US" sz="1200" dirty="0" smtClean="0">
                <a:latin typeface="標楷體" pitchFamily="65" charset="-120"/>
                <a:ea typeface="標楷體" pitchFamily="65" charset="-120"/>
              </a:rPr>
              <a:t>者，請標註導入之機台。</a:t>
            </a:r>
            <a:endParaRPr lang="en-US" altLang="zh-TW" sz="1200" dirty="0" smtClean="0">
              <a:latin typeface="標楷體" pitchFamily="65" charset="-120"/>
              <a:ea typeface="標楷體" pitchFamily="65" charset="-120"/>
            </a:endParaRPr>
          </a:p>
        </p:txBody>
      </p:sp>
      <p:sp>
        <p:nvSpPr>
          <p:cNvPr id="61" name="左-右雙向箭號 60"/>
          <p:cNvSpPr/>
          <p:nvPr/>
        </p:nvSpPr>
        <p:spPr>
          <a:xfrm>
            <a:off x="5256605" y="3466089"/>
            <a:ext cx="756000" cy="176230"/>
          </a:xfrm>
          <a:prstGeom prst="leftRightArrow">
            <a:avLst/>
          </a:prstGeom>
          <a:solidFill>
            <a:srgbClr val="FF0000"/>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62" name="矩形 61"/>
          <p:cNvSpPr/>
          <p:nvPr/>
        </p:nvSpPr>
        <p:spPr>
          <a:xfrm>
            <a:off x="5048151" y="2284290"/>
            <a:ext cx="1230362" cy="92126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en-US" altLang="zh-TW" sz="1400" b="1" kern="100" dirty="0" smtClean="0">
                <a:solidFill>
                  <a:srgbClr val="0000FF"/>
                </a:solidFill>
                <a:effectLst/>
                <a:latin typeface="+mn-ea"/>
                <a:cs typeface="Times New Roman" panose="02020603050405020304" pitchFamily="18" charset="0"/>
              </a:rPr>
              <a:t>Server#4</a:t>
            </a:r>
          </a:p>
          <a:p>
            <a:pPr algn="just">
              <a:spcAft>
                <a:spcPts val="0"/>
              </a:spcAft>
            </a:pPr>
            <a:r>
              <a:rPr lang="zh-TW" altLang="en-US" sz="1400" b="1" kern="100" dirty="0" smtClean="0">
                <a:solidFill>
                  <a:srgbClr val="0000FF"/>
                </a:solidFill>
                <a:latin typeface="+mn-ea"/>
                <a:cs typeface="Times New Roman" panose="02020603050405020304" pitchFamily="18" charset="0"/>
              </a:rPr>
              <a:t>流程數位化系統</a:t>
            </a:r>
            <a:endParaRPr lang="en-US" sz="1400" b="1" kern="100" dirty="0" smtClean="0">
              <a:solidFill>
                <a:srgbClr val="0000FF"/>
              </a:solidFill>
              <a:effectLst/>
              <a:latin typeface="+mn-ea"/>
              <a:cs typeface="Times New Roman" panose="02020603050405020304" pitchFamily="18" charset="0"/>
            </a:endParaRPr>
          </a:p>
          <a:p>
            <a:pPr algn="just">
              <a:spcAft>
                <a:spcPts val="0"/>
              </a:spcAft>
            </a:pPr>
            <a:r>
              <a:rPr lang="en-US" altLang="zh-TW" sz="1050" kern="100" dirty="0" smtClean="0">
                <a:solidFill>
                  <a:schemeClr val="tx1"/>
                </a:solidFill>
                <a:latin typeface="+mn-ea"/>
                <a:cs typeface="Times New Roman" panose="02020603050405020304" pitchFamily="18" charset="0"/>
              </a:rPr>
              <a:t>C.</a:t>
            </a:r>
            <a:r>
              <a:rPr lang="zh-TW" altLang="en-US" sz="1050" kern="100" dirty="0" smtClean="0">
                <a:solidFill>
                  <a:schemeClr val="tx1"/>
                </a:solidFill>
                <a:latin typeface="+mn-ea"/>
                <a:cs typeface="Times New Roman" panose="02020603050405020304" pitchFamily="18" charset="0"/>
              </a:rPr>
              <a:t>跨站流程</a:t>
            </a:r>
            <a:r>
              <a:rPr lang="zh-TW" altLang="en-US" sz="1050" kern="100" dirty="0">
                <a:solidFill>
                  <a:schemeClr val="tx1"/>
                </a:solidFill>
                <a:latin typeface="+mn-ea"/>
                <a:cs typeface="Times New Roman" panose="02020603050405020304" pitchFamily="18" charset="0"/>
              </a:rPr>
              <a:t>顯示</a:t>
            </a:r>
            <a:r>
              <a:rPr lang="en-US" altLang="zh-TW" sz="1050" kern="100" dirty="0" smtClean="0">
                <a:solidFill>
                  <a:schemeClr val="tx1"/>
                </a:solidFill>
                <a:latin typeface="+mn-ea"/>
                <a:cs typeface="Times New Roman" panose="02020603050405020304" pitchFamily="18" charset="0"/>
              </a:rPr>
              <a:t>…..</a:t>
            </a:r>
            <a:endParaRPr lang="zh-TW" altLang="en-US" sz="1050" kern="100" dirty="0" smtClean="0">
              <a:solidFill>
                <a:schemeClr val="tx1"/>
              </a:solidFill>
              <a:latin typeface="+mn-ea"/>
              <a:cs typeface="Times New Roman" panose="02020603050405020304" pitchFamily="18" charset="0"/>
            </a:endParaRPr>
          </a:p>
        </p:txBody>
      </p:sp>
      <p:sp>
        <p:nvSpPr>
          <p:cNvPr id="60"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63"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a:t>
            </a:r>
            <a:r>
              <a:rPr lang="zh-TW" altLang="en-US" sz="2400" b="1" dirty="0">
                <a:solidFill>
                  <a:srgbClr val="0070C0"/>
                </a:solidFill>
              </a:rPr>
              <a:t>疫後</a:t>
            </a:r>
            <a:r>
              <a:rPr lang="en-US" altLang="zh-TW" sz="2400" b="1" dirty="0">
                <a:solidFill>
                  <a:srgbClr val="0070C0"/>
                </a:solidFill>
              </a:rPr>
              <a:t>SMU-Phase II)</a:t>
            </a:r>
            <a:endParaRPr lang="en-US" altLang="zh-TW" sz="2400" b="1" dirty="0" smtClean="0">
              <a:solidFill>
                <a:srgbClr val="0070C0"/>
              </a:solidFill>
            </a:endParaRPr>
          </a:p>
        </p:txBody>
      </p:sp>
    </p:spTree>
    <p:extLst>
      <p:ext uri="{BB962C8B-B14F-4D97-AF65-F5344CB8AC3E}">
        <p14:creationId xmlns:p14="http://schemas.microsoft.com/office/powerpoint/2010/main" val="4149356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a:t>
            </a:fld>
            <a:endParaRPr lang="zh-TW" altLang="en-US"/>
          </a:p>
        </p:txBody>
      </p:sp>
      <p:sp>
        <p:nvSpPr>
          <p:cNvPr id="5" name="Rectangle 2"/>
          <p:cNvSpPr>
            <a:spLocks noGrp="1" noChangeArrowheads="1"/>
          </p:cNvSpPr>
          <p:nvPr>
            <p:ph type="title"/>
          </p:nvPr>
        </p:nvSpPr>
        <p:spPr bwMode="auto">
          <a:xfrm>
            <a:off x="899592" y="-27384"/>
            <a:ext cx="4623345"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a:latin typeface="微軟正黑體" panose="020B0604030504040204" pitchFamily="34" charset="-120"/>
                <a:ea typeface="微軟正黑體" panose="020B0604030504040204" pitchFamily="34" charset="-120"/>
              </a:rPr>
              <a:t>輔導計畫基本資訊</a:t>
            </a:r>
          </a:p>
        </p:txBody>
      </p:sp>
      <p:graphicFrame>
        <p:nvGraphicFramePr>
          <p:cNvPr id="6" name="表格 5"/>
          <p:cNvGraphicFramePr>
            <a:graphicFrameLocks noGrp="1"/>
          </p:cNvGraphicFramePr>
          <p:nvPr>
            <p:extLst>
              <p:ext uri="{D42A27DB-BD31-4B8C-83A1-F6EECF244321}">
                <p14:modId xmlns:p14="http://schemas.microsoft.com/office/powerpoint/2010/main" val="2648228022"/>
              </p:ext>
            </p:extLst>
          </p:nvPr>
        </p:nvGraphicFramePr>
        <p:xfrm>
          <a:off x="798698" y="1475096"/>
          <a:ext cx="7632203" cy="1651000"/>
        </p:xfrm>
        <a:graphic>
          <a:graphicData uri="http://schemas.openxmlformats.org/drawingml/2006/table">
            <a:tbl>
              <a:tblPr firstRow="1" firstCol="1" bandRow="1">
                <a:tableStyleId>{5C22544A-7EE6-4342-B048-85BDC9FD1C3A}</a:tableStyleId>
              </a:tblPr>
              <a:tblGrid>
                <a:gridCol w="889189">
                  <a:extLst>
                    <a:ext uri="{9D8B030D-6E8A-4147-A177-3AD203B41FA5}">
                      <a16:colId xmlns:a16="http://schemas.microsoft.com/office/drawing/2014/main" val="2242096297"/>
                    </a:ext>
                  </a:extLst>
                </a:gridCol>
                <a:gridCol w="1556080">
                  <a:extLst>
                    <a:ext uri="{9D8B030D-6E8A-4147-A177-3AD203B41FA5}">
                      <a16:colId xmlns:a16="http://schemas.microsoft.com/office/drawing/2014/main" val="984873048"/>
                    </a:ext>
                  </a:extLst>
                </a:gridCol>
                <a:gridCol w="1259684">
                  <a:extLst>
                    <a:ext uri="{9D8B030D-6E8A-4147-A177-3AD203B41FA5}">
                      <a16:colId xmlns:a16="http://schemas.microsoft.com/office/drawing/2014/main" val="756209632"/>
                    </a:ext>
                  </a:extLst>
                </a:gridCol>
                <a:gridCol w="1180702">
                  <a:extLst>
                    <a:ext uri="{9D8B030D-6E8A-4147-A177-3AD203B41FA5}">
                      <a16:colId xmlns:a16="http://schemas.microsoft.com/office/drawing/2014/main" val="3851745947"/>
                    </a:ext>
                  </a:extLst>
                </a:gridCol>
                <a:gridCol w="2746548">
                  <a:extLst>
                    <a:ext uri="{9D8B030D-6E8A-4147-A177-3AD203B41FA5}">
                      <a16:colId xmlns:a16="http://schemas.microsoft.com/office/drawing/2014/main" val="2958255804"/>
                    </a:ext>
                  </a:extLst>
                </a:gridCol>
              </a:tblGrid>
              <a:tr h="225425">
                <a:tc>
                  <a:txBody>
                    <a:bodyPr/>
                    <a:lstStyle/>
                    <a:p>
                      <a:pPr algn="ctr">
                        <a:lnSpc>
                          <a:spcPts val="2600"/>
                        </a:lnSpc>
                        <a:spcAft>
                          <a:spcPts val="0"/>
                        </a:spcAft>
                      </a:pPr>
                      <a:r>
                        <a:rPr lang="zh-TW" sz="1200" kern="100" dirty="0">
                          <a:solidFill>
                            <a:sysClr val="windowText" lastClr="000000"/>
                          </a:solidFill>
                          <a:effectLst/>
                        </a:rPr>
                        <a:t>執行年度</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200" kern="100">
                          <a:solidFill>
                            <a:sysClr val="windowText" lastClr="000000"/>
                          </a:solidFill>
                          <a:effectLst/>
                        </a:rPr>
                        <a:t>計畫名稱</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200" kern="100">
                          <a:solidFill>
                            <a:sysClr val="windowText" lastClr="000000"/>
                          </a:solidFill>
                          <a:effectLst/>
                        </a:rPr>
                        <a:t>輔導單位</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200" kern="100">
                          <a:solidFill>
                            <a:sysClr val="windowText" lastClr="000000"/>
                          </a:solidFill>
                          <a:effectLst/>
                        </a:rPr>
                        <a:t>執行狀態</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200" kern="100" dirty="0">
                          <a:solidFill>
                            <a:sysClr val="windowText" lastClr="000000"/>
                          </a:solidFill>
                          <a:effectLst/>
                        </a:rPr>
                        <a:t>計畫執行主要效益追蹤</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9248267"/>
                  </a:ext>
                </a:extLst>
              </a:tr>
              <a:tr h="204470">
                <a:tc>
                  <a:txBody>
                    <a:bodyPr/>
                    <a:lstStyle/>
                    <a:p>
                      <a:pPr algn="ctr">
                        <a:lnSpc>
                          <a:spcPts val="2600"/>
                        </a:lnSpc>
                        <a:spcAft>
                          <a:spcPts val="0"/>
                        </a:spcAft>
                      </a:pPr>
                      <a:r>
                        <a:rPr lang="en-US" sz="1200" kern="100" dirty="0" smtClean="0">
                          <a:solidFill>
                            <a:sysClr val="windowText" lastClr="000000"/>
                          </a:solidFill>
                          <a:effectLst/>
                        </a:rPr>
                        <a:t>112</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r>
                        <a:rPr lang="en-US" sz="1200" kern="100" dirty="0">
                          <a:solidFill>
                            <a:sysClr val="windowText" lastClr="000000"/>
                          </a:solidFill>
                          <a:effectLst/>
                        </a:rPr>
                        <a:t> </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200" kern="100" dirty="0">
                          <a:solidFill>
                            <a:sysClr val="windowText" lastClr="000000"/>
                          </a:solidFill>
                          <a:effectLst/>
                        </a:rPr>
                        <a:t> </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200" kern="100" dirty="0">
                          <a:solidFill>
                            <a:schemeClr val="bg1">
                              <a:lumMod val="75000"/>
                            </a:schemeClr>
                          </a:solidFill>
                          <a:effectLst/>
                        </a:rPr>
                        <a:t>通過</a:t>
                      </a:r>
                      <a:endParaRPr lang="zh-TW" sz="1400" kern="100" dirty="0">
                        <a:solidFill>
                          <a:schemeClr val="bg1">
                            <a:lumMod val="75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200" kern="100">
                          <a:solidFill>
                            <a:schemeClr val="bg1">
                              <a:lumMod val="75000"/>
                            </a:schemeClr>
                          </a:solidFill>
                          <a:effectLst/>
                        </a:rPr>
                        <a:t>Ex.</a:t>
                      </a:r>
                      <a:r>
                        <a:rPr lang="zh-TW" sz="1200" kern="100">
                          <a:solidFill>
                            <a:schemeClr val="bg1">
                              <a:lumMod val="75000"/>
                            </a:schemeClr>
                          </a:solidFill>
                          <a:effectLst/>
                        </a:rPr>
                        <a:t>刀具管理系統提升</a:t>
                      </a:r>
                      <a:r>
                        <a:rPr lang="en-US" sz="1200" kern="100">
                          <a:solidFill>
                            <a:schemeClr val="bg1">
                              <a:lumMod val="75000"/>
                            </a:schemeClr>
                          </a:solidFill>
                          <a:effectLst/>
                        </a:rPr>
                        <a:t>3%</a:t>
                      </a:r>
                      <a:r>
                        <a:rPr lang="zh-TW" sz="1200" kern="100">
                          <a:solidFill>
                            <a:schemeClr val="bg1">
                              <a:lumMod val="75000"/>
                            </a:schemeClr>
                          </a:solidFill>
                          <a:effectLst/>
                        </a:rPr>
                        <a:t>效率</a:t>
                      </a:r>
                      <a:endParaRPr lang="zh-TW" sz="1400" kern="100">
                        <a:solidFill>
                          <a:schemeClr val="bg1">
                            <a:lumMod val="75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7882518"/>
                  </a:ext>
                </a:extLst>
              </a:tr>
              <a:tr h="211455">
                <a:tc>
                  <a:txBody>
                    <a:bodyPr/>
                    <a:lstStyle/>
                    <a:p>
                      <a:pPr algn="ctr">
                        <a:lnSpc>
                          <a:spcPts val="2600"/>
                        </a:lnSpc>
                        <a:spcAft>
                          <a:spcPts val="0"/>
                        </a:spcAft>
                      </a:pPr>
                      <a:r>
                        <a:rPr lang="en-US" sz="1200" kern="100" dirty="0" smtClean="0">
                          <a:solidFill>
                            <a:sysClr val="windowText" lastClr="000000"/>
                          </a:solidFill>
                          <a:effectLst/>
                        </a:rPr>
                        <a:t>112</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r>
                        <a:rPr lang="en-US" sz="1200" kern="100">
                          <a:solidFill>
                            <a:sysClr val="windowText" lastClr="000000"/>
                          </a:solidFill>
                          <a:effectLst/>
                        </a:rPr>
                        <a:t> </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200" kern="100" dirty="0">
                          <a:solidFill>
                            <a:sysClr val="windowText" lastClr="000000"/>
                          </a:solidFill>
                          <a:effectLst/>
                        </a:rPr>
                        <a:t> </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200" kern="100" dirty="0">
                          <a:solidFill>
                            <a:schemeClr val="bg1">
                              <a:lumMod val="75000"/>
                            </a:schemeClr>
                          </a:solidFill>
                          <a:effectLst/>
                        </a:rPr>
                        <a:t>自行撤案</a:t>
                      </a:r>
                      <a:endParaRPr lang="zh-TW" sz="1400" kern="100" dirty="0">
                        <a:solidFill>
                          <a:schemeClr val="bg1">
                            <a:lumMod val="75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200" kern="100" dirty="0">
                          <a:solidFill>
                            <a:schemeClr val="bg1">
                              <a:lumMod val="75000"/>
                            </a:schemeClr>
                          </a:solidFill>
                          <a:effectLst/>
                        </a:rPr>
                        <a:t> </a:t>
                      </a:r>
                      <a:endParaRPr lang="zh-TW" sz="1400" kern="100" dirty="0">
                        <a:solidFill>
                          <a:schemeClr val="bg1">
                            <a:lumMod val="75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0899238"/>
                  </a:ext>
                </a:extLst>
              </a:tr>
              <a:tr h="211455">
                <a:tc>
                  <a:txBody>
                    <a:bodyPr/>
                    <a:lstStyle/>
                    <a:p>
                      <a:pPr algn="ctr">
                        <a:lnSpc>
                          <a:spcPts val="2600"/>
                        </a:lnSpc>
                        <a:spcAft>
                          <a:spcPts val="0"/>
                        </a:spcAft>
                      </a:pPr>
                      <a:r>
                        <a:rPr lang="en-US" sz="1200" kern="100" dirty="0" smtClean="0">
                          <a:solidFill>
                            <a:sysClr val="windowText" lastClr="000000"/>
                          </a:solidFill>
                          <a:effectLst/>
                        </a:rPr>
                        <a:t>113</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r>
                        <a:rPr lang="en-US" sz="1200" kern="100">
                          <a:solidFill>
                            <a:sysClr val="windowText" lastClr="000000"/>
                          </a:solidFill>
                          <a:effectLst/>
                        </a:rPr>
                        <a:t> </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200" kern="100">
                          <a:solidFill>
                            <a:sysClr val="windowText" lastClr="000000"/>
                          </a:solidFill>
                          <a:effectLst/>
                        </a:rPr>
                        <a:t> </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200" kern="100" dirty="0">
                          <a:solidFill>
                            <a:schemeClr val="bg1">
                              <a:lumMod val="75000"/>
                            </a:schemeClr>
                          </a:solidFill>
                          <a:effectLst/>
                        </a:rPr>
                        <a:t>通過</a:t>
                      </a:r>
                      <a:endParaRPr lang="zh-TW" sz="1400" kern="100" dirty="0">
                        <a:solidFill>
                          <a:schemeClr val="bg1">
                            <a:lumMod val="75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200" kern="100" dirty="0">
                          <a:solidFill>
                            <a:schemeClr val="bg1">
                              <a:lumMod val="75000"/>
                            </a:schemeClr>
                          </a:solidFill>
                          <a:effectLst/>
                        </a:rPr>
                        <a:t>Ex.</a:t>
                      </a:r>
                      <a:r>
                        <a:rPr lang="zh-TW" sz="1200" kern="100" dirty="0">
                          <a:solidFill>
                            <a:schemeClr val="bg1">
                              <a:lumMod val="75000"/>
                            </a:schemeClr>
                          </a:solidFill>
                          <a:effectLst/>
                        </a:rPr>
                        <a:t>提高產品良率</a:t>
                      </a:r>
                      <a:r>
                        <a:rPr lang="en-US" sz="1200" kern="100" dirty="0">
                          <a:solidFill>
                            <a:schemeClr val="bg1">
                              <a:lumMod val="75000"/>
                            </a:schemeClr>
                          </a:solidFill>
                          <a:effectLst/>
                        </a:rPr>
                        <a:t>2%</a:t>
                      </a:r>
                      <a:endParaRPr lang="zh-TW" sz="1400" kern="100" dirty="0">
                        <a:solidFill>
                          <a:schemeClr val="bg1">
                            <a:lumMod val="75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8574811"/>
                  </a:ext>
                </a:extLst>
              </a:tr>
              <a:tr h="187325">
                <a:tc>
                  <a:txBody>
                    <a:bodyPr/>
                    <a:lstStyle/>
                    <a:p>
                      <a:pPr algn="ctr">
                        <a:lnSpc>
                          <a:spcPts val="2600"/>
                        </a:lnSpc>
                        <a:spcAft>
                          <a:spcPts val="0"/>
                        </a:spcAft>
                      </a:pPr>
                      <a:r>
                        <a:rPr lang="en-US" sz="1200" kern="100">
                          <a:solidFill>
                            <a:sysClr val="windowText" lastClr="000000"/>
                          </a:solidFill>
                          <a:effectLst/>
                        </a:rPr>
                        <a:t> </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r>
                        <a:rPr lang="en-US" sz="1200" kern="100">
                          <a:solidFill>
                            <a:sysClr val="windowText" lastClr="000000"/>
                          </a:solidFill>
                          <a:effectLst/>
                        </a:rPr>
                        <a:t>(</a:t>
                      </a:r>
                      <a:r>
                        <a:rPr lang="zh-TW" sz="1200" kern="100">
                          <a:solidFill>
                            <a:sysClr val="windowText" lastClr="000000"/>
                          </a:solidFill>
                          <a:effectLst/>
                        </a:rPr>
                        <a:t>自行增列</a:t>
                      </a:r>
                      <a:r>
                        <a:rPr lang="en-US" sz="1200" kern="100">
                          <a:solidFill>
                            <a:sysClr val="windowText" lastClr="000000"/>
                          </a:solidFill>
                          <a:effectLst/>
                        </a:rPr>
                        <a:t>)</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200" kern="100">
                          <a:solidFill>
                            <a:sysClr val="windowText" lastClr="000000"/>
                          </a:solidFill>
                          <a:effectLst/>
                        </a:rPr>
                        <a:t> </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200" kern="100">
                          <a:solidFill>
                            <a:sysClr val="windowText" lastClr="000000"/>
                          </a:solidFill>
                          <a:effectLst/>
                        </a:rPr>
                        <a:t> </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200" kern="100" dirty="0">
                          <a:solidFill>
                            <a:sysClr val="windowText" lastClr="000000"/>
                          </a:solidFill>
                          <a:effectLst/>
                        </a:rPr>
                        <a:t> </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2371421"/>
                  </a:ext>
                </a:extLst>
              </a:tr>
            </a:tbl>
          </a:graphicData>
        </a:graphic>
      </p:graphicFrame>
      <p:sp>
        <p:nvSpPr>
          <p:cNvPr id="8" name="Rectangle 1"/>
          <p:cNvSpPr>
            <a:spLocks noChangeArrowheads="1"/>
          </p:cNvSpPr>
          <p:nvPr/>
        </p:nvSpPr>
        <p:spPr bwMode="auto">
          <a:xfrm>
            <a:off x="545865" y="991637"/>
            <a:ext cx="75440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85750" marR="0" lvl="0" indent="-285750" defTabSz="914400" latinLnBrk="0">
              <a:lnSpc>
                <a:spcPct val="100000"/>
              </a:lnSpc>
              <a:buClrTx/>
              <a:buSzTx/>
              <a:buFont typeface="Wingdings" panose="05000000000000000000" pitchFamily="2" charset="2"/>
              <a:buChar char="Ø"/>
              <a:tabLst/>
            </a:pPr>
            <a:r>
              <a:rPr lang="zh-TW" altLang="zh-TW" dirty="0">
                <a:latin typeface="+mj-ea"/>
                <a:ea typeface="+mj-ea"/>
                <a:cs typeface="Times New Roman" panose="02020603050405020304" pitchFamily="18" charset="0"/>
              </a:rPr>
              <a:t>受輔導業者</a:t>
            </a:r>
            <a:r>
              <a:rPr lang="en-US" altLang="zh-TW" dirty="0" smtClean="0">
                <a:latin typeface="+mj-ea"/>
                <a:ea typeface="+mj-ea"/>
                <a:cs typeface="Times New Roman" panose="02020603050405020304" pitchFamily="18" charset="0"/>
              </a:rPr>
              <a:t>SMU/SMB/TPS</a:t>
            </a:r>
            <a:r>
              <a:rPr lang="zh-TW" altLang="en-US" dirty="0" smtClean="0">
                <a:latin typeface="+mj-ea"/>
                <a:ea typeface="+mj-ea"/>
                <a:cs typeface="Times New Roman" panose="02020603050405020304" pitchFamily="18" charset="0"/>
              </a:rPr>
              <a:t>等</a:t>
            </a:r>
            <a:r>
              <a:rPr lang="zh-TW" altLang="en-US" dirty="0">
                <a:latin typeface="+mj-ea"/>
                <a:ea typeface="+mj-ea"/>
                <a:cs typeface="Times New Roman" panose="02020603050405020304" pitchFamily="18" charset="0"/>
              </a:rPr>
              <a:t>輔導計畫</a:t>
            </a:r>
            <a:r>
              <a:rPr lang="zh-TW" altLang="en-US" dirty="0" smtClean="0">
                <a:latin typeface="+mj-ea"/>
                <a:ea typeface="+mj-ea"/>
                <a:cs typeface="Times New Roman" panose="02020603050405020304" pitchFamily="18" charset="0"/>
              </a:rPr>
              <a:t>申請</a:t>
            </a:r>
            <a:r>
              <a:rPr lang="zh-TW" altLang="en-US" dirty="0">
                <a:latin typeface="+mj-ea"/>
                <a:ea typeface="+mj-ea"/>
                <a:cs typeface="Times New Roman" panose="02020603050405020304" pitchFamily="18" charset="0"/>
              </a:rPr>
              <a:t>紀錄說明表</a:t>
            </a:r>
            <a:r>
              <a:rPr lang="en-US" altLang="zh-TW" dirty="0">
                <a:latin typeface="+mj-ea"/>
                <a:ea typeface="+mj-ea"/>
                <a:cs typeface="Times New Roman" panose="02020603050405020304" pitchFamily="18" charset="0"/>
              </a:rPr>
              <a:t>(</a:t>
            </a:r>
            <a:r>
              <a:rPr lang="zh-TW" altLang="en-US" dirty="0">
                <a:latin typeface="+mj-ea"/>
                <a:ea typeface="+mj-ea"/>
                <a:cs typeface="Times New Roman" panose="02020603050405020304" pitchFamily="18" charset="0"/>
              </a:rPr>
              <a:t>無</a:t>
            </a:r>
            <a:r>
              <a:rPr lang="zh-TW" altLang="en-US" dirty="0" smtClean="0">
                <a:latin typeface="+mj-ea"/>
                <a:ea typeface="+mj-ea"/>
                <a:cs typeface="Times New Roman" panose="02020603050405020304" pitchFamily="18" charset="0"/>
              </a:rPr>
              <a:t>申請填寫</a:t>
            </a:r>
            <a:r>
              <a:rPr lang="zh-TW" altLang="en-US" dirty="0">
                <a:latin typeface="+mj-ea"/>
                <a:ea typeface="+mj-ea"/>
                <a:cs typeface="Times New Roman" panose="02020603050405020304" pitchFamily="18" charset="0"/>
              </a:rPr>
              <a:t>無</a:t>
            </a:r>
            <a:r>
              <a:rPr lang="en-US" altLang="zh-TW" dirty="0">
                <a:latin typeface="+mj-ea"/>
                <a:ea typeface="+mj-ea"/>
                <a:cs typeface="Times New Roman" panose="02020603050405020304" pitchFamily="18" charset="0"/>
              </a:rPr>
              <a:t>)</a:t>
            </a:r>
          </a:p>
        </p:txBody>
      </p:sp>
    </p:spTree>
    <p:extLst>
      <p:ext uri="{BB962C8B-B14F-4D97-AF65-F5344CB8AC3E}">
        <p14:creationId xmlns:p14="http://schemas.microsoft.com/office/powerpoint/2010/main" val="4274444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19</a:t>
            </a:fld>
            <a:endParaRPr lang="zh-TW" altLang="en-US"/>
          </a:p>
        </p:txBody>
      </p:sp>
      <p:graphicFrame>
        <p:nvGraphicFramePr>
          <p:cNvPr id="7" name="表格 6"/>
          <p:cNvGraphicFramePr>
            <a:graphicFrameLocks noGrp="1"/>
          </p:cNvGraphicFramePr>
          <p:nvPr>
            <p:extLst>
              <p:ext uri="{D42A27DB-BD31-4B8C-83A1-F6EECF244321}">
                <p14:modId xmlns:p14="http://schemas.microsoft.com/office/powerpoint/2010/main" val="939103397"/>
              </p:ext>
            </p:extLst>
          </p:nvPr>
        </p:nvGraphicFramePr>
        <p:xfrm>
          <a:off x="899592" y="2996952"/>
          <a:ext cx="7416823" cy="3686080"/>
        </p:xfrm>
        <a:graphic>
          <a:graphicData uri="http://schemas.openxmlformats.org/drawingml/2006/table">
            <a:tbl>
              <a:tblPr/>
              <a:tblGrid>
                <a:gridCol w="720080">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720079">
                  <a:extLst>
                    <a:ext uri="{9D8B030D-6E8A-4147-A177-3AD203B41FA5}">
                      <a16:colId xmlns:a16="http://schemas.microsoft.com/office/drawing/2014/main" val="20004"/>
                    </a:ext>
                  </a:extLst>
                </a:gridCol>
              </a:tblGrid>
              <a:tr h="221312">
                <a:tc gridSpan="2">
                  <a:txBody>
                    <a:bodyPr/>
                    <a:lstStyle/>
                    <a:p>
                      <a:pPr algn="ctr">
                        <a:lnSpc>
                          <a:spcPct val="100000"/>
                        </a:lnSpc>
                        <a:spcAft>
                          <a:spcPts val="0"/>
                        </a:spcAft>
                      </a:pPr>
                      <a:r>
                        <a:rPr lang="zh-TW" sz="1200" kern="100" dirty="0">
                          <a:latin typeface="+mj-ea"/>
                          <a:ea typeface="+mj-ea"/>
                          <a:cs typeface="Times New Roman"/>
                        </a:rPr>
                        <a:t>模組類別</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hMerge="1">
                  <a:txBody>
                    <a:bodyPr/>
                    <a:lstStyle/>
                    <a:p>
                      <a:endParaRPr lang="zh-TW" altLang="en-US"/>
                    </a:p>
                  </a:txBody>
                  <a:tcPr/>
                </a:tc>
                <a:tc>
                  <a:txBody>
                    <a:bodyPr/>
                    <a:lstStyle/>
                    <a:p>
                      <a:pPr algn="ctr">
                        <a:lnSpc>
                          <a:spcPct val="100000"/>
                        </a:lnSpc>
                        <a:spcAft>
                          <a:spcPts val="0"/>
                        </a:spcAft>
                      </a:pPr>
                      <a:r>
                        <a:rPr lang="zh-TW" sz="1200" kern="100" dirty="0">
                          <a:latin typeface="+mj-ea"/>
                          <a:ea typeface="+mj-ea"/>
                          <a:cs typeface="Times New Roman"/>
                        </a:rPr>
                        <a:t>功能類別</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00000"/>
                        </a:lnSpc>
                        <a:spcAft>
                          <a:spcPts val="0"/>
                        </a:spcAft>
                      </a:pPr>
                      <a:r>
                        <a:rPr lang="zh-TW" sz="1200" kern="100" dirty="0" smtClean="0">
                          <a:latin typeface="+mj-ea"/>
                          <a:ea typeface="+mj-ea"/>
                          <a:cs typeface="Times New Roman"/>
                        </a:rPr>
                        <a:t>已</a:t>
                      </a:r>
                      <a:r>
                        <a:rPr lang="zh-TW" altLang="en-US" sz="1200" kern="100" dirty="0" smtClean="0">
                          <a:latin typeface="+mj-ea"/>
                          <a:ea typeface="+mj-ea"/>
                          <a:cs typeface="Times New Roman"/>
                        </a:rPr>
                        <a:t>具備</a:t>
                      </a:r>
                      <a:endParaRPr lang="zh-TW" sz="12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00000"/>
                        </a:lnSpc>
                        <a:spcAft>
                          <a:spcPts val="0"/>
                        </a:spcAft>
                      </a:pPr>
                      <a:r>
                        <a:rPr lang="zh-TW" altLang="en-US" sz="1200" kern="100" dirty="0" smtClean="0">
                          <a:latin typeface="+mj-ea"/>
                          <a:ea typeface="+mj-ea"/>
                          <a:cs typeface="Times New Roman"/>
                        </a:rPr>
                        <a:t>擬</a:t>
                      </a:r>
                      <a:r>
                        <a:rPr lang="zh-TW" sz="1200" kern="100" dirty="0" smtClean="0">
                          <a:latin typeface="+mj-ea"/>
                          <a:ea typeface="+mj-ea"/>
                          <a:cs typeface="Times New Roman"/>
                        </a:rPr>
                        <a:t>導入</a:t>
                      </a:r>
                      <a:endParaRPr lang="zh-TW" sz="12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0"/>
                  </a:ext>
                </a:extLst>
              </a:tr>
              <a:tr h="144000">
                <a:tc gridSpan="2">
                  <a:txBody>
                    <a:bodyPr/>
                    <a:lstStyle/>
                    <a:p>
                      <a:pPr marL="0" marR="71755" algn="ctr" defTabSz="914400" rtl="0" eaLnBrk="1" latinLnBrk="0" hangingPunct="1">
                        <a:lnSpc>
                          <a:spcPct val="100000"/>
                        </a:lnSpc>
                        <a:spcAft>
                          <a:spcPts val="0"/>
                        </a:spcAft>
                      </a:pPr>
                      <a:r>
                        <a:rPr lang="zh-TW" altLang="en-US" sz="1100" kern="100" dirty="0" smtClean="0">
                          <a:solidFill>
                            <a:schemeClr val="tx1"/>
                          </a:solidFill>
                          <a:latin typeface="+mj-ea"/>
                          <a:ea typeface="+mj-ea"/>
                          <a:cs typeface="Times New Roman"/>
                        </a:rPr>
                        <a:t>資訊安全</a:t>
                      </a:r>
                      <a:endParaRPr lang="zh-TW" sz="1100" kern="100" dirty="0">
                        <a:solidFill>
                          <a:schemeClr val="tx1"/>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ctr" defTabSz="914400" rtl="0" eaLnBrk="1" latinLnBrk="0" hangingPunct="1">
                        <a:lnSpc>
                          <a:spcPct val="100000"/>
                        </a:lnSpc>
                        <a:spcAft>
                          <a:spcPts val="0"/>
                        </a:spcAft>
                      </a:pPr>
                      <a:endParaRPr lang="zh-TW" sz="1200" kern="100" dirty="0">
                        <a:solidFill>
                          <a:schemeClr val="tx1"/>
                        </a:solidFill>
                        <a:latin typeface="+mn-ea"/>
                        <a:ea typeface="+mn-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100" kern="100" dirty="0" smtClean="0">
                          <a:latin typeface="+mj-ea"/>
                          <a:ea typeface="+mj-ea"/>
                          <a:cs typeface="Times New Roman"/>
                        </a:rPr>
                        <a:t>資訊安全規劃</a:t>
                      </a:r>
                      <a:r>
                        <a:rPr lang="en-US" altLang="zh-TW" sz="1100" b="1" kern="100" dirty="0" smtClean="0">
                          <a:latin typeface="+mj-ea"/>
                          <a:ea typeface="+mj-ea"/>
                          <a:cs typeface="Times New Roman"/>
                        </a:rPr>
                        <a:t>(</a:t>
                      </a:r>
                      <a:r>
                        <a:rPr lang="zh-TW" altLang="en-US" sz="1100" b="1" kern="100" dirty="0" smtClean="0">
                          <a:latin typeface="+mj-ea"/>
                          <a:ea typeface="+mj-ea"/>
                          <a:cs typeface="Times New Roman"/>
                        </a:rPr>
                        <a:t>必要</a:t>
                      </a:r>
                      <a:r>
                        <a:rPr lang="en-US" altLang="zh-TW" sz="1100" b="1" kern="100" dirty="0" smtClean="0">
                          <a:latin typeface="+mj-ea"/>
                          <a:ea typeface="+mj-ea"/>
                          <a:cs typeface="Times New Roman"/>
                        </a:rPr>
                        <a:t>)</a:t>
                      </a:r>
                      <a:r>
                        <a:rPr lang="zh-TW" altLang="en-US" sz="1100" kern="100" dirty="0" smtClean="0">
                          <a:latin typeface="+mj-ea"/>
                          <a:ea typeface="+mj-ea"/>
                          <a:cs typeface="Times New Roman"/>
                        </a:rPr>
                        <a:t>、第三方資訊安全檢測</a:t>
                      </a:r>
                      <a:r>
                        <a:rPr lang="en-US" altLang="zh-TW" sz="1100" b="1" kern="100" dirty="0" smtClean="0">
                          <a:latin typeface="+mj-ea"/>
                          <a:ea typeface="+mj-ea"/>
                          <a:cs typeface="Times New Roman"/>
                        </a:rPr>
                        <a:t>(</a:t>
                      </a:r>
                      <a:r>
                        <a:rPr lang="zh-TW" altLang="en-US" sz="1100" b="1" kern="100" dirty="0" smtClean="0">
                          <a:latin typeface="+mj-ea"/>
                          <a:ea typeface="+mj-ea"/>
                          <a:cs typeface="Times New Roman"/>
                        </a:rPr>
                        <a:t>必要</a:t>
                      </a:r>
                      <a:r>
                        <a:rPr lang="en-US" altLang="zh-TW" sz="1100" b="1" kern="100" dirty="0" smtClean="0">
                          <a:latin typeface="+mj-ea"/>
                          <a:ea typeface="+mj-ea"/>
                          <a:cs typeface="Times New Roman"/>
                        </a:rPr>
                        <a:t>)</a:t>
                      </a:r>
                      <a:endParaRPr lang="zh-TW" sz="1100" b="1"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zh-TW" sz="12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200" b="1" kern="100" dirty="0" smtClean="0">
                          <a:solidFill>
                            <a:srgbClr val="FF0000"/>
                          </a:solidFill>
                          <a:latin typeface="+mj-ea"/>
                          <a:ea typeface="+mj-ea"/>
                          <a:cs typeface="Times New Roman"/>
                        </a:rPr>
                        <a:t>V</a:t>
                      </a:r>
                      <a:endParaRPr lang="zh-TW" altLang="zh-TW" sz="1200" b="1" kern="100" dirty="0" smtClean="0">
                        <a:solidFill>
                          <a:srgbClr val="FF0000"/>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4000">
                <a:tc rowSpan="8">
                  <a:txBody>
                    <a:bodyPr/>
                    <a:lstStyle/>
                    <a:p>
                      <a:pPr marL="71755" marR="71755" algn="ctr">
                        <a:lnSpc>
                          <a:spcPct val="100000"/>
                        </a:lnSpc>
                        <a:spcAft>
                          <a:spcPts val="0"/>
                        </a:spcAft>
                      </a:pPr>
                      <a:r>
                        <a:rPr lang="zh-TW" sz="1100" kern="100" dirty="0">
                          <a:solidFill>
                            <a:schemeClr val="tx1"/>
                          </a:solidFill>
                          <a:latin typeface="+mj-ea"/>
                          <a:ea typeface="+mj-ea"/>
                          <a:cs typeface="Times New Roman"/>
                        </a:rPr>
                        <a:t>設備聯網管理模組</a:t>
                      </a:r>
                    </a:p>
                  </a:txBody>
                  <a:tcPr marL="30145" marR="30145"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TW" sz="1100" kern="100" dirty="0">
                          <a:latin typeface="+mj-ea"/>
                          <a:ea typeface="+mj-ea"/>
                          <a:cs typeface="Times New Roman"/>
                        </a:rPr>
                        <a:t>設備聯網模組</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b="1" kern="100" dirty="0">
                          <a:latin typeface="+mj-ea"/>
                          <a:ea typeface="+mj-ea"/>
                          <a:cs typeface="Times New Roman"/>
                        </a:rPr>
                        <a:t>A</a:t>
                      </a:r>
                      <a:r>
                        <a:rPr lang="en-US" sz="1100" b="1" kern="100" dirty="0" smtClean="0">
                          <a:latin typeface="+mj-ea"/>
                          <a:ea typeface="+mj-ea"/>
                          <a:cs typeface="Times New Roman"/>
                        </a:rPr>
                        <a:t>.</a:t>
                      </a:r>
                      <a:r>
                        <a:rPr lang="zh-TW" sz="1100" kern="100" dirty="0">
                          <a:latin typeface="+mj-ea"/>
                          <a:ea typeface="+mj-ea"/>
                          <a:cs typeface="Times New Roman"/>
                        </a:rPr>
                        <a:t>設備連線設定管理</a:t>
                      </a:r>
                      <a:r>
                        <a:rPr lang="zh-TW" sz="1100" kern="100" dirty="0" smtClean="0">
                          <a:latin typeface="+mj-ea"/>
                          <a:ea typeface="+mj-ea"/>
                          <a:cs typeface="Times New Roman"/>
                        </a:rPr>
                        <a:t>功能</a:t>
                      </a:r>
                      <a:r>
                        <a:rPr lang="zh-TW" altLang="en-US" sz="1100" kern="100" dirty="0" smtClean="0">
                          <a:latin typeface="+mj-ea"/>
                          <a:ea typeface="+mj-ea"/>
                          <a:cs typeface="Times New Roman"/>
                        </a:rPr>
                        <a:t>、</a:t>
                      </a:r>
                      <a:r>
                        <a:rPr lang="en-US" altLang="zh-TW" sz="1100" b="1" kern="100" dirty="0" smtClean="0">
                          <a:latin typeface="+mj-ea"/>
                          <a:ea typeface="+mj-ea"/>
                          <a:cs typeface="Times New Roman"/>
                        </a:rPr>
                        <a:t>B.</a:t>
                      </a:r>
                      <a:r>
                        <a:rPr lang="zh-TW" altLang="zh-TW" sz="1100" kern="100" dirty="0" smtClean="0">
                          <a:latin typeface="+mj-ea"/>
                          <a:ea typeface="+mj-ea"/>
                          <a:cs typeface="Times New Roman"/>
                        </a:rPr>
                        <a:t>資料擷取與儲存管理功能</a:t>
                      </a:r>
                      <a:r>
                        <a:rPr lang="en-US" altLang="zh-TW" sz="1100" b="1" kern="100" dirty="0" smtClean="0">
                          <a:latin typeface="+mj-ea"/>
                          <a:ea typeface="+mj-ea"/>
                          <a:cs typeface="Times New Roman"/>
                        </a:rPr>
                        <a:t>(</a:t>
                      </a:r>
                      <a:r>
                        <a:rPr lang="zh-TW" altLang="en-US" sz="1100" b="1" kern="100" dirty="0" smtClean="0">
                          <a:latin typeface="+mj-ea"/>
                          <a:ea typeface="+mj-ea"/>
                          <a:cs typeface="Times New Roman"/>
                        </a:rPr>
                        <a:t>必要</a:t>
                      </a:r>
                      <a:r>
                        <a:rPr lang="en-US" altLang="zh-TW" sz="1100" b="1" kern="100" dirty="0" smtClean="0">
                          <a:latin typeface="+mj-ea"/>
                          <a:ea typeface="+mj-ea"/>
                          <a:cs typeface="Times New Roman"/>
                        </a:rPr>
                        <a:t>)</a:t>
                      </a:r>
                      <a:endParaRPr lang="zh-TW" altLang="zh-TW" sz="1100" kern="100" dirty="0" smtClean="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b="1" kern="100" dirty="0">
                          <a:solidFill>
                            <a:srgbClr val="FF0000"/>
                          </a:solidFill>
                          <a:latin typeface="+mj-ea"/>
                          <a:ea typeface="+mj-ea"/>
                          <a:cs typeface="Times New Roman"/>
                        </a:rPr>
                        <a:t>V</a:t>
                      </a:r>
                      <a:endParaRPr lang="zh-TW" sz="1200" b="1" kern="100" dirty="0">
                        <a:solidFill>
                          <a:srgbClr val="FF0000"/>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4000">
                <a:tc vMerge="1">
                  <a:txBody>
                    <a:bodyPr/>
                    <a:lstStyle/>
                    <a:p>
                      <a:endParaRPr lang="zh-TW" altLang="en-US"/>
                    </a:p>
                  </a:txBody>
                  <a:tcPr/>
                </a:tc>
                <a:tc rowSpan="6">
                  <a:txBody>
                    <a:bodyPr/>
                    <a:lstStyle/>
                    <a:p>
                      <a:pPr algn="ctr">
                        <a:lnSpc>
                          <a:spcPct val="100000"/>
                        </a:lnSpc>
                        <a:spcAft>
                          <a:spcPts val="0"/>
                        </a:spcAft>
                      </a:pPr>
                      <a:r>
                        <a:rPr lang="zh-TW" sz="1100" kern="100" dirty="0">
                          <a:latin typeface="+mj-ea"/>
                          <a:ea typeface="+mj-ea"/>
                          <a:cs typeface="Times New Roman"/>
                        </a:rPr>
                        <a:t>生產管理模組</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100" b="1" kern="100" dirty="0" smtClean="0">
                          <a:latin typeface="+mj-ea"/>
                          <a:ea typeface="+mj-ea"/>
                          <a:cs typeface="Times New Roman"/>
                        </a:rPr>
                        <a:t>C.</a:t>
                      </a:r>
                      <a:r>
                        <a:rPr lang="zh-TW" sz="1100" kern="100" dirty="0">
                          <a:latin typeface="+mj-ea"/>
                          <a:ea typeface="+mj-ea"/>
                          <a:cs typeface="Times New Roman"/>
                        </a:rPr>
                        <a:t>設備稼動管理功能</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b="1" kern="100" dirty="0">
                          <a:solidFill>
                            <a:srgbClr val="FF0000"/>
                          </a:solidFill>
                          <a:latin typeface="+mj-ea"/>
                          <a:ea typeface="+mj-ea"/>
                          <a:cs typeface="Times New Roman"/>
                        </a:rPr>
                        <a:t>V</a:t>
                      </a:r>
                      <a:endParaRPr lang="zh-TW" sz="1200" b="1" kern="100" dirty="0">
                        <a:solidFill>
                          <a:srgbClr val="FF0000"/>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4000">
                <a:tc vMerge="1">
                  <a:txBody>
                    <a:bodyPr/>
                    <a:lstStyle/>
                    <a:p>
                      <a:endParaRPr lang="zh-TW" altLang="en-US"/>
                    </a:p>
                  </a:txBody>
                  <a:tcPr/>
                </a:tc>
                <a:tc vMerge="1">
                  <a:txBody>
                    <a:bodyPr/>
                    <a:lstStyle/>
                    <a:p>
                      <a:endParaRPr lang="zh-TW" altLang="en-US"/>
                    </a:p>
                  </a:txBody>
                  <a:tcPr/>
                </a:tc>
                <a:tc>
                  <a:txBody>
                    <a:bodyPr/>
                    <a:lstStyle/>
                    <a:p>
                      <a:pPr algn="just">
                        <a:lnSpc>
                          <a:spcPct val="100000"/>
                        </a:lnSpc>
                        <a:spcAft>
                          <a:spcPts val="0"/>
                        </a:spcAft>
                      </a:pPr>
                      <a:r>
                        <a:rPr lang="en-US" sz="1100" b="1" kern="100" dirty="0" smtClean="0">
                          <a:latin typeface="+mj-ea"/>
                          <a:ea typeface="+mj-ea"/>
                          <a:cs typeface="Times New Roman"/>
                        </a:rPr>
                        <a:t>D.</a:t>
                      </a:r>
                      <a:r>
                        <a:rPr lang="zh-TW" sz="1100" kern="100" dirty="0">
                          <a:latin typeface="+mj-ea"/>
                          <a:ea typeface="+mj-ea"/>
                          <a:cs typeface="Times New Roman"/>
                        </a:rPr>
                        <a:t>完工計量管理功能</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kern="100" dirty="0">
                          <a:solidFill>
                            <a:schemeClr val="bg1">
                              <a:lumMod val="75000"/>
                            </a:schemeClr>
                          </a:solidFill>
                          <a:latin typeface="+mj-ea"/>
                          <a:ea typeface="+mj-ea"/>
                          <a:cs typeface="Times New Roman"/>
                        </a:rPr>
                        <a:t>V</a:t>
                      </a:r>
                      <a:endParaRPr lang="zh-TW" sz="1200" kern="100" dirty="0">
                        <a:solidFill>
                          <a:schemeClr val="bg1">
                            <a:lumMod val="7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kern="100" dirty="0" smtClean="0">
                          <a:solidFill>
                            <a:srgbClr val="FF0000"/>
                          </a:solidFill>
                          <a:latin typeface="+mj-ea"/>
                          <a:ea typeface="+mn-ea"/>
                          <a:cs typeface="Times New Roman"/>
                        </a:rPr>
                        <a:t>V</a:t>
                      </a:r>
                      <a:endParaRPr lang="zh-TW" altLang="zh-TW" sz="1200" b="1" kern="100" dirty="0" smtClean="0">
                        <a:solidFill>
                          <a:srgbClr val="FF0000"/>
                        </a:solidFill>
                        <a:latin typeface="+mj-ea"/>
                        <a:ea typeface="+mn-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4000">
                <a:tc vMerge="1">
                  <a:txBody>
                    <a:bodyPr/>
                    <a:lstStyle/>
                    <a:p>
                      <a:endParaRPr lang="zh-TW" altLang="en-US"/>
                    </a:p>
                  </a:txBody>
                  <a:tcPr/>
                </a:tc>
                <a:tc vMerge="1">
                  <a:txBody>
                    <a:bodyPr/>
                    <a:lstStyle/>
                    <a:p>
                      <a:endParaRPr lang="zh-TW" altLang="en-US"/>
                    </a:p>
                  </a:txBody>
                  <a:tcPr/>
                </a:tc>
                <a:tc>
                  <a:txBody>
                    <a:bodyPr/>
                    <a:lstStyle/>
                    <a:p>
                      <a:pPr algn="just">
                        <a:lnSpc>
                          <a:spcPct val="100000"/>
                        </a:lnSpc>
                        <a:spcAft>
                          <a:spcPts val="0"/>
                        </a:spcAft>
                      </a:pPr>
                      <a:r>
                        <a:rPr lang="en-US" sz="1100" b="1" kern="100" dirty="0" smtClean="0">
                          <a:latin typeface="+mj-ea"/>
                          <a:ea typeface="+mj-ea"/>
                          <a:cs typeface="Times New Roman"/>
                        </a:rPr>
                        <a:t>E.</a:t>
                      </a:r>
                      <a:r>
                        <a:rPr lang="zh-TW" sz="1100" kern="100" dirty="0">
                          <a:latin typeface="+mj-ea"/>
                          <a:ea typeface="+mj-ea"/>
                          <a:cs typeface="Times New Roman"/>
                        </a:rPr>
                        <a:t>故障主動通報功能</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kern="100" dirty="0" smtClean="0">
                          <a:solidFill>
                            <a:srgbClr val="FF0000"/>
                          </a:solidFill>
                          <a:latin typeface="+mj-ea"/>
                          <a:ea typeface="+mn-ea"/>
                          <a:cs typeface="Times New Roman"/>
                        </a:rPr>
                        <a:t>V</a:t>
                      </a:r>
                      <a:endParaRPr lang="zh-TW" altLang="zh-TW" sz="1200" b="1" kern="100" dirty="0" smtClean="0">
                        <a:solidFill>
                          <a:srgbClr val="FF0000"/>
                        </a:solidFill>
                        <a:latin typeface="+mj-ea"/>
                        <a:ea typeface="+mn-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44000">
                <a:tc vMerge="1">
                  <a:txBody>
                    <a:bodyPr/>
                    <a:lstStyle/>
                    <a:p>
                      <a:endParaRPr lang="zh-TW" altLang="en-US"/>
                    </a:p>
                  </a:txBody>
                  <a:tcPr/>
                </a:tc>
                <a:tc vMerge="1">
                  <a:txBody>
                    <a:bodyPr/>
                    <a:lstStyle/>
                    <a:p>
                      <a:endParaRPr lang="zh-TW" altLang="en-US"/>
                    </a:p>
                  </a:txBody>
                  <a:tcPr/>
                </a:tc>
                <a:tc>
                  <a:txBody>
                    <a:bodyPr/>
                    <a:lstStyle/>
                    <a:p>
                      <a:pPr algn="just">
                        <a:lnSpc>
                          <a:spcPct val="100000"/>
                        </a:lnSpc>
                        <a:spcAft>
                          <a:spcPts val="0"/>
                        </a:spcAft>
                      </a:pPr>
                      <a:r>
                        <a:rPr lang="en-US" sz="1100" b="1" kern="100" dirty="0" smtClean="0">
                          <a:latin typeface="+mj-ea"/>
                          <a:ea typeface="+mj-ea"/>
                          <a:cs typeface="Times New Roman"/>
                        </a:rPr>
                        <a:t>F.</a:t>
                      </a:r>
                      <a:r>
                        <a:rPr lang="zh-TW" sz="1100" kern="100" dirty="0">
                          <a:latin typeface="+mj-ea"/>
                          <a:ea typeface="+mj-ea"/>
                          <a:cs typeface="Times New Roman"/>
                        </a:rPr>
                        <a:t>設備操作歷程記錄功能</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kern="100" dirty="0" smtClean="0">
                          <a:solidFill>
                            <a:srgbClr val="FF0000"/>
                          </a:solidFill>
                          <a:latin typeface="+mj-ea"/>
                          <a:ea typeface="+mn-ea"/>
                          <a:cs typeface="Times New Roman"/>
                        </a:rPr>
                        <a:t>V</a:t>
                      </a:r>
                      <a:endParaRPr lang="zh-TW" altLang="zh-TW" sz="1200" b="1" kern="100" dirty="0" smtClean="0">
                        <a:solidFill>
                          <a:srgbClr val="FF0000"/>
                        </a:solidFill>
                        <a:latin typeface="+mj-ea"/>
                        <a:ea typeface="+mn-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44000">
                <a:tc vMerge="1">
                  <a:txBody>
                    <a:bodyPr/>
                    <a:lstStyle/>
                    <a:p>
                      <a:endParaRPr lang="zh-TW" altLang="en-US"/>
                    </a:p>
                  </a:txBody>
                  <a:tcPr/>
                </a:tc>
                <a:tc vMerge="1">
                  <a:txBody>
                    <a:bodyPr/>
                    <a:lstStyle/>
                    <a:p>
                      <a:endParaRPr lang="zh-TW" altLang="en-US"/>
                    </a:p>
                  </a:txBody>
                  <a:tcPr/>
                </a:tc>
                <a:tc>
                  <a:txBody>
                    <a:bodyPr/>
                    <a:lstStyle/>
                    <a:p>
                      <a:pPr algn="just">
                        <a:lnSpc>
                          <a:spcPct val="100000"/>
                        </a:lnSpc>
                        <a:spcAft>
                          <a:spcPts val="0"/>
                        </a:spcAft>
                      </a:pPr>
                      <a:r>
                        <a:rPr lang="en-US" altLang="zh-TW" sz="1100" kern="100" dirty="0" smtClean="0">
                          <a:latin typeface="+mj-ea"/>
                          <a:ea typeface="+mj-ea"/>
                          <a:cs typeface="Times New Roman"/>
                        </a:rPr>
                        <a:t>G.</a:t>
                      </a:r>
                      <a:r>
                        <a:rPr lang="zh-TW" altLang="en-US" sz="1100" kern="100" dirty="0" smtClean="0">
                          <a:latin typeface="+mj-ea"/>
                          <a:ea typeface="+mj-ea"/>
                          <a:cs typeface="Times New Roman"/>
                        </a:rPr>
                        <a:t>設備能耗管理功能</a:t>
                      </a:r>
                      <a:endParaRPr lang="zh-TW" sz="11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b="1" kern="100" dirty="0" smtClean="0">
                          <a:solidFill>
                            <a:srgbClr val="FF0000"/>
                          </a:solidFill>
                          <a:latin typeface="+mj-ea"/>
                          <a:ea typeface="+mn-ea"/>
                          <a:cs typeface="Times New Roman"/>
                        </a:rPr>
                        <a:t>V</a:t>
                      </a:r>
                      <a:endParaRPr lang="zh-TW" altLang="zh-TW" sz="1200" b="1" kern="100" dirty="0" smtClean="0">
                        <a:solidFill>
                          <a:srgbClr val="FF0000"/>
                        </a:solidFill>
                        <a:latin typeface="+mj-ea"/>
                        <a:ea typeface="+mn-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2830953"/>
                  </a:ext>
                </a:extLst>
              </a:tr>
              <a:tr h="144000">
                <a:tc vMerge="1">
                  <a:txBody>
                    <a:bodyPr/>
                    <a:lstStyle/>
                    <a:p>
                      <a:endParaRPr lang="zh-TW" altLang="en-US"/>
                    </a:p>
                  </a:txBody>
                  <a:tcPr/>
                </a:tc>
                <a:tc vMerge="1">
                  <a:txBody>
                    <a:bodyPr/>
                    <a:lstStyle/>
                    <a:p>
                      <a:endParaRPr lang="zh-TW" altLang="en-US"/>
                    </a:p>
                  </a:txBody>
                  <a:tcPr/>
                </a:tc>
                <a:tc>
                  <a:txBody>
                    <a:bodyPr/>
                    <a:lstStyle/>
                    <a:p>
                      <a:pPr algn="just">
                        <a:lnSpc>
                          <a:spcPct val="100000"/>
                        </a:lnSpc>
                        <a:spcAft>
                          <a:spcPts val="0"/>
                        </a:spcAft>
                      </a:pPr>
                      <a:r>
                        <a:rPr lang="en-US" altLang="zh-TW" sz="1100" b="1" kern="100" dirty="0" smtClean="0">
                          <a:latin typeface="+mj-ea"/>
                          <a:ea typeface="+mj-ea"/>
                          <a:cs typeface="Times New Roman"/>
                        </a:rPr>
                        <a:t>H</a:t>
                      </a:r>
                      <a:r>
                        <a:rPr lang="en-US" sz="1100" b="1" kern="100" dirty="0" smtClean="0">
                          <a:latin typeface="+mj-ea"/>
                          <a:ea typeface="+mj-ea"/>
                          <a:cs typeface="Times New Roman"/>
                        </a:rPr>
                        <a:t>.</a:t>
                      </a:r>
                      <a:r>
                        <a:rPr lang="zh-TW" sz="1100" kern="100" dirty="0">
                          <a:latin typeface="+mj-ea"/>
                          <a:ea typeface="+mj-ea"/>
                          <a:cs typeface="Times New Roman"/>
                        </a:rPr>
                        <a:t>設備訂單完工時間預估功能</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44000">
                <a:tc vMerge="1">
                  <a:txBody>
                    <a:bodyPr/>
                    <a:lstStyle/>
                    <a:p>
                      <a:endParaRPr lang="zh-TW" altLang="en-US"/>
                    </a:p>
                  </a:txBody>
                  <a:tcPr/>
                </a:tc>
                <a:tc>
                  <a:txBody>
                    <a:bodyPr/>
                    <a:lstStyle/>
                    <a:p>
                      <a:pPr algn="ctr">
                        <a:lnSpc>
                          <a:spcPct val="100000"/>
                        </a:lnSpc>
                        <a:spcAft>
                          <a:spcPts val="0"/>
                        </a:spcAft>
                      </a:pPr>
                      <a:r>
                        <a:rPr lang="zh-TW" sz="1100" kern="100" dirty="0">
                          <a:latin typeface="+mj-ea"/>
                          <a:ea typeface="+mj-ea"/>
                          <a:cs typeface="Times New Roman"/>
                        </a:rPr>
                        <a:t>國際相容通訊協定</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265" indent="-88265" algn="just">
                        <a:lnSpc>
                          <a:spcPct val="100000"/>
                        </a:lnSpc>
                        <a:spcAft>
                          <a:spcPts val="0"/>
                        </a:spcAft>
                      </a:pPr>
                      <a:r>
                        <a:rPr lang="en-US" altLang="zh-TW" sz="1100" b="1" kern="100" dirty="0" smtClean="0">
                          <a:solidFill>
                            <a:schemeClr val="tx1"/>
                          </a:solidFill>
                          <a:latin typeface="+mj-ea"/>
                          <a:ea typeface="+mj-ea"/>
                          <a:cs typeface="Times New Roman"/>
                        </a:rPr>
                        <a:t>I</a:t>
                      </a:r>
                      <a:r>
                        <a:rPr lang="en-US" sz="1100" b="1" kern="100" dirty="0" smtClean="0">
                          <a:solidFill>
                            <a:schemeClr val="tx1"/>
                          </a:solidFill>
                          <a:latin typeface="+mj-ea"/>
                          <a:ea typeface="+mj-ea"/>
                          <a:cs typeface="Times New Roman"/>
                        </a:rPr>
                        <a:t>.</a:t>
                      </a:r>
                      <a:r>
                        <a:rPr lang="en-US" sz="1100" kern="100" dirty="0" smtClean="0">
                          <a:solidFill>
                            <a:schemeClr val="tx1"/>
                          </a:solidFill>
                          <a:latin typeface="+mj-ea"/>
                          <a:ea typeface="+mj-ea"/>
                          <a:cs typeface="Times New Roman"/>
                        </a:rPr>
                        <a:t>OPC </a:t>
                      </a:r>
                      <a:r>
                        <a:rPr lang="en-US" sz="1100" kern="100" dirty="0">
                          <a:solidFill>
                            <a:schemeClr val="tx1"/>
                          </a:solidFill>
                          <a:latin typeface="+mj-ea"/>
                          <a:ea typeface="+mj-ea"/>
                          <a:cs typeface="Times New Roman"/>
                        </a:rPr>
                        <a:t>UA, MT Connect or Others (</a:t>
                      </a:r>
                      <a:r>
                        <a:rPr lang="zh-TW" sz="1100" kern="100" dirty="0">
                          <a:solidFill>
                            <a:schemeClr val="tx1"/>
                          </a:solidFill>
                          <a:latin typeface="+mj-ea"/>
                          <a:ea typeface="+mj-ea"/>
                          <a:cs typeface="Times New Roman"/>
                        </a:rPr>
                        <a:t>指包含</a:t>
                      </a:r>
                      <a:r>
                        <a:rPr lang="en-US" sz="1100" kern="100" dirty="0">
                          <a:solidFill>
                            <a:schemeClr val="tx1"/>
                          </a:solidFill>
                          <a:latin typeface="+mj-ea"/>
                          <a:ea typeface="+mj-ea"/>
                          <a:cs typeface="Times New Roman"/>
                        </a:rPr>
                        <a:t>OSI</a:t>
                      </a:r>
                      <a:r>
                        <a:rPr lang="zh-TW" sz="1100" kern="100" dirty="0">
                          <a:solidFill>
                            <a:schemeClr val="tx1"/>
                          </a:solidFill>
                          <a:latin typeface="+mj-ea"/>
                          <a:ea typeface="+mj-ea"/>
                          <a:cs typeface="Times New Roman"/>
                        </a:rPr>
                        <a:t>第</a:t>
                      </a:r>
                      <a:r>
                        <a:rPr lang="en-US" sz="1100" kern="100" dirty="0">
                          <a:solidFill>
                            <a:schemeClr val="tx1"/>
                          </a:solidFill>
                          <a:latin typeface="+mj-ea"/>
                          <a:ea typeface="+mj-ea"/>
                          <a:cs typeface="Times New Roman"/>
                        </a:rPr>
                        <a:t>7</a:t>
                      </a:r>
                      <a:r>
                        <a:rPr lang="zh-TW" sz="1100" kern="100" dirty="0">
                          <a:solidFill>
                            <a:schemeClr val="tx1"/>
                          </a:solidFill>
                          <a:latin typeface="+mj-ea"/>
                          <a:ea typeface="+mj-ea"/>
                          <a:cs typeface="Times New Roman"/>
                        </a:rPr>
                        <a:t>層定義之通訊協定</a:t>
                      </a:r>
                      <a:r>
                        <a:rPr lang="en-US" sz="1100" kern="100" dirty="0">
                          <a:solidFill>
                            <a:schemeClr val="tx1"/>
                          </a:solidFill>
                          <a:latin typeface="+mj-ea"/>
                          <a:ea typeface="+mj-ea"/>
                          <a:cs typeface="Times New Roman"/>
                        </a:rPr>
                        <a:t>)</a:t>
                      </a:r>
                      <a:endParaRPr lang="zh-TW" sz="1100" kern="100" dirty="0">
                        <a:solidFill>
                          <a:schemeClr val="tx1"/>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zh-TW" sz="1200" kern="100" dirty="0" smtClean="0">
                          <a:solidFill>
                            <a:schemeClr val="bg1">
                              <a:lumMod val="75000"/>
                            </a:schemeClr>
                          </a:solidFill>
                          <a:latin typeface="+mj-ea"/>
                          <a:ea typeface="+mj-ea"/>
                          <a:cs typeface="Times New Roman"/>
                        </a:rPr>
                        <a:t>V</a:t>
                      </a:r>
                      <a:endParaRPr lang="en-US" sz="1200" kern="100" dirty="0">
                        <a:solidFill>
                          <a:schemeClr val="bg1">
                            <a:lumMod val="7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smtClean="0">
                        <a:solidFill>
                          <a:schemeClr val="bg1">
                            <a:lumMod val="7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67072">
                <a:tc rowSpan="4">
                  <a:txBody>
                    <a:bodyPr/>
                    <a:lstStyle/>
                    <a:p>
                      <a:pPr marL="0" marR="71755" indent="0" algn="ctr" defTabSz="914400" rtl="0" eaLnBrk="1" latinLnBrk="0" hangingPunct="1">
                        <a:lnSpc>
                          <a:spcPct val="100000"/>
                        </a:lnSpc>
                        <a:spcAft>
                          <a:spcPts val="0"/>
                        </a:spcAft>
                      </a:pPr>
                      <a:r>
                        <a:rPr lang="zh-TW" sz="1100" kern="100" dirty="0" smtClean="0">
                          <a:solidFill>
                            <a:schemeClr val="bg1">
                              <a:lumMod val="65000"/>
                            </a:schemeClr>
                          </a:solidFill>
                          <a:latin typeface="+mj-ea"/>
                          <a:ea typeface="+mj-ea"/>
                          <a:cs typeface="Times New Roman"/>
                        </a:rPr>
                        <a:t>製</a:t>
                      </a:r>
                      <a:endParaRPr lang="en-US" altLang="zh-TW" sz="1100" kern="100" dirty="0" smtClean="0">
                        <a:solidFill>
                          <a:schemeClr val="bg1">
                            <a:lumMod val="65000"/>
                          </a:schemeClr>
                        </a:solidFill>
                        <a:latin typeface="+mj-ea"/>
                        <a:ea typeface="+mj-ea"/>
                        <a:cs typeface="Times New Roman"/>
                      </a:endParaRPr>
                    </a:p>
                    <a:p>
                      <a:pPr marL="0" marR="71755" indent="0" algn="ctr" defTabSz="914400" rtl="0" eaLnBrk="1" latinLnBrk="0" hangingPunct="1">
                        <a:lnSpc>
                          <a:spcPct val="100000"/>
                        </a:lnSpc>
                        <a:spcAft>
                          <a:spcPts val="0"/>
                        </a:spcAft>
                      </a:pPr>
                      <a:r>
                        <a:rPr lang="zh-TW" sz="1100" kern="100" dirty="0" smtClean="0">
                          <a:solidFill>
                            <a:schemeClr val="bg1">
                              <a:lumMod val="65000"/>
                            </a:schemeClr>
                          </a:solidFill>
                          <a:latin typeface="+mj-ea"/>
                          <a:ea typeface="+mj-ea"/>
                          <a:cs typeface="Times New Roman"/>
                        </a:rPr>
                        <a:t>造</a:t>
                      </a:r>
                      <a:endParaRPr lang="en-US" altLang="zh-TW" sz="1100" kern="100" dirty="0" smtClean="0">
                        <a:solidFill>
                          <a:schemeClr val="bg1">
                            <a:lumMod val="65000"/>
                          </a:schemeClr>
                        </a:solidFill>
                        <a:latin typeface="+mj-ea"/>
                        <a:ea typeface="+mj-ea"/>
                        <a:cs typeface="Times New Roman"/>
                      </a:endParaRPr>
                    </a:p>
                    <a:p>
                      <a:pPr marL="0" marR="71755" indent="0" algn="ctr" defTabSz="914400" rtl="0" eaLnBrk="1" latinLnBrk="0" hangingPunct="1">
                        <a:lnSpc>
                          <a:spcPct val="100000"/>
                        </a:lnSpc>
                        <a:spcAft>
                          <a:spcPts val="0"/>
                        </a:spcAft>
                      </a:pPr>
                      <a:r>
                        <a:rPr lang="zh-TW" sz="1100" kern="100" dirty="0" smtClean="0">
                          <a:solidFill>
                            <a:schemeClr val="bg1">
                              <a:lumMod val="65000"/>
                            </a:schemeClr>
                          </a:solidFill>
                          <a:latin typeface="+mj-ea"/>
                          <a:ea typeface="+mj-ea"/>
                          <a:cs typeface="Times New Roman"/>
                        </a:rPr>
                        <a:t>管</a:t>
                      </a:r>
                      <a:endParaRPr lang="en-US" altLang="zh-TW" sz="1100" kern="100" dirty="0" smtClean="0">
                        <a:solidFill>
                          <a:schemeClr val="bg1">
                            <a:lumMod val="65000"/>
                          </a:schemeClr>
                        </a:solidFill>
                        <a:latin typeface="+mj-ea"/>
                        <a:ea typeface="+mj-ea"/>
                        <a:cs typeface="Times New Roman"/>
                      </a:endParaRPr>
                    </a:p>
                    <a:p>
                      <a:pPr marL="0" marR="71755" indent="0" algn="ctr" defTabSz="914400" rtl="0" eaLnBrk="1" latinLnBrk="0" hangingPunct="1">
                        <a:lnSpc>
                          <a:spcPct val="100000"/>
                        </a:lnSpc>
                        <a:spcAft>
                          <a:spcPts val="0"/>
                        </a:spcAft>
                      </a:pPr>
                      <a:r>
                        <a:rPr lang="zh-TW" sz="1100" kern="100" dirty="0" smtClean="0">
                          <a:solidFill>
                            <a:schemeClr val="bg1">
                              <a:lumMod val="65000"/>
                            </a:schemeClr>
                          </a:solidFill>
                          <a:latin typeface="+mj-ea"/>
                          <a:ea typeface="+mj-ea"/>
                          <a:cs typeface="Times New Roman"/>
                        </a:rPr>
                        <a:t>理</a:t>
                      </a:r>
                      <a:endParaRPr lang="en-US" altLang="zh-TW" sz="1100" kern="100" dirty="0" smtClean="0">
                        <a:solidFill>
                          <a:schemeClr val="bg1">
                            <a:lumMod val="65000"/>
                          </a:schemeClr>
                        </a:solidFill>
                        <a:latin typeface="+mj-ea"/>
                        <a:ea typeface="+mj-ea"/>
                        <a:cs typeface="Times New Roman"/>
                      </a:endParaRPr>
                    </a:p>
                    <a:p>
                      <a:pPr marL="0" marR="71755" indent="0" algn="ctr" defTabSz="914400" rtl="0" eaLnBrk="1" latinLnBrk="0" hangingPunct="1">
                        <a:lnSpc>
                          <a:spcPct val="100000"/>
                        </a:lnSpc>
                        <a:spcAft>
                          <a:spcPts val="0"/>
                        </a:spcAft>
                      </a:pPr>
                      <a:r>
                        <a:rPr lang="zh-TW" sz="1100" kern="100" dirty="0" smtClean="0">
                          <a:solidFill>
                            <a:schemeClr val="bg1">
                              <a:lumMod val="65000"/>
                            </a:schemeClr>
                          </a:solidFill>
                          <a:latin typeface="+mj-ea"/>
                          <a:ea typeface="+mj-ea"/>
                          <a:cs typeface="Times New Roman"/>
                        </a:rPr>
                        <a:t>系</a:t>
                      </a:r>
                      <a:endParaRPr lang="en-US" altLang="zh-TW" sz="1100" kern="100" dirty="0" smtClean="0">
                        <a:solidFill>
                          <a:schemeClr val="bg1">
                            <a:lumMod val="65000"/>
                          </a:schemeClr>
                        </a:solidFill>
                        <a:latin typeface="+mj-ea"/>
                        <a:ea typeface="+mj-ea"/>
                        <a:cs typeface="Times New Roman"/>
                      </a:endParaRPr>
                    </a:p>
                    <a:p>
                      <a:pPr marL="0" marR="71755" indent="0" algn="ctr" defTabSz="914400" rtl="0" eaLnBrk="1" latinLnBrk="0" hangingPunct="1">
                        <a:lnSpc>
                          <a:spcPct val="100000"/>
                        </a:lnSpc>
                        <a:spcAft>
                          <a:spcPts val="0"/>
                        </a:spcAft>
                      </a:pPr>
                      <a:r>
                        <a:rPr lang="zh-TW" sz="1100" kern="100" dirty="0" smtClean="0">
                          <a:solidFill>
                            <a:schemeClr val="bg1">
                              <a:lumMod val="65000"/>
                            </a:schemeClr>
                          </a:solidFill>
                          <a:latin typeface="+mj-ea"/>
                          <a:ea typeface="+mj-ea"/>
                          <a:cs typeface="Times New Roman"/>
                        </a:rPr>
                        <a:t>統</a:t>
                      </a:r>
                      <a:endParaRPr lang="zh-TW" sz="1100" kern="100" dirty="0">
                        <a:solidFill>
                          <a:schemeClr val="bg1">
                            <a:lumMod val="65000"/>
                          </a:schemeClr>
                        </a:solidFill>
                        <a:latin typeface="+mj-ea"/>
                        <a:ea typeface="+mj-ea"/>
                        <a:cs typeface="Times New Roman"/>
                      </a:endParaRPr>
                    </a:p>
                    <a:p>
                      <a:pPr marL="0" marR="71755" indent="0" algn="ctr" defTabSz="914400" rtl="0" eaLnBrk="1" latinLnBrk="0" hangingPunct="1">
                        <a:lnSpc>
                          <a:spcPct val="100000"/>
                        </a:lnSpc>
                        <a:spcAft>
                          <a:spcPts val="0"/>
                        </a:spcAft>
                      </a:pPr>
                      <a:endParaRPr lang="zh-TW" sz="1100" kern="100" dirty="0">
                        <a:solidFill>
                          <a:schemeClr val="bg1">
                            <a:lumMod val="65000"/>
                          </a:schemeClr>
                        </a:solidFill>
                        <a:latin typeface="+mj-ea"/>
                        <a:ea typeface="+mj-ea"/>
                        <a:cs typeface="Times New Roman"/>
                      </a:endParaRPr>
                    </a:p>
                  </a:txBody>
                  <a:tcPr marL="114300" marR="114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100" kern="100" dirty="0">
                          <a:solidFill>
                            <a:schemeClr val="bg1">
                              <a:lumMod val="65000"/>
                            </a:schemeClr>
                          </a:solidFill>
                          <a:latin typeface="+mj-ea"/>
                          <a:ea typeface="+mj-ea"/>
                          <a:cs typeface="Times New Roman"/>
                        </a:rPr>
                        <a:t>A.</a:t>
                      </a:r>
                      <a:r>
                        <a:rPr lang="zh-TW" sz="1100" kern="100" dirty="0">
                          <a:solidFill>
                            <a:schemeClr val="bg1">
                              <a:lumMod val="65000"/>
                            </a:schemeClr>
                          </a:solidFill>
                          <a:latin typeface="+mj-ea"/>
                          <a:ea typeface="+mj-ea"/>
                          <a:cs typeface="Times New Roman"/>
                        </a:rPr>
                        <a:t>工單管理模組</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265" marR="0" indent="-88265" algn="just" defTabSz="914400" rtl="0" eaLnBrk="1" fontAlgn="auto" latinLnBrk="0" hangingPunct="1">
                        <a:lnSpc>
                          <a:spcPct val="100000"/>
                        </a:lnSpc>
                        <a:spcBef>
                          <a:spcPts val="0"/>
                        </a:spcBef>
                        <a:spcAft>
                          <a:spcPts val="0"/>
                        </a:spcAft>
                        <a:buClrTx/>
                        <a:buSzTx/>
                        <a:buFontTx/>
                        <a:buNone/>
                        <a:tabLst/>
                        <a:defRPr/>
                      </a:pPr>
                      <a:r>
                        <a:rPr lang="en-US" sz="1100" kern="100" dirty="0">
                          <a:solidFill>
                            <a:schemeClr val="bg1">
                              <a:lumMod val="65000"/>
                            </a:schemeClr>
                          </a:solidFill>
                          <a:latin typeface="+mj-ea"/>
                          <a:ea typeface="+mj-ea"/>
                          <a:cs typeface="Times New Roman"/>
                        </a:rPr>
                        <a:t>A-1.</a:t>
                      </a:r>
                      <a:r>
                        <a:rPr lang="zh-TW" sz="1100" kern="100" dirty="0">
                          <a:solidFill>
                            <a:schemeClr val="bg1">
                              <a:lumMod val="65000"/>
                            </a:schemeClr>
                          </a:solidFill>
                          <a:latin typeface="+mj-ea"/>
                          <a:ea typeface="+mj-ea"/>
                          <a:cs typeface="Times New Roman"/>
                        </a:rPr>
                        <a:t>工單製程資料</a:t>
                      </a:r>
                      <a:r>
                        <a:rPr lang="zh-TW" sz="1100" kern="100" dirty="0" smtClean="0">
                          <a:solidFill>
                            <a:schemeClr val="bg1">
                              <a:lumMod val="65000"/>
                            </a:schemeClr>
                          </a:solidFill>
                          <a:latin typeface="+mj-ea"/>
                          <a:ea typeface="+mj-ea"/>
                          <a:cs typeface="Times New Roman"/>
                        </a:rPr>
                        <a:t>維護</a:t>
                      </a:r>
                      <a:r>
                        <a:rPr lang="zh-TW" altLang="en-US" sz="1100" kern="100" dirty="0" smtClean="0">
                          <a:solidFill>
                            <a:schemeClr val="bg1">
                              <a:lumMod val="65000"/>
                            </a:schemeClr>
                          </a:solidFill>
                          <a:latin typeface="+mj-ea"/>
                          <a:ea typeface="+mj-ea"/>
                          <a:cs typeface="Times New Roman"/>
                        </a:rPr>
                        <a:t>、</a:t>
                      </a:r>
                      <a:r>
                        <a:rPr lang="en-US" altLang="zh-TW" sz="1100" kern="100" dirty="0" smtClean="0">
                          <a:solidFill>
                            <a:schemeClr val="bg1">
                              <a:lumMod val="65000"/>
                            </a:schemeClr>
                          </a:solidFill>
                          <a:latin typeface="+mj-ea"/>
                          <a:ea typeface="+mj-ea"/>
                          <a:cs typeface="Times New Roman"/>
                        </a:rPr>
                        <a:t>A-2.</a:t>
                      </a:r>
                      <a:r>
                        <a:rPr lang="zh-TW" altLang="zh-TW" sz="1100" kern="100" dirty="0" smtClean="0">
                          <a:solidFill>
                            <a:schemeClr val="bg1">
                              <a:lumMod val="65000"/>
                            </a:schemeClr>
                          </a:solidFill>
                          <a:latin typeface="+mj-ea"/>
                          <a:ea typeface="+mj-ea"/>
                          <a:cs typeface="Times New Roman"/>
                        </a:rPr>
                        <a:t>工單拆單作業</a:t>
                      </a:r>
                      <a:r>
                        <a:rPr lang="zh-TW" altLang="en-US" sz="1100" kern="100" dirty="0" smtClean="0">
                          <a:solidFill>
                            <a:schemeClr val="bg1">
                              <a:lumMod val="65000"/>
                            </a:schemeClr>
                          </a:solidFill>
                          <a:latin typeface="+mj-ea"/>
                          <a:ea typeface="+mj-ea"/>
                          <a:cs typeface="Times New Roman"/>
                        </a:rPr>
                        <a:t>、</a:t>
                      </a:r>
                      <a:r>
                        <a:rPr lang="en-US" altLang="zh-TW" sz="1100" kern="100" dirty="0" smtClean="0">
                          <a:solidFill>
                            <a:schemeClr val="bg1">
                              <a:lumMod val="65000"/>
                            </a:schemeClr>
                          </a:solidFill>
                          <a:latin typeface="+mj-ea"/>
                          <a:ea typeface="+mj-ea"/>
                          <a:cs typeface="Times New Roman"/>
                        </a:rPr>
                        <a:t>A-3.</a:t>
                      </a:r>
                      <a:r>
                        <a:rPr lang="zh-TW" altLang="zh-TW" sz="1100" kern="100" dirty="0" smtClean="0">
                          <a:solidFill>
                            <a:schemeClr val="bg1">
                              <a:lumMod val="65000"/>
                            </a:schemeClr>
                          </a:solidFill>
                          <a:latin typeface="+mj-ea"/>
                          <a:ea typeface="+mj-ea"/>
                          <a:cs typeface="Times New Roman"/>
                        </a:rPr>
                        <a:t>工單製程拆解調整</a:t>
                      </a:r>
                      <a:r>
                        <a:rPr lang="zh-TW" altLang="en-US" sz="1100" kern="100" dirty="0" smtClean="0">
                          <a:solidFill>
                            <a:schemeClr val="bg1">
                              <a:lumMod val="65000"/>
                            </a:schemeClr>
                          </a:solidFill>
                          <a:latin typeface="+mj-ea"/>
                          <a:ea typeface="+mj-ea"/>
                          <a:cs typeface="Times New Roman"/>
                        </a:rPr>
                        <a:t>、</a:t>
                      </a:r>
                      <a:r>
                        <a:rPr lang="en-US" altLang="zh-TW" sz="1100" kern="100" dirty="0" smtClean="0">
                          <a:solidFill>
                            <a:schemeClr val="bg1">
                              <a:lumMod val="65000"/>
                            </a:schemeClr>
                          </a:solidFill>
                          <a:latin typeface="+mj-ea"/>
                          <a:ea typeface="+mj-ea"/>
                          <a:cs typeface="Times New Roman"/>
                        </a:rPr>
                        <a:t>A-4.</a:t>
                      </a:r>
                      <a:r>
                        <a:rPr lang="zh-TW" altLang="zh-TW" sz="1100" kern="100" dirty="0" smtClean="0">
                          <a:solidFill>
                            <a:schemeClr val="bg1">
                              <a:lumMod val="65000"/>
                            </a:schemeClr>
                          </a:solidFill>
                          <a:latin typeface="+mj-ea"/>
                          <a:ea typeface="+mj-ea"/>
                          <a:cs typeface="Times New Roman"/>
                        </a:rPr>
                        <a:t>工單維護</a:t>
                      </a:r>
                      <a:r>
                        <a:rPr lang="zh-TW" altLang="en-US" sz="1100" kern="100" dirty="0" smtClean="0">
                          <a:solidFill>
                            <a:schemeClr val="bg1">
                              <a:lumMod val="65000"/>
                            </a:schemeClr>
                          </a:solidFill>
                          <a:latin typeface="+mj-ea"/>
                          <a:ea typeface="+mj-ea"/>
                          <a:cs typeface="Times New Roman"/>
                        </a:rPr>
                        <a:t>、</a:t>
                      </a:r>
                      <a:r>
                        <a:rPr lang="en-US" altLang="zh-TW" sz="1100" kern="100" dirty="0" smtClean="0">
                          <a:solidFill>
                            <a:schemeClr val="bg1">
                              <a:lumMod val="65000"/>
                            </a:schemeClr>
                          </a:solidFill>
                          <a:latin typeface="+mj-ea"/>
                          <a:ea typeface="+mj-ea"/>
                          <a:cs typeface="Times New Roman"/>
                        </a:rPr>
                        <a:t>A-5.</a:t>
                      </a:r>
                      <a:r>
                        <a:rPr lang="zh-TW" altLang="zh-TW" sz="1100" kern="100" dirty="0" smtClean="0">
                          <a:solidFill>
                            <a:schemeClr val="bg1">
                              <a:lumMod val="65000"/>
                            </a:schemeClr>
                          </a:solidFill>
                          <a:latin typeface="+mj-ea"/>
                          <a:ea typeface="+mj-ea"/>
                          <a:cs typeface="Times New Roman"/>
                        </a:rPr>
                        <a:t>工單生產計畫表</a:t>
                      </a:r>
                      <a:r>
                        <a:rPr lang="zh-TW" altLang="en-US" sz="1100" kern="100" dirty="0" smtClean="0">
                          <a:solidFill>
                            <a:schemeClr val="bg1">
                              <a:lumMod val="65000"/>
                            </a:schemeClr>
                          </a:solidFill>
                          <a:latin typeface="+mj-ea"/>
                          <a:ea typeface="+mj-ea"/>
                          <a:cs typeface="Times New Roman"/>
                        </a:rPr>
                        <a:t>、</a:t>
                      </a:r>
                      <a:r>
                        <a:rPr lang="en-US" altLang="zh-TW" sz="1100" kern="100" dirty="0" smtClean="0">
                          <a:solidFill>
                            <a:schemeClr val="bg1">
                              <a:lumMod val="65000"/>
                            </a:schemeClr>
                          </a:solidFill>
                          <a:latin typeface="+mj-ea"/>
                          <a:ea typeface="+mj-ea"/>
                          <a:cs typeface="Times New Roman"/>
                        </a:rPr>
                        <a:t>A-6.</a:t>
                      </a:r>
                      <a:r>
                        <a:rPr lang="zh-TW" altLang="zh-TW" sz="1100" kern="100" dirty="0" smtClean="0">
                          <a:solidFill>
                            <a:schemeClr val="bg1">
                              <a:lumMod val="65000"/>
                            </a:schemeClr>
                          </a:solidFill>
                          <a:latin typeface="+mj-ea"/>
                          <a:ea typeface="+mj-ea"/>
                          <a:cs typeface="Times New Roman"/>
                        </a:rPr>
                        <a:t>在製品查詢</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kern="100" dirty="0">
                          <a:solidFill>
                            <a:schemeClr val="bg1">
                              <a:lumMod val="65000"/>
                            </a:schemeClr>
                          </a:solidFill>
                          <a:latin typeface="+mj-ea"/>
                          <a:ea typeface="+mj-ea"/>
                          <a:cs typeface="Times New Roman"/>
                        </a:rPr>
                        <a:t>V</a:t>
                      </a:r>
                      <a:endParaRPr lang="zh-TW" sz="1200" kern="100" dirty="0">
                        <a:solidFill>
                          <a:schemeClr val="bg1">
                            <a:lumMod val="6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32048">
                <a:tc vMerge="1">
                  <a:txBody>
                    <a:bodyPr/>
                    <a:lstStyle/>
                    <a:p>
                      <a:pPr marL="71755" marR="71755" algn="ctr" defTabSz="914400" rtl="0" eaLnBrk="1" latinLnBrk="0" hangingPunct="1">
                        <a:lnSpc>
                          <a:spcPct val="100000"/>
                        </a:lnSpc>
                        <a:spcAft>
                          <a:spcPts val="0"/>
                        </a:spcAft>
                      </a:pPr>
                      <a:endParaRPr lang="zh-TW" sz="1200" kern="100" dirty="0">
                        <a:solidFill>
                          <a:schemeClr val="tx1"/>
                        </a:solidFill>
                        <a:latin typeface="+mn-ea"/>
                        <a:ea typeface="+mn-ea"/>
                        <a:cs typeface="Times New Roman"/>
                      </a:endParaRPr>
                    </a:p>
                  </a:txBody>
                  <a:tcPr marL="114300" marR="114300" marT="0" marB="0"/>
                </a:tc>
                <a:tc>
                  <a:txBody>
                    <a:bodyPr/>
                    <a:lstStyle/>
                    <a:p>
                      <a:pPr algn="just">
                        <a:lnSpc>
                          <a:spcPct val="100000"/>
                        </a:lnSpc>
                        <a:spcAft>
                          <a:spcPts val="0"/>
                        </a:spcAft>
                      </a:pPr>
                      <a:r>
                        <a:rPr lang="en-US" sz="1100" kern="100" dirty="0">
                          <a:solidFill>
                            <a:schemeClr val="bg1">
                              <a:lumMod val="65000"/>
                            </a:schemeClr>
                          </a:solidFill>
                          <a:latin typeface="+mj-ea"/>
                          <a:ea typeface="+mj-ea"/>
                          <a:cs typeface="Times New Roman"/>
                        </a:rPr>
                        <a:t>B.</a:t>
                      </a:r>
                      <a:r>
                        <a:rPr lang="zh-TW" sz="1100" kern="100" dirty="0">
                          <a:solidFill>
                            <a:schemeClr val="bg1">
                              <a:lumMod val="65000"/>
                            </a:schemeClr>
                          </a:solidFill>
                          <a:latin typeface="+mj-ea"/>
                          <a:ea typeface="+mj-ea"/>
                          <a:cs typeface="Times New Roman"/>
                        </a:rPr>
                        <a:t>物料管理模組</a:t>
                      </a:r>
                    </a:p>
                  </a:txBody>
                  <a:tcPr marL="30145" marR="3014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265" marR="0" indent="-88265" algn="just" defTabSz="914400" rtl="0" eaLnBrk="1" fontAlgn="auto" latinLnBrk="0" hangingPunct="1">
                        <a:lnSpc>
                          <a:spcPct val="100000"/>
                        </a:lnSpc>
                        <a:spcBef>
                          <a:spcPts val="0"/>
                        </a:spcBef>
                        <a:spcAft>
                          <a:spcPts val="0"/>
                        </a:spcAft>
                        <a:buClrTx/>
                        <a:buSzTx/>
                        <a:buFontTx/>
                        <a:buNone/>
                        <a:tabLst/>
                        <a:defRPr/>
                      </a:pPr>
                      <a:r>
                        <a:rPr lang="en-US" sz="1100" kern="100" dirty="0">
                          <a:solidFill>
                            <a:schemeClr val="bg1">
                              <a:lumMod val="65000"/>
                            </a:schemeClr>
                          </a:solidFill>
                          <a:latin typeface="+mj-ea"/>
                          <a:ea typeface="+mj-ea"/>
                          <a:cs typeface="Times New Roman"/>
                        </a:rPr>
                        <a:t>B-1.</a:t>
                      </a:r>
                      <a:r>
                        <a:rPr lang="zh-TW" sz="1100" kern="100" dirty="0">
                          <a:solidFill>
                            <a:schemeClr val="bg1">
                              <a:lumMod val="65000"/>
                            </a:schemeClr>
                          </a:solidFill>
                          <a:latin typeface="+mj-ea"/>
                          <a:ea typeface="+mj-ea"/>
                          <a:cs typeface="Times New Roman"/>
                        </a:rPr>
                        <a:t>工單領料</a:t>
                      </a:r>
                      <a:r>
                        <a:rPr lang="zh-TW" sz="1100" kern="100" dirty="0" smtClean="0">
                          <a:solidFill>
                            <a:schemeClr val="bg1">
                              <a:lumMod val="65000"/>
                            </a:schemeClr>
                          </a:solidFill>
                          <a:latin typeface="+mj-ea"/>
                          <a:ea typeface="+mj-ea"/>
                          <a:cs typeface="Times New Roman"/>
                        </a:rPr>
                        <a:t>維護</a:t>
                      </a:r>
                      <a:r>
                        <a:rPr lang="zh-TW" altLang="en-US" sz="1100" kern="100" dirty="0" smtClean="0">
                          <a:solidFill>
                            <a:schemeClr val="bg1">
                              <a:lumMod val="65000"/>
                            </a:schemeClr>
                          </a:solidFill>
                          <a:latin typeface="+mj-ea"/>
                          <a:ea typeface="+mj-ea"/>
                          <a:cs typeface="Times New Roman"/>
                        </a:rPr>
                        <a:t>、</a:t>
                      </a:r>
                      <a:r>
                        <a:rPr lang="en-US" altLang="zh-TW" sz="1100" kern="100" dirty="0" smtClean="0">
                          <a:solidFill>
                            <a:schemeClr val="bg1">
                              <a:lumMod val="65000"/>
                            </a:schemeClr>
                          </a:solidFill>
                          <a:latin typeface="+mj-ea"/>
                          <a:ea typeface="+mj-ea"/>
                          <a:cs typeface="Times New Roman"/>
                        </a:rPr>
                        <a:t>B-2.</a:t>
                      </a:r>
                      <a:r>
                        <a:rPr lang="zh-TW" altLang="zh-TW" sz="1100" kern="100" dirty="0" smtClean="0">
                          <a:solidFill>
                            <a:schemeClr val="bg1">
                              <a:lumMod val="65000"/>
                            </a:schemeClr>
                          </a:solidFill>
                          <a:latin typeface="+mj-ea"/>
                          <a:ea typeface="+mj-ea"/>
                          <a:cs typeface="Times New Roman"/>
                        </a:rPr>
                        <a:t>工單領退料確認</a:t>
                      </a:r>
                      <a:r>
                        <a:rPr lang="zh-TW" altLang="en-US" sz="1100" kern="100" dirty="0" smtClean="0">
                          <a:solidFill>
                            <a:schemeClr val="bg1">
                              <a:lumMod val="65000"/>
                            </a:schemeClr>
                          </a:solidFill>
                          <a:latin typeface="+mj-ea"/>
                          <a:ea typeface="+mj-ea"/>
                          <a:cs typeface="Times New Roman"/>
                        </a:rPr>
                        <a:t>、</a:t>
                      </a:r>
                      <a:r>
                        <a:rPr lang="en-US" altLang="zh-TW" sz="1100" kern="100" dirty="0" smtClean="0">
                          <a:solidFill>
                            <a:schemeClr val="bg1">
                              <a:lumMod val="65000"/>
                            </a:schemeClr>
                          </a:solidFill>
                          <a:latin typeface="+mj-ea"/>
                          <a:ea typeface="+mj-ea"/>
                          <a:cs typeface="Times New Roman"/>
                        </a:rPr>
                        <a:t>B-3.</a:t>
                      </a:r>
                      <a:r>
                        <a:rPr lang="zh-TW" altLang="zh-TW" sz="1100" kern="100" dirty="0" smtClean="0">
                          <a:solidFill>
                            <a:schemeClr val="bg1">
                              <a:lumMod val="65000"/>
                            </a:schemeClr>
                          </a:solidFill>
                          <a:latin typeface="+mj-ea"/>
                          <a:ea typeface="+mj-ea"/>
                          <a:cs typeface="Times New Roman"/>
                        </a:rPr>
                        <a:t>工單退料單維護</a:t>
                      </a:r>
                      <a:r>
                        <a:rPr lang="zh-TW" altLang="en-US" sz="1100" kern="100" dirty="0" smtClean="0">
                          <a:solidFill>
                            <a:schemeClr val="bg1">
                              <a:lumMod val="65000"/>
                            </a:schemeClr>
                          </a:solidFill>
                          <a:latin typeface="+mj-ea"/>
                          <a:ea typeface="+mj-ea"/>
                          <a:cs typeface="Times New Roman"/>
                        </a:rPr>
                        <a:t>、</a:t>
                      </a:r>
                      <a:endParaRPr lang="en-US" altLang="zh-TW" sz="1100" kern="100" dirty="0" smtClean="0">
                        <a:solidFill>
                          <a:schemeClr val="bg1">
                            <a:lumMod val="65000"/>
                          </a:schemeClr>
                        </a:solidFill>
                        <a:latin typeface="+mj-ea"/>
                        <a:ea typeface="+mj-ea"/>
                        <a:cs typeface="Times New Roman"/>
                      </a:endParaRPr>
                    </a:p>
                    <a:p>
                      <a:pPr marL="88265" marR="0" indent="-88265" algn="just" defTabSz="914400" rtl="0" eaLnBrk="1" fontAlgn="auto" latinLnBrk="0" hangingPunct="1">
                        <a:lnSpc>
                          <a:spcPct val="100000"/>
                        </a:lnSpc>
                        <a:spcBef>
                          <a:spcPts val="0"/>
                        </a:spcBef>
                        <a:spcAft>
                          <a:spcPts val="0"/>
                        </a:spcAft>
                        <a:buClrTx/>
                        <a:buSzTx/>
                        <a:buFontTx/>
                        <a:buNone/>
                        <a:tabLst/>
                        <a:defRPr/>
                      </a:pPr>
                      <a:r>
                        <a:rPr lang="en-US" altLang="zh-TW" sz="1100" kern="100" dirty="0" smtClean="0">
                          <a:solidFill>
                            <a:schemeClr val="bg1">
                              <a:lumMod val="65000"/>
                            </a:schemeClr>
                          </a:solidFill>
                          <a:latin typeface="+mj-ea"/>
                          <a:ea typeface="+mj-ea"/>
                          <a:cs typeface="Times New Roman"/>
                        </a:rPr>
                        <a:t>B-4.</a:t>
                      </a:r>
                      <a:r>
                        <a:rPr lang="zh-TW" altLang="zh-TW" sz="1100" kern="100" dirty="0" smtClean="0">
                          <a:solidFill>
                            <a:schemeClr val="bg1">
                              <a:lumMod val="65000"/>
                            </a:schemeClr>
                          </a:solidFill>
                          <a:latin typeface="+mj-ea"/>
                          <a:ea typeface="+mj-ea"/>
                          <a:cs typeface="Times New Roman"/>
                        </a:rPr>
                        <a:t>工單退料單作業</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kern="100" dirty="0">
                          <a:solidFill>
                            <a:schemeClr val="bg1">
                              <a:lumMod val="65000"/>
                            </a:schemeClr>
                          </a:solidFill>
                          <a:latin typeface="+mj-ea"/>
                          <a:ea typeface="+mj-ea"/>
                          <a:cs typeface="Times New Roman"/>
                        </a:rPr>
                        <a:t>V</a:t>
                      </a:r>
                      <a:endParaRPr lang="zh-TW" sz="1200" kern="100" dirty="0">
                        <a:solidFill>
                          <a:schemeClr val="bg1">
                            <a:lumMod val="6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432048">
                <a:tc vMerge="1">
                  <a:txBody>
                    <a:bodyPr/>
                    <a:lstStyle/>
                    <a:p>
                      <a:endParaRPr lang="zh-TW" altLang="en-US"/>
                    </a:p>
                  </a:txBody>
                  <a:tcPr/>
                </a:tc>
                <a:tc>
                  <a:txBody>
                    <a:bodyPr/>
                    <a:lstStyle/>
                    <a:p>
                      <a:pPr algn="just">
                        <a:lnSpc>
                          <a:spcPct val="100000"/>
                        </a:lnSpc>
                        <a:spcAft>
                          <a:spcPts val="0"/>
                        </a:spcAft>
                      </a:pPr>
                      <a:r>
                        <a:rPr lang="en-US" sz="1100" kern="100" dirty="0">
                          <a:solidFill>
                            <a:schemeClr val="bg1">
                              <a:lumMod val="65000"/>
                            </a:schemeClr>
                          </a:solidFill>
                          <a:latin typeface="+mj-ea"/>
                          <a:ea typeface="+mj-ea"/>
                          <a:cs typeface="Times New Roman"/>
                        </a:rPr>
                        <a:t>C.</a:t>
                      </a:r>
                      <a:r>
                        <a:rPr lang="zh-TW" sz="1100" kern="100" dirty="0">
                          <a:solidFill>
                            <a:schemeClr val="bg1">
                              <a:lumMod val="65000"/>
                            </a:schemeClr>
                          </a:solidFill>
                          <a:latin typeface="+mj-ea"/>
                          <a:ea typeface="+mj-ea"/>
                          <a:cs typeface="Times New Roman"/>
                        </a:rPr>
                        <a:t>設備精度提升補償模組</a:t>
                      </a:r>
                    </a:p>
                  </a:txBody>
                  <a:tcPr marL="30145" marR="3014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265" indent="-88265" algn="just">
                        <a:lnSpc>
                          <a:spcPct val="100000"/>
                        </a:lnSpc>
                        <a:spcAft>
                          <a:spcPts val="0"/>
                        </a:spcAft>
                      </a:pPr>
                      <a:r>
                        <a:rPr lang="en-US" sz="1100" kern="100" dirty="0">
                          <a:solidFill>
                            <a:schemeClr val="bg1">
                              <a:lumMod val="65000"/>
                            </a:schemeClr>
                          </a:solidFill>
                          <a:latin typeface="+mj-ea"/>
                          <a:ea typeface="+mj-ea"/>
                          <a:cs typeface="Times New Roman"/>
                        </a:rPr>
                        <a:t>C-1.</a:t>
                      </a:r>
                      <a:r>
                        <a:rPr lang="zh-TW" sz="1100" kern="100" dirty="0">
                          <a:solidFill>
                            <a:schemeClr val="bg1">
                              <a:lumMod val="65000"/>
                            </a:schemeClr>
                          </a:solidFill>
                          <a:latin typeface="+mj-ea"/>
                          <a:ea typeface="+mj-ea"/>
                          <a:cs typeface="Times New Roman"/>
                        </a:rPr>
                        <a:t>溫升熱補償功能模組</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kern="100" dirty="0">
                          <a:solidFill>
                            <a:schemeClr val="bg1">
                              <a:lumMod val="65000"/>
                            </a:schemeClr>
                          </a:solidFill>
                          <a:latin typeface="+mj-ea"/>
                          <a:ea typeface="+mj-ea"/>
                          <a:cs typeface="Times New Roman"/>
                        </a:rPr>
                        <a:t>V</a:t>
                      </a:r>
                      <a:endParaRPr lang="zh-TW" sz="1200" kern="100" dirty="0">
                        <a:solidFill>
                          <a:schemeClr val="bg1">
                            <a:lumMod val="6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5817071"/>
                  </a:ext>
                </a:extLst>
              </a:tr>
              <a:tr h="144000">
                <a:tc vMerge="1">
                  <a:txBody>
                    <a:bodyPr/>
                    <a:lstStyle/>
                    <a:p>
                      <a:pPr marL="71755" marR="71755" algn="ctr" defTabSz="914400" rtl="0" eaLnBrk="1" latinLnBrk="0" hangingPunct="1">
                        <a:lnSpc>
                          <a:spcPct val="100000"/>
                        </a:lnSpc>
                        <a:spcAft>
                          <a:spcPts val="0"/>
                        </a:spcAft>
                      </a:pPr>
                      <a:endParaRPr lang="zh-TW" sz="1200" kern="100" dirty="0">
                        <a:solidFill>
                          <a:schemeClr val="tx1"/>
                        </a:solidFill>
                        <a:latin typeface="+mn-ea"/>
                        <a:ea typeface="+mn-ea"/>
                        <a:cs typeface="Times New Roman"/>
                      </a:endParaRPr>
                    </a:p>
                  </a:txBody>
                  <a:tcPr marL="114300" marR="114300" marT="0" marB="0"/>
                </a:tc>
                <a:tc>
                  <a:txBody>
                    <a:bodyPr/>
                    <a:lstStyle/>
                    <a:p>
                      <a:pPr algn="just">
                        <a:lnSpc>
                          <a:spcPct val="100000"/>
                        </a:lnSpc>
                        <a:spcAft>
                          <a:spcPts val="0"/>
                        </a:spcAft>
                      </a:pPr>
                      <a:r>
                        <a:rPr lang="en-US" sz="1100" kern="100" dirty="0" smtClean="0">
                          <a:solidFill>
                            <a:schemeClr val="bg1">
                              <a:lumMod val="65000"/>
                            </a:schemeClr>
                          </a:solidFill>
                          <a:latin typeface="+mj-ea"/>
                          <a:ea typeface="+mj-ea"/>
                          <a:cs typeface="Times New Roman"/>
                        </a:rPr>
                        <a:t>D.</a:t>
                      </a:r>
                      <a:r>
                        <a:rPr lang="zh-TW" altLang="en-US" sz="1100" kern="100" dirty="0" smtClean="0">
                          <a:solidFill>
                            <a:schemeClr val="bg1">
                              <a:lumMod val="65000"/>
                            </a:schemeClr>
                          </a:solidFill>
                          <a:latin typeface="+mj-ea"/>
                          <a:ea typeface="+mj-ea"/>
                          <a:cs typeface="Times New Roman"/>
                        </a:rPr>
                        <a:t>流程數位化管理模組</a:t>
                      </a:r>
                      <a:endParaRPr lang="zh-TW" sz="1100" kern="100" dirty="0">
                        <a:solidFill>
                          <a:schemeClr val="bg1">
                            <a:lumMod val="65000"/>
                          </a:schemeClr>
                        </a:solidFill>
                        <a:latin typeface="+mj-ea"/>
                        <a:ea typeface="+mj-ea"/>
                        <a:cs typeface="Times New Roman"/>
                      </a:endParaRPr>
                    </a:p>
                  </a:txBody>
                  <a:tcPr marL="30145" marR="3014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265" marR="0" lvl="0" indent="-88265" algn="just" defTabSz="914400" rtl="0" eaLnBrk="1" fontAlgn="auto" latinLnBrk="0" hangingPunct="1">
                        <a:lnSpc>
                          <a:spcPct val="100000"/>
                        </a:lnSpc>
                        <a:spcBef>
                          <a:spcPts val="0"/>
                        </a:spcBef>
                        <a:spcAft>
                          <a:spcPts val="0"/>
                        </a:spcAft>
                        <a:buClrTx/>
                        <a:buSzTx/>
                        <a:buFontTx/>
                        <a:buNone/>
                        <a:tabLst/>
                        <a:defRPr/>
                      </a:pPr>
                      <a:r>
                        <a:rPr lang="en-US" altLang="zh-TW" sz="1100" kern="100" dirty="0" smtClean="0">
                          <a:solidFill>
                            <a:schemeClr val="bg1">
                              <a:lumMod val="65000"/>
                            </a:schemeClr>
                          </a:solidFill>
                          <a:latin typeface="+mj-ea"/>
                          <a:ea typeface="+mj-ea"/>
                          <a:cs typeface="Times New Roman"/>
                        </a:rPr>
                        <a:t>D-1.</a:t>
                      </a:r>
                      <a:r>
                        <a:rPr lang="zh-TW" altLang="en-US" sz="1100" dirty="0" smtClean="0">
                          <a:solidFill>
                            <a:schemeClr val="bg1">
                              <a:lumMod val="65000"/>
                            </a:schemeClr>
                          </a:solidFill>
                          <a:latin typeface="+mj-ea"/>
                          <a:ea typeface="+mj-ea"/>
                        </a:rPr>
                        <a:t>資料擷取功能、</a:t>
                      </a:r>
                      <a:r>
                        <a:rPr lang="en-US" altLang="zh-TW" sz="1100" dirty="0" smtClean="0">
                          <a:solidFill>
                            <a:schemeClr val="bg1">
                              <a:lumMod val="65000"/>
                            </a:schemeClr>
                          </a:solidFill>
                          <a:latin typeface="+mj-ea"/>
                          <a:ea typeface="+mj-ea"/>
                        </a:rPr>
                        <a:t>D-2.</a:t>
                      </a:r>
                      <a:r>
                        <a:rPr lang="zh-TW" altLang="en-US" sz="1100" dirty="0" smtClean="0">
                          <a:solidFill>
                            <a:schemeClr val="bg1">
                              <a:lumMod val="65000"/>
                            </a:schemeClr>
                          </a:solidFill>
                          <a:latin typeface="+mj-ea"/>
                          <a:ea typeface="+mj-ea"/>
                        </a:rPr>
                        <a:t>跨站流程顯示功能、</a:t>
                      </a:r>
                      <a:r>
                        <a:rPr lang="en-US" altLang="zh-TW" sz="1100" dirty="0" smtClean="0">
                          <a:solidFill>
                            <a:schemeClr val="bg1">
                              <a:lumMod val="65000"/>
                            </a:schemeClr>
                          </a:solidFill>
                          <a:latin typeface="+mj-ea"/>
                          <a:ea typeface="+mj-ea"/>
                        </a:rPr>
                        <a:t>D-3.</a:t>
                      </a:r>
                      <a:r>
                        <a:rPr lang="zh-TW" altLang="en-US" sz="1100" dirty="0" smtClean="0">
                          <a:solidFill>
                            <a:schemeClr val="bg1">
                              <a:lumMod val="65000"/>
                            </a:schemeClr>
                          </a:solidFill>
                          <a:latin typeface="+mj-ea"/>
                          <a:ea typeface="+mj-ea"/>
                        </a:rPr>
                        <a:t>單站流程顯示功能、</a:t>
                      </a:r>
                      <a:r>
                        <a:rPr lang="en-US" altLang="zh-TW" sz="1100" dirty="0" smtClean="0">
                          <a:solidFill>
                            <a:schemeClr val="bg1">
                              <a:lumMod val="65000"/>
                            </a:schemeClr>
                          </a:solidFill>
                          <a:latin typeface="+mj-ea"/>
                          <a:ea typeface="+mj-ea"/>
                        </a:rPr>
                        <a:t>D-4.</a:t>
                      </a:r>
                      <a:r>
                        <a:rPr lang="zh-TW" altLang="en-US" sz="1100" dirty="0" smtClean="0">
                          <a:solidFill>
                            <a:schemeClr val="bg1">
                              <a:lumMod val="65000"/>
                            </a:schemeClr>
                          </a:solidFill>
                          <a:latin typeface="+mj-ea"/>
                          <a:ea typeface="+mj-ea"/>
                        </a:rPr>
                        <a:t>數據分析功能</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solidFill>
                          <a:schemeClr val="accent1">
                            <a:lumMod val="7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kern="100" dirty="0">
                          <a:solidFill>
                            <a:schemeClr val="accent1">
                              <a:lumMod val="75000"/>
                            </a:schemeClr>
                          </a:solidFill>
                          <a:latin typeface="+mj-ea"/>
                          <a:ea typeface="+mj-ea"/>
                          <a:cs typeface="Times New Roman"/>
                        </a:rPr>
                        <a:t>V</a:t>
                      </a:r>
                      <a:endParaRPr lang="zh-TW" sz="1200" kern="100" dirty="0">
                        <a:solidFill>
                          <a:schemeClr val="accent1">
                            <a:lumMod val="7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10" name="Rectangle 2"/>
          <p:cNvSpPr txBox="1">
            <a:spLocks noChangeArrowheads="1"/>
          </p:cNvSpPr>
          <p:nvPr/>
        </p:nvSpPr>
        <p:spPr bwMode="auto">
          <a:xfrm>
            <a:off x="-36512" y="1059336"/>
            <a:ext cx="8581444"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361950" lvl="1" algn="l">
              <a:spcBef>
                <a:spcPts val="0"/>
              </a:spcBef>
            </a:pPr>
            <a:r>
              <a:rPr lang="en-US" altLang="zh-TW" sz="2000" dirty="0" smtClean="0"/>
              <a:t>(</a:t>
            </a:r>
            <a:r>
              <a:rPr lang="zh-TW" altLang="en-US" sz="2000" dirty="0" smtClean="0"/>
              <a:t>三</a:t>
            </a:r>
            <a:r>
              <a:rPr lang="en-US" altLang="zh-TW" sz="2000" dirty="0" smtClean="0"/>
              <a:t>)</a:t>
            </a:r>
            <a:r>
              <a:rPr lang="zh-TW" altLang="en-US" sz="2000" dirty="0" smtClean="0"/>
              <a:t>本案系統架構</a:t>
            </a:r>
            <a:r>
              <a:rPr lang="en-US" altLang="zh-TW" sz="2000" dirty="0" smtClean="0"/>
              <a:t>(2/2)-</a:t>
            </a:r>
            <a:r>
              <a:rPr lang="zh-TW" altLang="zh-TW" sz="2000" dirty="0" smtClean="0"/>
              <a:t>擬導入系統智慧化應用服務模組</a:t>
            </a:r>
            <a:r>
              <a:rPr lang="en-US" altLang="zh-TW" sz="2000" dirty="0" smtClean="0"/>
              <a:t>/</a:t>
            </a:r>
            <a:r>
              <a:rPr lang="zh-TW" altLang="zh-TW" sz="2000" dirty="0" smtClean="0"/>
              <a:t>功能表</a:t>
            </a:r>
            <a:endParaRPr lang="zh-TW" altLang="en-US" sz="2000" dirty="0" smtClean="0"/>
          </a:p>
        </p:txBody>
      </p:sp>
      <p:graphicFrame>
        <p:nvGraphicFramePr>
          <p:cNvPr id="6" name="表格 5"/>
          <p:cNvGraphicFramePr>
            <a:graphicFrameLocks noGrp="1"/>
          </p:cNvGraphicFramePr>
          <p:nvPr>
            <p:extLst>
              <p:ext uri="{D42A27DB-BD31-4B8C-83A1-F6EECF244321}">
                <p14:modId xmlns:p14="http://schemas.microsoft.com/office/powerpoint/2010/main" val="3145498099"/>
              </p:ext>
            </p:extLst>
          </p:nvPr>
        </p:nvGraphicFramePr>
        <p:xfrm>
          <a:off x="1331640" y="1700808"/>
          <a:ext cx="6696744" cy="1201414"/>
        </p:xfrm>
        <a:graphic>
          <a:graphicData uri="http://schemas.openxmlformats.org/drawingml/2006/table">
            <a:tbl>
              <a:tblPr/>
              <a:tblGrid>
                <a:gridCol w="1287310">
                  <a:extLst>
                    <a:ext uri="{9D8B030D-6E8A-4147-A177-3AD203B41FA5}">
                      <a16:colId xmlns:a16="http://schemas.microsoft.com/office/drawing/2014/main" val="20000"/>
                    </a:ext>
                  </a:extLst>
                </a:gridCol>
                <a:gridCol w="368874">
                  <a:extLst>
                    <a:ext uri="{9D8B030D-6E8A-4147-A177-3AD203B41FA5}">
                      <a16:colId xmlns:a16="http://schemas.microsoft.com/office/drawing/2014/main" val="20001"/>
                    </a:ext>
                  </a:extLst>
                </a:gridCol>
                <a:gridCol w="1262324">
                  <a:extLst>
                    <a:ext uri="{9D8B030D-6E8A-4147-A177-3AD203B41FA5}">
                      <a16:colId xmlns:a16="http://schemas.microsoft.com/office/drawing/2014/main" val="20002"/>
                    </a:ext>
                  </a:extLst>
                </a:gridCol>
                <a:gridCol w="372577">
                  <a:extLst>
                    <a:ext uri="{9D8B030D-6E8A-4147-A177-3AD203B41FA5}">
                      <a16:colId xmlns:a16="http://schemas.microsoft.com/office/drawing/2014/main" val="20003"/>
                    </a:ext>
                  </a:extLst>
                </a:gridCol>
                <a:gridCol w="1492303">
                  <a:extLst>
                    <a:ext uri="{9D8B030D-6E8A-4147-A177-3AD203B41FA5}">
                      <a16:colId xmlns:a16="http://schemas.microsoft.com/office/drawing/2014/main" val="20004"/>
                    </a:ext>
                  </a:extLst>
                </a:gridCol>
                <a:gridCol w="354674">
                  <a:extLst>
                    <a:ext uri="{9D8B030D-6E8A-4147-A177-3AD203B41FA5}">
                      <a16:colId xmlns:a16="http://schemas.microsoft.com/office/drawing/2014/main" val="20005"/>
                    </a:ext>
                  </a:extLst>
                </a:gridCol>
                <a:gridCol w="1190729">
                  <a:extLst>
                    <a:ext uri="{9D8B030D-6E8A-4147-A177-3AD203B41FA5}">
                      <a16:colId xmlns:a16="http://schemas.microsoft.com/office/drawing/2014/main" val="20006"/>
                    </a:ext>
                  </a:extLst>
                </a:gridCol>
                <a:gridCol w="367953">
                  <a:extLst>
                    <a:ext uri="{9D8B030D-6E8A-4147-A177-3AD203B41FA5}">
                      <a16:colId xmlns:a16="http://schemas.microsoft.com/office/drawing/2014/main" val="20007"/>
                    </a:ext>
                  </a:extLst>
                </a:gridCol>
              </a:tblGrid>
              <a:tr h="210814">
                <a:tc>
                  <a:txBody>
                    <a:bodyPr/>
                    <a:lstStyle/>
                    <a:p>
                      <a:pPr algn="ctr">
                        <a:lnSpc>
                          <a:spcPct val="100000"/>
                        </a:lnSpc>
                        <a:spcAft>
                          <a:spcPts val="0"/>
                        </a:spcAft>
                      </a:pPr>
                      <a:r>
                        <a:rPr lang="zh-TW" altLang="zh-TW" sz="1100" b="1" kern="1200" dirty="0" smtClean="0">
                          <a:solidFill>
                            <a:schemeClr val="tx1"/>
                          </a:solidFill>
                          <a:latin typeface="微軟正黑體" panose="020B0604030504040204" pitchFamily="34" charset="-120"/>
                          <a:ea typeface="微軟正黑體" panose="020B0604030504040204" pitchFamily="34" charset="-120"/>
                          <a:cs typeface="+mn-cs"/>
                        </a:rPr>
                        <a:t>原設備聯網數</a:t>
                      </a:r>
                      <a:r>
                        <a:rPr lang="en-US" altLang="zh-TW" sz="1100" b="1" kern="1200" dirty="0" smtClean="0">
                          <a:solidFill>
                            <a:schemeClr val="tx1"/>
                          </a:solidFill>
                          <a:latin typeface="微軟正黑體" panose="020B0604030504040204" pitchFamily="34" charset="-120"/>
                          <a:ea typeface="微軟正黑體" panose="020B0604030504040204" pitchFamily="34" charset="-120"/>
                          <a:cs typeface="+mn-cs"/>
                        </a:rPr>
                        <a:t>(</a:t>
                      </a:r>
                      <a:r>
                        <a:rPr lang="zh-TW" altLang="zh-TW" sz="1100" b="1" kern="1200" dirty="0" smtClean="0">
                          <a:solidFill>
                            <a:schemeClr val="tx1"/>
                          </a:solidFill>
                          <a:latin typeface="微軟正黑體" panose="020B0604030504040204" pitchFamily="34" charset="-120"/>
                          <a:ea typeface="微軟正黑體" panose="020B0604030504040204" pitchFamily="34" charset="-120"/>
                          <a:cs typeface="+mn-cs"/>
                        </a:rPr>
                        <a:t>台</a:t>
                      </a:r>
                      <a:r>
                        <a:rPr lang="en-US" altLang="zh-TW" sz="1100" b="1" kern="1200" dirty="0" smtClean="0">
                          <a:solidFill>
                            <a:schemeClr val="tx1"/>
                          </a:solidFill>
                          <a:latin typeface="微軟正黑體" panose="020B0604030504040204" pitchFamily="34" charset="-120"/>
                          <a:ea typeface="微軟正黑體" panose="020B0604030504040204" pitchFamily="34" charset="-120"/>
                          <a:cs typeface="+mn-cs"/>
                        </a:rPr>
                        <a:t>)</a:t>
                      </a:r>
                      <a:endParaRPr lang="zh-TW" sz="1100" kern="100" dirty="0">
                        <a:latin typeface="微軟正黑體" panose="020B0604030504040204" pitchFamily="34" charset="-120"/>
                        <a:ea typeface="微軟正黑體" panose="020B0604030504040204" pitchFamily="34" charset="-120"/>
                        <a:cs typeface="Times New Roman"/>
                      </a:endParaRPr>
                    </a:p>
                  </a:txBody>
                  <a:tcPr marL="30145" marR="30145"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6DDE8"/>
                    </a:solidFill>
                  </a:tcPr>
                </a:tc>
                <a:tc>
                  <a:txBody>
                    <a:bodyPr/>
                    <a:lstStyle/>
                    <a:p>
                      <a:pPr marL="71755" marR="71755" indent="0" algn="ctr" defTabSz="914400" rtl="0" eaLnBrk="1" fontAlgn="auto" latinLnBrk="0" hangingPunct="1">
                        <a:lnSpc>
                          <a:spcPct val="100000"/>
                        </a:lnSpc>
                        <a:spcBef>
                          <a:spcPts val="0"/>
                        </a:spcBef>
                        <a:spcAft>
                          <a:spcPts val="0"/>
                        </a:spcAft>
                        <a:buClrTx/>
                        <a:buSzTx/>
                        <a:buFontTx/>
                        <a:buNone/>
                        <a:tabLst/>
                        <a:defRPr/>
                      </a:pPr>
                      <a:r>
                        <a:rPr lang="en-US"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8</a:t>
                      </a:r>
                      <a:endParaRPr lang="zh-TW" altLang="zh-TW" sz="1100"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zh-TW" altLang="zh-TW" sz="1100" b="1" kern="1200" dirty="0" smtClean="0">
                          <a:solidFill>
                            <a:schemeClr val="tx1"/>
                          </a:solidFill>
                          <a:latin typeface="微軟正黑體" panose="020B0604030504040204" pitchFamily="34" charset="-120"/>
                          <a:ea typeface="微軟正黑體" panose="020B0604030504040204" pitchFamily="34" charset="-120"/>
                          <a:cs typeface="+mn-cs"/>
                        </a:rPr>
                        <a:t>聯網設備</a:t>
                      </a:r>
                      <a:r>
                        <a:rPr lang="zh-TW" altLang="en-US" sz="1100" b="1" kern="1200" dirty="0" smtClean="0">
                          <a:solidFill>
                            <a:schemeClr val="tx1"/>
                          </a:solidFill>
                          <a:latin typeface="微軟正黑體" panose="020B0604030504040204" pitchFamily="34" charset="-120"/>
                          <a:ea typeface="微軟正黑體" panose="020B0604030504040204" pitchFamily="34" charset="-120"/>
                          <a:cs typeface="+mn-cs"/>
                        </a:rPr>
                        <a:t>系統</a:t>
                      </a:r>
                      <a:r>
                        <a:rPr lang="zh-TW" altLang="zh-TW" sz="1100" b="1" kern="1200" dirty="0" smtClean="0">
                          <a:solidFill>
                            <a:schemeClr val="tx1"/>
                          </a:solidFill>
                          <a:latin typeface="微軟正黑體" panose="020B0604030504040204" pitchFamily="34" charset="-120"/>
                          <a:ea typeface="微軟正黑體" panose="020B0604030504040204" pitchFamily="34" charset="-120"/>
                          <a:cs typeface="+mn-cs"/>
                        </a:rPr>
                        <a:t>類別</a:t>
                      </a:r>
                      <a:endParaRPr lang="zh-TW" altLang="zh-TW" sz="1100" b="1" kern="1200" dirty="0">
                        <a:solidFill>
                          <a:schemeClr val="tx1"/>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6DDE8"/>
                    </a:solidFill>
                  </a:tcPr>
                </a:tc>
                <a:tc>
                  <a:txBody>
                    <a:bodyPr/>
                    <a:lstStyle/>
                    <a:p>
                      <a:pPr marL="0" marR="71755" algn="ctr" defTabSz="914400" rtl="0" eaLnBrk="1" latinLnBrk="0" hangingPunct="1">
                        <a:lnSpc>
                          <a:spcPct val="100000"/>
                        </a:lnSpc>
                        <a:spcAft>
                          <a:spcPts val="0"/>
                        </a:spcAft>
                      </a:pPr>
                      <a:r>
                        <a:rPr lang="en-US"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3</a:t>
                      </a:r>
                      <a:endParaRPr lang="zh-TW" altLang="zh-TW" sz="1100"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100" b="1" kern="1200" dirty="0" smtClean="0">
                          <a:solidFill>
                            <a:schemeClr val="tx1"/>
                          </a:solidFill>
                          <a:latin typeface="微軟正黑體" panose="020B0604030504040204" pitchFamily="34" charset="-120"/>
                          <a:ea typeface="微軟正黑體" panose="020B0604030504040204" pitchFamily="34" charset="-120"/>
                          <a:cs typeface="+mn-cs"/>
                        </a:rPr>
                        <a:t>擬輔導後聯網數</a:t>
                      </a:r>
                      <a:r>
                        <a:rPr lang="en-US" altLang="zh-TW" sz="1100" b="1" kern="1200" dirty="0" smtClean="0">
                          <a:solidFill>
                            <a:schemeClr val="tx1"/>
                          </a:solidFill>
                          <a:latin typeface="微軟正黑體" panose="020B0604030504040204" pitchFamily="34" charset="-120"/>
                          <a:ea typeface="微軟正黑體" panose="020B0604030504040204" pitchFamily="34" charset="-120"/>
                          <a:cs typeface="+mn-cs"/>
                        </a:rPr>
                        <a:t>(</a:t>
                      </a:r>
                      <a:r>
                        <a:rPr lang="zh-TW" altLang="zh-TW" sz="1100" b="1" kern="1200" dirty="0" smtClean="0">
                          <a:solidFill>
                            <a:schemeClr val="tx1"/>
                          </a:solidFill>
                          <a:latin typeface="微軟正黑體" panose="020B0604030504040204" pitchFamily="34" charset="-120"/>
                          <a:ea typeface="微軟正黑體" panose="020B0604030504040204" pitchFamily="34" charset="-120"/>
                          <a:cs typeface="+mn-cs"/>
                        </a:rPr>
                        <a:t>台</a:t>
                      </a:r>
                      <a:r>
                        <a:rPr lang="en-US" altLang="zh-TW" sz="1100" b="1" kern="1200" dirty="0" smtClean="0">
                          <a:solidFill>
                            <a:schemeClr val="tx1"/>
                          </a:solidFill>
                          <a:latin typeface="微軟正黑體" panose="020B0604030504040204" pitchFamily="34" charset="-120"/>
                          <a:ea typeface="微軟正黑體" panose="020B0604030504040204" pitchFamily="34" charset="-120"/>
                          <a:cs typeface="+mn-cs"/>
                        </a:rPr>
                        <a:t>)</a:t>
                      </a:r>
                      <a:endParaRPr lang="zh-TW" altLang="zh-TW" sz="1100" b="1" kern="1200" dirty="0" smtClean="0">
                        <a:solidFill>
                          <a:schemeClr val="tx1"/>
                        </a:solidFill>
                        <a:latin typeface="微軟正黑體" panose="020B0604030504040204" pitchFamily="34" charset="-120"/>
                        <a:ea typeface="微軟正黑體" panose="020B0604030504040204" pitchFamily="34" charset="-120"/>
                        <a:cs typeface="+mn-cs"/>
                      </a:endParaRPr>
                    </a:p>
                  </a:txBody>
                  <a:tcPr marL="30145" marR="30145"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6DDE8"/>
                    </a:solidFill>
                  </a:tcPr>
                </a:tc>
                <a:tc>
                  <a:txBody>
                    <a:bodyPr/>
                    <a:lstStyle/>
                    <a:p>
                      <a:pPr marL="71755" marR="71755" indent="0" algn="ctr" defTabSz="914400" rtl="0" eaLnBrk="1" fontAlgn="auto" latinLnBrk="0" hangingPunct="1">
                        <a:lnSpc>
                          <a:spcPct val="100000"/>
                        </a:lnSpc>
                        <a:spcBef>
                          <a:spcPts val="0"/>
                        </a:spcBef>
                        <a:spcAft>
                          <a:spcPts val="0"/>
                        </a:spcAft>
                        <a:buClrTx/>
                        <a:buSzTx/>
                        <a:buFontTx/>
                        <a:buNone/>
                        <a:tabLst/>
                        <a:defRPr/>
                      </a:pPr>
                      <a:r>
                        <a:rPr lang="en-US"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7</a:t>
                      </a:r>
                      <a:endParaRPr lang="zh-TW" altLang="zh-TW" sz="1100"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100" b="1" kern="1200" dirty="0" smtClean="0">
                          <a:solidFill>
                            <a:schemeClr val="tx1"/>
                          </a:solidFill>
                          <a:latin typeface="微軟正黑體" panose="020B0604030504040204" pitchFamily="34" charset="-120"/>
                          <a:ea typeface="微軟正黑體" panose="020B0604030504040204" pitchFamily="34" charset="-120"/>
                          <a:cs typeface="+mn-cs"/>
                        </a:rPr>
                        <a:t>聯網設備類別數</a:t>
                      </a:r>
                      <a:endParaRPr lang="zh-TW" altLang="zh-TW" sz="1100" b="1" kern="1200" dirty="0">
                        <a:solidFill>
                          <a:schemeClr val="tx1"/>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6DDE8"/>
                    </a:solidFill>
                  </a:tcPr>
                </a:tc>
                <a:tc>
                  <a:txBody>
                    <a:bodyPr/>
                    <a:lstStyle/>
                    <a:p>
                      <a:pPr marL="71755" marR="71755" indent="0" algn="ctr" defTabSz="914400" rtl="0" eaLnBrk="1" fontAlgn="auto" latinLnBrk="0" hangingPunct="1">
                        <a:lnSpc>
                          <a:spcPct val="100000"/>
                        </a:lnSpc>
                        <a:spcBef>
                          <a:spcPts val="0"/>
                        </a:spcBef>
                        <a:spcAft>
                          <a:spcPts val="0"/>
                        </a:spcAft>
                        <a:buClrTx/>
                        <a:buSzTx/>
                        <a:buFontTx/>
                        <a:buNone/>
                        <a:tabLst/>
                        <a:defRPr/>
                      </a:pPr>
                      <a:r>
                        <a:rPr lang="en-US"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6</a:t>
                      </a:r>
                      <a:endParaRPr lang="zh-TW" altLang="zh-TW" sz="1100"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7283">
                <a:tc>
                  <a:txBody>
                    <a:bodyPr/>
                    <a:lstStyle/>
                    <a:p>
                      <a:pPr marL="0" indent="0" algn="ctr">
                        <a:lnSpc>
                          <a:spcPts val="1800"/>
                        </a:lnSpc>
                        <a:spcAft>
                          <a:spcPts val="0"/>
                        </a:spcAft>
                      </a:pPr>
                      <a:r>
                        <a:rPr lang="en-US" sz="1100" kern="100" dirty="0">
                          <a:solidFill>
                            <a:srgbClr val="808080"/>
                          </a:solidFill>
                          <a:effectLst/>
                          <a:latin typeface="+mj-ea"/>
                          <a:ea typeface="+mj-ea"/>
                          <a:cs typeface="Times New Roman" panose="02020603050405020304" pitchFamily="18" charset="0"/>
                        </a:rPr>
                        <a:t>CNC</a:t>
                      </a:r>
                      <a:r>
                        <a:rPr lang="zh-TW" sz="1100" kern="100" dirty="0">
                          <a:solidFill>
                            <a:srgbClr val="808080"/>
                          </a:solidFill>
                          <a:effectLst/>
                          <a:latin typeface="+mj-ea"/>
                          <a:ea typeface="+mj-ea"/>
                          <a:cs typeface="Times New Roman" panose="02020603050405020304" pitchFamily="18" charset="0"/>
                        </a:rPr>
                        <a:t>車床</a:t>
                      </a:r>
                      <a:endParaRPr lang="zh-TW" sz="1400" kern="100" dirty="0">
                        <a:effectLst/>
                        <a:latin typeface="+mj-ea"/>
                        <a:ea typeface="+mj-ea"/>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2600"/>
                        </a:lnSpc>
                        <a:spcAft>
                          <a:spcPts val="0"/>
                        </a:spcAft>
                      </a:pPr>
                      <a:r>
                        <a:rPr lang="en-US" sz="1100" kern="100" dirty="0">
                          <a:solidFill>
                            <a:srgbClr val="808080"/>
                          </a:solidFill>
                          <a:effectLst/>
                          <a:latin typeface="+mj-ea"/>
                          <a:ea typeface="+mj-ea"/>
                          <a:cs typeface="Times New Roman" panose="02020603050405020304" pitchFamily="18" charset="0"/>
                        </a:rPr>
                        <a:t>2</a:t>
                      </a:r>
                      <a:endParaRPr lang="zh-TW" sz="1400" kern="100" dirty="0">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04800" algn="ctr">
                        <a:lnSpc>
                          <a:spcPts val="1800"/>
                        </a:lnSpc>
                        <a:spcAft>
                          <a:spcPts val="0"/>
                        </a:spcAft>
                      </a:pPr>
                      <a:r>
                        <a:rPr lang="en-US" sz="1100" kern="100" dirty="0">
                          <a:effectLst/>
                          <a:latin typeface="+mj-ea"/>
                          <a:ea typeface="+mj-ea"/>
                          <a:cs typeface="Times New Roman" panose="02020603050405020304" pitchFamily="18" charset="0"/>
                        </a:rPr>
                        <a:t> </a:t>
                      </a:r>
                      <a:endParaRPr lang="zh-TW" sz="1400" kern="100" dirty="0">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2600"/>
                        </a:lnSpc>
                        <a:spcAft>
                          <a:spcPts val="0"/>
                        </a:spcAft>
                      </a:pPr>
                      <a:r>
                        <a:rPr lang="en-US" sz="1100" kern="100" dirty="0">
                          <a:effectLst/>
                          <a:latin typeface="+mj-ea"/>
                          <a:ea typeface="+mj-ea"/>
                          <a:cs typeface="Times New Roman" panose="02020603050405020304" pitchFamily="18" charset="0"/>
                        </a:rPr>
                        <a:t> </a:t>
                      </a:r>
                      <a:endParaRPr lang="zh-TW" sz="1400" kern="100" dirty="0">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a:lnSpc>
                          <a:spcPts val="1800"/>
                        </a:lnSpc>
                        <a:spcAft>
                          <a:spcPts val="0"/>
                        </a:spcAft>
                      </a:pPr>
                      <a:r>
                        <a:rPr lang="en-US" sz="1100" kern="100" dirty="0">
                          <a:solidFill>
                            <a:srgbClr val="808080"/>
                          </a:solidFill>
                          <a:effectLst/>
                          <a:latin typeface="+mj-ea"/>
                          <a:ea typeface="+mj-ea"/>
                          <a:cs typeface="Times New Roman" panose="02020603050405020304" pitchFamily="18" charset="0"/>
                        </a:rPr>
                        <a:t>CNC</a:t>
                      </a:r>
                      <a:r>
                        <a:rPr lang="zh-TW" sz="1100" kern="100" dirty="0">
                          <a:solidFill>
                            <a:srgbClr val="808080"/>
                          </a:solidFill>
                          <a:effectLst/>
                          <a:latin typeface="+mj-ea"/>
                          <a:ea typeface="+mj-ea"/>
                          <a:cs typeface="Times New Roman" panose="02020603050405020304" pitchFamily="18" charset="0"/>
                        </a:rPr>
                        <a:t>車床</a:t>
                      </a:r>
                      <a:endParaRPr lang="zh-TW" sz="1400" kern="100" dirty="0">
                        <a:effectLst/>
                        <a:latin typeface="+mj-ea"/>
                        <a:ea typeface="+mj-ea"/>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2600"/>
                        </a:lnSpc>
                        <a:spcAft>
                          <a:spcPts val="0"/>
                        </a:spcAft>
                      </a:pPr>
                      <a:r>
                        <a:rPr lang="en-US" sz="1100" kern="100" dirty="0">
                          <a:solidFill>
                            <a:srgbClr val="808080"/>
                          </a:solidFill>
                          <a:effectLst/>
                          <a:latin typeface="+mj-ea"/>
                          <a:ea typeface="+mj-ea"/>
                          <a:cs typeface="Times New Roman" panose="02020603050405020304" pitchFamily="18" charset="0"/>
                        </a:rPr>
                        <a:t>2</a:t>
                      </a:r>
                      <a:endParaRPr lang="zh-TW" sz="1400" kern="100" dirty="0">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2600"/>
                        </a:lnSpc>
                        <a:spcAft>
                          <a:spcPts val="0"/>
                        </a:spcAft>
                      </a:pPr>
                      <a:r>
                        <a:rPr lang="zh-TW" sz="1100" kern="100" dirty="0">
                          <a:solidFill>
                            <a:srgbClr val="808080"/>
                          </a:solidFill>
                          <a:effectLst/>
                          <a:latin typeface="+mj-ea"/>
                          <a:ea typeface="+mj-ea"/>
                          <a:cs typeface="Times New Roman" panose="02020603050405020304" pitchFamily="18" charset="0"/>
                        </a:rPr>
                        <a:t>射出機</a:t>
                      </a:r>
                      <a:endParaRPr lang="zh-TW" sz="1400" kern="100" dirty="0">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2600"/>
                        </a:lnSpc>
                        <a:spcAft>
                          <a:spcPts val="0"/>
                        </a:spcAft>
                      </a:pPr>
                      <a:r>
                        <a:rPr lang="en-US" sz="1100" kern="100" dirty="0">
                          <a:solidFill>
                            <a:srgbClr val="808080"/>
                          </a:solidFill>
                          <a:effectLst/>
                          <a:latin typeface="+mj-ea"/>
                          <a:ea typeface="+mj-ea"/>
                          <a:cs typeface="Times New Roman" panose="02020603050405020304" pitchFamily="18" charset="0"/>
                        </a:rPr>
                        <a:t>1</a:t>
                      </a:r>
                      <a:endParaRPr lang="zh-TW" sz="1400" kern="100" dirty="0">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37283">
                <a:tc>
                  <a:txBody>
                    <a:bodyPr/>
                    <a:lstStyle/>
                    <a:p>
                      <a:pPr marL="0" algn="ctr" defTabSz="914400" rtl="0" eaLnBrk="1" latinLnBrk="0" hangingPunct="1">
                        <a:lnSpc>
                          <a:spcPts val="2600"/>
                        </a:lnSpc>
                        <a:spcAft>
                          <a:spcPts val="0"/>
                        </a:spcAft>
                      </a:pPr>
                      <a:r>
                        <a:rPr lang="en-US" sz="1100" kern="100" dirty="0">
                          <a:solidFill>
                            <a:schemeClr val="bg1">
                              <a:lumMod val="65000"/>
                            </a:schemeClr>
                          </a:solidFill>
                          <a:effectLst/>
                          <a:latin typeface="+mj-ea"/>
                          <a:ea typeface="+mj-ea"/>
                          <a:cs typeface="Times New Roman" panose="02020603050405020304" pitchFamily="18" charset="0"/>
                        </a:rPr>
                        <a:t>CNC</a:t>
                      </a:r>
                      <a:r>
                        <a:rPr lang="zh-TW" sz="1100" kern="100" dirty="0">
                          <a:solidFill>
                            <a:schemeClr val="bg1">
                              <a:lumMod val="65000"/>
                            </a:schemeClr>
                          </a:solidFill>
                          <a:effectLst/>
                          <a:latin typeface="+mj-ea"/>
                          <a:ea typeface="+mj-ea"/>
                          <a:cs typeface="Times New Roman" panose="02020603050405020304" pitchFamily="18" charset="0"/>
                        </a:rPr>
                        <a:t>銑床</a:t>
                      </a:r>
                    </a:p>
                  </a:txBody>
                  <a:tcPr marL="68580" marR="68580"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100" kern="100" dirty="0">
                          <a:solidFill>
                            <a:schemeClr val="bg1">
                              <a:lumMod val="65000"/>
                            </a:schemeClr>
                          </a:solidFill>
                          <a:effectLst/>
                          <a:latin typeface="+mj-ea"/>
                          <a:ea typeface="+mj-ea"/>
                          <a:cs typeface="Times New Roman" panose="02020603050405020304" pitchFamily="18" charset="0"/>
                        </a:rPr>
                        <a:t>2</a:t>
                      </a:r>
                      <a:endParaRPr lang="zh-TW" sz="1100" kern="100" dirty="0">
                        <a:solidFill>
                          <a:schemeClr val="bg1">
                            <a:lumMod val="65000"/>
                          </a:schemeClr>
                        </a:solidFill>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100" kern="100" dirty="0">
                          <a:solidFill>
                            <a:schemeClr val="bg1">
                              <a:lumMod val="65000"/>
                            </a:schemeClr>
                          </a:solidFill>
                          <a:effectLst/>
                          <a:latin typeface="+mj-ea"/>
                          <a:ea typeface="+mj-ea"/>
                          <a:cs typeface="Times New Roman" panose="02020603050405020304" pitchFamily="18" charset="0"/>
                        </a:rPr>
                        <a:t> </a:t>
                      </a:r>
                      <a:endParaRPr lang="zh-TW" sz="1100" kern="100" dirty="0">
                        <a:solidFill>
                          <a:schemeClr val="bg1">
                            <a:lumMod val="65000"/>
                          </a:schemeClr>
                        </a:solidFill>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100" kern="100" dirty="0">
                          <a:solidFill>
                            <a:schemeClr val="bg1">
                              <a:lumMod val="65000"/>
                            </a:schemeClr>
                          </a:solidFill>
                          <a:effectLst/>
                          <a:latin typeface="+mj-ea"/>
                          <a:ea typeface="+mj-ea"/>
                          <a:cs typeface="Times New Roman" panose="02020603050405020304" pitchFamily="18" charset="0"/>
                        </a:rPr>
                        <a:t> </a:t>
                      </a:r>
                      <a:endParaRPr lang="zh-TW" sz="1100" kern="100" dirty="0">
                        <a:solidFill>
                          <a:schemeClr val="bg1">
                            <a:lumMod val="65000"/>
                          </a:schemeClr>
                        </a:solidFill>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100" kern="100" dirty="0">
                          <a:solidFill>
                            <a:srgbClr val="808080"/>
                          </a:solidFill>
                          <a:effectLst/>
                          <a:latin typeface="+mj-ea"/>
                          <a:ea typeface="+mj-ea"/>
                          <a:cs typeface="Times New Roman" panose="02020603050405020304" pitchFamily="18" charset="0"/>
                        </a:rPr>
                        <a:t>ERP</a:t>
                      </a:r>
                      <a:r>
                        <a:rPr lang="zh-TW" sz="1100" kern="100" dirty="0">
                          <a:solidFill>
                            <a:srgbClr val="808080"/>
                          </a:solidFill>
                          <a:effectLst/>
                          <a:latin typeface="+mj-ea"/>
                          <a:ea typeface="+mj-ea"/>
                          <a:cs typeface="Times New Roman" panose="02020603050405020304" pitchFamily="18" charset="0"/>
                        </a:rPr>
                        <a:t>系統</a:t>
                      </a:r>
                    </a:p>
                  </a:txBody>
                  <a:tcPr marL="68580" marR="68580"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100" kern="100" dirty="0">
                          <a:solidFill>
                            <a:srgbClr val="808080"/>
                          </a:solidFill>
                          <a:effectLst/>
                          <a:latin typeface="+mj-ea"/>
                          <a:ea typeface="+mj-ea"/>
                          <a:cs typeface="Times New Roman" panose="02020603050405020304" pitchFamily="18" charset="0"/>
                        </a:rPr>
                        <a:t>1</a:t>
                      </a:r>
                      <a:endParaRPr lang="zh-TW" sz="1100" kern="100" dirty="0">
                        <a:solidFill>
                          <a:srgbClr val="808080"/>
                        </a:solidFill>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zh-TW" sz="1100" kern="100" dirty="0">
                          <a:solidFill>
                            <a:srgbClr val="808080"/>
                          </a:solidFill>
                          <a:effectLst/>
                          <a:latin typeface="+mj-ea"/>
                          <a:ea typeface="+mj-ea"/>
                          <a:cs typeface="Times New Roman" panose="02020603050405020304" pitchFamily="18" charset="0"/>
                        </a:rPr>
                        <a:t>供氣系統分電表</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100" kern="100">
                          <a:solidFill>
                            <a:srgbClr val="808080"/>
                          </a:solidFill>
                          <a:effectLst/>
                          <a:latin typeface="+mj-ea"/>
                          <a:ea typeface="+mj-ea"/>
                          <a:cs typeface="Times New Roman" panose="02020603050405020304" pitchFamily="18" charset="0"/>
                        </a:rPr>
                        <a:t>1</a:t>
                      </a:r>
                      <a:endParaRPr lang="zh-TW" sz="1100" kern="100">
                        <a:solidFill>
                          <a:srgbClr val="808080"/>
                        </a:solidFill>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37283">
                <a:tc>
                  <a:txBody>
                    <a:bodyPr/>
                    <a:lstStyle/>
                    <a:p>
                      <a:pPr marL="0" algn="ctr" defTabSz="914400" rtl="0" eaLnBrk="1" latinLnBrk="0" hangingPunct="1">
                        <a:lnSpc>
                          <a:spcPts val="2600"/>
                        </a:lnSpc>
                        <a:spcAft>
                          <a:spcPts val="0"/>
                        </a:spcAft>
                      </a:pPr>
                      <a:r>
                        <a:rPr lang="zh-TW" sz="1100" kern="100" dirty="0">
                          <a:solidFill>
                            <a:schemeClr val="bg1">
                              <a:lumMod val="65000"/>
                            </a:schemeClr>
                          </a:solidFill>
                          <a:effectLst/>
                          <a:latin typeface="+mj-ea"/>
                          <a:ea typeface="+mj-ea"/>
                          <a:cs typeface="Times New Roman" panose="02020603050405020304" pitchFamily="18" charset="0"/>
                        </a:rPr>
                        <a:t>磨床</a:t>
                      </a:r>
                    </a:p>
                  </a:txBody>
                  <a:tcPr marL="68580" marR="68580"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100" kern="100" dirty="0">
                          <a:solidFill>
                            <a:schemeClr val="bg1">
                              <a:lumMod val="65000"/>
                            </a:schemeClr>
                          </a:solidFill>
                          <a:effectLst/>
                          <a:latin typeface="+mj-ea"/>
                          <a:ea typeface="+mj-ea"/>
                          <a:cs typeface="Times New Roman" panose="02020603050405020304" pitchFamily="18" charset="0"/>
                        </a:rPr>
                        <a:t>4</a:t>
                      </a:r>
                      <a:endParaRPr lang="zh-TW" sz="1100" kern="100" dirty="0">
                        <a:solidFill>
                          <a:schemeClr val="bg1">
                            <a:lumMod val="65000"/>
                          </a:schemeClr>
                        </a:solidFill>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100" kern="100" dirty="0">
                          <a:solidFill>
                            <a:schemeClr val="bg1">
                              <a:lumMod val="65000"/>
                            </a:schemeClr>
                          </a:solidFill>
                          <a:effectLst/>
                          <a:latin typeface="+mj-ea"/>
                          <a:ea typeface="+mj-ea"/>
                          <a:cs typeface="Times New Roman" panose="02020603050405020304" pitchFamily="18" charset="0"/>
                        </a:rPr>
                        <a:t> </a:t>
                      </a:r>
                      <a:endParaRPr lang="zh-TW" sz="1100" kern="100" dirty="0">
                        <a:solidFill>
                          <a:schemeClr val="bg1">
                            <a:lumMod val="65000"/>
                          </a:schemeClr>
                        </a:solidFill>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100" kern="100" dirty="0">
                          <a:solidFill>
                            <a:schemeClr val="bg1">
                              <a:lumMod val="65000"/>
                            </a:schemeClr>
                          </a:solidFill>
                          <a:effectLst/>
                          <a:latin typeface="+mj-ea"/>
                          <a:ea typeface="+mj-ea"/>
                          <a:cs typeface="Times New Roman" panose="02020603050405020304" pitchFamily="18" charset="0"/>
                        </a:rPr>
                        <a:t> </a:t>
                      </a:r>
                      <a:endParaRPr lang="zh-TW" sz="1100" kern="100" dirty="0">
                        <a:solidFill>
                          <a:schemeClr val="bg1">
                            <a:lumMod val="65000"/>
                          </a:schemeClr>
                        </a:solidFill>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zh-TW" sz="1100" kern="100">
                          <a:solidFill>
                            <a:srgbClr val="808080"/>
                          </a:solidFill>
                          <a:effectLst/>
                          <a:latin typeface="+mj-ea"/>
                          <a:ea typeface="+mj-ea"/>
                          <a:cs typeface="Times New Roman" panose="02020603050405020304" pitchFamily="18" charset="0"/>
                        </a:rPr>
                        <a:t>磨床</a:t>
                      </a:r>
                    </a:p>
                  </a:txBody>
                  <a:tcPr marL="68580" marR="68580"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100" kern="100">
                          <a:solidFill>
                            <a:srgbClr val="808080"/>
                          </a:solidFill>
                          <a:effectLst/>
                          <a:latin typeface="+mj-ea"/>
                          <a:ea typeface="+mj-ea"/>
                          <a:cs typeface="Times New Roman" panose="02020603050405020304" pitchFamily="18" charset="0"/>
                        </a:rPr>
                        <a:t>1</a:t>
                      </a:r>
                      <a:endParaRPr lang="zh-TW" sz="1100" kern="100">
                        <a:solidFill>
                          <a:srgbClr val="808080"/>
                        </a:solidFill>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zh-TW" sz="1100" kern="100" dirty="0">
                          <a:solidFill>
                            <a:srgbClr val="808080"/>
                          </a:solidFill>
                          <a:effectLst/>
                          <a:latin typeface="+mj-ea"/>
                          <a:ea typeface="+mj-ea"/>
                          <a:cs typeface="Times New Roman" panose="02020603050405020304" pitchFamily="18" charset="0"/>
                        </a:rPr>
                        <a:t>整廠電表</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100" kern="100" dirty="0">
                          <a:solidFill>
                            <a:srgbClr val="808080"/>
                          </a:solidFill>
                          <a:effectLst/>
                          <a:latin typeface="+mj-ea"/>
                          <a:ea typeface="+mj-ea"/>
                          <a:cs typeface="Times New Roman" panose="02020603050405020304" pitchFamily="18" charset="0"/>
                        </a:rPr>
                        <a:t>1</a:t>
                      </a:r>
                      <a:endParaRPr lang="zh-TW" sz="1100" kern="100" dirty="0">
                        <a:solidFill>
                          <a:srgbClr val="808080"/>
                        </a:solidFill>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Rectangle 2"/>
          <p:cNvSpPr txBox="1">
            <a:spLocks noChangeArrowheads="1"/>
          </p:cNvSpPr>
          <p:nvPr/>
        </p:nvSpPr>
        <p:spPr bwMode="auto">
          <a:xfrm>
            <a:off x="-396552" y="-36577"/>
            <a:ext cx="6121400" cy="6207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eaLnBrk="1" hangingPunct="1"/>
            <a:r>
              <a:rPr kumimoji="0" lang="zh-TW" altLang="en-US" b="1" smtClean="0">
                <a:latin typeface="微軟正黑體" panose="020B0604030504040204" pitchFamily="34" charset="-120"/>
                <a:ea typeface="微軟正黑體" panose="020B0604030504040204" pitchFamily="34" charset="-120"/>
              </a:rPr>
              <a:t>壹、</a:t>
            </a:r>
            <a:r>
              <a:rPr kumimoji="0" lang="zh-TW" altLang="zh-TW" b="1" smtClean="0">
                <a:latin typeface="微軟正黑體" panose="020B0604030504040204" pitchFamily="34" charset="-120"/>
                <a:ea typeface="微軟正黑體" panose="020B0604030504040204" pitchFamily="34" charset="-120"/>
              </a:rPr>
              <a:t>計畫內容</a:t>
            </a:r>
            <a:endParaRPr kumimoji="0" lang="zh-TW" altLang="en-US" b="1" dirty="0" smtClean="0">
              <a:latin typeface="微軟正黑體" panose="020B0604030504040204" pitchFamily="34" charset="-120"/>
              <a:ea typeface="微軟正黑體" panose="020B0604030504040204" pitchFamily="34" charset="-120"/>
            </a:endParaRPr>
          </a:p>
        </p:txBody>
      </p:sp>
      <p:sp>
        <p:nvSpPr>
          <p:cNvPr id="9"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a:t>
            </a:r>
            <a:r>
              <a:rPr lang="zh-TW" altLang="en-US" sz="2400" b="1" dirty="0">
                <a:solidFill>
                  <a:srgbClr val="0070C0"/>
                </a:solidFill>
              </a:rPr>
              <a:t>疫後</a:t>
            </a:r>
            <a:r>
              <a:rPr lang="en-US" altLang="zh-TW" sz="2400" b="1" dirty="0">
                <a:solidFill>
                  <a:srgbClr val="0070C0"/>
                </a:solidFill>
              </a:rPr>
              <a:t>SMU-Phase II)</a:t>
            </a:r>
            <a:endParaRPr lang="en-US" altLang="zh-TW" sz="2400" b="1" dirty="0" smtClean="0">
              <a:solidFill>
                <a:srgbClr val="0070C0"/>
              </a:solidFill>
            </a:endParaRPr>
          </a:p>
        </p:txBody>
      </p:sp>
    </p:spTree>
    <p:extLst>
      <p:ext uri="{BB962C8B-B14F-4D97-AF65-F5344CB8AC3E}">
        <p14:creationId xmlns:p14="http://schemas.microsoft.com/office/powerpoint/2010/main" val="4149356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20</a:t>
            </a:fld>
            <a:endParaRPr lang="zh-TW" altLang="en-US"/>
          </a:p>
        </p:txBody>
      </p:sp>
      <p:sp>
        <p:nvSpPr>
          <p:cNvPr id="51" name="Rectangle 2"/>
          <p:cNvSpPr txBox="1">
            <a:spLocks noChangeArrowheads="1"/>
          </p:cNvSpPr>
          <p:nvPr/>
        </p:nvSpPr>
        <p:spPr bwMode="auto">
          <a:xfrm>
            <a:off x="251520" y="1021131"/>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en-US" altLang="zh-TW" sz="2000" dirty="0" smtClean="0"/>
              <a:t>(</a:t>
            </a:r>
            <a:r>
              <a:rPr lang="zh-TW" altLang="en-US" sz="2000" dirty="0" smtClean="0"/>
              <a:t>四</a:t>
            </a:r>
            <a:r>
              <a:rPr lang="en-US" altLang="zh-TW" sz="2000" dirty="0" smtClean="0"/>
              <a:t>)</a:t>
            </a:r>
            <a:r>
              <a:rPr lang="zh-TW" altLang="en-US" sz="2000" dirty="0" smtClean="0"/>
              <a:t>本案軟體系統資訊流圖</a:t>
            </a:r>
          </a:p>
        </p:txBody>
      </p:sp>
      <p:sp>
        <p:nvSpPr>
          <p:cNvPr id="26" name="矩形 25"/>
          <p:cNvSpPr/>
          <p:nvPr/>
        </p:nvSpPr>
        <p:spPr>
          <a:xfrm>
            <a:off x="1259632" y="3212976"/>
            <a:ext cx="2664296" cy="194421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zh-TW" altLang="en-US" sz="1400" b="1" kern="100" dirty="0" smtClean="0">
                <a:solidFill>
                  <a:schemeClr val="tx1"/>
                </a:solidFill>
                <a:effectLst/>
                <a:latin typeface="+mn-ea"/>
                <a:cs typeface="Times New Roman" panose="02020603050405020304" pitchFamily="18" charset="0"/>
              </a:rPr>
              <a:t>設備管理</a:t>
            </a:r>
            <a:r>
              <a:rPr lang="zh-TW" altLang="en-US" sz="1400" b="1" kern="100" dirty="0" smtClean="0">
                <a:solidFill>
                  <a:schemeClr val="tx1"/>
                </a:solidFill>
                <a:latin typeface="+mn-ea"/>
                <a:cs typeface="Times New Roman" panose="02020603050405020304" pitchFamily="18" charset="0"/>
              </a:rPr>
              <a:t>系統</a:t>
            </a:r>
            <a:endParaRPr lang="en-US" altLang="zh-TW" sz="1400" b="1" kern="100" dirty="0" smtClean="0">
              <a:solidFill>
                <a:schemeClr val="tx1"/>
              </a:solidFill>
              <a:latin typeface="+mn-ea"/>
              <a:cs typeface="Times New Roman" panose="02020603050405020304" pitchFamily="18" charset="0"/>
            </a:endParaRPr>
          </a:p>
          <a:p>
            <a:pPr algn="just">
              <a:spcAft>
                <a:spcPts val="0"/>
              </a:spcAft>
            </a:pPr>
            <a:r>
              <a:rPr lang="en-US" altLang="zh-TW" sz="1200" kern="100" dirty="0" smtClean="0">
                <a:solidFill>
                  <a:schemeClr val="tx1"/>
                </a:solidFill>
                <a:latin typeface="+mn-ea"/>
                <a:cs typeface="Times New Roman" panose="02020603050405020304" pitchFamily="18" charset="0"/>
              </a:rPr>
              <a:t>(</a:t>
            </a:r>
            <a:r>
              <a:rPr lang="zh-TW" altLang="en-US" sz="1200" kern="100" dirty="0" smtClean="0">
                <a:solidFill>
                  <a:schemeClr val="tx1"/>
                </a:solidFill>
                <a:latin typeface="+mn-ea"/>
                <a:cs typeface="Times New Roman" panose="02020603050405020304" pitchFamily="18" charset="0"/>
              </a:rPr>
              <a:t>資料庫品牌：</a:t>
            </a:r>
            <a:r>
              <a:rPr lang="en-US" altLang="zh-TW" sz="1200" kern="100" dirty="0" err="1" smtClean="0">
                <a:solidFill>
                  <a:schemeClr val="tx1"/>
                </a:solidFill>
                <a:latin typeface="+mn-ea"/>
                <a:cs typeface="Times New Roman" panose="02020603050405020304" pitchFamily="18" charset="0"/>
              </a:rPr>
              <a:t>MySQL</a:t>
            </a:r>
            <a:r>
              <a:rPr lang="en-US" altLang="zh-TW" sz="1200" kern="100" dirty="0" smtClean="0">
                <a:solidFill>
                  <a:schemeClr val="tx1"/>
                </a:solidFill>
                <a:latin typeface="+mn-ea"/>
                <a:cs typeface="Times New Roman" panose="02020603050405020304" pitchFamily="18" charset="0"/>
              </a:rPr>
              <a:t>)</a:t>
            </a:r>
            <a:endParaRPr lang="en-US" sz="1200" kern="100" dirty="0" smtClean="0">
              <a:solidFill>
                <a:schemeClr val="tx1"/>
              </a:solidFill>
              <a:effectLst/>
              <a:latin typeface="+mn-ea"/>
              <a:cs typeface="Times New Roman" panose="02020603050405020304" pitchFamily="18" charset="0"/>
            </a:endParaRPr>
          </a:p>
          <a:p>
            <a:pPr algn="just">
              <a:spcAft>
                <a:spcPts val="0"/>
              </a:spcAft>
            </a:pPr>
            <a:r>
              <a:rPr lang="en-US" altLang="zh-TW" sz="1050" kern="100" dirty="0" smtClean="0">
                <a:solidFill>
                  <a:schemeClr val="tx1"/>
                </a:solidFill>
                <a:latin typeface="+mn-ea"/>
                <a:cs typeface="Times New Roman" panose="02020603050405020304" pitchFamily="18" charset="0"/>
              </a:rPr>
              <a:t>1.</a:t>
            </a:r>
            <a:r>
              <a:rPr lang="zh-TW" altLang="en-US" sz="1050" kern="100" dirty="0" smtClean="0">
                <a:solidFill>
                  <a:schemeClr val="tx1"/>
                </a:solidFill>
                <a:latin typeface="+mn-ea"/>
                <a:cs typeface="Times New Roman" panose="02020603050405020304" pitchFamily="18" charset="0"/>
              </a:rPr>
              <a:t>設備連線設定管理功能</a:t>
            </a:r>
          </a:p>
          <a:p>
            <a:pPr algn="just">
              <a:spcAft>
                <a:spcPts val="0"/>
              </a:spcAft>
            </a:pPr>
            <a:r>
              <a:rPr lang="en-US" altLang="zh-TW" sz="1050" kern="100" dirty="0" smtClean="0">
                <a:solidFill>
                  <a:schemeClr val="tx1"/>
                </a:solidFill>
                <a:latin typeface="+mn-ea"/>
                <a:cs typeface="Times New Roman" panose="02020603050405020304" pitchFamily="18" charset="0"/>
              </a:rPr>
              <a:t>2.</a:t>
            </a:r>
            <a:r>
              <a:rPr lang="zh-TW" altLang="en-US" sz="1050" kern="100" dirty="0" smtClean="0">
                <a:solidFill>
                  <a:schemeClr val="tx1"/>
                </a:solidFill>
                <a:latin typeface="+mn-ea"/>
                <a:cs typeface="Times New Roman" panose="02020603050405020304" pitchFamily="18" charset="0"/>
              </a:rPr>
              <a:t>資料擷取與儲存管理功能</a:t>
            </a:r>
          </a:p>
          <a:p>
            <a:pPr algn="just">
              <a:spcAft>
                <a:spcPts val="0"/>
              </a:spcAft>
            </a:pPr>
            <a:r>
              <a:rPr lang="en-US" altLang="zh-TW" sz="1050" kern="100" dirty="0" smtClean="0">
                <a:solidFill>
                  <a:schemeClr val="tx1"/>
                </a:solidFill>
                <a:latin typeface="+mn-ea"/>
                <a:cs typeface="Times New Roman" panose="02020603050405020304" pitchFamily="18" charset="0"/>
              </a:rPr>
              <a:t>3.</a:t>
            </a:r>
            <a:r>
              <a:rPr lang="zh-TW" altLang="en-US" sz="1050" kern="100" dirty="0" smtClean="0">
                <a:solidFill>
                  <a:schemeClr val="tx1"/>
                </a:solidFill>
                <a:latin typeface="+mn-ea"/>
                <a:cs typeface="Times New Roman" panose="02020603050405020304" pitchFamily="18" charset="0"/>
              </a:rPr>
              <a:t>設備稼動管理功能</a:t>
            </a:r>
          </a:p>
          <a:p>
            <a:pPr algn="just">
              <a:spcAft>
                <a:spcPts val="0"/>
              </a:spcAft>
            </a:pPr>
            <a:r>
              <a:rPr lang="en-US" altLang="zh-TW" sz="1050" kern="100" dirty="0" smtClean="0">
                <a:solidFill>
                  <a:schemeClr val="tx1"/>
                </a:solidFill>
                <a:latin typeface="+mn-ea"/>
                <a:cs typeface="Times New Roman" panose="02020603050405020304" pitchFamily="18" charset="0"/>
              </a:rPr>
              <a:t>4.</a:t>
            </a:r>
            <a:r>
              <a:rPr lang="zh-TW" altLang="en-US" sz="1050" kern="100" dirty="0" smtClean="0">
                <a:solidFill>
                  <a:schemeClr val="tx1"/>
                </a:solidFill>
                <a:latin typeface="+mn-ea"/>
                <a:cs typeface="Times New Roman" panose="02020603050405020304" pitchFamily="18" charset="0"/>
              </a:rPr>
              <a:t>完工計量管理功能</a:t>
            </a:r>
          </a:p>
          <a:p>
            <a:pPr algn="just">
              <a:spcAft>
                <a:spcPts val="0"/>
              </a:spcAft>
            </a:pPr>
            <a:r>
              <a:rPr lang="en-US" altLang="zh-TW" sz="1050" b="1" kern="100" dirty="0" smtClean="0">
                <a:solidFill>
                  <a:srgbClr val="FF0000"/>
                </a:solidFill>
                <a:latin typeface="+mn-ea"/>
                <a:cs typeface="Times New Roman" panose="02020603050405020304" pitchFamily="18" charset="0"/>
              </a:rPr>
              <a:t>5.</a:t>
            </a:r>
            <a:r>
              <a:rPr lang="zh-TW" altLang="en-US" sz="1050" b="1" kern="100" dirty="0" smtClean="0">
                <a:solidFill>
                  <a:srgbClr val="FF0000"/>
                </a:solidFill>
                <a:latin typeface="+mn-ea"/>
                <a:cs typeface="Times New Roman" panose="02020603050405020304" pitchFamily="18" charset="0"/>
              </a:rPr>
              <a:t>故障主動通報功能</a:t>
            </a:r>
            <a:r>
              <a:rPr lang="en-US" altLang="zh-TW" sz="1050" b="1" kern="100" dirty="0" smtClean="0">
                <a:solidFill>
                  <a:srgbClr val="FF0000"/>
                </a:solidFill>
                <a:latin typeface="+mn-ea"/>
                <a:cs typeface="Times New Roman" panose="02020603050405020304" pitchFamily="18" charset="0"/>
              </a:rPr>
              <a:t>(</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p>
          <a:p>
            <a:pPr algn="just">
              <a:spcAft>
                <a:spcPts val="0"/>
              </a:spcAft>
            </a:pPr>
            <a:r>
              <a:rPr lang="en-US" altLang="zh-TW" sz="1050" b="1" kern="100" dirty="0" smtClean="0">
                <a:solidFill>
                  <a:srgbClr val="FF0000"/>
                </a:solidFill>
                <a:latin typeface="+mn-ea"/>
                <a:cs typeface="Times New Roman" panose="02020603050405020304" pitchFamily="18" charset="0"/>
              </a:rPr>
              <a:t>C.-1.</a:t>
            </a:r>
            <a:r>
              <a:rPr lang="zh-TW" altLang="en-US" sz="1050" b="1" kern="100" dirty="0" smtClean="0">
                <a:solidFill>
                  <a:srgbClr val="FF0000"/>
                </a:solidFill>
                <a:latin typeface="+mn-ea"/>
                <a:cs typeface="Times New Roman" panose="02020603050405020304" pitchFamily="18" charset="0"/>
              </a:rPr>
              <a:t>溫升熱補償模組</a:t>
            </a:r>
            <a:r>
              <a:rPr lang="en-US" altLang="zh-TW" sz="1050" b="1" kern="100" dirty="0" smtClean="0">
                <a:solidFill>
                  <a:srgbClr val="FF0000"/>
                </a:solidFill>
                <a:latin typeface="+mn-ea"/>
                <a:cs typeface="Times New Roman" panose="02020603050405020304" pitchFamily="18" charset="0"/>
              </a:rPr>
              <a:t>(Server</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endParaRPr lang="zh-TW" altLang="en-US" sz="1050" b="1" kern="100" dirty="0">
              <a:solidFill>
                <a:srgbClr val="FF0000"/>
              </a:solidFill>
              <a:latin typeface="+mn-ea"/>
              <a:cs typeface="Times New Roman" panose="02020603050405020304" pitchFamily="18" charset="0"/>
            </a:endParaRPr>
          </a:p>
        </p:txBody>
      </p:sp>
      <p:sp>
        <p:nvSpPr>
          <p:cNvPr id="67" name="矩形 66"/>
          <p:cNvSpPr/>
          <p:nvPr/>
        </p:nvSpPr>
        <p:spPr>
          <a:xfrm>
            <a:off x="6228184" y="3717032"/>
            <a:ext cx="2016224" cy="77725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zh-TW" altLang="en-US" sz="1400" b="1" kern="100" dirty="0" smtClean="0">
                <a:solidFill>
                  <a:schemeClr val="tx1"/>
                </a:solidFill>
                <a:effectLst/>
                <a:latin typeface="+mn-ea"/>
                <a:cs typeface="Times New Roman" panose="02020603050405020304" pitchFamily="18" charset="0"/>
              </a:rPr>
              <a:t>製造管理</a:t>
            </a:r>
            <a:r>
              <a:rPr lang="zh-TW" altLang="en-US" sz="1400" b="1" kern="100" dirty="0" smtClean="0">
                <a:solidFill>
                  <a:schemeClr val="tx1"/>
                </a:solidFill>
                <a:latin typeface="+mn-ea"/>
                <a:cs typeface="Times New Roman" panose="02020603050405020304" pitchFamily="18" charset="0"/>
              </a:rPr>
              <a:t>系統</a:t>
            </a:r>
            <a:r>
              <a:rPr lang="en-US" altLang="zh-TW" sz="1400" b="1" kern="100" dirty="0" smtClean="0">
                <a:solidFill>
                  <a:srgbClr val="FF0000"/>
                </a:solidFill>
                <a:latin typeface="+mn-ea"/>
                <a:cs typeface="Times New Roman" panose="02020603050405020304" pitchFamily="18" charset="0"/>
              </a:rPr>
              <a:t>(</a:t>
            </a:r>
            <a:r>
              <a:rPr lang="zh-TW" altLang="en-US" sz="1400" b="1" kern="100" dirty="0" smtClean="0">
                <a:solidFill>
                  <a:srgbClr val="FF0000"/>
                </a:solidFill>
                <a:latin typeface="+mn-ea"/>
                <a:cs typeface="Times New Roman" panose="02020603050405020304" pitchFamily="18" charset="0"/>
              </a:rPr>
              <a:t>本案導入</a:t>
            </a:r>
            <a:r>
              <a:rPr lang="en-US" sz="1400" b="1" kern="100" dirty="0" smtClean="0">
                <a:solidFill>
                  <a:srgbClr val="FF0000"/>
                </a:solidFill>
                <a:effectLst/>
                <a:latin typeface="+mn-ea"/>
                <a:cs typeface="Times New Roman" panose="02020603050405020304" pitchFamily="18" charset="0"/>
              </a:rPr>
              <a:t>)</a:t>
            </a:r>
          </a:p>
          <a:p>
            <a:pPr algn="just">
              <a:spcAft>
                <a:spcPts val="0"/>
              </a:spcAft>
            </a:pPr>
            <a:r>
              <a:rPr lang="en-US" altLang="zh-TW" sz="1200" kern="100" dirty="0" smtClean="0">
                <a:solidFill>
                  <a:schemeClr val="tx1"/>
                </a:solidFill>
                <a:latin typeface="+mn-ea"/>
                <a:cs typeface="Times New Roman" panose="02020603050405020304" pitchFamily="18" charset="0"/>
              </a:rPr>
              <a:t>(</a:t>
            </a:r>
            <a:r>
              <a:rPr lang="zh-TW" altLang="en-US" sz="1200" kern="100" dirty="0" smtClean="0">
                <a:solidFill>
                  <a:schemeClr val="tx1"/>
                </a:solidFill>
                <a:latin typeface="+mn-ea"/>
                <a:cs typeface="Times New Roman" panose="02020603050405020304" pitchFamily="18" charset="0"/>
              </a:rPr>
              <a:t>資料庫品牌：</a:t>
            </a:r>
            <a:r>
              <a:rPr lang="en-US" altLang="zh-TW" sz="1200" kern="100" dirty="0" smtClean="0">
                <a:solidFill>
                  <a:schemeClr val="tx1"/>
                </a:solidFill>
                <a:latin typeface="+mn-ea"/>
                <a:cs typeface="Times New Roman" panose="02020603050405020304" pitchFamily="18" charset="0"/>
              </a:rPr>
              <a:t>MS-SQL)</a:t>
            </a:r>
          </a:p>
          <a:p>
            <a:pPr algn="just">
              <a:spcAft>
                <a:spcPts val="0"/>
              </a:spcAft>
            </a:pPr>
            <a:r>
              <a:rPr lang="en-US" altLang="zh-TW" sz="1050" b="1" kern="100" dirty="0" smtClean="0">
                <a:solidFill>
                  <a:srgbClr val="FF0000"/>
                </a:solidFill>
                <a:latin typeface="+mn-ea"/>
                <a:cs typeface="Times New Roman" panose="02020603050405020304" pitchFamily="18" charset="0"/>
              </a:rPr>
              <a:t>A.</a:t>
            </a:r>
            <a:r>
              <a:rPr lang="zh-TW" altLang="en-US" sz="1050" b="1" kern="100" dirty="0" smtClean="0">
                <a:solidFill>
                  <a:srgbClr val="FF0000"/>
                </a:solidFill>
                <a:latin typeface="+mn-ea"/>
                <a:cs typeface="Times New Roman" panose="02020603050405020304" pitchFamily="18" charset="0"/>
              </a:rPr>
              <a:t>工單管理模組</a:t>
            </a:r>
            <a:r>
              <a:rPr lang="en-US" altLang="zh-TW" sz="1050" b="1" kern="100" dirty="0" smtClean="0">
                <a:solidFill>
                  <a:srgbClr val="FF0000"/>
                </a:solidFill>
                <a:latin typeface="+mn-ea"/>
                <a:cs typeface="Times New Roman" panose="02020603050405020304" pitchFamily="18" charset="0"/>
              </a:rPr>
              <a:t>(</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p>
          <a:p>
            <a:pPr algn="just">
              <a:spcAft>
                <a:spcPts val="0"/>
              </a:spcAft>
            </a:pPr>
            <a:r>
              <a:rPr lang="en-US" altLang="zh-TW" sz="1050" b="1" kern="100" dirty="0" smtClean="0">
                <a:solidFill>
                  <a:srgbClr val="FF0000"/>
                </a:solidFill>
                <a:latin typeface="+mn-ea"/>
                <a:cs typeface="Times New Roman" panose="02020603050405020304" pitchFamily="18" charset="0"/>
              </a:rPr>
              <a:t>B.</a:t>
            </a:r>
            <a:r>
              <a:rPr lang="zh-TW" altLang="en-US" sz="1050" b="1" kern="100" dirty="0" smtClean="0">
                <a:solidFill>
                  <a:srgbClr val="FF0000"/>
                </a:solidFill>
                <a:latin typeface="+mn-ea"/>
                <a:cs typeface="Times New Roman" panose="02020603050405020304" pitchFamily="18" charset="0"/>
              </a:rPr>
              <a:t>物料管理模組</a:t>
            </a:r>
            <a:r>
              <a:rPr lang="en-US" altLang="zh-TW" sz="1050" b="1" kern="100" dirty="0" smtClean="0">
                <a:solidFill>
                  <a:srgbClr val="FF0000"/>
                </a:solidFill>
                <a:latin typeface="+mn-ea"/>
                <a:cs typeface="Times New Roman" panose="02020603050405020304" pitchFamily="18" charset="0"/>
              </a:rPr>
              <a:t>(</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endParaRPr lang="zh-TW" altLang="en-US" sz="1050" b="1" kern="100" dirty="0" smtClean="0">
              <a:solidFill>
                <a:srgbClr val="FF0000"/>
              </a:solidFill>
              <a:latin typeface="+mn-ea"/>
              <a:cs typeface="Times New Roman" panose="02020603050405020304" pitchFamily="18" charset="0"/>
            </a:endParaRPr>
          </a:p>
        </p:txBody>
      </p:sp>
      <p:sp>
        <p:nvSpPr>
          <p:cNvPr id="68" name="矩形 67"/>
          <p:cNvSpPr/>
          <p:nvPr/>
        </p:nvSpPr>
        <p:spPr>
          <a:xfrm>
            <a:off x="4716016" y="1556792"/>
            <a:ext cx="2016224" cy="92126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zh-TW" altLang="en-US" sz="1400" b="1" kern="100" dirty="0" smtClean="0">
                <a:solidFill>
                  <a:schemeClr val="tx1"/>
                </a:solidFill>
                <a:effectLst/>
                <a:latin typeface="+mn-ea"/>
                <a:cs typeface="Times New Roman" panose="02020603050405020304" pitchFamily="18" charset="0"/>
              </a:rPr>
              <a:t>企業資源規劃</a:t>
            </a:r>
            <a:r>
              <a:rPr lang="zh-TW" altLang="en-US" sz="1400" b="1" kern="100" dirty="0" smtClean="0">
                <a:solidFill>
                  <a:schemeClr val="tx1"/>
                </a:solidFill>
                <a:latin typeface="+mn-ea"/>
                <a:cs typeface="Times New Roman" panose="02020603050405020304" pitchFamily="18" charset="0"/>
              </a:rPr>
              <a:t>系統</a:t>
            </a:r>
            <a:r>
              <a:rPr lang="en-US" altLang="zh-TW" sz="1400" b="1" kern="100" dirty="0" smtClean="0">
                <a:solidFill>
                  <a:schemeClr val="tx1"/>
                </a:solidFill>
                <a:latin typeface="+mn-ea"/>
                <a:cs typeface="Times New Roman" panose="02020603050405020304" pitchFamily="18" charset="0"/>
              </a:rPr>
              <a:t>(ERP)</a:t>
            </a:r>
          </a:p>
          <a:p>
            <a:pPr algn="just">
              <a:spcAft>
                <a:spcPts val="0"/>
              </a:spcAft>
            </a:pPr>
            <a:r>
              <a:rPr lang="en-US" altLang="zh-TW" sz="1200" kern="100" dirty="0" smtClean="0">
                <a:solidFill>
                  <a:schemeClr val="tx1"/>
                </a:solidFill>
                <a:latin typeface="+mn-ea"/>
                <a:cs typeface="Times New Roman" panose="02020603050405020304" pitchFamily="18" charset="0"/>
              </a:rPr>
              <a:t>(</a:t>
            </a:r>
            <a:r>
              <a:rPr lang="zh-TW" altLang="en-US" sz="1200" kern="100" dirty="0" smtClean="0">
                <a:solidFill>
                  <a:schemeClr val="tx1"/>
                </a:solidFill>
                <a:latin typeface="+mn-ea"/>
                <a:cs typeface="Times New Roman" panose="02020603050405020304" pitchFamily="18" charset="0"/>
              </a:rPr>
              <a:t>資料庫品牌：</a:t>
            </a:r>
            <a:r>
              <a:rPr lang="en-US" altLang="zh-TW" sz="1200" kern="100" dirty="0" smtClean="0">
                <a:solidFill>
                  <a:schemeClr val="tx1"/>
                </a:solidFill>
                <a:latin typeface="+mn-ea"/>
                <a:cs typeface="Times New Roman" panose="02020603050405020304" pitchFamily="18" charset="0"/>
              </a:rPr>
              <a:t>Oracle)</a:t>
            </a:r>
          </a:p>
          <a:p>
            <a:pPr algn="just">
              <a:spcAft>
                <a:spcPts val="0"/>
              </a:spcAft>
            </a:pPr>
            <a:r>
              <a:rPr lang="zh-TW" altLang="en-US" sz="1050" kern="100" dirty="0" smtClean="0">
                <a:solidFill>
                  <a:schemeClr val="tx1"/>
                </a:solidFill>
                <a:latin typeface="+mn-ea"/>
                <a:cs typeface="Times New Roman" panose="02020603050405020304" pitchFamily="18" charset="0"/>
              </a:rPr>
              <a:t>庫存管理模組</a:t>
            </a:r>
            <a:endParaRPr lang="en-US" altLang="zh-TW" sz="1050" kern="100" dirty="0" smtClean="0">
              <a:solidFill>
                <a:schemeClr val="tx1"/>
              </a:solidFill>
              <a:latin typeface="+mn-ea"/>
              <a:cs typeface="Times New Roman" panose="02020603050405020304" pitchFamily="18" charset="0"/>
            </a:endParaRPr>
          </a:p>
          <a:p>
            <a:pPr algn="just">
              <a:spcAft>
                <a:spcPts val="0"/>
              </a:spcAft>
            </a:pPr>
            <a:r>
              <a:rPr lang="zh-TW" altLang="en-US" sz="1050" kern="100" dirty="0" smtClean="0">
                <a:solidFill>
                  <a:schemeClr val="tx1"/>
                </a:solidFill>
                <a:latin typeface="+mn-ea"/>
                <a:cs typeface="Times New Roman" panose="02020603050405020304" pitchFamily="18" charset="0"/>
              </a:rPr>
              <a:t>成本分析模組</a:t>
            </a:r>
            <a:endParaRPr lang="en-US" altLang="zh-TW" sz="1050" kern="100" dirty="0" smtClean="0">
              <a:solidFill>
                <a:schemeClr val="tx1"/>
              </a:solidFill>
              <a:latin typeface="+mn-ea"/>
              <a:cs typeface="Times New Roman" panose="02020603050405020304" pitchFamily="18" charset="0"/>
            </a:endParaRPr>
          </a:p>
          <a:p>
            <a:pPr algn="just">
              <a:spcAft>
                <a:spcPts val="0"/>
              </a:spcAft>
            </a:pPr>
            <a:r>
              <a:rPr lang="en-US" altLang="zh-TW" sz="1050" kern="100" dirty="0" smtClean="0">
                <a:solidFill>
                  <a:schemeClr val="tx1"/>
                </a:solidFill>
                <a:latin typeface="+mn-ea"/>
                <a:cs typeface="Times New Roman" panose="02020603050405020304" pitchFamily="18" charset="0"/>
              </a:rPr>
              <a:t>…..</a:t>
            </a:r>
            <a:endParaRPr lang="zh-TW" altLang="en-US" sz="1050" kern="100" dirty="0" smtClean="0">
              <a:solidFill>
                <a:schemeClr val="tx1"/>
              </a:solidFill>
              <a:latin typeface="+mn-ea"/>
              <a:cs typeface="Times New Roman" panose="02020603050405020304" pitchFamily="18" charset="0"/>
            </a:endParaRPr>
          </a:p>
        </p:txBody>
      </p:sp>
      <p:sp>
        <p:nvSpPr>
          <p:cNvPr id="55" name="文字方塊 54"/>
          <p:cNvSpPr txBox="1"/>
          <p:nvPr/>
        </p:nvSpPr>
        <p:spPr>
          <a:xfrm>
            <a:off x="1259632" y="5857527"/>
            <a:ext cx="2492990" cy="369332"/>
          </a:xfrm>
          <a:prstGeom prst="rect">
            <a:avLst/>
          </a:prstGeom>
          <a:noFill/>
        </p:spPr>
        <p:txBody>
          <a:bodyPr wrap="none" rtlCol="0">
            <a:spAutoFit/>
          </a:bodyPr>
          <a:lstStyle/>
          <a:p>
            <a:r>
              <a:rPr lang="zh-TW" altLang="en-US" dirty="0" smtClean="0">
                <a:latin typeface="+mn-ea"/>
                <a:ea typeface="+mn-ea"/>
              </a:rPr>
              <a:t>生產製造現場設備聯網</a:t>
            </a:r>
            <a:endParaRPr lang="zh-TW" altLang="en-US" dirty="0">
              <a:latin typeface="+mn-ea"/>
              <a:ea typeface="+mn-ea"/>
            </a:endParaRPr>
          </a:p>
        </p:txBody>
      </p:sp>
      <p:sp>
        <p:nvSpPr>
          <p:cNvPr id="56" name="矩形 55"/>
          <p:cNvSpPr/>
          <p:nvPr/>
        </p:nvSpPr>
        <p:spPr>
          <a:xfrm>
            <a:off x="953459" y="6145559"/>
            <a:ext cx="3292889" cy="307777"/>
          </a:xfrm>
          <a:prstGeom prst="rect">
            <a:avLst/>
          </a:prstGeom>
        </p:spPr>
        <p:txBody>
          <a:bodyPr wrap="none">
            <a:spAutoFit/>
          </a:bodyPr>
          <a:lstStyle/>
          <a:p>
            <a:pPr algn="just">
              <a:spcAft>
                <a:spcPts val="0"/>
              </a:spcAft>
            </a:pPr>
            <a:r>
              <a:rPr lang="en-US" altLang="zh-TW" sz="1400" b="1" kern="100" dirty="0" smtClean="0">
                <a:solidFill>
                  <a:srgbClr val="FF0000"/>
                </a:solidFill>
                <a:latin typeface="+mn-ea"/>
                <a:ea typeface="+mn-ea"/>
                <a:cs typeface="Times New Roman" panose="02020603050405020304" pitchFamily="18" charset="0"/>
              </a:rPr>
              <a:t>C.-1.</a:t>
            </a:r>
            <a:r>
              <a:rPr lang="zh-TW" altLang="en-US" sz="1400" b="1" kern="100" dirty="0" smtClean="0">
                <a:solidFill>
                  <a:srgbClr val="FF0000"/>
                </a:solidFill>
                <a:latin typeface="+mn-ea"/>
                <a:ea typeface="+mn-ea"/>
                <a:cs typeface="Times New Roman" panose="02020603050405020304" pitchFamily="18" charset="0"/>
              </a:rPr>
              <a:t>溫升熱補償模組</a:t>
            </a:r>
            <a:r>
              <a:rPr lang="en-US" altLang="zh-TW" sz="1400" b="1" kern="100" dirty="0" smtClean="0">
                <a:solidFill>
                  <a:srgbClr val="FF0000"/>
                </a:solidFill>
                <a:latin typeface="+mn-ea"/>
                <a:ea typeface="+mn-ea"/>
                <a:cs typeface="Times New Roman" panose="02020603050405020304" pitchFamily="18" charset="0"/>
              </a:rPr>
              <a:t>(Edge</a:t>
            </a:r>
            <a:r>
              <a:rPr lang="zh-TW" altLang="en-US" sz="1400" b="1" kern="100" dirty="0" smtClean="0">
                <a:solidFill>
                  <a:srgbClr val="FF0000"/>
                </a:solidFill>
                <a:latin typeface="+mn-ea"/>
                <a:ea typeface="+mn-ea"/>
                <a:cs typeface="Times New Roman" panose="02020603050405020304" pitchFamily="18" charset="0"/>
              </a:rPr>
              <a:t>，本案導入</a:t>
            </a:r>
            <a:r>
              <a:rPr lang="en-US" altLang="zh-TW" sz="1400" b="1" kern="100" dirty="0" smtClean="0">
                <a:solidFill>
                  <a:srgbClr val="FF0000"/>
                </a:solidFill>
                <a:latin typeface="+mn-ea"/>
                <a:ea typeface="+mn-ea"/>
                <a:cs typeface="Times New Roman" panose="02020603050405020304" pitchFamily="18" charset="0"/>
              </a:rPr>
              <a:t>)</a:t>
            </a:r>
            <a:endParaRPr lang="zh-TW" altLang="en-US" sz="1400" b="1" kern="100" dirty="0">
              <a:solidFill>
                <a:srgbClr val="FF0000"/>
              </a:solidFill>
              <a:latin typeface="+mn-ea"/>
              <a:ea typeface="+mn-ea"/>
              <a:cs typeface="Times New Roman" panose="02020603050405020304" pitchFamily="18" charset="0"/>
            </a:endParaRPr>
          </a:p>
        </p:txBody>
      </p:sp>
      <p:cxnSp>
        <p:nvCxnSpPr>
          <p:cNvPr id="57" name="弧形接點 75"/>
          <p:cNvCxnSpPr>
            <a:stCxn id="56" idx="1"/>
          </p:cNvCxnSpPr>
          <p:nvPr/>
        </p:nvCxnSpPr>
        <p:spPr>
          <a:xfrm rot="10800000" flipH="1">
            <a:off x="953458" y="4705400"/>
            <a:ext cx="234165" cy="1594049"/>
          </a:xfrm>
          <a:prstGeom prst="curvedConnector4">
            <a:avLst>
              <a:gd name="adj1" fmla="val -97623"/>
              <a:gd name="adj2" fmla="val 93667"/>
            </a:avLst>
          </a:prstGeom>
          <a:ln w="76200">
            <a:solidFill>
              <a:srgbClr val="FF0000"/>
            </a:solidFill>
            <a:headEnd type="diamond"/>
            <a:tailEnd type="triangle"/>
          </a:ln>
        </p:spPr>
        <p:style>
          <a:lnRef idx="1">
            <a:schemeClr val="accent1"/>
          </a:lnRef>
          <a:fillRef idx="0">
            <a:schemeClr val="accent1"/>
          </a:fillRef>
          <a:effectRef idx="0">
            <a:schemeClr val="accent1"/>
          </a:effectRef>
          <a:fontRef idx="minor">
            <a:schemeClr val="tx1"/>
          </a:fontRef>
        </p:style>
      </p:cxnSp>
      <p:sp>
        <p:nvSpPr>
          <p:cNvPr id="86" name="文字方塊 85"/>
          <p:cNvSpPr txBox="1"/>
          <p:nvPr/>
        </p:nvSpPr>
        <p:spPr>
          <a:xfrm>
            <a:off x="693898" y="5301208"/>
            <a:ext cx="2941998" cy="584775"/>
          </a:xfrm>
          <a:prstGeom prst="rect">
            <a:avLst/>
          </a:prstGeom>
          <a:noFill/>
          <a:ln>
            <a:solidFill>
              <a:srgbClr val="C00000"/>
            </a:solidFill>
            <a:prstDash val="dash"/>
          </a:ln>
        </p:spPr>
        <p:txBody>
          <a:bodyPr wrap="square" rtlCol="0">
            <a:spAutoFit/>
          </a:bodyPr>
          <a:lstStyle/>
          <a:p>
            <a:pPr>
              <a:buFont typeface="Wingdings" pitchFamily="2" charset="2"/>
              <a:buChar char="Ø"/>
            </a:pPr>
            <a:r>
              <a:rPr lang="zh-TW" altLang="en-US" sz="1600" b="1" dirty="0" smtClean="0">
                <a:solidFill>
                  <a:srgbClr val="FF0000"/>
                </a:solidFill>
                <a:latin typeface="+mn-ea"/>
                <a:ea typeface="+mn-ea"/>
              </a:rPr>
              <a:t>「</a:t>
            </a:r>
            <a:r>
              <a:rPr lang="en-US" altLang="zh-TW" sz="1600" b="1" dirty="0" smtClean="0">
                <a:solidFill>
                  <a:srgbClr val="FF0000"/>
                </a:solidFill>
                <a:latin typeface="+mn-ea"/>
                <a:ea typeface="+mn-ea"/>
              </a:rPr>
              <a:t>SMB-</a:t>
            </a:r>
            <a:r>
              <a:rPr lang="zh-TW" altLang="en-US" sz="1600" b="1" dirty="0" smtClean="0">
                <a:solidFill>
                  <a:srgbClr val="FF0000"/>
                </a:solidFill>
                <a:latin typeface="+mn-ea"/>
                <a:ea typeface="+mn-ea"/>
              </a:rPr>
              <a:t>溫升熱補償模組」資訊流</a:t>
            </a: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如附件</a:t>
            </a:r>
            <a:r>
              <a:rPr lang="en-US" altLang="zh-TW" sz="1600" b="1" dirty="0">
                <a:solidFill>
                  <a:srgbClr val="FF0000"/>
                </a:solidFill>
                <a:latin typeface="微軟正黑體" panose="020B0604030504040204" pitchFamily="34" charset="-120"/>
                <a:ea typeface="微軟正黑體" panose="020B0604030504040204" pitchFamily="34" charset="-120"/>
              </a:rPr>
              <a:t>p.</a:t>
            </a:r>
            <a:r>
              <a:rPr lang="zh-TW" altLang="en-US" sz="1600" b="1" dirty="0">
                <a:solidFill>
                  <a:srgbClr val="FF0000"/>
                </a:solidFill>
                <a:latin typeface="微軟正黑體" panose="020B0604030504040204" pitchFamily="34" charset="-120"/>
                <a:ea typeface="微軟正黑體" panose="020B0604030504040204" pitchFamily="34" charset="-120"/>
              </a:rPr>
              <a:t>頁碼</a:t>
            </a:r>
            <a:r>
              <a:rPr lang="en-US" altLang="zh-TW" sz="1600" b="1" dirty="0">
                <a:solidFill>
                  <a:srgbClr val="FF0000"/>
                </a:solidFill>
                <a:latin typeface="微軟正黑體" panose="020B0604030504040204" pitchFamily="34" charset="-120"/>
                <a:ea typeface="微軟正黑體" panose="020B0604030504040204" pitchFamily="34" charset="-120"/>
              </a:rPr>
              <a:t>)</a:t>
            </a:r>
            <a:endParaRPr lang="zh-TW" altLang="en-US" sz="1600" b="1" dirty="0">
              <a:solidFill>
                <a:srgbClr val="FF0000"/>
              </a:solidFill>
              <a:latin typeface="微軟正黑體" panose="020B0604030504040204" pitchFamily="34" charset="-120"/>
              <a:ea typeface="微軟正黑體" panose="020B0604030504040204" pitchFamily="34" charset="-120"/>
            </a:endParaRPr>
          </a:p>
        </p:txBody>
      </p:sp>
      <p:sp>
        <p:nvSpPr>
          <p:cNvPr id="89" name="文字方塊 88"/>
          <p:cNvSpPr txBox="1"/>
          <p:nvPr/>
        </p:nvSpPr>
        <p:spPr>
          <a:xfrm>
            <a:off x="4425785" y="4443367"/>
            <a:ext cx="1514367" cy="1077218"/>
          </a:xfrm>
          <a:prstGeom prst="rect">
            <a:avLst/>
          </a:prstGeom>
          <a:noFill/>
          <a:ln>
            <a:solidFill>
              <a:srgbClr val="C00000"/>
            </a:solidFill>
            <a:prstDash val="dash"/>
          </a:ln>
        </p:spPr>
        <p:txBody>
          <a:bodyPr wrap="square" rtlCol="0">
            <a:spAutoFit/>
          </a:bodyPr>
          <a:lstStyle/>
          <a:p>
            <a:pPr marL="180975" indent="-180975" algn="just">
              <a:buFont typeface="Wingdings" pitchFamily="2" charset="2"/>
              <a:buChar char="Ø"/>
            </a:pPr>
            <a:r>
              <a:rPr lang="zh-TW" altLang="en-US" sz="1600" b="1" dirty="0" smtClean="0">
                <a:solidFill>
                  <a:srgbClr val="FF0000"/>
                </a:solidFill>
                <a:latin typeface="+mn-ea"/>
                <a:ea typeface="+mn-ea"/>
              </a:rPr>
              <a:t>「製造管理</a:t>
            </a:r>
            <a:r>
              <a:rPr lang="en-US" altLang="zh-TW" sz="1600" b="1" dirty="0" smtClean="0">
                <a:solidFill>
                  <a:srgbClr val="FF0000"/>
                </a:solidFill>
                <a:latin typeface="+mn-ea"/>
                <a:ea typeface="+mn-ea"/>
              </a:rPr>
              <a:t>-</a:t>
            </a:r>
            <a:r>
              <a:rPr lang="zh-TW" altLang="en-US" sz="1600" b="1" dirty="0" smtClean="0">
                <a:solidFill>
                  <a:srgbClr val="FF0000"/>
                </a:solidFill>
                <a:latin typeface="+mn-ea"/>
                <a:ea typeface="+mn-ea"/>
              </a:rPr>
              <a:t>設備管理」資訊流</a:t>
            </a: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如附件</a:t>
            </a:r>
            <a:r>
              <a:rPr lang="en-US" altLang="zh-TW" sz="1600" b="1" dirty="0">
                <a:solidFill>
                  <a:srgbClr val="FF0000"/>
                </a:solidFill>
                <a:latin typeface="微軟正黑體" panose="020B0604030504040204" pitchFamily="34" charset="-120"/>
                <a:ea typeface="微軟正黑體" panose="020B0604030504040204" pitchFamily="34" charset="-120"/>
              </a:rPr>
              <a:t>p.</a:t>
            </a:r>
            <a:r>
              <a:rPr lang="zh-TW" altLang="en-US" sz="1600" b="1" dirty="0">
                <a:solidFill>
                  <a:srgbClr val="FF0000"/>
                </a:solidFill>
                <a:latin typeface="微軟正黑體" panose="020B0604030504040204" pitchFamily="34" charset="-120"/>
                <a:ea typeface="微軟正黑體" panose="020B0604030504040204" pitchFamily="34" charset="-120"/>
              </a:rPr>
              <a:t>頁碼</a:t>
            </a:r>
            <a:r>
              <a:rPr lang="en-US" altLang="zh-TW" sz="1600" b="1" dirty="0">
                <a:solidFill>
                  <a:srgbClr val="FF0000"/>
                </a:solidFill>
                <a:latin typeface="微軟正黑體" panose="020B0604030504040204" pitchFamily="34" charset="-120"/>
                <a:ea typeface="微軟正黑體" panose="020B0604030504040204" pitchFamily="34" charset="-120"/>
              </a:rPr>
              <a:t>)</a:t>
            </a:r>
            <a:endParaRPr lang="zh-TW" altLang="en-US" sz="1600" b="1" dirty="0">
              <a:solidFill>
                <a:srgbClr val="FF0000"/>
              </a:solidFill>
              <a:latin typeface="微軟正黑體" panose="020B0604030504040204" pitchFamily="34" charset="-120"/>
              <a:ea typeface="微軟正黑體" panose="020B0604030504040204" pitchFamily="34" charset="-120"/>
            </a:endParaRPr>
          </a:p>
        </p:txBody>
      </p:sp>
      <p:cxnSp>
        <p:nvCxnSpPr>
          <p:cNvPr id="6" name="弧形接點 5"/>
          <p:cNvCxnSpPr>
            <a:stCxn id="68" idx="1"/>
            <a:endCxn id="26" idx="0"/>
          </p:cNvCxnSpPr>
          <p:nvPr/>
        </p:nvCxnSpPr>
        <p:spPr>
          <a:xfrm rot="10800000" flipV="1">
            <a:off x="2591780" y="2017426"/>
            <a:ext cx="2124236" cy="1195550"/>
          </a:xfrm>
          <a:prstGeom prst="curvedConnector2">
            <a:avLst/>
          </a:prstGeom>
          <a:ln w="762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7" name="文字方塊 86"/>
          <p:cNvSpPr txBox="1"/>
          <p:nvPr/>
        </p:nvSpPr>
        <p:spPr>
          <a:xfrm>
            <a:off x="899592" y="1916832"/>
            <a:ext cx="2274710" cy="830997"/>
          </a:xfrm>
          <a:prstGeom prst="rect">
            <a:avLst/>
          </a:prstGeom>
          <a:noFill/>
          <a:ln>
            <a:solidFill>
              <a:srgbClr val="C00000"/>
            </a:solidFill>
            <a:prstDash val="dash"/>
          </a:ln>
        </p:spPr>
        <p:txBody>
          <a:bodyPr wrap="square" rtlCol="0">
            <a:spAutoFit/>
          </a:bodyPr>
          <a:lstStyle/>
          <a:p>
            <a:pPr marL="180975" indent="-180975">
              <a:buFont typeface="Wingdings" pitchFamily="2" charset="2"/>
              <a:buChar char="Ø"/>
            </a:pPr>
            <a:r>
              <a:rPr lang="zh-TW" altLang="en-US" sz="1600" b="1" dirty="0" smtClean="0">
                <a:solidFill>
                  <a:srgbClr val="FF0000"/>
                </a:solidFill>
                <a:latin typeface="+mn-ea"/>
                <a:ea typeface="+mn-ea"/>
              </a:rPr>
              <a:t>「設備管理</a:t>
            </a:r>
            <a:r>
              <a:rPr lang="en-US" altLang="zh-TW" sz="1600" b="1" dirty="0" smtClean="0">
                <a:solidFill>
                  <a:srgbClr val="FF0000"/>
                </a:solidFill>
                <a:latin typeface="+mn-ea"/>
                <a:ea typeface="+mn-ea"/>
              </a:rPr>
              <a:t>-</a:t>
            </a:r>
            <a:r>
              <a:rPr lang="zh-TW" altLang="en-US" sz="1600" b="1" dirty="0" smtClean="0">
                <a:solidFill>
                  <a:srgbClr val="FF0000"/>
                </a:solidFill>
                <a:latin typeface="+mn-ea"/>
                <a:ea typeface="+mn-ea"/>
              </a:rPr>
              <a:t>企業資源管理」資訊流</a:t>
            </a:r>
            <a:r>
              <a:rPr lang="en-US" altLang="zh-TW" sz="1600" b="1" dirty="0" smtClean="0">
                <a:solidFill>
                  <a:srgbClr val="FF0000"/>
                </a:solidFill>
                <a:latin typeface="+mn-ea"/>
                <a:ea typeface="+mn-ea"/>
              </a:rPr>
              <a:t>(</a:t>
            </a:r>
            <a:r>
              <a:rPr lang="zh-TW" altLang="en-US" sz="1600" b="1" dirty="0" smtClean="0">
                <a:solidFill>
                  <a:srgbClr val="FF0000"/>
                </a:solidFill>
                <a:latin typeface="+mn-ea"/>
                <a:ea typeface="+mn-ea"/>
              </a:rPr>
              <a:t>如附件</a:t>
            </a:r>
            <a:r>
              <a:rPr lang="en-US" altLang="zh-TW" sz="1600" b="1" dirty="0" smtClean="0">
                <a:solidFill>
                  <a:srgbClr val="FF0000"/>
                </a:solidFill>
                <a:latin typeface="+mn-ea"/>
                <a:ea typeface="+mn-ea"/>
              </a:rPr>
              <a:t>p.</a:t>
            </a:r>
            <a:r>
              <a:rPr lang="zh-TW" altLang="en-US" sz="1600" b="1" dirty="0" smtClean="0">
                <a:solidFill>
                  <a:srgbClr val="FF0000"/>
                </a:solidFill>
                <a:latin typeface="+mn-ea"/>
                <a:ea typeface="+mn-ea"/>
              </a:rPr>
              <a:t>頁碼</a:t>
            </a:r>
            <a:r>
              <a:rPr lang="en-US" altLang="zh-TW" sz="1600" b="1" dirty="0" smtClean="0">
                <a:solidFill>
                  <a:srgbClr val="FF0000"/>
                </a:solidFill>
                <a:latin typeface="+mn-ea"/>
                <a:ea typeface="+mn-ea"/>
              </a:rPr>
              <a:t>)</a:t>
            </a:r>
            <a:endParaRPr lang="zh-TW" altLang="en-US" sz="1600" b="1" dirty="0">
              <a:solidFill>
                <a:srgbClr val="FF0000"/>
              </a:solidFill>
              <a:latin typeface="+mn-ea"/>
              <a:ea typeface="+mn-ea"/>
            </a:endParaRPr>
          </a:p>
        </p:txBody>
      </p:sp>
      <p:cxnSp>
        <p:nvCxnSpPr>
          <p:cNvPr id="3" name="弧形接點 2"/>
          <p:cNvCxnSpPr>
            <a:stCxn id="68" idx="3"/>
            <a:endCxn id="67" idx="0"/>
          </p:cNvCxnSpPr>
          <p:nvPr/>
        </p:nvCxnSpPr>
        <p:spPr>
          <a:xfrm>
            <a:off x="6732240" y="2017426"/>
            <a:ext cx="504056" cy="1699606"/>
          </a:xfrm>
          <a:prstGeom prst="curvedConnector2">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8" name="文字方塊 87"/>
          <p:cNvSpPr txBox="1"/>
          <p:nvPr/>
        </p:nvSpPr>
        <p:spPr>
          <a:xfrm>
            <a:off x="6876256" y="2060848"/>
            <a:ext cx="1800200" cy="1077218"/>
          </a:xfrm>
          <a:prstGeom prst="rect">
            <a:avLst/>
          </a:prstGeom>
          <a:noFill/>
          <a:ln>
            <a:solidFill>
              <a:srgbClr val="C00000"/>
            </a:solidFill>
            <a:prstDash val="dash"/>
          </a:ln>
        </p:spPr>
        <p:txBody>
          <a:bodyPr wrap="square" rtlCol="0">
            <a:spAutoFit/>
          </a:bodyPr>
          <a:lstStyle/>
          <a:p>
            <a:pPr marL="180975" indent="-180975" algn="just">
              <a:buFont typeface="Wingdings" pitchFamily="2" charset="2"/>
              <a:buChar char="Ø"/>
            </a:pPr>
            <a:r>
              <a:rPr lang="zh-TW" altLang="en-US" sz="1600" b="1" dirty="0" smtClean="0">
                <a:solidFill>
                  <a:srgbClr val="FF0000"/>
                </a:solidFill>
                <a:latin typeface="+mn-ea"/>
                <a:ea typeface="+mn-ea"/>
              </a:rPr>
              <a:t>「製造管理</a:t>
            </a:r>
            <a:r>
              <a:rPr lang="en-US" altLang="zh-TW" sz="1600" b="1" dirty="0" smtClean="0">
                <a:solidFill>
                  <a:srgbClr val="FF0000"/>
                </a:solidFill>
                <a:latin typeface="+mn-ea"/>
                <a:ea typeface="+mn-ea"/>
              </a:rPr>
              <a:t>-</a:t>
            </a:r>
            <a:r>
              <a:rPr lang="zh-TW" altLang="en-US" sz="1600" b="1" dirty="0" smtClean="0">
                <a:solidFill>
                  <a:srgbClr val="FF0000"/>
                </a:solidFill>
                <a:latin typeface="+mn-ea"/>
                <a:ea typeface="+mn-ea"/>
              </a:rPr>
              <a:t>企業資源規劃」資訊流</a:t>
            </a:r>
            <a:r>
              <a:rPr lang="en-US" altLang="zh-TW" sz="1600" b="1" dirty="0">
                <a:solidFill>
                  <a:srgbClr val="FF0000"/>
                </a:solidFill>
                <a:latin typeface="+mn-ea"/>
                <a:ea typeface="+mn-ea"/>
              </a:rPr>
              <a:t>(</a:t>
            </a:r>
            <a:r>
              <a:rPr lang="zh-TW" altLang="en-US" sz="1600" b="1" dirty="0">
                <a:solidFill>
                  <a:srgbClr val="FF0000"/>
                </a:solidFill>
                <a:latin typeface="+mn-ea"/>
                <a:ea typeface="+mn-ea"/>
              </a:rPr>
              <a:t>如附件</a:t>
            </a:r>
            <a:r>
              <a:rPr lang="en-US" altLang="zh-TW" sz="1600" b="1" dirty="0">
                <a:solidFill>
                  <a:srgbClr val="FF0000"/>
                </a:solidFill>
                <a:latin typeface="+mn-ea"/>
                <a:ea typeface="+mn-ea"/>
              </a:rPr>
              <a:t>p.</a:t>
            </a:r>
            <a:r>
              <a:rPr lang="zh-TW" altLang="en-US" sz="1600" b="1" dirty="0">
                <a:solidFill>
                  <a:srgbClr val="FF0000"/>
                </a:solidFill>
                <a:latin typeface="+mn-ea"/>
                <a:ea typeface="+mn-ea"/>
              </a:rPr>
              <a:t>頁碼</a:t>
            </a:r>
            <a:r>
              <a:rPr lang="en-US" altLang="zh-TW" sz="1600" b="1" dirty="0">
                <a:solidFill>
                  <a:srgbClr val="FF0000"/>
                </a:solidFill>
                <a:latin typeface="+mn-ea"/>
                <a:ea typeface="+mn-ea"/>
              </a:rPr>
              <a:t>)</a:t>
            </a:r>
            <a:endParaRPr lang="zh-TW" altLang="en-US" sz="1600" b="1" dirty="0">
              <a:solidFill>
                <a:srgbClr val="FF0000"/>
              </a:solidFill>
              <a:latin typeface="+mn-ea"/>
              <a:ea typeface="+mn-ea"/>
            </a:endParaRPr>
          </a:p>
        </p:txBody>
      </p:sp>
      <p:cxnSp>
        <p:nvCxnSpPr>
          <p:cNvPr id="9" name="弧形接點 8"/>
          <p:cNvCxnSpPr>
            <a:stCxn id="26" idx="3"/>
            <a:endCxn id="67" idx="1"/>
          </p:cNvCxnSpPr>
          <p:nvPr/>
        </p:nvCxnSpPr>
        <p:spPr>
          <a:xfrm flipV="1">
            <a:off x="3923928" y="4105658"/>
            <a:ext cx="2304256" cy="79426"/>
          </a:xfrm>
          <a:prstGeom prst="curvedConnector3">
            <a:avLst/>
          </a:prstGeom>
          <a:ln w="762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文字方塊 23"/>
          <p:cNvSpPr txBox="1"/>
          <p:nvPr/>
        </p:nvSpPr>
        <p:spPr>
          <a:xfrm>
            <a:off x="7020272" y="6309320"/>
            <a:ext cx="2016224"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TW" altLang="en-US" sz="1200" b="1" dirty="0" smtClean="0">
                <a:solidFill>
                  <a:srgbClr val="FF0000"/>
                </a:solidFill>
                <a:latin typeface="微軟正黑體" panose="020B0604030504040204" pitchFamily="34" charset="-120"/>
                <a:ea typeface="微軟正黑體" panose="020B0604030504040204" pitchFamily="34" charset="-120"/>
              </a:rPr>
              <a:t>詳細系統資訊流項目列表請參考附件</a:t>
            </a:r>
            <a:r>
              <a:rPr lang="en-US" altLang="zh-TW" sz="1200" b="1" dirty="0" smtClean="0">
                <a:solidFill>
                  <a:srgbClr val="FF0000"/>
                </a:solidFill>
                <a:latin typeface="微軟正黑體" panose="020B0604030504040204" pitchFamily="34" charset="-120"/>
                <a:ea typeface="微軟正黑體" panose="020B0604030504040204" pitchFamily="34" charset="-120"/>
              </a:rPr>
              <a:t>(</a:t>
            </a:r>
            <a:r>
              <a:rPr lang="en-US" altLang="zh-TW" sz="1200" b="1" dirty="0" err="1" smtClean="0">
                <a:solidFill>
                  <a:srgbClr val="FF0000"/>
                </a:solidFill>
                <a:latin typeface="微軟正黑體" panose="020B0604030504040204" pitchFamily="34" charset="-120"/>
                <a:ea typeface="微軟正黑體" panose="020B0604030504040204" pitchFamily="34" charset="-120"/>
              </a:rPr>
              <a:t>p.OO~OO</a:t>
            </a:r>
            <a:r>
              <a:rPr lang="en-US" altLang="zh-TW" sz="1200" b="1" dirty="0" smtClean="0">
                <a:solidFill>
                  <a:srgbClr val="FF0000"/>
                </a:solidFill>
                <a:latin typeface="微軟正黑體" panose="020B0604030504040204" pitchFamily="34" charset="-120"/>
                <a:ea typeface="微軟正黑體" panose="020B0604030504040204" pitchFamily="34" charset="-120"/>
              </a:rPr>
              <a:t>) </a:t>
            </a:r>
            <a:endParaRPr lang="zh-TW" altLang="en-US" sz="1200" b="1" dirty="0">
              <a:solidFill>
                <a:srgbClr val="FF0000"/>
              </a:solidFill>
              <a:latin typeface="微軟正黑體" panose="020B0604030504040204" pitchFamily="34" charset="-120"/>
              <a:ea typeface="微軟正黑體" panose="020B0604030504040204" pitchFamily="34" charset="-120"/>
            </a:endParaRPr>
          </a:p>
        </p:txBody>
      </p:sp>
      <p:sp>
        <p:nvSpPr>
          <p:cNvPr id="19" name="矩形 18"/>
          <p:cNvSpPr/>
          <p:nvPr/>
        </p:nvSpPr>
        <p:spPr>
          <a:xfrm>
            <a:off x="4207562" y="2756484"/>
            <a:ext cx="1804598" cy="1248580"/>
          </a:xfrm>
          <a:prstGeom prst="rect">
            <a:avLst/>
          </a:prstGeom>
          <a:solidFill>
            <a:srgbClr val="CC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zh-TW" altLang="en-US" sz="1400" b="1" kern="100" dirty="0" smtClean="0">
                <a:solidFill>
                  <a:schemeClr val="accent1">
                    <a:lumMod val="75000"/>
                  </a:schemeClr>
                </a:solidFill>
                <a:latin typeface="+mn-ea"/>
                <a:cs typeface="Times New Roman" panose="02020603050405020304" pitchFamily="18" charset="0"/>
              </a:rPr>
              <a:t>流程數位化</a:t>
            </a:r>
            <a:r>
              <a:rPr lang="zh-TW" altLang="en-US" sz="1400" b="1" kern="100" dirty="0" smtClean="0">
                <a:solidFill>
                  <a:schemeClr val="accent1">
                    <a:lumMod val="75000"/>
                  </a:schemeClr>
                </a:solidFill>
                <a:effectLst/>
                <a:latin typeface="+mn-ea"/>
                <a:cs typeface="Times New Roman" panose="02020603050405020304" pitchFamily="18" charset="0"/>
              </a:rPr>
              <a:t>管理</a:t>
            </a:r>
            <a:r>
              <a:rPr lang="en-US" altLang="zh-TW" sz="1400" b="1" kern="100" dirty="0" smtClean="0">
                <a:solidFill>
                  <a:schemeClr val="accent1">
                    <a:lumMod val="75000"/>
                  </a:schemeClr>
                </a:solidFill>
                <a:effectLst/>
                <a:latin typeface="+mn-ea"/>
                <a:cs typeface="Times New Roman" panose="02020603050405020304" pitchFamily="18" charset="0"/>
              </a:rPr>
              <a:t>(</a:t>
            </a:r>
            <a:r>
              <a:rPr lang="zh-TW" altLang="en-US" sz="1400" b="1" kern="100" dirty="0" smtClean="0">
                <a:solidFill>
                  <a:schemeClr val="accent1">
                    <a:lumMod val="75000"/>
                  </a:schemeClr>
                </a:solidFill>
                <a:effectLst/>
                <a:latin typeface="+mn-ea"/>
                <a:cs typeface="Times New Roman" panose="02020603050405020304" pitchFamily="18" charset="0"/>
              </a:rPr>
              <a:t>本案導入</a:t>
            </a:r>
            <a:r>
              <a:rPr lang="en-US" altLang="zh-TW" sz="1400" b="1" kern="100" dirty="0" smtClean="0">
                <a:solidFill>
                  <a:schemeClr val="accent1">
                    <a:lumMod val="75000"/>
                  </a:schemeClr>
                </a:solidFill>
                <a:effectLst/>
                <a:latin typeface="+mn-ea"/>
                <a:cs typeface="Times New Roman" panose="02020603050405020304" pitchFamily="18" charset="0"/>
              </a:rPr>
              <a:t>)</a:t>
            </a:r>
            <a:endParaRPr lang="en-US" altLang="zh-TW" sz="1400" b="1" kern="100" dirty="0" smtClean="0">
              <a:solidFill>
                <a:schemeClr val="accent1">
                  <a:lumMod val="75000"/>
                </a:schemeClr>
              </a:solidFill>
              <a:latin typeface="+mn-ea"/>
              <a:cs typeface="Times New Roman" panose="02020603050405020304" pitchFamily="18" charset="0"/>
            </a:endParaRPr>
          </a:p>
          <a:p>
            <a:pPr algn="just">
              <a:spcAft>
                <a:spcPts val="0"/>
              </a:spcAft>
            </a:pPr>
            <a:r>
              <a:rPr lang="en-US" altLang="zh-TW" sz="1200" kern="100" dirty="0" smtClean="0">
                <a:solidFill>
                  <a:schemeClr val="accent1">
                    <a:lumMod val="75000"/>
                  </a:schemeClr>
                </a:solidFill>
                <a:latin typeface="+mn-ea"/>
                <a:cs typeface="Times New Roman" panose="02020603050405020304" pitchFamily="18" charset="0"/>
              </a:rPr>
              <a:t>(</a:t>
            </a:r>
            <a:r>
              <a:rPr lang="zh-TW" altLang="en-US" sz="1200" kern="100" dirty="0" smtClean="0">
                <a:solidFill>
                  <a:schemeClr val="accent1">
                    <a:lumMod val="75000"/>
                  </a:schemeClr>
                </a:solidFill>
                <a:latin typeface="+mn-ea"/>
                <a:cs typeface="Times New Roman" panose="02020603050405020304" pitchFamily="18" charset="0"/>
              </a:rPr>
              <a:t>資料庫品牌：</a:t>
            </a:r>
            <a:r>
              <a:rPr lang="en-US" altLang="zh-TW" sz="1200" kern="100" dirty="0" err="1" smtClean="0">
                <a:solidFill>
                  <a:schemeClr val="accent1">
                    <a:lumMod val="75000"/>
                  </a:schemeClr>
                </a:solidFill>
                <a:latin typeface="+mn-ea"/>
                <a:cs typeface="Times New Roman" panose="02020603050405020304" pitchFamily="18" charset="0"/>
              </a:rPr>
              <a:t>MySQL</a:t>
            </a:r>
            <a:r>
              <a:rPr lang="en-US" altLang="zh-TW" sz="1200" kern="100" dirty="0" smtClean="0">
                <a:solidFill>
                  <a:schemeClr val="accent1">
                    <a:lumMod val="75000"/>
                  </a:schemeClr>
                </a:solidFill>
                <a:latin typeface="+mn-ea"/>
                <a:cs typeface="Times New Roman" panose="02020603050405020304" pitchFamily="18" charset="0"/>
              </a:rPr>
              <a:t>)</a:t>
            </a:r>
            <a:endParaRPr lang="en-US" sz="1200" kern="100" dirty="0" smtClean="0">
              <a:solidFill>
                <a:schemeClr val="accent1">
                  <a:lumMod val="75000"/>
                </a:schemeClr>
              </a:solidFill>
              <a:effectLst/>
              <a:latin typeface="+mn-ea"/>
              <a:cs typeface="Times New Roman" panose="02020603050405020304" pitchFamily="18" charset="0"/>
            </a:endParaRPr>
          </a:p>
          <a:p>
            <a:r>
              <a:rPr lang="en-US" altLang="zh-TW" sz="1050" dirty="0">
                <a:solidFill>
                  <a:schemeClr val="accent1">
                    <a:lumMod val="75000"/>
                  </a:schemeClr>
                </a:solidFill>
              </a:rPr>
              <a:t>D-1.</a:t>
            </a:r>
            <a:r>
              <a:rPr lang="zh-TW" altLang="en-US" sz="1050" dirty="0">
                <a:solidFill>
                  <a:schemeClr val="accent1">
                    <a:lumMod val="75000"/>
                  </a:schemeClr>
                </a:solidFill>
              </a:rPr>
              <a:t>資料擷取</a:t>
            </a:r>
            <a:r>
              <a:rPr lang="zh-TW" altLang="en-US" sz="1050" dirty="0" smtClean="0">
                <a:solidFill>
                  <a:schemeClr val="accent1">
                    <a:lumMod val="75000"/>
                  </a:schemeClr>
                </a:solidFill>
              </a:rPr>
              <a:t>功能</a:t>
            </a:r>
            <a:endParaRPr lang="en-US" altLang="zh-TW" sz="1050" dirty="0" smtClean="0">
              <a:solidFill>
                <a:schemeClr val="accent1">
                  <a:lumMod val="75000"/>
                </a:schemeClr>
              </a:solidFill>
            </a:endParaRPr>
          </a:p>
          <a:p>
            <a:r>
              <a:rPr lang="en-US" altLang="zh-TW" sz="1050" dirty="0">
                <a:solidFill>
                  <a:schemeClr val="accent1">
                    <a:lumMod val="75000"/>
                  </a:schemeClr>
                </a:solidFill>
              </a:rPr>
              <a:t>D-2.</a:t>
            </a:r>
            <a:r>
              <a:rPr lang="zh-TW" altLang="en-US" sz="1050" dirty="0">
                <a:solidFill>
                  <a:schemeClr val="accent1">
                    <a:lumMod val="75000"/>
                  </a:schemeClr>
                </a:solidFill>
              </a:rPr>
              <a:t>跨站流程顯示功能</a:t>
            </a:r>
          </a:p>
          <a:p>
            <a:r>
              <a:rPr lang="en-US" altLang="zh-TW" sz="1050" dirty="0">
                <a:solidFill>
                  <a:schemeClr val="accent1">
                    <a:lumMod val="75000"/>
                  </a:schemeClr>
                </a:solidFill>
              </a:rPr>
              <a:t>D-3.</a:t>
            </a:r>
            <a:r>
              <a:rPr lang="zh-TW" altLang="en-US" sz="1050" dirty="0">
                <a:solidFill>
                  <a:schemeClr val="accent1">
                    <a:lumMod val="75000"/>
                  </a:schemeClr>
                </a:solidFill>
              </a:rPr>
              <a:t>單站流程顯示</a:t>
            </a:r>
            <a:r>
              <a:rPr lang="zh-TW" altLang="en-US" sz="1050" dirty="0" smtClean="0">
                <a:solidFill>
                  <a:schemeClr val="accent1">
                    <a:lumMod val="75000"/>
                  </a:schemeClr>
                </a:solidFill>
              </a:rPr>
              <a:t>功能</a:t>
            </a:r>
            <a:endParaRPr lang="en-US" altLang="zh-TW" sz="1050" dirty="0" smtClean="0">
              <a:solidFill>
                <a:schemeClr val="accent1">
                  <a:lumMod val="75000"/>
                </a:schemeClr>
              </a:solidFill>
            </a:endParaRPr>
          </a:p>
          <a:p>
            <a:r>
              <a:rPr lang="en-US" altLang="zh-TW" sz="1050" dirty="0">
                <a:solidFill>
                  <a:schemeClr val="accent1">
                    <a:lumMod val="75000"/>
                  </a:schemeClr>
                </a:solidFill>
              </a:rPr>
              <a:t>D-4.</a:t>
            </a:r>
            <a:r>
              <a:rPr lang="zh-TW" altLang="en-US" sz="1050" dirty="0">
                <a:solidFill>
                  <a:schemeClr val="accent1">
                    <a:lumMod val="75000"/>
                  </a:schemeClr>
                </a:solidFill>
              </a:rPr>
              <a:t>數據分析</a:t>
            </a:r>
            <a:r>
              <a:rPr lang="zh-TW" altLang="en-US" sz="1050" dirty="0" smtClean="0">
                <a:solidFill>
                  <a:schemeClr val="accent1">
                    <a:lumMod val="75000"/>
                  </a:schemeClr>
                </a:solidFill>
              </a:rPr>
              <a:t>功能</a:t>
            </a:r>
            <a:endParaRPr lang="zh-TW" altLang="en-US" sz="1050" dirty="0">
              <a:solidFill>
                <a:schemeClr val="accent1">
                  <a:lumMod val="75000"/>
                </a:schemeClr>
              </a:solidFill>
            </a:endParaRPr>
          </a:p>
        </p:txBody>
      </p:sp>
      <p:cxnSp>
        <p:nvCxnSpPr>
          <p:cNvPr id="7" name="弧形接點 6"/>
          <p:cNvCxnSpPr>
            <a:stCxn id="68" idx="2"/>
            <a:endCxn id="19" idx="0"/>
          </p:cNvCxnSpPr>
          <p:nvPr/>
        </p:nvCxnSpPr>
        <p:spPr>
          <a:xfrm rot="5400000">
            <a:off x="5277783" y="2310138"/>
            <a:ext cx="278425" cy="614267"/>
          </a:xfrm>
          <a:prstGeom prst="curvedConnector3">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弧形接點 9"/>
          <p:cNvCxnSpPr>
            <a:stCxn id="19" idx="1"/>
            <a:endCxn id="26" idx="3"/>
          </p:cNvCxnSpPr>
          <p:nvPr/>
        </p:nvCxnSpPr>
        <p:spPr>
          <a:xfrm rot="10800000" flipV="1">
            <a:off x="3923928" y="3380774"/>
            <a:ext cx="283634" cy="804310"/>
          </a:xfrm>
          <a:prstGeom prst="curvedConnector3">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弧形接點 11"/>
          <p:cNvCxnSpPr>
            <a:stCxn id="19" idx="3"/>
            <a:endCxn id="67" idx="1"/>
          </p:cNvCxnSpPr>
          <p:nvPr/>
        </p:nvCxnSpPr>
        <p:spPr>
          <a:xfrm>
            <a:off x="6012160" y="3380774"/>
            <a:ext cx="216024" cy="724884"/>
          </a:xfrm>
          <a:prstGeom prst="curvedConnector3">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27"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a:t>
            </a:r>
            <a:r>
              <a:rPr lang="zh-TW" altLang="en-US" sz="2400" b="1" dirty="0">
                <a:solidFill>
                  <a:srgbClr val="0070C0"/>
                </a:solidFill>
              </a:rPr>
              <a:t>疫後</a:t>
            </a:r>
            <a:r>
              <a:rPr lang="en-US" altLang="zh-TW" sz="2400" b="1" dirty="0">
                <a:solidFill>
                  <a:srgbClr val="0070C0"/>
                </a:solidFill>
              </a:rPr>
              <a:t>SMU-Phase II)</a:t>
            </a:r>
            <a:endParaRPr lang="en-US" altLang="zh-TW" sz="2400" b="1" dirty="0" smtClean="0">
              <a:solidFill>
                <a:srgbClr val="0070C0"/>
              </a:solidFill>
            </a:endParaRPr>
          </a:p>
        </p:txBody>
      </p:sp>
    </p:spTree>
    <p:extLst>
      <p:ext uri="{BB962C8B-B14F-4D97-AF65-F5344CB8AC3E}">
        <p14:creationId xmlns:p14="http://schemas.microsoft.com/office/powerpoint/2010/main" val="4149356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21</a:t>
            </a:fld>
            <a:endParaRPr lang="zh-TW" altLang="en-US"/>
          </a:p>
        </p:txBody>
      </p:sp>
      <p:cxnSp>
        <p:nvCxnSpPr>
          <p:cNvPr id="62" name="直線單箭頭接點 61"/>
          <p:cNvCxnSpPr>
            <a:stCxn id="11" idx="3"/>
            <a:endCxn id="16" idx="1"/>
          </p:cNvCxnSpPr>
          <p:nvPr/>
        </p:nvCxnSpPr>
        <p:spPr>
          <a:xfrm>
            <a:off x="3383376" y="2365392"/>
            <a:ext cx="7205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直線單箭頭接點 74"/>
          <p:cNvCxnSpPr>
            <a:stCxn id="16" idx="3"/>
            <a:endCxn id="65" idx="1"/>
          </p:cNvCxnSpPr>
          <p:nvPr/>
        </p:nvCxnSpPr>
        <p:spPr>
          <a:xfrm>
            <a:off x="5003720" y="2365392"/>
            <a:ext cx="7205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6" name="直線單箭頭接點 85"/>
          <p:cNvCxnSpPr>
            <a:stCxn id="65" idx="3"/>
            <a:endCxn id="21" idx="1"/>
          </p:cNvCxnSpPr>
          <p:nvPr/>
        </p:nvCxnSpPr>
        <p:spPr>
          <a:xfrm>
            <a:off x="6624064" y="2365392"/>
            <a:ext cx="7205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9" name="直線單箭頭接點 88"/>
          <p:cNvCxnSpPr>
            <a:stCxn id="21" idx="3"/>
            <a:endCxn id="26" idx="1"/>
          </p:cNvCxnSpPr>
          <p:nvPr/>
        </p:nvCxnSpPr>
        <p:spPr>
          <a:xfrm flipH="1">
            <a:off x="1439957" y="2365392"/>
            <a:ext cx="6804451" cy="2539760"/>
          </a:xfrm>
          <a:prstGeom prst="bentConnector5">
            <a:avLst>
              <a:gd name="adj1" fmla="val -3360"/>
              <a:gd name="adj2" fmla="val 84455"/>
              <a:gd name="adj3" fmla="val 10336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2" name="直線單箭頭接點 91"/>
          <p:cNvCxnSpPr>
            <a:stCxn id="26" idx="3"/>
            <a:endCxn id="31" idx="1"/>
          </p:cNvCxnSpPr>
          <p:nvPr/>
        </p:nvCxnSpPr>
        <p:spPr>
          <a:xfrm>
            <a:off x="2339752" y="4905152"/>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7" name="直線單箭頭接點 96"/>
          <p:cNvCxnSpPr>
            <a:stCxn id="31" idx="3"/>
            <a:endCxn id="40" idx="1"/>
          </p:cNvCxnSpPr>
          <p:nvPr/>
        </p:nvCxnSpPr>
        <p:spPr>
          <a:xfrm>
            <a:off x="3815916" y="4905152"/>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0" name="直線單箭頭接點 99"/>
          <p:cNvCxnSpPr>
            <a:stCxn id="40" idx="3"/>
            <a:endCxn id="45" idx="1"/>
          </p:cNvCxnSpPr>
          <p:nvPr/>
        </p:nvCxnSpPr>
        <p:spPr>
          <a:xfrm>
            <a:off x="5292080" y="4905152"/>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3" name="直線單箭頭接點 102"/>
          <p:cNvCxnSpPr>
            <a:stCxn id="45" idx="3"/>
            <a:endCxn id="50" idx="1"/>
          </p:cNvCxnSpPr>
          <p:nvPr/>
        </p:nvCxnSpPr>
        <p:spPr>
          <a:xfrm>
            <a:off x="6768244" y="4905152"/>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6" name="文字方塊 105"/>
          <p:cNvSpPr txBox="1"/>
          <p:nvPr/>
        </p:nvSpPr>
        <p:spPr>
          <a:xfrm>
            <a:off x="1087397" y="2227195"/>
            <a:ext cx="113524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流程序</a:t>
            </a:r>
            <a:r>
              <a:rPr lang="en-US" altLang="zh-TW" sz="1000" dirty="0" smtClean="0">
                <a:solidFill>
                  <a:schemeClr val="tx1">
                    <a:lumMod val="50000"/>
                    <a:lumOff val="50000"/>
                  </a:schemeClr>
                </a:solidFill>
                <a:latin typeface="+mn-ea"/>
                <a:ea typeface="+mn-ea"/>
              </a:rPr>
              <a:t>/</a:t>
            </a:r>
            <a:r>
              <a:rPr lang="zh-TW" altLang="en-US" sz="1000" dirty="0" smtClean="0">
                <a:solidFill>
                  <a:schemeClr val="tx1">
                    <a:lumMod val="50000"/>
                    <a:lumOff val="50000"/>
                  </a:schemeClr>
                </a:solidFill>
                <a:latin typeface="+mn-ea"/>
                <a:ea typeface="+mn-ea"/>
              </a:rPr>
              <a:t>流程名稱</a:t>
            </a:r>
            <a:endParaRPr lang="zh-TW" altLang="en-US" sz="1000" dirty="0">
              <a:solidFill>
                <a:schemeClr val="tx1">
                  <a:lumMod val="50000"/>
                  <a:lumOff val="50000"/>
                </a:schemeClr>
              </a:solidFill>
              <a:latin typeface="+mn-ea"/>
              <a:ea typeface="+mn-ea"/>
            </a:endParaRPr>
          </a:p>
        </p:txBody>
      </p:sp>
      <p:sp>
        <p:nvSpPr>
          <p:cNvPr id="107" name="文字方塊 106"/>
          <p:cNvSpPr txBox="1"/>
          <p:nvPr/>
        </p:nvSpPr>
        <p:spPr>
          <a:xfrm>
            <a:off x="1525017" y="2443219"/>
            <a:ext cx="69762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管理方式</a:t>
            </a:r>
            <a:endParaRPr lang="zh-TW" altLang="en-US" sz="1000" dirty="0">
              <a:solidFill>
                <a:schemeClr val="tx1">
                  <a:lumMod val="50000"/>
                  <a:lumOff val="50000"/>
                </a:schemeClr>
              </a:solidFill>
              <a:latin typeface="+mn-ea"/>
              <a:ea typeface="+mn-ea"/>
            </a:endParaRPr>
          </a:p>
        </p:txBody>
      </p:sp>
      <p:sp>
        <p:nvSpPr>
          <p:cNvPr id="108" name="文字方塊 107"/>
          <p:cNvSpPr txBox="1"/>
          <p:nvPr/>
        </p:nvSpPr>
        <p:spPr>
          <a:xfrm>
            <a:off x="1525017" y="2659243"/>
            <a:ext cx="69762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工件簡稱</a:t>
            </a:r>
            <a:endParaRPr lang="zh-TW" altLang="en-US" sz="1000" dirty="0">
              <a:solidFill>
                <a:schemeClr val="tx1">
                  <a:lumMod val="50000"/>
                  <a:lumOff val="50000"/>
                </a:schemeClr>
              </a:solidFill>
              <a:latin typeface="+mn-ea"/>
              <a:ea typeface="+mn-ea"/>
            </a:endParaRPr>
          </a:p>
        </p:txBody>
      </p:sp>
      <p:sp>
        <p:nvSpPr>
          <p:cNvPr id="109" name="文字方塊 108"/>
          <p:cNvSpPr txBox="1"/>
          <p:nvPr/>
        </p:nvSpPr>
        <p:spPr>
          <a:xfrm>
            <a:off x="1525017" y="2875267"/>
            <a:ext cx="69762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設備種類</a:t>
            </a:r>
            <a:endParaRPr lang="zh-TW" altLang="en-US" sz="1000" dirty="0">
              <a:solidFill>
                <a:schemeClr val="tx1">
                  <a:lumMod val="50000"/>
                  <a:lumOff val="50000"/>
                </a:schemeClr>
              </a:solidFill>
              <a:latin typeface="+mn-ea"/>
              <a:ea typeface="+mn-ea"/>
            </a:endParaRPr>
          </a:p>
        </p:txBody>
      </p:sp>
      <p:sp>
        <p:nvSpPr>
          <p:cNvPr id="110" name="文字方塊 109"/>
          <p:cNvSpPr txBox="1"/>
          <p:nvPr/>
        </p:nvSpPr>
        <p:spPr>
          <a:xfrm>
            <a:off x="1781498" y="3091291"/>
            <a:ext cx="441146"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台數</a:t>
            </a:r>
            <a:endParaRPr lang="zh-TW" altLang="en-US" sz="1000" dirty="0">
              <a:solidFill>
                <a:schemeClr val="tx1">
                  <a:lumMod val="50000"/>
                  <a:lumOff val="50000"/>
                </a:schemeClr>
              </a:solidFill>
              <a:latin typeface="+mn-ea"/>
              <a:ea typeface="+mn-ea"/>
            </a:endParaRPr>
          </a:p>
        </p:txBody>
      </p:sp>
      <p:sp>
        <p:nvSpPr>
          <p:cNvPr id="111" name="文字方塊 110"/>
          <p:cNvSpPr txBox="1"/>
          <p:nvPr/>
        </p:nvSpPr>
        <p:spPr>
          <a:xfrm>
            <a:off x="1012056" y="3307315"/>
            <a:ext cx="1210588"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屬本計畫實施範疇</a:t>
            </a:r>
            <a:endParaRPr lang="zh-TW" altLang="en-US" sz="1000" dirty="0">
              <a:solidFill>
                <a:schemeClr val="tx1">
                  <a:lumMod val="50000"/>
                  <a:lumOff val="50000"/>
                </a:schemeClr>
              </a:solidFill>
              <a:latin typeface="+mn-ea"/>
              <a:ea typeface="+mn-ea"/>
            </a:endParaRPr>
          </a:p>
        </p:txBody>
      </p:sp>
      <p:cxnSp>
        <p:nvCxnSpPr>
          <p:cNvPr id="121" name="直線單箭頭接點 120"/>
          <p:cNvCxnSpPr/>
          <p:nvPr/>
        </p:nvCxnSpPr>
        <p:spPr>
          <a:xfrm>
            <a:off x="2159240" y="2329400"/>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3" name="直線單箭頭接點 122"/>
          <p:cNvCxnSpPr/>
          <p:nvPr/>
        </p:nvCxnSpPr>
        <p:spPr>
          <a:xfrm>
            <a:off x="2159240" y="2549605"/>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4" name="直線單箭頭接點 123"/>
          <p:cNvCxnSpPr/>
          <p:nvPr/>
        </p:nvCxnSpPr>
        <p:spPr>
          <a:xfrm>
            <a:off x="2159240" y="2769810"/>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5" name="直線單箭頭接點 124"/>
          <p:cNvCxnSpPr/>
          <p:nvPr/>
        </p:nvCxnSpPr>
        <p:spPr>
          <a:xfrm>
            <a:off x="2159240" y="2990015"/>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6" name="直線單箭頭接點 125"/>
          <p:cNvCxnSpPr/>
          <p:nvPr/>
        </p:nvCxnSpPr>
        <p:spPr>
          <a:xfrm>
            <a:off x="2159240" y="3210220"/>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7" name="直線單箭頭接點 126"/>
          <p:cNvCxnSpPr/>
          <p:nvPr/>
        </p:nvCxnSpPr>
        <p:spPr>
          <a:xfrm>
            <a:off x="2159240" y="3430425"/>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sp>
        <p:nvSpPr>
          <p:cNvPr id="98" name="Rectangle 2"/>
          <p:cNvSpPr txBox="1">
            <a:spLocks noChangeArrowheads="1"/>
          </p:cNvSpPr>
          <p:nvPr/>
        </p:nvSpPr>
        <p:spPr bwMode="auto">
          <a:xfrm>
            <a:off x="34824" y="1026515"/>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en-US" altLang="zh-TW" sz="2000" dirty="0" smtClean="0"/>
              <a:t>(</a:t>
            </a:r>
            <a:r>
              <a:rPr lang="zh-TW" altLang="en-US" sz="2000" dirty="0" smtClean="0"/>
              <a:t>五</a:t>
            </a:r>
            <a:r>
              <a:rPr lang="en-US" altLang="zh-TW" sz="2000" dirty="0" smtClean="0"/>
              <a:t>)1.</a:t>
            </a:r>
            <a:r>
              <a:rPr lang="zh-TW" altLang="en-US" sz="2000" dirty="0" smtClean="0"/>
              <a:t>本案導入之模組</a:t>
            </a:r>
            <a:r>
              <a:rPr lang="en-US" altLang="zh-TW" sz="2000" dirty="0" smtClean="0"/>
              <a:t>/</a:t>
            </a:r>
            <a:r>
              <a:rPr lang="zh-TW" altLang="en-US" sz="2000" dirty="0" smtClean="0"/>
              <a:t>功能與生產流程相關性說明</a:t>
            </a:r>
          </a:p>
        </p:txBody>
      </p:sp>
      <p:sp>
        <p:nvSpPr>
          <p:cNvPr id="99" name="文字方塊 98"/>
          <p:cNvSpPr txBox="1"/>
          <p:nvPr/>
        </p:nvSpPr>
        <p:spPr>
          <a:xfrm>
            <a:off x="755576" y="3538426"/>
            <a:ext cx="1467068"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本計畫數位化流程範疇</a:t>
            </a:r>
            <a:endParaRPr lang="zh-TW" altLang="en-US" sz="1000" dirty="0">
              <a:solidFill>
                <a:schemeClr val="tx1">
                  <a:lumMod val="50000"/>
                  <a:lumOff val="50000"/>
                </a:schemeClr>
              </a:solidFill>
              <a:latin typeface="+mn-ea"/>
              <a:ea typeface="+mn-ea"/>
            </a:endParaRPr>
          </a:p>
        </p:txBody>
      </p:sp>
      <p:grpSp>
        <p:nvGrpSpPr>
          <p:cNvPr id="8" name="群組 7"/>
          <p:cNvGrpSpPr/>
          <p:nvPr/>
        </p:nvGrpSpPr>
        <p:grpSpPr>
          <a:xfrm>
            <a:off x="2483581" y="2257392"/>
            <a:ext cx="900756" cy="1527255"/>
            <a:chOff x="2483581" y="1875021"/>
            <a:chExt cx="900756" cy="1527255"/>
          </a:xfrm>
        </p:grpSpPr>
        <p:sp>
          <p:nvSpPr>
            <p:cNvPr id="11" name="Rectangle 119"/>
            <p:cNvSpPr>
              <a:spLocks noChangeArrowheads="1"/>
            </p:cNvSpPr>
            <p:nvPr/>
          </p:nvSpPr>
          <p:spPr bwMode="auto">
            <a:xfrm>
              <a:off x="2483581" y="1875021"/>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訂</a:t>
              </a:r>
              <a:r>
                <a:rPr lang="zh-TW" altLang="en-US" sz="1200" kern="100" dirty="0">
                  <a:latin typeface="微軟正黑體" panose="020B0604030504040204" pitchFamily="34" charset="-120"/>
                  <a:ea typeface="微軟正黑體" panose="020B0604030504040204" pitchFamily="34" charset="-120"/>
                  <a:cs typeface="Times New Roman" panose="02020603050405020304" pitchFamily="18" charset="0"/>
                </a:rPr>
                <a:t>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 name="Rectangle 120"/>
            <p:cNvSpPr>
              <a:spLocks noChangeArrowheads="1"/>
            </p:cNvSpPr>
            <p:nvPr/>
          </p:nvSpPr>
          <p:spPr bwMode="auto">
            <a:xfrm>
              <a:off x="2483581" y="2307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鋼棒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 name="Rectangle 121"/>
            <p:cNvSpPr>
              <a:spLocks noChangeArrowheads="1"/>
            </p:cNvSpPr>
            <p:nvPr/>
          </p:nvSpPr>
          <p:spPr bwMode="auto">
            <a:xfrm>
              <a:off x="2483581" y="2523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貨車</a:t>
              </a: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 name="Rectangle 122"/>
            <p:cNvSpPr>
              <a:spLocks noChangeArrowheads="1"/>
            </p:cNvSpPr>
            <p:nvPr/>
          </p:nvSpPr>
          <p:spPr bwMode="auto">
            <a:xfrm>
              <a:off x="2483581" y="273911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7" name="Rectangle 114"/>
            <p:cNvSpPr>
              <a:spLocks noChangeArrowheads="1"/>
            </p:cNvSpPr>
            <p:nvPr/>
          </p:nvSpPr>
          <p:spPr bwMode="auto">
            <a:xfrm>
              <a:off x="2483581" y="209106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2" name="Rectangle 122"/>
            <p:cNvSpPr>
              <a:spLocks noChangeArrowheads="1"/>
            </p:cNvSpPr>
            <p:nvPr/>
          </p:nvSpPr>
          <p:spPr bwMode="auto">
            <a:xfrm>
              <a:off x="2483581" y="2955141"/>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1" name="Rectangle 122"/>
            <p:cNvSpPr>
              <a:spLocks noChangeArrowheads="1"/>
            </p:cNvSpPr>
            <p:nvPr/>
          </p:nvSpPr>
          <p:spPr bwMode="auto">
            <a:xfrm>
              <a:off x="2484542" y="3186276"/>
              <a:ext cx="899795" cy="216000"/>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cxnSp>
        <p:nvCxnSpPr>
          <p:cNvPr id="102" name="直線單箭頭接點 101"/>
          <p:cNvCxnSpPr/>
          <p:nvPr/>
        </p:nvCxnSpPr>
        <p:spPr>
          <a:xfrm>
            <a:off x="2123728" y="3667355"/>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grpSp>
        <p:nvGrpSpPr>
          <p:cNvPr id="2" name="群組 1"/>
          <p:cNvGrpSpPr/>
          <p:nvPr/>
        </p:nvGrpSpPr>
        <p:grpSpPr>
          <a:xfrm>
            <a:off x="4103924" y="2257392"/>
            <a:ext cx="899796" cy="1769979"/>
            <a:chOff x="4103924" y="1875021"/>
            <a:chExt cx="899796" cy="1769979"/>
          </a:xfrm>
        </p:grpSpPr>
        <p:sp>
          <p:nvSpPr>
            <p:cNvPr id="16" name="Rectangle 124"/>
            <p:cNvSpPr>
              <a:spLocks noChangeArrowheads="1"/>
            </p:cNvSpPr>
            <p:nvPr/>
          </p:nvSpPr>
          <p:spPr bwMode="auto">
            <a:xfrm>
              <a:off x="4103925" y="1875021"/>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倉儲</a:t>
              </a:r>
            </a:p>
          </p:txBody>
        </p:sp>
        <p:sp>
          <p:nvSpPr>
            <p:cNvPr id="17" name="Rectangle 125"/>
            <p:cNvSpPr>
              <a:spLocks noChangeArrowheads="1"/>
            </p:cNvSpPr>
            <p:nvPr/>
          </p:nvSpPr>
          <p:spPr bwMode="auto">
            <a:xfrm>
              <a:off x="4103925" y="2307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鋼棒</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8" name="Rectangle 126"/>
            <p:cNvSpPr>
              <a:spLocks noChangeArrowheads="1"/>
            </p:cNvSpPr>
            <p:nvPr/>
          </p:nvSpPr>
          <p:spPr bwMode="auto">
            <a:xfrm>
              <a:off x="4103925" y="2523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堆高機</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貨架</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9" name="Rectangle 127"/>
            <p:cNvSpPr>
              <a:spLocks noChangeArrowheads="1"/>
            </p:cNvSpPr>
            <p:nvPr/>
          </p:nvSpPr>
          <p:spPr bwMode="auto">
            <a:xfrm>
              <a:off x="4103925" y="273911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 100</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貨位</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8" name="Rectangle 114"/>
            <p:cNvSpPr>
              <a:spLocks noChangeArrowheads="1"/>
            </p:cNvSpPr>
            <p:nvPr/>
          </p:nvSpPr>
          <p:spPr bwMode="auto">
            <a:xfrm>
              <a:off x="4103925" y="209106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3" name="Rectangle 122"/>
            <p:cNvSpPr>
              <a:spLocks noChangeArrowheads="1"/>
            </p:cNvSpPr>
            <p:nvPr/>
          </p:nvSpPr>
          <p:spPr bwMode="auto">
            <a:xfrm>
              <a:off x="4103925" y="2955141"/>
              <a:ext cx="899795" cy="471821"/>
            </a:xfrm>
            <a:prstGeom prst="rect">
              <a:avLst/>
            </a:prstGeom>
            <a:solidFill>
              <a:schemeClr val="accent3">
                <a:lumMod val="60000"/>
                <a:lumOff val="40000"/>
              </a:schemeClr>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B-1,B-2</a:t>
              </a:r>
            </a:p>
            <a:p>
              <a:pPr algn="ctr">
                <a:spcAft>
                  <a:spcPts val="0"/>
                </a:spcAft>
              </a:pP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B-3,</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B-4</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4" name="Rectangle 122"/>
            <p:cNvSpPr>
              <a:spLocks noChangeArrowheads="1"/>
            </p:cNvSpPr>
            <p:nvPr/>
          </p:nvSpPr>
          <p:spPr bwMode="auto">
            <a:xfrm>
              <a:off x="4103924" y="3429000"/>
              <a:ext cx="899795" cy="216000"/>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D-1</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3" name="群組 2"/>
          <p:cNvGrpSpPr/>
          <p:nvPr/>
        </p:nvGrpSpPr>
        <p:grpSpPr>
          <a:xfrm>
            <a:off x="5724269" y="2257392"/>
            <a:ext cx="899795" cy="2035704"/>
            <a:chOff x="5724269" y="1875021"/>
            <a:chExt cx="899795" cy="2035704"/>
          </a:xfrm>
        </p:grpSpPr>
        <p:sp>
          <p:nvSpPr>
            <p:cNvPr id="65" name="Rectangle 124"/>
            <p:cNvSpPr>
              <a:spLocks noChangeArrowheads="1"/>
            </p:cNvSpPr>
            <p:nvPr/>
          </p:nvSpPr>
          <p:spPr bwMode="auto">
            <a:xfrm>
              <a:off x="5724269" y="1875021"/>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200" kern="100" dirty="0" smtClean="0">
                  <a:latin typeface="微軟正黑體" panose="020B0604030504040204" pitchFamily="34" charset="-120"/>
                  <a:ea typeface="微軟正黑體" panose="020B0604030504040204" pitchFamily="34" charset="-120"/>
                  <a:cs typeface="Times New Roman" panose="02020603050405020304" pitchFamily="18" charset="0"/>
                </a:rPr>
                <a:t>工單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6" name="Rectangle 125"/>
            <p:cNvSpPr>
              <a:spLocks noChangeArrowheads="1"/>
            </p:cNvSpPr>
            <p:nvPr/>
          </p:nvSpPr>
          <p:spPr bwMode="auto">
            <a:xfrm>
              <a:off x="5724269" y="2307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鋼棒</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7" name="Rectangle 126"/>
            <p:cNvSpPr>
              <a:spLocks noChangeArrowheads="1"/>
            </p:cNvSpPr>
            <p:nvPr/>
          </p:nvSpPr>
          <p:spPr bwMode="auto">
            <a:xfrm>
              <a:off x="5724269" y="2523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料箱</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8" name="Rectangle 127"/>
            <p:cNvSpPr>
              <a:spLocks noChangeArrowheads="1"/>
            </p:cNvSpPr>
            <p:nvPr/>
          </p:nvSpPr>
          <p:spPr bwMode="auto">
            <a:xfrm>
              <a:off x="5724269" y="273911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台</a:t>
              </a: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 100</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貨位</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9" name="Rectangle 114"/>
            <p:cNvSpPr>
              <a:spLocks noChangeArrowheads="1"/>
            </p:cNvSpPr>
            <p:nvPr/>
          </p:nvSpPr>
          <p:spPr bwMode="auto">
            <a:xfrm>
              <a:off x="5724269" y="209106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/excel</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4" name="Rectangle 122"/>
            <p:cNvSpPr>
              <a:spLocks noChangeArrowheads="1"/>
            </p:cNvSpPr>
            <p:nvPr/>
          </p:nvSpPr>
          <p:spPr bwMode="auto">
            <a:xfrm>
              <a:off x="5724269" y="2955141"/>
              <a:ext cx="899795" cy="612000"/>
            </a:xfrm>
            <a:prstGeom prst="rect">
              <a:avLst/>
            </a:prstGeom>
            <a:solidFill>
              <a:srgbClr val="FFC000"/>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A-1,</a:t>
              </a: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A-2</a:t>
              </a:r>
            </a:p>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A-3,</a:t>
              </a: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A-4</a:t>
              </a:r>
            </a:p>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A-5,A-6</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5" name="Rectangle 122"/>
            <p:cNvSpPr>
              <a:spLocks noChangeArrowheads="1"/>
            </p:cNvSpPr>
            <p:nvPr/>
          </p:nvSpPr>
          <p:spPr bwMode="auto">
            <a:xfrm>
              <a:off x="5724269" y="3573016"/>
              <a:ext cx="899795" cy="337709"/>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D-1,D-2</a:t>
              </a:r>
            </a:p>
            <a:p>
              <a:pPr algn="ctr">
                <a:spcAft>
                  <a:spcPts val="0"/>
                </a:spcAft>
              </a:pP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D-3,D-4</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5" name="群組 4"/>
          <p:cNvGrpSpPr/>
          <p:nvPr/>
        </p:nvGrpSpPr>
        <p:grpSpPr>
          <a:xfrm>
            <a:off x="7344612" y="2257392"/>
            <a:ext cx="899796" cy="2035704"/>
            <a:chOff x="7344612" y="1875021"/>
            <a:chExt cx="899796" cy="2035704"/>
          </a:xfrm>
        </p:grpSpPr>
        <p:sp>
          <p:nvSpPr>
            <p:cNvPr id="21" name="Rectangle 130"/>
            <p:cNvSpPr>
              <a:spLocks noChangeArrowheads="1"/>
            </p:cNvSpPr>
            <p:nvPr/>
          </p:nvSpPr>
          <p:spPr bwMode="auto">
            <a:xfrm>
              <a:off x="7344613" y="1875021"/>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4</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車削</a:t>
              </a:r>
            </a:p>
          </p:txBody>
        </p:sp>
        <p:sp>
          <p:nvSpPr>
            <p:cNvPr id="22" name="Rectangle 131"/>
            <p:cNvSpPr>
              <a:spLocks noChangeArrowheads="1"/>
            </p:cNvSpPr>
            <p:nvPr/>
          </p:nvSpPr>
          <p:spPr bwMode="auto">
            <a:xfrm>
              <a:off x="7344613" y="2307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鋼棒</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粗胚</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3" name="Rectangle 132"/>
            <p:cNvSpPr>
              <a:spLocks noChangeArrowheads="1"/>
            </p:cNvSpPr>
            <p:nvPr/>
          </p:nvSpPr>
          <p:spPr bwMode="auto">
            <a:xfrm>
              <a:off x="7344613" y="2523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車床</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4" name="Rectangle 133"/>
            <p:cNvSpPr>
              <a:spLocks noChangeArrowheads="1"/>
            </p:cNvSpPr>
            <p:nvPr/>
          </p:nvSpPr>
          <p:spPr bwMode="auto">
            <a:xfrm>
              <a:off x="7344613" y="273911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9" name="Rectangle 114"/>
            <p:cNvSpPr>
              <a:spLocks noChangeArrowheads="1"/>
            </p:cNvSpPr>
            <p:nvPr/>
          </p:nvSpPr>
          <p:spPr bwMode="auto">
            <a:xfrm>
              <a:off x="7344613" y="209106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/SMB</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5" name="Rectangle 122"/>
            <p:cNvSpPr>
              <a:spLocks noChangeArrowheads="1"/>
            </p:cNvSpPr>
            <p:nvPr/>
          </p:nvSpPr>
          <p:spPr bwMode="auto">
            <a:xfrm>
              <a:off x="7344613" y="2955141"/>
              <a:ext cx="899795" cy="632447"/>
            </a:xfrm>
            <a:prstGeom prst="rect">
              <a:avLst/>
            </a:prstGeom>
            <a:noFill/>
            <a:ln w="19050">
              <a:solidFill>
                <a:srgbClr val="FF0000"/>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C-1</a:t>
              </a:r>
            </a:p>
            <a:p>
              <a:pPr algn="ctr">
                <a:spcAft>
                  <a:spcPts val="0"/>
                </a:spcAft>
              </a:pP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僅</a:t>
              </a: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具通訊功能</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台導入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8" name="Rectangle 122"/>
            <p:cNvSpPr>
              <a:spLocks noChangeArrowheads="1"/>
            </p:cNvSpPr>
            <p:nvPr/>
          </p:nvSpPr>
          <p:spPr bwMode="auto">
            <a:xfrm>
              <a:off x="7344612" y="3573016"/>
              <a:ext cx="899795" cy="337709"/>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D-1,D-2</a:t>
              </a:r>
            </a:p>
            <a:p>
              <a:pPr algn="ctr">
                <a:spcAft>
                  <a:spcPts val="0"/>
                </a:spcAft>
              </a:pP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D-3,D-4</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6" name="群組 5"/>
          <p:cNvGrpSpPr/>
          <p:nvPr/>
        </p:nvGrpSpPr>
        <p:grpSpPr>
          <a:xfrm>
            <a:off x="1439957" y="4797152"/>
            <a:ext cx="899795" cy="1512144"/>
            <a:chOff x="1439957" y="4797152"/>
            <a:chExt cx="899795" cy="1512144"/>
          </a:xfrm>
        </p:grpSpPr>
        <p:sp>
          <p:nvSpPr>
            <p:cNvPr id="26" name="Rectangle 136"/>
            <p:cNvSpPr>
              <a:spLocks noChangeArrowheads="1"/>
            </p:cNvSpPr>
            <p:nvPr/>
          </p:nvSpPr>
          <p:spPr bwMode="auto">
            <a:xfrm>
              <a:off x="1439957" y="479715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熱處理</a:t>
              </a: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外</a:t>
              </a: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7" name="Rectangle 137"/>
            <p:cNvSpPr>
              <a:spLocks noChangeArrowheads="1"/>
            </p:cNvSpPr>
            <p:nvPr/>
          </p:nvSpPr>
          <p:spPr bwMode="auto">
            <a:xfrm>
              <a:off x="1439957" y="522922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粗胚</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8" name="Rectangle 138"/>
            <p:cNvSpPr>
              <a:spLocks noChangeArrowheads="1"/>
            </p:cNvSpPr>
            <p:nvPr/>
          </p:nvSpPr>
          <p:spPr bwMode="auto">
            <a:xfrm>
              <a:off x="1439957" y="544522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外</a:t>
              </a: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包</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9" name="Rectangle 139"/>
            <p:cNvSpPr>
              <a:spLocks noChangeArrowheads="1"/>
            </p:cNvSpPr>
            <p:nvPr/>
          </p:nvSpPr>
          <p:spPr bwMode="auto">
            <a:xfrm>
              <a:off x="1439957" y="5661248"/>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0" name="Rectangle 114"/>
            <p:cNvSpPr>
              <a:spLocks noChangeArrowheads="1"/>
            </p:cNvSpPr>
            <p:nvPr/>
          </p:nvSpPr>
          <p:spPr bwMode="auto">
            <a:xfrm>
              <a:off x="1439957" y="501320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委外</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6" name="Rectangle 122"/>
            <p:cNvSpPr>
              <a:spLocks noChangeArrowheads="1"/>
            </p:cNvSpPr>
            <p:nvPr/>
          </p:nvSpPr>
          <p:spPr bwMode="auto">
            <a:xfrm>
              <a:off x="1439957" y="5877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9" name="Rectangle 122"/>
            <p:cNvSpPr>
              <a:spLocks noChangeArrowheads="1"/>
            </p:cNvSpPr>
            <p:nvPr/>
          </p:nvSpPr>
          <p:spPr bwMode="auto">
            <a:xfrm>
              <a:off x="1439957" y="6093296"/>
              <a:ext cx="899795" cy="216000"/>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7" name="群組 6"/>
          <p:cNvGrpSpPr/>
          <p:nvPr/>
        </p:nvGrpSpPr>
        <p:grpSpPr>
          <a:xfrm>
            <a:off x="2915816" y="4797152"/>
            <a:ext cx="900100" cy="1918697"/>
            <a:chOff x="2915816" y="4797152"/>
            <a:chExt cx="900100" cy="1918697"/>
          </a:xfrm>
        </p:grpSpPr>
        <p:sp>
          <p:nvSpPr>
            <p:cNvPr id="31" name="Rectangle 144"/>
            <p:cNvSpPr>
              <a:spLocks noChangeArrowheads="1"/>
            </p:cNvSpPr>
            <p:nvPr/>
          </p:nvSpPr>
          <p:spPr bwMode="auto">
            <a:xfrm>
              <a:off x="2916121" y="479715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6</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研磨</a:t>
              </a:r>
            </a:p>
          </p:txBody>
        </p:sp>
        <p:sp>
          <p:nvSpPr>
            <p:cNvPr id="32" name="Rectangle 145"/>
            <p:cNvSpPr>
              <a:spLocks noChangeArrowheads="1"/>
            </p:cNvSpPr>
            <p:nvPr/>
          </p:nvSpPr>
          <p:spPr bwMode="auto">
            <a:xfrm>
              <a:off x="2916121" y="5239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粗胚</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3" name="Rectangle 146"/>
            <p:cNvSpPr>
              <a:spLocks noChangeArrowheads="1"/>
            </p:cNvSpPr>
            <p:nvPr/>
          </p:nvSpPr>
          <p:spPr bwMode="auto">
            <a:xfrm>
              <a:off x="2916121" y="5455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磨床</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4" name="Rectangle 147"/>
            <p:cNvSpPr>
              <a:spLocks noChangeArrowheads="1"/>
            </p:cNvSpPr>
            <p:nvPr/>
          </p:nvSpPr>
          <p:spPr bwMode="auto">
            <a:xfrm>
              <a:off x="2916121" y="567184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4" name="Rectangle 114"/>
            <p:cNvSpPr>
              <a:spLocks noChangeArrowheads="1"/>
            </p:cNvSpPr>
            <p:nvPr/>
          </p:nvSpPr>
          <p:spPr bwMode="auto">
            <a:xfrm>
              <a:off x="2916121" y="501632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/SMB</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7" name="Rectangle 122"/>
            <p:cNvSpPr>
              <a:spLocks noChangeArrowheads="1"/>
            </p:cNvSpPr>
            <p:nvPr/>
          </p:nvSpPr>
          <p:spPr bwMode="auto">
            <a:xfrm>
              <a:off x="2916121" y="5887849"/>
              <a:ext cx="899795" cy="612000"/>
            </a:xfrm>
            <a:prstGeom prst="rect">
              <a:avLst/>
            </a:prstGeom>
            <a:solidFill>
              <a:srgbClr val="FFC000"/>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a:latin typeface="微軟正黑體" panose="020B0604030504040204" pitchFamily="34" charset="-120"/>
                  <a:ea typeface="微軟正黑體" panose="020B0604030504040204" pitchFamily="34" charset="-120"/>
                  <a:cs typeface="Times New Roman" panose="02020603050405020304" pitchFamily="18" charset="0"/>
                </a:rPr>
                <a:t>A-1,A-2</a:t>
              </a:r>
            </a:p>
            <a:p>
              <a:pPr algn="ctr">
                <a:spcAft>
                  <a:spcPts val="0"/>
                </a:spcAft>
              </a:pPr>
              <a:r>
                <a:rPr lang="en-US" altLang="zh-TW" sz="1100" kern="100" dirty="0">
                  <a:latin typeface="微軟正黑體" panose="020B0604030504040204" pitchFamily="34" charset="-120"/>
                  <a:ea typeface="微軟正黑體" panose="020B0604030504040204" pitchFamily="34" charset="-120"/>
                  <a:cs typeface="Times New Roman" panose="02020603050405020304" pitchFamily="18" charset="0"/>
                </a:rPr>
                <a:t>A-3,A-4</a:t>
              </a:r>
            </a:p>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A-5,A-6</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0" name="Rectangle 122"/>
            <p:cNvSpPr>
              <a:spLocks noChangeArrowheads="1"/>
            </p:cNvSpPr>
            <p:nvPr/>
          </p:nvSpPr>
          <p:spPr bwMode="auto">
            <a:xfrm>
              <a:off x="2915816" y="6499849"/>
              <a:ext cx="899795" cy="216000"/>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 name="群組 8"/>
          <p:cNvGrpSpPr/>
          <p:nvPr/>
        </p:nvGrpSpPr>
        <p:grpSpPr>
          <a:xfrm>
            <a:off x="4392133" y="4797152"/>
            <a:ext cx="899947" cy="1512144"/>
            <a:chOff x="4392133" y="4797152"/>
            <a:chExt cx="899947" cy="1512144"/>
          </a:xfrm>
        </p:grpSpPr>
        <p:sp>
          <p:nvSpPr>
            <p:cNvPr id="40" name="Rectangle 144"/>
            <p:cNvSpPr>
              <a:spLocks noChangeArrowheads="1"/>
            </p:cNvSpPr>
            <p:nvPr/>
          </p:nvSpPr>
          <p:spPr bwMode="auto">
            <a:xfrm>
              <a:off x="4392285" y="479715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7</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品檢</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抽</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1" name="Rectangle 145"/>
            <p:cNvSpPr>
              <a:spLocks noChangeArrowheads="1"/>
            </p:cNvSpPr>
            <p:nvPr/>
          </p:nvSpPr>
          <p:spPr bwMode="auto">
            <a:xfrm>
              <a:off x="4392285" y="5239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2" name="Rectangle 146"/>
            <p:cNvSpPr>
              <a:spLocks noChangeArrowheads="1"/>
            </p:cNvSpPr>
            <p:nvPr/>
          </p:nvSpPr>
          <p:spPr bwMode="auto">
            <a:xfrm>
              <a:off x="4392285" y="5455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三次元量床</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3" name="Rectangle 147"/>
            <p:cNvSpPr>
              <a:spLocks noChangeArrowheads="1"/>
            </p:cNvSpPr>
            <p:nvPr/>
          </p:nvSpPr>
          <p:spPr bwMode="auto">
            <a:xfrm>
              <a:off x="4392285" y="567184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3" name="Rectangle 114"/>
            <p:cNvSpPr>
              <a:spLocks noChangeArrowheads="1"/>
            </p:cNvSpPr>
            <p:nvPr/>
          </p:nvSpPr>
          <p:spPr bwMode="auto">
            <a:xfrm>
              <a:off x="4392285" y="501632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8" name="Rectangle 122"/>
            <p:cNvSpPr>
              <a:spLocks noChangeArrowheads="1"/>
            </p:cNvSpPr>
            <p:nvPr/>
          </p:nvSpPr>
          <p:spPr bwMode="auto">
            <a:xfrm>
              <a:off x="4392285" y="588784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1" name="Rectangle 122"/>
            <p:cNvSpPr>
              <a:spLocks noChangeArrowheads="1"/>
            </p:cNvSpPr>
            <p:nvPr/>
          </p:nvSpPr>
          <p:spPr bwMode="auto">
            <a:xfrm>
              <a:off x="4392133" y="6093296"/>
              <a:ext cx="899795" cy="216000"/>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10" name="群組 9"/>
          <p:cNvGrpSpPr/>
          <p:nvPr/>
        </p:nvGrpSpPr>
        <p:grpSpPr>
          <a:xfrm>
            <a:off x="5868448" y="4797152"/>
            <a:ext cx="899796" cy="1800176"/>
            <a:chOff x="5868448" y="4797152"/>
            <a:chExt cx="899796" cy="1800176"/>
          </a:xfrm>
        </p:grpSpPr>
        <p:sp>
          <p:nvSpPr>
            <p:cNvPr id="45" name="Rectangle 144"/>
            <p:cNvSpPr>
              <a:spLocks noChangeArrowheads="1"/>
            </p:cNvSpPr>
            <p:nvPr/>
          </p:nvSpPr>
          <p:spPr bwMode="auto">
            <a:xfrm>
              <a:off x="5868449" y="479715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8.</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倉儲</a:t>
              </a:r>
            </a:p>
          </p:txBody>
        </p:sp>
        <p:sp>
          <p:nvSpPr>
            <p:cNvPr id="46" name="Rectangle 145"/>
            <p:cNvSpPr>
              <a:spLocks noChangeArrowheads="1"/>
            </p:cNvSpPr>
            <p:nvPr/>
          </p:nvSpPr>
          <p:spPr bwMode="auto">
            <a:xfrm>
              <a:off x="5868449" y="5239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7" name="Rectangle 146"/>
            <p:cNvSpPr>
              <a:spLocks noChangeArrowheads="1"/>
            </p:cNvSpPr>
            <p:nvPr/>
          </p:nvSpPr>
          <p:spPr bwMode="auto">
            <a:xfrm>
              <a:off x="5868449" y="5455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堆高機</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貨架</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8" name="Rectangle 147"/>
            <p:cNvSpPr>
              <a:spLocks noChangeArrowheads="1"/>
            </p:cNvSpPr>
            <p:nvPr/>
          </p:nvSpPr>
          <p:spPr bwMode="auto">
            <a:xfrm>
              <a:off x="5868449" y="567184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/100</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貨位</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2" name="Rectangle 114"/>
            <p:cNvSpPr>
              <a:spLocks noChangeArrowheads="1"/>
            </p:cNvSpPr>
            <p:nvPr/>
          </p:nvSpPr>
          <p:spPr bwMode="auto">
            <a:xfrm>
              <a:off x="5868449" y="501632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9" name="Rectangle 122"/>
            <p:cNvSpPr>
              <a:spLocks noChangeArrowheads="1"/>
            </p:cNvSpPr>
            <p:nvPr/>
          </p:nvSpPr>
          <p:spPr bwMode="auto">
            <a:xfrm>
              <a:off x="5868449" y="5887849"/>
              <a:ext cx="899795" cy="493422"/>
            </a:xfrm>
            <a:prstGeom prst="rect">
              <a:avLst/>
            </a:prstGeom>
            <a:solidFill>
              <a:schemeClr val="accent3">
                <a:lumMod val="60000"/>
                <a:lumOff val="40000"/>
              </a:schemeClr>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B-1,B-2</a:t>
              </a:r>
              <a:endParaRPr lang="en-US"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B-3,B-4</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2" name="Rectangle 122"/>
            <p:cNvSpPr>
              <a:spLocks noChangeArrowheads="1"/>
            </p:cNvSpPr>
            <p:nvPr/>
          </p:nvSpPr>
          <p:spPr bwMode="auto">
            <a:xfrm>
              <a:off x="5868448" y="6381328"/>
              <a:ext cx="899795" cy="216000"/>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15" name="群組 14"/>
          <p:cNvGrpSpPr/>
          <p:nvPr/>
        </p:nvGrpSpPr>
        <p:grpSpPr>
          <a:xfrm>
            <a:off x="7344461" y="4797152"/>
            <a:ext cx="899947" cy="1529728"/>
            <a:chOff x="7344461" y="4797152"/>
            <a:chExt cx="899947" cy="1529728"/>
          </a:xfrm>
        </p:grpSpPr>
        <p:sp>
          <p:nvSpPr>
            <p:cNvPr id="50" name="Rectangle 144"/>
            <p:cNvSpPr>
              <a:spLocks noChangeArrowheads="1"/>
            </p:cNvSpPr>
            <p:nvPr/>
          </p:nvSpPr>
          <p:spPr bwMode="auto">
            <a:xfrm>
              <a:off x="7344613" y="479715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9</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出貨</a:t>
              </a:r>
            </a:p>
          </p:txBody>
        </p:sp>
        <p:sp>
          <p:nvSpPr>
            <p:cNvPr id="51" name="Rectangle 145"/>
            <p:cNvSpPr>
              <a:spLocks noChangeArrowheads="1"/>
            </p:cNvSpPr>
            <p:nvPr/>
          </p:nvSpPr>
          <p:spPr bwMode="auto">
            <a:xfrm>
              <a:off x="7344613" y="5239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2" name="Rectangle 146"/>
            <p:cNvSpPr>
              <a:spLocks noChangeArrowheads="1"/>
            </p:cNvSpPr>
            <p:nvPr/>
          </p:nvSpPr>
          <p:spPr bwMode="auto">
            <a:xfrm>
              <a:off x="7344613" y="5455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貨車</a:t>
              </a: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3" name="Rectangle 147"/>
            <p:cNvSpPr>
              <a:spLocks noChangeArrowheads="1"/>
            </p:cNvSpPr>
            <p:nvPr/>
          </p:nvSpPr>
          <p:spPr bwMode="auto">
            <a:xfrm>
              <a:off x="7344613" y="567184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1" name="Rectangle 114"/>
            <p:cNvSpPr>
              <a:spLocks noChangeArrowheads="1"/>
            </p:cNvSpPr>
            <p:nvPr/>
          </p:nvSpPr>
          <p:spPr bwMode="auto">
            <a:xfrm>
              <a:off x="7344613" y="501632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0" name="Rectangle 122"/>
            <p:cNvSpPr>
              <a:spLocks noChangeArrowheads="1"/>
            </p:cNvSpPr>
            <p:nvPr/>
          </p:nvSpPr>
          <p:spPr bwMode="auto">
            <a:xfrm>
              <a:off x="7344613" y="588784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3" name="Rectangle 122"/>
            <p:cNvSpPr>
              <a:spLocks noChangeArrowheads="1"/>
            </p:cNvSpPr>
            <p:nvPr/>
          </p:nvSpPr>
          <p:spPr bwMode="auto">
            <a:xfrm>
              <a:off x="7344461" y="6110880"/>
              <a:ext cx="899795" cy="216000"/>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122"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134"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a:t>
            </a:r>
            <a:r>
              <a:rPr lang="zh-TW" altLang="en-US" sz="2400" b="1" dirty="0">
                <a:solidFill>
                  <a:srgbClr val="0070C0"/>
                </a:solidFill>
              </a:rPr>
              <a:t>疫後</a:t>
            </a:r>
            <a:r>
              <a:rPr lang="en-US" altLang="zh-TW" sz="2400" b="1" dirty="0">
                <a:solidFill>
                  <a:srgbClr val="0070C0"/>
                </a:solidFill>
              </a:rPr>
              <a:t>SMU-Phase II)</a:t>
            </a:r>
            <a:endParaRPr lang="en-US" altLang="zh-TW" sz="2400" b="1" dirty="0" smtClean="0">
              <a:solidFill>
                <a:srgbClr val="0070C0"/>
              </a:solidFill>
            </a:endParaRPr>
          </a:p>
        </p:txBody>
      </p:sp>
    </p:spTree>
    <p:extLst>
      <p:ext uri="{BB962C8B-B14F-4D97-AF65-F5344CB8AC3E}">
        <p14:creationId xmlns:p14="http://schemas.microsoft.com/office/powerpoint/2010/main" val="27427347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22</a:t>
            </a:fld>
            <a:endParaRPr lang="zh-TW" altLang="en-US"/>
          </a:p>
        </p:txBody>
      </p:sp>
      <p:sp>
        <p:nvSpPr>
          <p:cNvPr id="6" name="Rectangle 2"/>
          <p:cNvSpPr txBox="1">
            <a:spLocks noChangeArrowheads="1"/>
          </p:cNvSpPr>
          <p:nvPr/>
        </p:nvSpPr>
        <p:spPr bwMode="auto">
          <a:xfrm>
            <a:off x="22276" y="967585"/>
            <a:ext cx="4736019"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en-US" altLang="zh-TW" sz="2000" dirty="0" smtClean="0"/>
              <a:t>(</a:t>
            </a:r>
            <a:r>
              <a:rPr lang="zh-TW" altLang="en-US" sz="2000" dirty="0" smtClean="0"/>
              <a:t>五</a:t>
            </a:r>
            <a:r>
              <a:rPr lang="en-US" altLang="zh-TW" sz="2000" dirty="0" smtClean="0"/>
              <a:t>)2.</a:t>
            </a:r>
            <a:r>
              <a:rPr lang="zh-TW" altLang="en-US" sz="2000" dirty="0" smtClean="0"/>
              <a:t>本案導入流程數位化相關性說明</a:t>
            </a:r>
          </a:p>
        </p:txBody>
      </p:sp>
      <p:sp>
        <p:nvSpPr>
          <p:cNvPr id="7" name="矩形 6"/>
          <p:cNvSpPr/>
          <p:nvPr/>
        </p:nvSpPr>
        <p:spPr>
          <a:xfrm>
            <a:off x="5220072" y="2116104"/>
            <a:ext cx="1386348" cy="491613"/>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b="1" dirty="0" smtClean="0">
                <a:solidFill>
                  <a:schemeClr val="tx1"/>
                </a:solidFill>
                <a:latin typeface="微軟正黑體" panose="020B0604030504040204" pitchFamily="34" charset="-120"/>
                <a:ea typeface="微軟正黑體" panose="020B0604030504040204" pitchFamily="34" charset="-120"/>
              </a:rPr>
              <a:t>生管</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8" name="矩形 7"/>
          <p:cNvSpPr/>
          <p:nvPr/>
        </p:nvSpPr>
        <p:spPr>
          <a:xfrm>
            <a:off x="292212" y="3044775"/>
            <a:ext cx="1386348" cy="491613"/>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dirty="0" smtClean="0">
                <a:solidFill>
                  <a:schemeClr val="tx1"/>
                </a:solidFill>
                <a:latin typeface="微軟正黑體" panose="020B0604030504040204" pitchFamily="34" charset="-120"/>
                <a:ea typeface="微軟正黑體" panose="020B0604030504040204" pitchFamily="34" charset="-120"/>
              </a:rPr>
              <a:t>倉庫倉儲</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9" name="橢圓 8"/>
          <p:cNvSpPr/>
          <p:nvPr/>
        </p:nvSpPr>
        <p:spPr>
          <a:xfrm rot="4974530">
            <a:off x="2284150" y="2359889"/>
            <a:ext cx="393290" cy="3932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cxnSp>
        <p:nvCxnSpPr>
          <p:cNvPr id="10" name="直線單箭頭接點 9"/>
          <p:cNvCxnSpPr>
            <a:stCxn id="7" idx="1"/>
            <a:endCxn id="9" idx="5"/>
          </p:cNvCxnSpPr>
          <p:nvPr/>
        </p:nvCxnSpPr>
        <p:spPr>
          <a:xfrm flipH="1">
            <a:off x="2359975" y="2361911"/>
            <a:ext cx="2860097" cy="349774"/>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直線接點 10"/>
          <p:cNvCxnSpPr>
            <a:stCxn id="9" idx="5"/>
            <a:endCxn id="9" idx="1"/>
          </p:cNvCxnSpPr>
          <p:nvPr/>
        </p:nvCxnSpPr>
        <p:spPr>
          <a:xfrm flipV="1">
            <a:off x="2359975" y="2401383"/>
            <a:ext cx="241640" cy="3103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a:stCxn id="9" idx="1"/>
            <a:endCxn id="8" idx="0"/>
          </p:cNvCxnSpPr>
          <p:nvPr/>
        </p:nvCxnSpPr>
        <p:spPr>
          <a:xfrm flipH="1">
            <a:off x="985386" y="2401383"/>
            <a:ext cx="1616229" cy="6433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2059146" y="5487387"/>
            <a:ext cx="1386348" cy="42027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車床</a:t>
            </a:r>
            <a:r>
              <a:rPr lang="en-US" altLang="zh-TW" sz="1400" dirty="0" smtClean="0">
                <a:solidFill>
                  <a:schemeClr val="tx1"/>
                </a:solidFill>
                <a:latin typeface="微軟正黑體" panose="020B0604030504040204" pitchFamily="34" charset="-120"/>
                <a:ea typeface="微軟正黑體" panose="020B0604030504040204" pitchFamily="34" charset="-120"/>
              </a:rPr>
              <a:t>(</a:t>
            </a:r>
            <a:r>
              <a:rPr lang="zh-TW" altLang="en-US" sz="1400" dirty="0" smtClean="0">
                <a:solidFill>
                  <a:schemeClr val="tx1"/>
                </a:solidFill>
                <a:latin typeface="微軟正黑體" panose="020B0604030504040204" pitchFamily="34" charset="-120"/>
                <a:ea typeface="微軟正黑體" panose="020B0604030504040204" pitchFamily="34" charset="-120"/>
              </a:rPr>
              <a:t>一</a:t>
            </a:r>
            <a:r>
              <a:rPr lang="en-US" altLang="zh-TW" sz="1400" dirty="0" smtClean="0">
                <a:solidFill>
                  <a:schemeClr val="tx1"/>
                </a:solidFill>
                <a:latin typeface="微軟正黑體" panose="020B0604030504040204" pitchFamily="34" charset="-120"/>
                <a:ea typeface="微軟正黑體" panose="020B0604030504040204" pitchFamily="34" charset="-120"/>
              </a:rPr>
              <a:t>)</a:t>
            </a:r>
          </a:p>
          <a:p>
            <a:pPr algn="ctr"/>
            <a:r>
              <a:rPr lang="en-US" altLang="zh-TW" sz="1400" dirty="0" smtClean="0">
                <a:solidFill>
                  <a:schemeClr val="tx1"/>
                </a:solidFill>
                <a:latin typeface="微軟正黑體" panose="020B0604030504040204" pitchFamily="34" charset="-120"/>
                <a:ea typeface="微軟正黑體" panose="020B0604030504040204" pitchFamily="34" charset="-120"/>
              </a:rPr>
              <a:t>#1</a:t>
            </a:r>
            <a:endParaRPr lang="zh-TW" altLang="en-US" sz="1400" dirty="0">
              <a:solidFill>
                <a:schemeClr val="tx1"/>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4625812" y="5499993"/>
            <a:ext cx="1386348" cy="44152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車床</a:t>
            </a:r>
            <a:r>
              <a:rPr lang="en-US" altLang="zh-TW" sz="1400" dirty="0" smtClean="0">
                <a:solidFill>
                  <a:schemeClr val="tx1"/>
                </a:solidFill>
                <a:latin typeface="微軟正黑體" panose="020B0604030504040204" pitchFamily="34" charset="-120"/>
                <a:ea typeface="微軟正黑體" panose="020B0604030504040204" pitchFamily="34" charset="-120"/>
              </a:rPr>
              <a:t>(</a:t>
            </a:r>
            <a:r>
              <a:rPr lang="zh-TW" altLang="en-US" sz="1400" dirty="0" smtClean="0">
                <a:solidFill>
                  <a:schemeClr val="tx1"/>
                </a:solidFill>
                <a:latin typeface="微軟正黑體" panose="020B0604030504040204" pitchFamily="34" charset="-120"/>
                <a:ea typeface="微軟正黑體" panose="020B0604030504040204" pitchFamily="34" charset="-120"/>
              </a:rPr>
              <a:t>二</a:t>
            </a:r>
            <a:r>
              <a:rPr lang="en-US" altLang="zh-TW" sz="1400" dirty="0" smtClean="0">
                <a:solidFill>
                  <a:schemeClr val="tx1"/>
                </a:solidFill>
                <a:latin typeface="微軟正黑體" panose="020B0604030504040204" pitchFamily="34" charset="-120"/>
                <a:ea typeface="微軟正黑體" panose="020B0604030504040204" pitchFamily="34" charset="-120"/>
              </a:rPr>
              <a:t>)</a:t>
            </a:r>
          </a:p>
          <a:p>
            <a:pPr algn="ctr"/>
            <a:r>
              <a:rPr lang="en-US" altLang="zh-TW" sz="1400" dirty="0" smtClean="0">
                <a:solidFill>
                  <a:schemeClr val="tx1"/>
                </a:solidFill>
                <a:latin typeface="微軟正黑體" panose="020B0604030504040204" pitchFamily="34" charset="-120"/>
                <a:ea typeface="微軟正黑體" panose="020B0604030504040204" pitchFamily="34" charset="-120"/>
              </a:rPr>
              <a:t>#2</a:t>
            </a:r>
            <a:endParaRPr lang="zh-TW" altLang="en-US" sz="1400" dirty="0">
              <a:solidFill>
                <a:schemeClr val="tx1"/>
              </a:solidFill>
              <a:latin typeface="微軟正黑體" panose="020B0604030504040204" pitchFamily="34" charset="-120"/>
              <a:ea typeface="微軟正黑體" panose="020B0604030504040204" pitchFamily="34" charset="-120"/>
            </a:endParaRPr>
          </a:p>
        </p:txBody>
      </p:sp>
      <p:sp>
        <p:nvSpPr>
          <p:cNvPr id="15" name="橢圓 14"/>
          <p:cNvSpPr/>
          <p:nvPr/>
        </p:nvSpPr>
        <p:spPr>
          <a:xfrm rot="4166730">
            <a:off x="4307783" y="4086085"/>
            <a:ext cx="442452" cy="4424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cxnSp>
        <p:nvCxnSpPr>
          <p:cNvPr id="16" name="直線接點 15"/>
          <p:cNvCxnSpPr>
            <a:stCxn id="7" idx="1"/>
            <a:endCxn id="15" idx="6"/>
          </p:cNvCxnSpPr>
          <p:nvPr/>
        </p:nvCxnSpPr>
        <p:spPr>
          <a:xfrm flipH="1">
            <a:off x="4606681" y="2361911"/>
            <a:ext cx="613391" cy="21525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a:stCxn id="15" idx="6"/>
            <a:endCxn id="15" idx="2"/>
          </p:cNvCxnSpPr>
          <p:nvPr/>
        </p:nvCxnSpPr>
        <p:spPr>
          <a:xfrm flipH="1" flipV="1">
            <a:off x="4451337" y="4100169"/>
            <a:ext cx="155344" cy="4142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肘形接點 17"/>
          <p:cNvCxnSpPr>
            <a:stCxn id="8" idx="2"/>
            <a:endCxn id="13" idx="1"/>
          </p:cNvCxnSpPr>
          <p:nvPr/>
        </p:nvCxnSpPr>
        <p:spPr>
          <a:xfrm rot="16200000" flipH="1">
            <a:off x="441698" y="4080076"/>
            <a:ext cx="2161137" cy="1073760"/>
          </a:xfrm>
          <a:prstGeom prst="bentConnector2">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a:stCxn id="14" idx="3"/>
            <a:endCxn id="20" idx="1"/>
          </p:cNvCxnSpPr>
          <p:nvPr/>
        </p:nvCxnSpPr>
        <p:spPr>
          <a:xfrm flipV="1">
            <a:off x="6012160" y="5715224"/>
            <a:ext cx="1403386" cy="553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7415546" y="5445224"/>
            <a:ext cx="1386348" cy="5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後續製程</a:t>
            </a:r>
          </a:p>
        </p:txBody>
      </p:sp>
      <p:graphicFrame>
        <p:nvGraphicFramePr>
          <p:cNvPr id="21" name="表格 20"/>
          <p:cNvGraphicFramePr>
            <a:graphicFrameLocks noGrp="1"/>
          </p:cNvGraphicFramePr>
          <p:nvPr>
            <p:extLst>
              <p:ext uri="{D42A27DB-BD31-4B8C-83A1-F6EECF244321}">
                <p14:modId xmlns:p14="http://schemas.microsoft.com/office/powerpoint/2010/main" val="917275748"/>
              </p:ext>
            </p:extLst>
          </p:nvPr>
        </p:nvGraphicFramePr>
        <p:xfrm>
          <a:off x="305426" y="1664933"/>
          <a:ext cx="3058625" cy="1036320"/>
        </p:xfrm>
        <a:graphic>
          <a:graphicData uri="http://schemas.openxmlformats.org/drawingml/2006/table">
            <a:tbl>
              <a:tblPr firstRow="1" bandRow="1">
                <a:tableStyleId>{5C22544A-7EE6-4342-B048-85BDC9FD1C3A}</a:tableStyleId>
              </a:tblPr>
              <a:tblGrid>
                <a:gridCol w="993968">
                  <a:extLst>
                    <a:ext uri="{9D8B030D-6E8A-4147-A177-3AD203B41FA5}">
                      <a16:colId xmlns:a16="http://schemas.microsoft.com/office/drawing/2014/main" val="1342558681"/>
                    </a:ext>
                  </a:extLst>
                </a:gridCol>
                <a:gridCol w="2064657">
                  <a:extLst>
                    <a:ext uri="{9D8B030D-6E8A-4147-A177-3AD203B41FA5}">
                      <a16:colId xmlns:a16="http://schemas.microsoft.com/office/drawing/2014/main" val="152856392"/>
                    </a:ext>
                  </a:extLst>
                </a:gridCol>
              </a:tblGrid>
              <a:tr h="263224">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系統數位化項目</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生管</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倉庫</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資訊紀錄與傳遞說明</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83389005"/>
                  </a:ext>
                </a:extLst>
              </a:tr>
              <a:tr h="263224">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物料資訊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訊息內容與發布時間</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時間、地點、數量、物料、載具、箱體</a:t>
                      </a:r>
                      <a:r>
                        <a:rPr lang="en-US" altLang="zh-TW" sz="1000" dirty="0" smtClean="0">
                          <a:solidFill>
                            <a:schemeClr val="tx1"/>
                          </a:solidFill>
                          <a:latin typeface="微軟正黑體" panose="020B0604030504040204" pitchFamily="34" charset="-120"/>
                          <a:ea typeface="微軟正黑體" panose="020B0604030504040204" pitchFamily="34" charset="-120"/>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7521393"/>
                  </a:ext>
                </a:extLst>
              </a:tr>
              <a:tr h="219625">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其他</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000" dirty="0" smtClean="0">
                          <a:solidFill>
                            <a:schemeClr val="tx1"/>
                          </a:solidFill>
                          <a:latin typeface="微軟正黑體" panose="020B0604030504040204" pitchFamily="34" charset="-120"/>
                          <a:ea typeface="微軟正黑體" panose="020B0604030504040204" pitchFamily="34" charset="-120"/>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8445711"/>
                  </a:ext>
                </a:extLst>
              </a:tr>
            </a:tbl>
          </a:graphicData>
        </a:graphic>
      </p:graphicFrame>
      <p:graphicFrame>
        <p:nvGraphicFramePr>
          <p:cNvPr id="22" name="表格 21"/>
          <p:cNvGraphicFramePr>
            <a:graphicFrameLocks noGrp="1"/>
          </p:cNvGraphicFramePr>
          <p:nvPr>
            <p:extLst>
              <p:ext uri="{D42A27DB-BD31-4B8C-83A1-F6EECF244321}">
                <p14:modId xmlns:p14="http://schemas.microsoft.com/office/powerpoint/2010/main" val="2598456539"/>
              </p:ext>
            </p:extLst>
          </p:nvPr>
        </p:nvGraphicFramePr>
        <p:xfrm>
          <a:off x="1971290" y="2804864"/>
          <a:ext cx="2567265" cy="1188720"/>
        </p:xfrm>
        <a:graphic>
          <a:graphicData uri="http://schemas.openxmlformats.org/drawingml/2006/table">
            <a:tbl>
              <a:tblPr firstRow="1" bandRow="1">
                <a:tableStyleId>{5C22544A-7EE6-4342-B048-85BDC9FD1C3A}</a:tableStyleId>
              </a:tblPr>
              <a:tblGrid>
                <a:gridCol w="1074910">
                  <a:extLst>
                    <a:ext uri="{9D8B030D-6E8A-4147-A177-3AD203B41FA5}">
                      <a16:colId xmlns:a16="http://schemas.microsoft.com/office/drawing/2014/main" val="1342558681"/>
                    </a:ext>
                  </a:extLst>
                </a:gridCol>
                <a:gridCol w="1492355">
                  <a:extLst>
                    <a:ext uri="{9D8B030D-6E8A-4147-A177-3AD203B41FA5}">
                      <a16:colId xmlns:a16="http://schemas.microsoft.com/office/drawing/2014/main" val="152856392"/>
                    </a:ext>
                  </a:extLst>
                </a:gridCol>
              </a:tblGrid>
              <a:tr h="0">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系統數位化項目</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倉庫</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生管</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資訊紀錄與傳遞說明</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83389005"/>
                  </a:ext>
                </a:extLst>
              </a:tr>
              <a:tr h="330610">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狀態資訊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物料是否充分、可否依規定發料</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8445711"/>
                  </a:ext>
                </a:extLst>
              </a:tr>
              <a:tr h="330610">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物料資訊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物料實際運送資訊</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時間、地點、數量</a:t>
                      </a:r>
                      <a:r>
                        <a:rPr lang="en-US" altLang="zh-TW" sz="1000" dirty="0" smtClean="0">
                          <a:solidFill>
                            <a:schemeClr val="tx1"/>
                          </a:solidFill>
                          <a:latin typeface="微軟正黑體" panose="020B0604030504040204" pitchFamily="34" charset="-120"/>
                          <a:ea typeface="微軟正黑體" panose="020B0604030504040204" pitchFamily="34" charset="-120"/>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8966495"/>
                  </a:ext>
                </a:extLst>
              </a:tr>
            </a:tbl>
          </a:graphicData>
        </a:graphic>
      </p:graphicFrame>
      <p:graphicFrame>
        <p:nvGraphicFramePr>
          <p:cNvPr id="23" name="表格 22"/>
          <p:cNvGraphicFramePr>
            <a:graphicFrameLocks noGrp="1"/>
          </p:cNvGraphicFramePr>
          <p:nvPr>
            <p:extLst>
              <p:ext uri="{D42A27DB-BD31-4B8C-83A1-F6EECF244321}">
                <p14:modId xmlns:p14="http://schemas.microsoft.com/office/powerpoint/2010/main" val="1909818618"/>
              </p:ext>
            </p:extLst>
          </p:nvPr>
        </p:nvGraphicFramePr>
        <p:xfrm>
          <a:off x="1338516" y="4096065"/>
          <a:ext cx="2623042" cy="1341120"/>
        </p:xfrm>
        <a:graphic>
          <a:graphicData uri="http://schemas.openxmlformats.org/drawingml/2006/table">
            <a:tbl>
              <a:tblPr firstRow="1" bandRow="1">
                <a:tableStyleId>{5C22544A-7EE6-4342-B048-85BDC9FD1C3A}</a:tableStyleId>
              </a:tblPr>
              <a:tblGrid>
                <a:gridCol w="1098264">
                  <a:extLst>
                    <a:ext uri="{9D8B030D-6E8A-4147-A177-3AD203B41FA5}">
                      <a16:colId xmlns:a16="http://schemas.microsoft.com/office/drawing/2014/main" val="1342558681"/>
                    </a:ext>
                  </a:extLst>
                </a:gridCol>
                <a:gridCol w="1524778">
                  <a:extLst>
                    <a:ext uri="{9D8B030D-6E8A-4147-A177-3AD203B41FA5}">
                      <a16:colId xmlns:a16="http://schemas.microsoft.com/office/drawing/2014/main" val="152856392"/>
                    </a:ext>
                  </a:extLst>
                </a:gridCol>
              </a:tblGrid>
              <a:tr h="0">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系統數位化項目</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生管</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車床</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一</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資訊紀錄與傳遞說明</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83389005"/>
                  </a:ext>
                </a:extLst>
              </a:tr>
              <a:tr h="330610">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狀態資訊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工單資訊</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時間、產品資訊、生產數量</a:t>
                      </a:r>
                      <a:r>
                        <a:rPr lang="en-US" altLang="zh-TW" sz="1000" dirty="0" smtClean="0">
                          <a:solidFill>
                            <a:schemeClr val="tx1"/>
                          </a:solidFill>
                          <a:latin typeface="微軟正黑體" panose="020B0604030504040204" pitchFamily="34" charset="-120"/>
                          <a:ea typeface="微軟正黑體" panose="020B0604030504040204" pitchFamily="34" charset="-120"/>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8445711"/>
                  </a:ext>
                </a:extLst>
              </a:tr>
              <a:tr h="330610">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單站製程作業</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表列</a:t>
                      </a:r>
                      <a:r>
                        <a:rPr lang="en-US" altLang="zh-TW" sz="1000" dirty="0" smtClean="0">
                          <a:solidFill>
                            <a:schemeClr val="tx1"/>
                          </a:solidFill>
                          <a:latin typeface="微軟正黑體" panose="020B0604030504040204" pitchFamily="34" charset="-120"/>
                          <a:ea typeface="微軟正黑體" panose="020B0604030504040204" pitchFamily="34" charset="-120"/>
                        </a:rPr>
                        <a:t>S.O.P</a:t>
                      </a:r>
                      <a:r>
                        <a:rPr lang="zh-TW" altLang="en-US" sz="1000" dirty="0" smtClean="0">
                          <a:solidFill>
                            <a:schemeClr val="tx1"/>
                          </a:solidFill>
                          <a:latin typeface="微軟正黑體" panose="020B0604030504040204" pitchFamily="34" charset="-120"/>
                          <a:ea typeface="微軟正黑體" panose="020B0604030504040204" pitchFamily="34" charset="-120"/>
                        </a:rPr>
                        <a:t>程序</a:t>
                      </a:r>
                      <a:endParaRPr lang="en-US" altLang="zh-TW" sz="1000" dirty="0" smtClean="0">
                        <a:solidFill>
                          <a:schemeClr val="tx1"/>
                        </a:solidFill>
                        <a:latin typeface="微軟正黑體" panose="020B0604030504040204" pitchFamily="34" charset="-120"/>
                        <a:ea typeface="微軟正黑體" panose="020B0604030504040204" pitchFamily="34" charset="-120"/>
                      </a:endParaRPr>
                    </a:p>
                    <a:p>
                      <a:r>
                        <a:rPr lang="en-US" altLang="zh-TW" sz="1000" dirty="0" smtClean="0">
                          <a:solidFill>
                            <a:schemeClr val="tx1"/>
                          </a:solidFill>
                          <a:latin typeface="微軟正黑體" panose="020B0604030504040204" pitchFamily="34" charset="-120"/>
                          <a:ea typeface="微軟正黑體" panose="020B0604030504040204" pitchFamily="34" charset="-120"/>
                        </a:rPr>
                        <a:t>(A1-1</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A1-4)</a:t>
                      </a:r>
                    </a:p>
                    <a:p>
                      <a:r>
                        <a:rPr lang="en-US" altLang="zh-TW" sz="1000" dirty="0" smtClean="0">
                          <a:solidFill>
                            <a:schemeClr val="tx1"/>
                          </a:solidFill>
                          <a:latin typeface="微軟正黑體" panose="020B0604030504040204" pitchFamily="34" charset="-120"/>
                          <a:ea typeface="微軟正黑體" panose="020B0604030504040204" pitchFamily="34" charset="-120"/>
                        </a:rPr>
                        <a:t>(A2-1</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A2-3)</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8966495"/>
                  </a:ext>
                </a:extLst>
              </a:tr>
            </a:tbl>
          </a:graphicData>
        </a:graphic>
      </p:graphicFrame>
      <p:graphicFrame>
        <p:nvGraphicFramePr>
          <p:cNvPr id="24" name="表格 23"/>
          <p:cNvGraphicFramePr>
            <a:graphicFrameLocks noGrp="1"/>
          </p:cNvGraphicFramePr>
          <p:nvPr>
            <p:extLst>
              <p:ext uri="{D42A27DB-BD31-4B8C-83A1-F6EECF244321}">
                <p14:modId xmlns:p14="http://schemas.microsoft.com/office/powerpoint/2010/main" val="2392317506"/>
              </p:ext>
            </p:extLst>
          </p:nvPr>
        </p:nvGraphicFramePr>
        <p:xfrm>
          <a:off x="5504595" y="2828587"/>
          <a:ext cx="3109226" cy="2484294"/>
        </p:xfrm>
        <a:graphic>
          <a:graphicData uri="http://schemas.openxmlformats.org/drawingml/2006/table">
            <a:tbl>
              <a:tblPr firstRow="1" bandRow="1">
                <a:tableStyleId>{5C22544A-7EE6-4342-B048-85BDC9FD1C3A}</a:tableStyleId>
              </a:tblPr>
              <a:tblGrid>
                <a:gridCol w="1163729">
                  <a:extLst>
                    <a:ext uri="{9D8B030D-6E8A-4147-A177-3AD203B41FA5}">
                      <a16:colId xmlns:a16="http://schemas.microsoft.com/office/drawing/2014/main" val="1342558681"/>
                    </a:ext>
                  </a:extLst>
                </a:gridCol>
                <a:gridCol w="1945497">
                  <a:extLst>
                    <a:ext uri="{9D8B030D-6E8A-4147-A177-3AD203B41FA5}">
                      <a16:colId xmlns:a16="http://schemas.microsoft.com/office/drawing/2014/main" val="152856392"/>
                    </a:ext>
                  </a:extLst>
                </a:gridCol>
              </a:tblGrid>
              <a:tr h="359287">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系統數位化項目</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車床</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一</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生管</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資訊紀錄與傳遞說明</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83389005"/>
                  </a:ext>
                </a:extLst>
              </a:tr>
              <a:tr h="299778">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狀態資訊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物料資訊</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抵達訊息</a:t>
                      </a:r>
                      <a:r>
                        <a:rPr lang="en-US" altLang="zh-TW" sz="1000" dirty="0" smtClean="0">
                          <a:solidFill>
                            <a:schemeClr val="tx1"/>
                          </a:solidFill>
                          <a:latin typeface="微軟正黑體" panose="020B0604030504040204" pitchFamily="34" charset="-120"/>
                          <a:ea typeface="微軟正黑體" panose="020B0604030504040204" pitchFamily="34" charset="-120"/>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8445711"/>
                  </a:ext>
                </a:extLst>
              </a:tr>
              <a:tr h="359287">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設備生產資訊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設備狀態資訊即時回報</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次</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分鐘</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，包含</a:t>
                      </a:r>
                      <a:r>
                        <a:rPr lang="en-US" altLang="zh-TW" sz="1000" dirty="0" smtClean="0">
                          <a:solidFill>
                            <a:schemeClr val="tx1"/>
                          </a:solidFill>
                          <a:latin typeface="微軟正黑體" panose="020B0604030504040204" pitchFamily="34" charset="-120"/>
                          <a:ea typeface="微軟正黑體" panose="020B0604030504040204" pitchFamily="34" charset="-120"/>
                        </a:rPr>
                        <a:t>….S.O.P(1</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1000" dirty="0" smtClean="0">
                          <a:solidFill>
                            <a:schemeClr val="tx1"/>
                          </a:solidFill>
                          <a:latin typeface="微軟正黑體" panose="020B0604030504040204" pitchFamily="34" charset="-120"/>
                          <a:ea typeface="微軟正黑體" panose="020B0604030504040204" pitchFamily="34" charset="-120"/>
                        </a:rPr>
                        <a:t>N)</a:t>
                      </a:r>
                      <a:r>
                        <a:rPr lang="zh-TW" altLang="en-US" sz="1000" dirty="0" smtClean="0">
                          <a:solidFill>
                            <a:schemeClr val="tx1"/>
                          </a:solidFill>
                          <a:latin typeface="微軟正黑體" panose="020B0604030504040204" pitchFamily="34" charset="-120"/>
                          <a:ea typeface="微軟正黑體" panose="020B0604030504040204" pitchFamily="34" charset="-120"/>
                        </a:rPr>
                        <a:t>時間</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8966495"/>
                  </a:ext>
                </a:extLst>
              </a:tr>
              <a:tr h="359287">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作業人員資運</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000" dirty="0" smtClean="0">
                          <a:solidFill>
                            <a:schemeClr val="tx1"/>
                          </a:solidFill>
                          <a:latin typeface="微軟正黑體" panose="020B0604030504040204" pitchFamily="34" charset="-120"/>
                          <a:ea typeface="微軟正黑體" panose="020B0604030504040204" pitchFamily="34" charset="-120"/>
                        </a:rPr>
                        <a:t>OOO</a:t>
                      </a:r>
                      <a:r>
                        <a:rPr lang="zh-TW" altLang="en-US" sz="1000" dirty="0" smtClean="0">
                          <a:solidFill>
                            <a:schemeClr val="tx1"/>
                          </a:solidFill>
                          <a:latin typeface="微軟正黑體" panose="020B0604030504040204" pitchFamily="34" charset="-120"/>
                          <a:ea typeface="微軟正黑體" panose="020B0604030504040204" pitchFamily="34" charset="-120"/>
                        </a:rPr>
                        <a:t>於本站作業資訊</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上工開始、下工結束</a:t>
                      </a:r>
                      <a:r>
                        <a:rPr lang="en-US" altLang="zh-TW" sz="1000" dirty="0" smtClean="0">
                          <a:solidFill>
                            <a:schemeClr val="tx1"/>
                          </a:solidFill>
                          <a:latin typeface="微軟正黑體" panose="020B0604030504040204" pitchFamily="34" charset="-120"/>
                          <a:ea typeface="微軟正黑體" panose="020B0604030504040204" pitchFamily="34" charset="-120"/>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6399945"/>
                  </a:ext>
                </a:extLst>
              </a:tr>
              <a:tr h="299778">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生產作業資訊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產量計數、良率計算、</a:t>
                      </a:r>
                      <a:r>
                        <a:rPr lang="en-US" altLang="zh-TW" sz="1000" dirty="0" smtClean="0">
                          <a:solidFill>
                            <a:schemeClr val="tx1"/>
                          </a:solidFill>
                          <a:latin typeface="微軟正黑體" panose="020B0604030504040204" pitchFamily="34" charset="-120"/>
                          <a:ea typeface="微軟正黑體" panose="020B0604030504040204" pitchFamily="34" charset="-120"/>
                        </a:rPr>
                        <a:t>C/T</a:t>
                      </a:r>
                      <a:r>
                        <a:rPr lang="zh-TW" altLang="en-US" sz="1000" dirty="0" smtClean="0">
                          <a:solidFill>
                            <a:schemeClr val="tx1"/>
                          </a:solidFill>
                          <a:latin typeface="微軟正黑體" panose="020B0604030504040204" pitchFamily="34" charset="-120"/>
                          <a:ea typeface="微軟正黑體" panose="020B0604030504040204" pitchFamily="34" charset="-120"/>
                        </a:rPr>
                        <a:t>計算。</a:t>
                      </a:r>
                      <a:endParaRPr lang="en-US" altLang="zh-TW" sz="1000" dirty="0" smtClean="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5688566"/>
                  </a:ext>
                </a:extLst>
              </a:tr>
              <a:tr h="359287">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技術人員與技術作業資訊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000" dirty="0" smtClean="0">
                          <a:solidFill>
                            <a:schemeClr val="tx1"/>
                          </a:solidFill>
                          <a:latin typeface="微軟正黑體" panose="020B0604030504040204" pitchFamily="34" charset="-120"/>
                          <a:ea typeface="微軟正黑體" panose="020B0604030504040204" pitchFamily="34" charset="-120"/>
                        </a:rPr>
                        <a:t>XXX</a:t>
                      </a:r>
                      <a:r>
                        <a:rPr lang="zh-TW" altLang="en-US" sz="1000" dirty="0" smtClean="0">
                          <a:solidFill>
                            <a:schemeClr val="tx1"/>
                          </a:solidFill>
                          <a:latin typeface="微軟正黑體" panose="020B0604030504040204" pitchFamily="34" charset="-120"/>
                          <a:ea typeface="微軟正黑體" panose="020B0604030504040204" pitchFamily="34" charset="-120"/>
                        </a:rPr>
                        <a:t>於本站作業</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上工、架模時間、首件生產時間 </a:t>
                      </a:r>
                      <a:r>
                        <a:rPr lang="en-US" altLang="zh-TW" sz="1000" dirty="0" smtClean="0">
                          <a:solidFill>
                            <a:schemeClr val="tx1"/>
                          </a:solidFill>
                          <a:latin typeface="微軟正黑體" panose="020B0604030504040204" pitchFamily="34" charset="-120"/>
                          <a:ea typeface="微軟正黑體" panose="020B0604030504040204" pitchFamily="34" charset="-120"/>
                        </a:rPr>
                        <a:t>A1-1</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A1-4)</a:t>
                      </a:r>
                      <a:endParaRPr lang="en-US" altLang="zh-TW" sz="1000" dirty="0" smtClean="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0704804"/>
                  </a:ext>
                </a:extLst>
              </a:tr>
              <a:tr h="299778">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製品品檢資訊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尺寸、良品判定、附加紀錄</a:t>
                      </a:r>
                      <a:endParaRPr lang="en-US" altLang="zh-TW" sz="1000" dirty="0" smtClean="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7110074"/>
                  </a:ext>
                </a:extLst>
              </a:tr>
            </a:tbl>
          </a:graphicData>
        </a:graphic>
      </p:graphicFrame>
      <p:sp>
        <p:nvSpPr>
          <p:cNvPr id="25" name="橢圓 24"/>
          <p:cNvSpPr/>
          <p:nvPr/>
        </p:nvSpPr>
        <p:spPr>
          <a:xfrm rot="2648401">
            <a:off x="4904067" y="4452004"/>
            <a:ext cx="442452" cy="41470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cxnSp>
        <p:nvCxnSpPr>
          <p:cNvPr id="26" name="直線接點 25"/>
          <p:cNvCxnSpPr>
            <a:stCxn id="7" idx="2"/>
            <a:endCxn id="25" idx="6"/>
          </p:cNvCxnSpPr>
          <p:nvPr/>
        </p:nvCxnSpPr>
        <p:spPr>
          <a:xfrm flipH="1">
            <a:off x="5284053" y="2607717"/>
            <a:ext cx="629193" cy="2205704"/>
          </a:xfrm>
          <a:prstGeom prst="line">
            <a:avLst/>
          </a:prstGeom>
          <a:ln>
            <a:solidFill>
              <a:schemeClr val="accent1">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直線接點 26"/>
          <p:cNvCxnSpPr>
            <a:stCxn id="25" idx="6"/>
            <a:endCxn id="25" idx="2"/>
          </p:cNvCxnSpPr>
          <p:nvPr/>
        </p:nvCxnSpPr>
        <p:spPr>
          <a:xfrm flipH="1" flipV="1">
            <a:off x="4966532" y="4505291"/>
            <a:ext cx="317521" cy="30813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a:stCxn id="25" idx="2"/>
            <a:endCxn id="13" idx="3"/>
          </p:cNvCxnSpPr>
          <p:nvPr/>
        </p:nvCxnSpPr>
        <p:spPr>
          <a:xfrm flipH="1">
            <a:off x="3445494" y="4505291"/>
            <a:ext cx="1521038" cy="1192234"/>
          </a:xfrm>
          <a:prstGeom prst="straightConnector1">
            <a:avLst/>
          </a:prstGeom>
          <a:ln>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橢圓 28"/>
          <p:cNvSpPr/>
          <p:nvPr/>
        </p:nvSpPr>
        <p:spPr>
          <a:xfrm rot="5675381">
            <a:off x="2965414" y="2912332"/>
            <a:ext cx="393290" cy="3932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cxnSp>
        <p:nvCxnSpPr>
          <p:cNvPr id="30" name="直線單箭頭接點 29"/>
          <p:cNvCxnSpPr>
            <a:stCxn id="7" idx="2"/>
            <a:endCxn id="29" idx="5"/>
          </p:cNvCxnSpPr>
          <p:nvPr/>
        </p:nvCxnSpPr>
        <p:spPr>
          <a:xfrm flipH="1">
            <a:off x="3012329" y="2607717"/>
            <a:ext cx="2900917" cy="628736"/>
          </a:xfrm>
          <a:prstGeom prst="straightConnector1">
            <a:avLst/>
          </a:prstGeom>
          <a:ln>
            <a:solidFill>
              <a:schemeClr val="accent1">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直線接點 30"/>
          <p:cNvCxnSpPr>
            <a:stCxn id="29" idx="5"/>
            <a:endCxn id="29" idx="1"/>
          </p:cNvCxnSpPr>
          <p:nvPr/>
        </p:nvCxnSpPr>
        <p:spPr>
          <a:xfrm flipV="1">
            <a:off x="3012329" y="2981501"/>
            <a:ext cx="299460" cy="254952"/>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a:stCxn id="29" idx="1"/>
            <a:endCxn id="8" idx="3"/>
          </p:cNvCxnSpPr>
          <p:nvPr/>
        </p:nvCxnSpPr>
        <p:spPr>
          <a:xfrm flipH="1">
            <a:off x="1678560" y="2981501"/>
            <a:ext cx="1633229" cy="309081"/>
          </a:xfrm>
          <a:prstGeom prst="straightConnector1">
            <a:avLst/>
          </a:prstGeom>
          <a:ln>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肘形接點 32"/>
          <p:cNvCxnSpPr>
            <a:stCxn id="13" idx="3"/>
            <a:endCxn id="14" idx="1"/>
          </p:cNvCxnSpPr>
          <p:nvPr/>
        </p:nvCxnSpPr>
        <p:spPr>
          <a:xfrm>
            <a:off x="3445494" y="5697525"/>
            <a:ext cx="1180318" cy="23229"/>
          </a:xfrm>
          <a:prstGeom prst="bentConnector3">
            <a:avLst>
              <a:gd name="adj1" fmla="val 5000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a:stCxn id="15" idx="2"/>
            <a:endCxn id="13" idx="0"/>
          </p:cNvCxnSpPr>
          <p:nvPr/>
        </p:nvCxnSpPr>
        <p:spPr>
          <a:xfrm flipH="1">
            <a:off x="2752320" y="4100169"/>
            <a:ext cx="1699017" cy="13872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721386" y="6041735"/>
            <a:ext cx="792000" cy="216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sz="1400" dirty="0"/>
              <a:t>#</a:t>
            </a:r>
            <a:r>
              <a:rPr lang="en-US" altLang="zh-TW" sz="1400" dirty="0" smtClean="0"/>
              <a:t>1-1</a:t>
            </a:r>
            <a:endParaRPr lang="zh-TW" altLang="en-US" sz="1400" dirty="0"/>
          </a:p>
        </p:txBody>
      </p:sp>
      <p:sp>
        <p:nvSpPr>
          <p:cNvPr id="36" name="矩形 35"/>
          <p:cNvSpPr/>
          <p:nvPr/>
        </p:nvSpPr>
        <p:spPr>
          <a:xfrm>
            <a:off x="1475656" y="6041735"/>
            <a:ext cx="792000" cy="216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sz="1400" dirty="0" smtClean="0"/>
              <a:t>#1-2</a:t>
            </a:r>
            <a:endParaRPr lang="zh-TW" altLang="en-US" sz="1400" dirty="0"/>
          </a:p>
        </p:txBody>
      </p:sp>
      <p:sp>
        <p:nvSpPr>
          <p:cNvPr id="37" name="矩形 36"/>
          <p:cNvSpPr/>
          <p:nvPr/>
        </p:nvSpPr>
        <p:spPr>
          <a:xfrm>
            <a:off x="2267832" y="6041735"/>
            <a:ext cx="792000" cy="216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sz="1400" dirty="0" smtClean="0"/>
              <a:t>#1-3</a:t>
            </a:r>
            <a:endParaRPr lang="zh-TW" altLang="en-US" sz="1400" dirty="0"/>
          </a:p>
        </p:txBody>
      </p:sp>
      <p:sp>
        <p:nvSpPr>
          <p:cNvPr id="38" name="矩形 37"/>
          <p:cNvSpPr/>
          <p:nvPr/>
        </p:nvSpPr>
        <p:spPr>
          <a:xfrm>
            <a:off x="3059832" y="6041735"/>
            <a:ext cx="835291" cy="216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sz="1400" dirty="0" smtClean="0"/>
              <a:t>#1-4</a:t>
            </a:r>
            <a:endParaRPr lang="zh-TW" altLang="en-US" sz="1400" dirty="0"/>
          </a:p>
        </p:txBody>
      </p:sp>
      <p:sp>
        <p:nvSpPr>
          <p:cNvPr id="39" name="矩形 38"/>
          <p:cNvSpPr/>
          <p:nvPr/>
        </p:nvSpPr>
        <p:spPr>
          <a:xfrm>
            <a:off x="4211960" y="6041735"/>
            <a:ext cx="756000" cy="216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200" dirty="0" smtClean="0">
                <a:solidFill>
                  <a:schemeClr val="bg1"/>
                </a:solidFill>
              </a:rPr>
              <a:t>A2-1</a:t>
            </a:r>
            <a:endParaRPr lang="zh-TW" altLang="en-US" sz="1200" dirty="0">
              <a:solidFill>
                <a:schemeClr val="bg1"/>
              </a:solidFill>
            </a:endParaRPr>
          </a:p>
        </p:txBody>
      </p:sp>
      <p:sp>
        <p:nvSpPr>
          <p:cNvPr id="40" name="矩形 39"/>
          <p:cNvSpPr/>
          <p:nvPr/>
        </p:nvSpPr>
        <p:spPr>
          <a:xfrm>
            <a:off x="4975047" y="6041735"/>
            <a:ext cx="756000" cy="216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200" dirty="0" smtClean="0">
                <a:solidFill>
                  <a:schemeClr val="bg1"/>
                </a:solidFill>
              </a:rPr>
              <a:t>A2-2</a:t>
            </a:r>
            <a:endParaRPr lang="zh-TW" altLang="en-US" sz="1200" dirty="0">
              <a:solidFill>
                <a:schemeClr val="bg1"/>
              </a:solidFill>
            </a:endParaRPr>
          </a:p>
        </p:txBody>
      </p:sp>
      <p:sp>
        <p:nvSpPr>
          <p:cNvPr id="41" name="矩形 40"/>
          <p:cNvSpPr/>
          <p:nvPr/>
        </p:nvSpPr>
        <p:spPr>
          <a:xfrm>
            <a:off x="5731047" y="6041735"/>
            <a:ext cx="756000" cy="216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200" dirty="0" smtClean="0">
                <a:solidFill>
                  <a:schemeClr val="bg1"/>
                </a:solidFill>
              </a:rPr>
              <a:t>A-2-3</a:t>
            </a:r>
            <a:endParaRPr lang="zh-TW" altLang="en-US" sz="1200" dirty="0">
              <a:solidFill>
                <a:schemeClr val="bg1"/>
              </a:solidFill>
            </a:endParaRPr>
          </a:p>
        </p:txBody>
      </p:sp>
      <p:cxnSp>
        <p:nvCxnSpPr>
          <p:cNvPr id="42" name="肘形接點 41"/>
          <p:cNvCxnSpPr>
            <a:stCxn id="38" idx="3"/>
            <a:endCxn id="39" idx="1"/>
          </p:cNvCxnSpPr>
          <p:nvPr/>
        </p:nvCxnSpPr>
        <p:spPr>
          <a:xfrm>
            <a:off x="3895123" y="6149735"/>
            <a:ext cx="316837"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6739159" y="6041735"/>
            <a:ext cx="756000" cy="216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200" dirty="0" smtClean="0">
                <a:solidFill>
                  <a:schemeClr val="bg1"/>
                </a:solidFill>
              </a:rPr>
              <a:t>A2-1</a:t>
            </a:r>
            <a:endParaRPr lang="zh-TW" altLang="en-US" sz="1200" dirty="0">
              <a:solidFill>
                <a:schemeClr val="bg1"/>
              </a:solidFill>
            </a:endParaRPr>
          </a:p>
        </p:txBody>
      </p:sp>
      <p:sp>
        <p:nvSpPr>
          <p:cNvPr id="44" name="矩形 43"/>
          <p:cNvSpPr/>
          <p:nvPr/>
        </p:nvSpPr>
        <p:spPr>
          <a:xfrm>
            <a:off x="7495327" y="6041735"/>
            <a:ext cx="756000" cy="216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200" dirty="0" smtClean="0">
                <a:solidFill>
                  <a:schemeClr val="bg1"/>
                </a:solidFill>
              </a:rPr>
              <a:t>A2-2</a:t>
            </a:r>
            <a:endParaRPr lang="zh-TW" altLang="en-US" sz="1200" dirty="0">
              <a:solidFill>
                <a:schemeClr val="bg1"/>
              </a:solidFill>
            </a:endParaRPr>
          </a:p>
        </p:txBody>
      </p:sp>
      <p:sp>
        <p:nvSpPr>
          <p:cNvPr id="45" name="矩形 44"/>
          <p:cNvSpPr/>
          <p:nvPr/>
        </p:nvSpPr>
        <p:spPr>
          <a:xfrm>
            <a:off x="8251327" y="6041735"/>
            <a:ext cx="756000" cy="216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200" dirty="0" smtClean="0">
                <a:solidFill>
                  <a:schemeClr val="bg1"/>
                </a:solidFill>
              </a:rPr>
              <a:t>A-2-3</a:t>
            </a:r>
            <a:endParaRPr lang="zh-TW" altLang="en-US" sz="1200" dirty="0">
              <a:solidFill>
                <a:schemeClr val="bg1"/>
              </a:solidFill>
            </a:endParaRPr>
          </a:p>
        </p:txBody>
      </p:sp>
      <p:cxnSp>
        <p:nvCxnSpPr>
          <p:cNvPr id="46" name="直線單箭頭接點 45"/>
          <p:cNvCxnSpPr>
            <a:stCxn id="41" idx="3"/>
            <a:endCxn id="43" idx="1"/>
          </p:cNvCxnSpPr>
          <p:nvPr/>
        </p:nvCxnSpPr>
        <p:spPr>
          <a:xfrm>
            <a:off x="6487047" y="6149735"/>
            <a:ext cx="2521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直線接點 46"/>
          <p:cNvCxnSpPr/>
          <p:nvPr/>
        </p:nvCxnSpPr>
        <p:spPr>
          <a:xfrm>
            <a:off x="721386" y="6304444"/>
            <a:ext cx="0" cy="3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a:off x="3851920" y="6297835"/>
            <a:ext cx="0" cy="46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線單箭頭接點 48"/>
          <p:cNvCxnSpPr/>
          <p:nvPr/>
        </p:nvCxnSpPr>
        <p:spPr>
          <a:xfrm>
            <a:off x="2261378" y="6369803"/>
            <a:ext cx="1633745"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直線接點 49"/>
          <p:cNvCxnSpPr/>
          <p:nvPr/>
        </p:nvCxnSpPr>
        <p:spPr>
          <a:xfrm>
            <a:off x="1475656" y="6304444"/>
            <a:ext cx="0" cy="25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2267744" y="6304444"/>
            <a:ext cx="0" cy="25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線單箭頭接點 51"/>
          <p:cNvCxnSpPr/>
          <p:nvPr/>
        </p:nvCxnSpPr>
        <p:spPr>
          <a:xfrm>
            <a:off x="1475656" y="6369803"/>
            <a:ext cx="792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文字方塊 52"/>
          <p:cNvSpPr txBox="1"/>
          <p:nvPr/>
        </p:nvSpPr>
        <p:spPr>
          <a:xfrm>
            <a:off x="1634850" y="6369803"/>
            <a:ext cx="576000" cy="307777"/>
          </a:xfrm>
          <a:prstGeom prst="rect">
            <a:avLst/>
          </a:prstGeom>
          <a:noFill/>
        </p:spPr>
        <p:txBody>
          <a:bodyPr wrap="square" rtlCol="0">
            <a:spAutoFit/>
          </a:bodyPr>
          <a:lstStyle/>
          <a:p>
            <a:r>
              <a:rPr lang="en-US" altLang="zh-TW" sz="1400" dirty="0" smtClean="0"/>
              <a:t>V/T</a:t>
            </a:r>
            <a:endParaRPr lang="zh-TW" altLang="en-US" sz="1400" dirty="0"/>
          </a:p>
        </p:txBody>
      </p:sp>
      <p:cxnSp>
        <p:nvCxnSpPr>
          <p:cNvPr id="55" name="直線接點 54"/>
          <p:cNvCxnSpPr/>
          <p:nvPr/>
        </p:nvCxnSpPr>
        <p:spPr>
          <a:xfrm>
            <a:off x="4211960" y="6297795"/>
            <a:ext cx="0" cy="50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a:xfrm>
            <a:off x="6478731" y="6297795"/>
            <a:ext cx="0" cy="28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線單箭頭接點 56"/>
          <p:cNvCxnSpPr/>
          <p:nvPr/>
        </p:nvCxnSpPr>
        <p:spPr>
          <a:xfrm>
            <a:off x="4225137" y="6369803"/>
            <a:ext cx="763087"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a:xfrm>
            <a:off x="4967960" y="6411960"/>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a:xfrm>
            <a:off x="5704141" y="6369771"/>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線單箭頭接點 59"/>
          <p:cNvCxnSpPr/>
          <p:nvPr/>
        </p:nvCxnSpPr>
        <p:spPr>
          <a:xfrm>
            <a:off x="4967960" y="6369803"/>
            <a:ext cx="756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文字方塊 60"/>
          <p:cNvSpPr txBox="1"/>
          <p:nvPr/>
        </p:nvSpPr>
        <p:spPr>
          <a:xfrm>
            <a:off x="5080474" y="6369803"/>
            <a:ext cx="576000" cy="307777"/>
          </a:xfrm>
          <a:prstGeom prst="rect">
            <a:avLst/>
          </a:prstGeom>
          <a:noFill/>
        </p:spPr>
        <p:txBody>
          <a:bodyPr wrap="square" rtlCol="0">
            <a:spAutoFit/>
          </a:bodyPr>
          <a:lstStyle/>
          <a:p>
            <a:r>
              <a:rPr lang="en-US" altLang="zh-TW" sz="1400" dirty="0" smtClean="0"/>
              <a:t>VT</a:t>
            </a:r>
            <a:endParaRPr lang="zh-TW" altLang="en-US" sz="1400" dirty="0"/>
          </a:p>
        </p:txBody>
      </p:sp>
      <p:grpSp>
        <p:nvGrpSpPr>
          <p:cNvPr id="2" name="群組 1"/>
          <p:cNvGrpSpPr/>
          <p:nvPr/>
        </p:nvGrpSpPr>
        <p:grpSpPr>
          <a:xfrm>
            <a:off x="4836818" y="958771"/>
            <a:ext cx="864522" cy="272687"/>
            <a:chOff x="6299766" y="1027944"/>
            <a:chExt cx="1330086" cy="419535"/>
          </a:xfrm>
        </p:grpSpPr>
        <p:sp>
          <p:nvSpPr>
            <p:cNvPr id="63" name="橢圓 62"/>
            <p:cNvSpPr/>
            <p:nvPr/>
          </p:nvSpPr>
          <p:spPr>
            <a:xfrm rot="5675381">
              <a:off x="6636975" y="1054189"/>
              <a:ext cx="393290" cy="3932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cxnSp>
          <p:nvCxnSpPr>
            <p:cNvPr id="64" name="直線單箭頭接點 63"/>
            <p:cNvCxnSpPr/>
            <p:nvPr/>
          </p:nvCxnSpPr>
          <p:spPr>
            <a:xfrm flipH="1">
              <a:off x="6683890" y="1148128"/>
              <a:ext cx="945962" cy="134768"/>
            </a:xfrm>
            <a:prstGeom prst="straightConnector1">
              <a:avLst/>
            </a:prstGeom>
            <a:ln>
              <a:solidFill>
                <a:schemeClr val="accent1">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直線接點 64"/>
            <p:cNvCxnSpPr/>
            <p:nvPr/>
          </p:nvCxnSpPr>
          <p:spPr>
            <a:xfrm flipV="1">
              <a:off x="6683890" y="1027944"/>
              <a:ext cx="299460" cy="254952"/>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線單箭頭接點 65"/>
            <p:cNvCxnSpPr/>
            <p:nvPr/>
          </p:nvCxnSpPr>
          <p:spPr>
            <a:xfrm flipH="1">
              <a:off x="6299766" y="1027944"/>
              <a:ext cx="683584" cy="111416"/>
            </a:xfrm>
            <a:prstGeom prst="straightConnector1">
              <a:avLst/>
            </a:prstGeom>
            <a:ln>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7" name="矩形 66"/>
          <p:cNvSpPr/>
          <p:nvPr/>
        </p:nvSpPr>
        <p:spPr>
          <a:xfrm>
            <a:off x="5838011" y="900737"/>
            <a:ext cx="1044000" cy="2160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000" dirty="0" smtClean="0">
                <a:solidFill>
                  <a:schemeClr val="tx1"/>
                </a:solidFill>
                <a:latin typeface="微軟正黑體" panose="020B0604030504040204" pitchFamily="34" charset="-120"/>
                <a:ea typeface="微軟正黑體" panose="020B0604030504040204" pitchFamily="34" charset="-120"/>
              </a:rPr>
              <a:t>回傳資料</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grpSp>
        <p:nvGrpSpPr>
          <p:cNvPr id="3" name="群組 2"/>
          <p:cNvGrpSpPr/>
          <p:nvPr/>
        </p:nvGrpSpPr>
        <p:grpSpPr>
          <a:xfrm>
            <a:off x="4811351" y="1239148"/>
            <a:ext cx="939557" cy="277815"/>
            <a:chOff x="6299766" y="1415895"/>
            <a:chExt cx="1330086" cy="393290"/>
          </a:xfrm>
        </p:grpSpPr>
        <p:sp>
          <p:nvSpPr>
            <p:cNvPr id="68" name="橢圓 67"/>
            <p:cNvSpPr/>
            <p:nvPr/>
          </p:nvSpPr>
          <p:spPr>
            <a:xfrm rot="5675381">
              <a:off x="6636975" y="1415895"/>
              <a:ext cx="393290" cy="3932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cxnSp>
          <p:nvCxnSpPr>
            <p:cNvPr id="69" name="直線單箭頭接點 68"/>
            <p:cNvCxnSpPr>
              <a:endCxn id="68" idx="5"/>
            </p:cNvCxnSpPr>
            <p:nvPr/>
          </p:nvCxnSpPr>
          <p:spPr>
            <a:xfrm flipH="1">
              <a:off x="6683890" y="1544794"/>
              <a:ext cx="945962" cy="195222"/>
            </a:xfrm>
            <a:prstGeom prst="straightConnector1">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70" name="直線接點 69"/>
            <p:cNvCxnSpPr>
              <a:stCxn id="68" idx="5"/>
              <a:endCxn id="68" idx="1"/>
            </p:cNvCxnSpPr>
            <p:nvPr/>
          </p:nvCxnSpPr>
          <p:spPr>
            <a:xfrm flipV="1">
              <a:off x="6683890" y="1485064"/>
              <a:ext cx="299460" cy="254952"/>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71" name="直線單箭頭接點 70"/>
            <p:cNvCxnSpPr>
              <a:stCxn id="68" idx="1"/>
            </p:cNvCxnSpPr>
            <p:nvPr/>
          </p:nvCxnSpPr>
          <p:spPr>
            <a:xfrm flipH="1">
              <a:off x="6299766" y="1485064"/>
              <a:ext cx="683584" cy="100727"/>
            </a:xfrm>
            <a:prstGeom prst="straightConnector1">
              <a:avLst/>
            </a:prstGeom>
            <a:ln>
              <a:headEnd type="none" w="med" len="med"/>
              <a:tailEnd type="arrow" w="med" len="med"/>
            </a:ln>
          </p:spPr>
          <p:style>
            <a:lnRef idx="1">
              <a:schemeClr val="accent2"/>
            </a:lnRef>
            <a:fillRef idx="0">
              <a:schemeClr val="accent2"/>
            </a:fillRef>
            <a:effectRef idx="0">
              <a:schemeClr val="accent2"/>
            </a:effectRef>
            <a:fontRef idx="minor">
              <a:schemeClr val="tx1"/>
            </a:fontRef>
          </p:style>
        </p:cxnSp>
      </p:grpSp>
      <p:sp>
        <p:nvSpPr>
          <p:cNvPr id="72" name="矩形 71"/>
          <p:cNvSpPr/>
          <p:nvPr/>
        </p:nvSpPr>
        <p:spPr>
          <a:xfrm>
            <a:off x="5837850" y="1271728"/>
            <a:ext cx="1044000" cy="2160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000" dirty="0">
                <a:solidFill>
                  <a:schemeClr val="tx1"/>
                </a:solidFill>
                <a:latin typeface="微軟正黑體" panose="020B0604030504040204" pitchFamily="34" charset="-120"/>
                <a:ea typeface="微軟正黑體" panose="020B0604030504040204" pitchFamily="34" charset="-120"/>
              </a:rPr>
              <a:t>發布</a:t>
            </a:r>
            <a:r>
              <a:rPr lang="zh-TW" altLang="en-US" sz="1000" dirty="0" smtClean="0">
                <a:solidFill>
                  <a:schemeClr val="tx1"/>
                </a:solidFill>
                <a:latin typeface="微軟正黑體" panose="020B0604030504040204" pitchFamily="34" charset="-120"/>
                <a:ea typeface="微軟正黑體" panose="020B0604030504040204" pitchFamily="34" charset="-120"/>
              </a:rPr>
              <a:t>資料</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cxnSp>
        <p:nvCxnSpPr>
          <p:cNvPr id="73" name="肘形接點 72"/>
          <p:cNvCxnSpPr/>
          <p:nvPr/>
        </p:nvCxnSpPr>
        <p:spPr>
          <a:xfrm>
            <a:off x="4892251" y="1614085"/>
            <a:ext cx="835099" cy="128501"/>
          </a:xfrm>
          <a:prstGeom prst="bentConnector3">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5837850" y="1634586"/>
            <a:ext cx="1044000" cy="2160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000" dirty="0" smtClean="0">
                <a:solidFill>
                  <a:schemeClr val="tx1"/>
                </a:solidFill>
                <a:latin typeface="微軟正黑體" panose="020B0604030504040204" pitchFamily="34" charset="-120"/>
                <a:ea typeface="微軟正黑體" panose="020B0604030504040204" pitchFamily="34" charset="-120"/>
              </a:rPr>
              <a:t>物料</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製程流動</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sp>
        <p:nvSpPr>
          <p:cNvPr id="75" name="矩形 74"/>
          <p:cNvSpPr/>
          <p:nvPr/>
        </p:nvSpPr>
        <p:spPr>
          <a:xfrm>
            <a:off x="7027969" y="900737"/>
            <a:ext cx="767271" cy="31295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1000" dirty="0" smtClean="0">
                <a:solidFill>
                  <a:schemeClr val="tx1"/>
                </a:solidFill>
                <a:latin typeface="微軟正黑體" panose="020B0604030504040204" pitchFamily="34" charset="-120"/>
                <a:ea typeface="微軟正黑體" panose="020B0604030504040204" pitchFamily="34" charset="-120"/>
              </a:rPr>
              <a:t>OOO</a:t>
            </a:r>
          </a:p>
          <a:p>
            <a:pPr algn="ctr"/>
            <a:r>
              <a:rPr lang="en-US" altLang="zh-TW" sz="1000" dirty="0" smtClean="0">
                <a:solidFill>
                  <a:schemeClr val="tx1"/>
                </a:solidFill>
                <a:latin typeface="微軟正黑體" panose="020B0604030504040204" pitchFamily="34" charset="-120"/>
                <a:ea typeface="微軟正黑體" panose="020B0604030504040204" pitchFamily="34" charset="-120"/>
              </a:rPr>
              <a:t>#1</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sp>
        <p:nvSpPr>
          <p:cNvPr id="76" name="矩形 75"/>
          <p:cNvSpPr/>
          <p:nvPr/>
        </p:nvSpPr>
        <p:spPr>
          <a:xfrm>
            <a:off x="7011494" y="1344215"/>
            <a:ext cx="783746" cy="2779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000" dirty="0" smtClean="0">
                <a:solidFill>
                  <a:schemeClr val="bg1"/>
                </a:solidFill>
                <a:latin typeface="微軟正黑體" panose="020B0604030504040204" pitchFamily="34" charset="-120"/>
                <a:ea typeface="微軟正黑體" panose="020B0604030504040204" pitchFamily="34" charset="-120"/>
              </a:rPr>
              <a:t>OOO</a:t>
            </a:r>
          </a:p>
          <a:p>
            <a:pPr algn="ctr"/>
            <a:r>
              <a:rPr lang="en-US" altLang="zh-TW" sz="1000" dirty="0">
                <a:solidFill>
                  <a:schemeClr val="bg1"/>
                </a:solidFill>
                <a:latin typeface="微軟正黑體" panose="020B0604030504040204" pitchFamily="34" charset="-120"/>
                <a:ea typeface="微軟正黑體" panose="020B0604030504040204" pitchFamily="34" charset="-120"/>
              </a:rPr>
              <a:t>#</a:t>
            </a:r>
            <a:r>
              <a:rPr lang="en-US" altLang="zh-TW" sz="1000" dirty="0" smtClean="0">
                <a:solidFill>
                  <a:schemeClr val="bg1"/>
                </a:solidFill>
                <a:latin typeface="微軟正黑體" panose="020B0604030504040204" pitchFamily="34" charset="-120"/>
                <a:ea typeface="微軟正黑體" panose="020B0604030504040204" pitchFamily="34" charset="-120"/>
              </a:rPr>
              <a:t>1-1</a:t>
            </a:r>
            <a:endParaRPr lang="zh-TW" altLang="en-US" sz="1000" dirty="0">
              <a:solidFill>
                <a:schemeClr val="bg1"/>
              </a:solidFill>
              <a:latin typeface="微軟正黑體" panose="020B0604030504040204" pitchFamily="34" charset="-120"/>
              <a:ea typeface="微軟正黑體" panose="020B0604030504040204" pitchFamily="34" charset="-120"/>
            </a:endParaRPr>
          </a:p>
        </p:txBody>
      </p:sp>
      <p:sp>
        <p:nvSpPr>
          <p:cNvPr id="77" name="矩形 76"/>
          <p:cNvSpPr/>
          <p:nvPr/>
        </p:nvSpPr>
        <p:spPr>
          <a:xfrm>
            <a:off x="7873763" y="907978"/>
            <a:ext cx="1109045" cy="28743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製程名稱</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78" name="矩形 77"/>
          <p:cNvSpPr/>
          <p:nvPr/>
        </p:nvSpPr>
        <p:spPr>
          <a:xfrm>
            <a:off x="7862256" y="1320021"/>
            <a:ext cx="1109045" cy="31335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細部製程名稱</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79" name="文字方塊 78"/>
          <p:cNvSpPr txBox="1"/>
          <p:nvPr/>
        </p:nvSpPr>
        <p:spPr>
          <a:xfrm>
            <a:off x="7117159" y="1752701"/>
            <a:ext cx="635046" cy="246221"/>
          </a:xfrm>
          <a:prstGeom prst="rect">
            <a:avLst/>
          </a:prstGeom>
          <a:noFill/>
        </p:spPr>
        <p:txBody>
          <a:bodyPr wrap="square" rtlCol="0">
            <a:spAutoFit/>
          </a:bodyPr>
          <a:lstStyle/>
          <a:p>
            <a:r>
              <a:rPr lang="en-US" altLang="zh-TW" sz="1000" dirty="0" smtClean="0"/>
              <a:t>C/T</a:t>
            </a:r>
            <a:endParaRPr lang="zh-TW" altLang="en-US" sz="1000" dirty="0"/>
          </a:p>
        </p:txBody>
      </p:sp>
      <p:sp>
        <p:nvSpPr>
          <p:cNvPr id="80" name="矩形 79"/>
          <p:cNvSpPr/>
          <p:nvPr/>
        </p:nvSpPr>
        <p:spPr>
          <a:xfrm>
            <a:off x="7854857" y="1703529"/>
            <a:ext cx="1116444" cy="29539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週期時間</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83" name="文字方塊 82"/>
          <p:cNvSpPr txBox="1"/>
          <p:nvPr/>
        </p:nvSpPr>
        <p:spPr>
          <a:xfrm>
            <a:off x="7117159" y="2102272"/>
            <a:ext cx="635046" cy="246221"/>
          </a:xfrm>
          <a:prstGeom prst="rect">
            <a:avLst/>
          </a:prstGeom>
          <a:noFill/>
        </p:spPr>
        <p:txBody>
          <a:bodyPr wrap="square" rtlCol="0">
            <a:spAutoFit/>
          </a:bodyPr>
          <a:lstStyle/>
          <a:p>
            <a:r>
              <a:rPr lang="en-US" altLang="zh-TW" sz="1000" dirty="0" smtClean="0"/>
              <a:t>VT</a:t>
            </a:r>
            <a:endParaRPr lang="zh-TW" altLang="en-US" sz="1000" dirty="0"/>
          </a:p>
        </p:txBody>
      </p:sp>
      <p:sp>
        <p:nvSpPr>
          <p:cNvPr id="84" name="矩形 83"/>
          <p:cNvSpPr/>
          <p:nvPr/>
        </p:nvSpPr>
        <p:spPr>
          <a:xfrm>
            <a:off x="7854861" y="2044075"/>
            <a:ext cx="1116444" cy="357308"/>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有價值</a:t>
            </a:r>
            <a:r>
              <a:rPr lang="en-US" altLang="zh-TW" sz="1200" dirty="0" smtClean="0">
                <a:solidFill>
                  <a:schemeClr val="tx1"/>
                </a:solidFill>
                <a:latin typeface="微軟正黑體" panose="020B0604030504040204" pitchFamily="34" charset="-120"/>
                <a:ea typeface="微軟正黑體" panose="020B0604030504040204" pitchFamily="34" charset="-120"/>
              </a:rPr>
              <a:t>(</a:t>
            </a:r>
            <a:r>
              <a:rPr lang="zh-TW" altLang="en-US" sz="1200" dirty="0" smtClean="0">
                <a:solidFill>
                  <a:schemeClr val="tx1"/>
                </a:solidFill>
                <a:latin typeface="微軟正黑體" panose="020B0604030504040204" pitchFamily="34" charset="-120"/>
                <a:ea typeface="微軟正黑體" panose="020B0604030504040204" pitchFamily="34" charset="-120"/>
              </a:rPr>
              <a:t>實際作業</a:t>
            </a:r>
            <a:r>
              <a:rPr lang="en-US" altLang="zh-TW" sz="1200" dirty="0" smtClean="0">
                <a:solidFill>
                  <a:schemeClr val="tx1"/>
                </a:solidFill>
                <a:latin typeface="微軟正黑體" panose="020B0604030504040204" pitchFamily="34" charset="-120"/>
                <a:ea typeface="微軟正黑體" panose="020B0604030504040204" pitchFamily="34" charset="-120"/>
              </a:rPr>
              <a:t>)</a:t>
            </a:r>
            <a:r>
              <a:rPr lang="zh-TW" altLang="en-US" sz="1200" dirty="0" smtClean="0">
                <a:solidFill>
                  <a:schemeClr val="tx1"/>
                </a:solidFill>
                <a:latin typeface="微軟正黑體" panose="020B0604030504040204" pitchFamily="34" charset="-120"/>
                <a:ea typeface="微軟正黑體" panose="020B0604030504040204" pitchFamily="34" charset="-120"/>
              </a:rPr>
              <a:t>時間</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85" name="文字方塊 84"/>
          <p:cNvSpPr txBox="1"/>
          <p:nvPr/>
        </p:nvSpPr>
        <p:spPr>
          <a:xfrm>
            <a:off x="7120900" y="2433676"/>
            <a:ext cx="635046" cy="246221"/>
          </a:xfrm>
          <a:prstGeom prst="rect">
            <a:avLst/>
          </a:prstGeom>
          <a:noFill/>
        </p:spPr>
        <p:txBody>
          <a:bodyPr wrap="square" rtlCol="0">
            <a:spAutoFit/>
          </a:bodyPr>
          <a:lstStyle/>
          <a:p>
            <a:r>
              <a:rPr lang="en-US" altLang="zh-TW" sz="1000" dirty="0" smtClean="0"/>
              <a:t>NVT</a:t>
            </a:r>
            <a:endParaRPr lang="zh-TW" altLang="en-US" sz="1000" dirty="0"/>
          </a:p>
        </p:txBody>
      </p:sp>
      <p:sp>
        <p:nvSpPr>
          <p:cNvPr id="86" name="矩形 85"/>
          <p:cNvSpPr/>
          <p:nvPr/>
        </p:nvSpPr>
        <p:spPr>
          <a:xfrm>
            <a:off x="7854447" y="2455520"/>
            <a:ext cx="1116444" cy="368179"/>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無價值</a:t>
            </a:r>
            <a:r>
              <a:rPr lang="en-US" altLang="zh-TW" sz="1200" dirty="0" smtClean="0">
                <a:solidFill>
                  <a:schemeClr val="tx1"/>
                </a:solidFill>
                <a:latin typeface="微軟正黑體" panose="020B0604030504040204" pitchFamily="34" charset="-120"/>
                <a:ea typeface="微軟正黑體" panose="020B0604030504040204" pitchFamily="34" charset="-120"/>
              </a:rPr>
              <a:t>(</a:t>
            </a:r>
            <a:r>
              <a:rPr lang="zh-TW" altLang="en-US" sz="1200" dirty="0" smtClean="0">
                <a:solidFill>
                  <a:schemeClr val="tx1"/>
                </a:solidFill>
                <a:latin typeface="微軟正黑體" panose="020B0604030504040204" pitchFamily="34" charset="-120"/>
                <a:ea typeface="微軟正黑體" panose="020B0604030504040204" pitchFamily="34" charset="-120"/>
              </a:rPr>
              <a:t>等待</a:t>
            </a:r>
            <a:r>
              <a:rPr lang="en-US" altLang="zh-TW" sz="1200" dirty="0" smtClean="0">
                <a:solidFill>
                  <a:schemeClr val="tx1"/>
                </a:solidFill>
                <a:latin typeface="微軟正黑體" panose="020B0604030504040204" pitchFamily="34" charset="-120"/>
                <a:ea typeface="微軟正黑體" panose="020B0604030504040204" pitchFamily="34" charset="-120"/>
              </a:rPr>
              <a:t>)</a:t>
            </a:r>
            <a:r>
              <a:rPr lang="zh-TW" altLang="en-US" sz="1200" dirty="0" smtClean="0">
                <a:solidFill>
                  <a:schemeClr val="tx1"/>
                </a:solidFill>
                <a:latin typeface="微軟正黑體" panose="020B0604030504040204" pitchFamily="34" charset="-120"/>
                <a:ea typeface="微軟正黑體" panose="020B0604030504040204" pitchFamily="34" charset="-120"/>
              </a:rPr>
              <a:t>時間</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89" name="文字方塊 88"/>
          <p:cNvSpPr txBox="1"/>
          <p:nvPr/>
        </p:nvSpPr>
        <p:spPr>
          <a:xfrm>
            <a:off x="4309608" y="6369803"/>
            <a:ext cx="576000" cy="252000"/>
          </a:xfrm>
          <a:prstGeom prst="rect">
            <a:avLst/>
          </a:prstGeom>
          <a:noFill/>
        </p:spPr>
        <p:txBody>
          <a:bodyPr wrap="square" rtlCol="0">
            <a:spAutoFit/>
          </a:bodyPr>
          <a:lstStyle/>
          <a:p>
            <a:r>
              <a:rPr lang="en-US" altLang="zh-TW" sz="1400" dirty="0" smtClean="0"/>
              <a:t>NVT</a:t>
            </a:r>
            <a:endParaRPr lang="zh-TW" altLang="en-US" sz="1400" dirty="0"/>
          </a:p>
        </p:txBody>
      </p:sp>
      <p:sp>
        <p:nvSpPr>
          <p:cNvPr id="90" name="文字方塊 89"/>
          <p:cNvSpPr txBox="1"/>
          <p:nvPr/>
        </p:nvSpPr>
        <p:spPr>
          <a:xfrm>
            <a:off x="2830604" y="6369803"/>
            <a:ext cx="576000" cy="252000"/>
          </a:xfrm>
          <a:prstGeom prst="rect">
            <a:avLst/>
          </a:prstGeom>
          <a:noFill/>
        </p:spPr>
        <p:txBody>
          <a:bodyPr wrap="square" rtlCol="0">
            <a:spAutoFit/>
          </a:bodyPr>
          <a:lstStyle/>
          <a:p>
            <a:r>
              <a:rPr lang="en-US" altLang="zh-TW" sz="1400" dirty="0" smtClean="0"/>
              <a:t>NVT</a:t>
            </a:r>
            <a:endParaRPr lang="zh-TW" altLang="en-US" sz="1400" dirty="0"/>
          </a:p>
        </p:txBody>
      </p:sp>
      <p:cxnSp>
        <p:nvCxnSpPr>
          <p:cNvPr id="92" name="直線單箭頭接點 91"/>
          <p:cNvCxnSpPr/>
          <p:nvPr/>
        </p:nvCxnSpPr>
        <p:spPr>
          <a:xfrm>
            <a:off x="3851920" y="6369803"/>
            <a:ext cx="324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4" name="文字方塊 93"/>
          <p:cNvSpPr txBox="1"/>
          <p:nvPr/>
        </p:nvSpPr>
        <p:spPr>
          <a:xfrm>
            <a:off x="3790023" y="6369803"/>
            <a:ext cx="576000" cy="252000"/>
          </a:xfrm>
          <a:prstGeom prst="rect">
            <a:avLst/>
          </a:prstGeom>
          <a:noFill/>
        </p:spPr>
        <p:txBody>
          <a:bodyPr wrap="square" rtlCol="0">
            <a:spAutoFit/>
          </a:bodyPr>
          <a:lstStyle/>
          <a:p>
            <a:r>
              <a:rPr lang="en-US" altLang="zh-TW" sz="1400" dirty="0" smtClean="0"/>
              <a:t>NVT</a:t>
            </a:r>
            <a:endParaRPr lang="zh-TW" altLang="en-US" sz="1400" dirty="0"/>
          </a:p>
        </p:txBody>
      </p:sp>
      <p:sp>
        <p:nvSpPr>
          <p:cNvPr id="98" name="文字方塊 97"/>
          <p:cNvSpPr txBox="1"/>
          <p:nvPr/>
        </p:nvSpPr>
        <p:spPr>
          <a:xfrm>
            <a:off x="5806301" y="6369803"/>
            <a:ext cx="576000" cy="252000"/>
          </a:xfrm>
          <a:prstGeom prst="rect">
            <a:avLst/>
          </a:prstGeom>
          <a:noFill/>
        </p:spPr>
        <p:txBody>
          <a:bodyPr wrap="square" rtlCol="0">
            <a:spAutoFit/>
          </a:bodyPr>
          <a:lstStyle/>
          <a:p>
            <a:r>
              <a:rPr lang="en-US" altLang="zh-TW" sz="1400" dirty="0" smtClean="0"/>
              <a:t>NVT</a:t>
            </a:r>
            <a:endParaRPr lang="zh-TW" altLang="en-US" sz="1400" dirty="0"/>
          </a:p>
        </p:txBody>
      </p:sp>
      <p:cxnSp>
        <p:nvCxnSpPr>
          <p:cNvPr id="99" name="直線單箭頭接點 98"/>
          <p:cNvCxnSpPr/>
          <p:nvPr/>
        </p:nvCxnSpPr>
        <p:spPr>
          <a:xfrm>
            <a:off x="5721830" y="6369803"/>
            <a:ext cx="756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文字方塊 99"/>
          <p:cNvSpPr txBox="1"/>
          <p:nvPr/>
        </p:nvSpPr>
        <p:spPr>
          <a:xfrm>
            <a:off x="824265" y="6369803"/>
            <a:ext cx="576000" cy="252000"/>
          </a:xfrm>
          <a:prstGeom prst="rect">
            <a:avLst/>
          </a:prstGeom>
          <a:noFill/>
        </p:spPr>
        <p:txBody>
          <a:bodyPr wrap="square" rtlCol="0">
            <a:spAutoFit/>
          </a:bodyPr>
          <a:lstStyle/>
          <a:p>
            <a:r>
              <a:rPr lang="en-US" altLang="zh-TW" sz="1400" dirty="0" smtClean="0"/>
              <a:t>NVT</a:t>
            </a:r>
            <a:endParaRPr lang="zh-TW" altLang="en-US" sz="1400" dirty="0"/>
          </a:p>
        </p:txBody>
      </p:sp>
      <p:cxnSp>
        <p:nvCxnSpPr>
          <p:cNvPr id="101" name="直線單箭頭接點 100"/>
          <p:cNvCxnSpPr/>
          <p:nvPr/>
        </p:nvCxnSpPr>
        <p:spPr>
          <a:xfrm>
            <a:off x="739794" y="6369803"/>
            <a:ext cx="756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直線接點 101"/>
          <p:cNvCxnSpPr/>
          <p:nvPr/>
        </p:nvCxnSpPr>
        <p:spPr>
          <a:xfrm>
            <a:off x="6739159" y="6317730"/>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直線單箭頭接點 102"/>
          <p:cNvCxnSpPr/>
          <p:nvPr/>
        </p:nvCxnSpPr>
        <p:spPr>
          <a:xfrm>
            <a:off x="4212248" y="6657835"/>
            <a:ext cx="2484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4" name="文字方塊 103"/>
          <p:cNvSpPr txBox="1"/>
          <p:nvPr/>
        </p:nvSpPr>
        <p:spPr>
          <a:xfrm>
            <a:off x="5123385" y="6649615"/>
            <a:ext cx="576000" cy="307777"/>
          </a:xfrm>
          <a:prstGeom prst="rect">
            <a:avLst/>
          </a:prstGeom>
          <a:noFill/>
        </p:spPr>
        <p:txBody>
          <a:bodyPr wrap="square" rtlCol="0">
            <a:spAutoFit/>
          </a:bodyPr>
          <a:lstStyle/>
          <a:p>
            <a:r>
              <a:rPr lang="en-US" altLang="zh-TW" sz="1400" dirty="0" smtClean="0"/>
              <a:t>C/T</a:t>
            </a:r>
            <a:endParaRPr lang="zh-TW" altLang="en-US" sz="1400" dirty="0"/>
          </a:p>
        </p:txBody>
      </p:sp>
      <p:sp>
        <p:nvSpPr>
          <p:cNvPr id="95"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96"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a:t>
            </a:r>
            <a:r>
              <a:rPr lang="zh-TW" altLang="en-US" sz="2400" b="1" dirty="0">
                <a:solidFill>
                  <a:srgbClr val="0070C0"/>
                </a:solidFill>
              </a:rPr>
              <a:t>疫後</a:t>
            </a:r>
            <a:r>
              <a:rPr lang="en-US" altLang="zh-TW" sz="2400" b="1" dirty="0">
                <a:solidFill>
                  <a:srgbClr val="0070C0"/>
                </a:solidFill>
              </a:rPr>
              <a:t>SMU-Phase II)</a:t>
            </a:r>
            <a:endParaRPr lang="en-US" altLang="zh-TW" sz="2400" b="1" dirty="0" smtClean="0">
              <a:solidFill>
                <a:srgbClr val="0070C0"/>
              </a:solidFill>
            </a:endParaRPr>
          </a:p>
        </p:txBody>
      </p:sp>
    </p:spTree>
    <p:extLst>
      <p:ext uri="{BB962C8B-B14F-4D97-AF65-F5344CB8AC3E}">
        <p14:creationId xmlns:p14="http://schemas.microsoft.com/office/powerpoint/2010/main" val="128930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23</a:t>
            </a:fld>
            <a:endParaRPr lang="zh-TW" altLang="en-US"/>
          </a:p>
        </p:txBody>
      </p:sp>
      <p:graphicFrame>
        <p:nvGraphicFramePr>
          <p:cNvPr id="7" name="表格 6"/>
          <p:cNvGraphicFramePr>
            <a:graphicFrameLocks noGrp="1"/>
          </p:cNvGraphicFramePr>
          <p:nvPr>
            <p:extLst>
              <p:ext uri="{D42A27DB-BD31-4B8C-83A1-F6EECF244321}">
                <p14:modId xmlns:p14="http://schemas.microsoft.com/office/powerpoint/2010/main" val="1293106371"/>
              </p:ext>
            </p:extLst>
          </p:nvPr>
        </p:nvGraphicFramePr>
        <p:xfrm>
          <a:off x="239028" y="1402234"/>
          <a:ext cx="8581442" cy="4331806"/>
        </p:xfrm>
        <a:graphic>
          <a:graphicData uri="http://schemas.openxmlformats.org/drawingml/2006/table">
            <a:tbl>
              <a:tblPr firstRow="1" firstCol="1" bandRow="1">
                <a:tableStyleId>{5C22544A-7EE6-4342-B048-85BDC9FD1C3A}</a:tableStyleId>
              </a:tblPr>
              <a:tblGrid>
                <a:gridCol w="876588">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2304256">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1224134">
                  <a:extLst>
                    <a:ext uri="{9D8B030D-6E8A-4147-A177-3AD203B41FA5}">
                      <a16:colId xmlns:a16="http://schemas.microsoft.com/office/drawing/2014/main" val="20004"/>
                    </a:ext>
                  </a:extLst>
                </a:gridCol>
              </a:tblGrid>
              <a:tr h="226566">
                <a:tc rowSpan="2">
                  <a:txBody>
                    <a:bodyPr/>
                    <a:lstStyle/>
                    <a:p>
                      <a:pPr algn="ctr">
                        <a:lnSpc>
                          <a:spcPct val="100000"/>
                        </a:lnSpc>
                        <a:spcAft>
                          <a:spcPts val="0"/>
                        </a:spcAft>
                      </a:pPr>
                      <a:r>
                        <a:rPr lang="zh-TW" sz="1400" kern="100" dirty="0">
                          <a:solidFill>
                            <a:sysClr val="windowText" lastClr="000000"/>
                          </a:solidFill>
                          <a:effectLst/>
                        </a:rPr>
                        <a:t>導入之智慧化應用服務模組</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gridSpan="4">
                  <a:txBody>
                    <a:bodyPr/>
                    <a:lstStyle/>
                    <a:p>
                      <a:pPr algn="ctr">
                        <a:lnSpc>
                          <a:spcPct val="100000"/>
                        </a:lnSpc>
                        <a:spcAft>
                          <a:spcPts val="0"/>
                        </a:spcAft>
                      </a:pPr>
                      <a:r>
                        <a:rPr lang="zh-TW" sz="1600" kern="100" dirty="0">
                          <a:solidFill>
                            <a:sysClr val="windowText" lastClr="000000"/>
                          </a:solidFill>
                          <a:effectLst/>
                        </a:rPr>
                        <a:t>智慧化層次</a:t>
                      </a:r>
                      <a:endParaRPr 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755382">
                <a:tc vMerge="1">
                  <a:txBody>
                    <a:bodyPr/>
                    <a:lstStyle/>
                    <a:p>
                      <a:endParaRPr lang="zh-TW" altLang="en-US"/>
                    </a:p>
                  </a:txBody>
                  <a:tcPr/>
                </a:tc>
                <a:tc>
                  <a:txBody>
                    <a:bodyPr/>
                    <a:lstStyle/>
                    <a:p>
                      <a:pPr algn="ctr">
                        <a:lnSpc>
                          <a:spcPct val="100000"/>
                        </a:lnSpc>
                        <a:spcAft>
                          <a:spcPts val="0"/>
                        </a:spcAft>
                      </a:pPr>
                      <a:r>
                        <a:rPr lang="zh-TW" sz="1400" b="1" kern="100" dirty="0">
                          <a:solidFill>
                            <a:sysClr val="windowText" lastClr="000000"/>
                          </a:solidFill>
                          <a:effectLst/>
                        </a:rPr>
                        <a:t>可視化</a:t>
                      </a:r>
                    </a:p>
                    <a:p>
                      <a:pPr algn="just">
                        <a:lnSpc>
                          <a:spcPct val="100000"/>
                        </a:lnSpc>
                        <a:spcAft>
                          <a:spcPts val="0"/>
                        </a:spcAft>
                      </a:pPr>
                      <a:r>
                        <a:rPr lang="zh-TW" sz="1000" kern="100" dirty="0">
                          <a:solidFill>
                            <a:sysClr val="windowText" lastClr="000000"/>
                          </a:solidFill>
                          <a:effectLst/>
                        </a:rPr>
                        <a:t>能透過資料了解正在發生的事件，並依據數據進行決策</a:t>
                      </a:r>
                      <a:endParaRPr lang="zh-TW" sz="10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ysClr val="windowText" lastClr="000000"/>
                          </a:solidFill>
                          <a:effectLst/>
                        </a:rPr>
                        <a:t>透明化</a:t>
                      </a:r>
                    </a:p>
                    <a:p>
                      <a:pPr marL="0" algn="just" defTabSz="914400" rtl="0" eaLnBrk="1" latinLnBrk="0" hangingPunct="1">
                        <a:lnSpc>
                          <a:spcPct val="100000"/>
                        </a:lnSpc>
                        <a:spcAft>
                          <a:spcPts val="0"/>
                        </a:spcAft>
                      </a:pPr>
                      <a:r>
                        <a:rPr lang="zh-TW" sz="1000" kern="100" dirty="0">
                          <a:solidFill>
                            <a:sysClr val="windowText" lastClr="000000"/>
                          </a:solidFill>
                          <a:effectLst/>
                          <a:latin typeface="+mn-lt"/>
                          <a:ea typeface="+mn-ea"/>
                          <a:cs typeface="+mn-cs"/>
                        </a:rPr>
                        <a:t>能透過資料了解各事件發生的原因，並且累積處理知識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ysClr val="windowText" lastClr="000000"/>
                          </a:solidFill>
                          <a:effectLst/>
                        </a:rPr>
                        <a:t>可預測</a:t>
                      </a:r>
                    </a:p>
                    <a:p>
                      <a:pPr marL="0" algn="just" defTabSz="914400" rtl="0" eaLnBrk="1" latinLnBrk="0" hangingPunct="1">
                        <a:lnSpc>
                          <a:spcPct val="100000"/>
                        </a:lnSpc>
                        <a:spcAft>
                          <a:spcPts val="0"/>
                        </a:spcAft>
                      </a:pPr>
                      <a:r>
                        <a:rPr lang="zh-TW" sz="1000" kern="100" dirty="0">
                          <a:solidFill>
                            <a:sysClr val="windowText" lastClr="000000"/>
                          </a:solidFill>
                          <a:effectLst/>
                          <a:latin typeface="+mn-lt"/>
                          <a:ea typeface="+mn-ea"/>
                          <a:cs typeface="+mn-cs"/>
                        </a:rPr>
                        <a:t>能透過資料推估未來可能發生的事件，並提供建議處置措施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ysClr val="windowText" lastClr="000000"/>
                          </a:solidFill>
                          <a:effectLst/>
                        </a:rPr>
                        <a:t>自適化</a:t>
                      </a:r>
                    </a:p>
                    <a:p>
                      <a:pPr marL="0" algn="just" defTabSz="914400" rtl="0" eaLnBrk="1" latinLnBrk="0" hangingPunct="1">
                        <a:lnSpc>
                          <a:spcPct val="100000"/>
                        </a:lnSpc>
                        <a:spcAft>
                          <a:spcPts val="0"/>
                        </a:spcAft>
                      </a:pPr>
                      <a:r>
                        <a:rPr lang="zh-TW" sz="1000" kern="100" dirty="0">
                          <a:solidFill>
                            <a:sysClr val="windowText" lastClr="000000"/>
                          </a:solidFill>
                          <a:effectLst/>
                          <a:latin typeface="+mn-lt"/>
                          <a:ea typeface="+mn-ea"/>
                          <a:cs typeface="+mn-cs"/>
                        </a:rPr>
                        <a:t>能夠依據發生的事件自動進行最有利的策略回應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1649566">
                <a:tc>
                  <a:txBody>
                    <a:bodyPr/>
                    <a:lstStyle/>
                    <a:p>
                      <a:pPr algn="just">
                        <a:lnSpc>
                          <a:spcPct val="100000"/>
                        </a:lnSpc>
                        <a:spcAft>
                          <a:spcPts val="0"/>
                        </a:spcAft>
                      </a:pPr>
                      <a:r>
                        <a:rPr lang="en-US" altLang="zh-TW" sz="1300" b="1" kern="100" dirty="0" smtClean="0">
                          <a:solidFill>
                            <a:schemeClr val="bg1">
                              <a:lumMod val="75000"/>
                            </a:schemeClr>
                          </a:solidFill>
                          <a:effectLst/>
                          <a:latin typeface="+mj-ea"/>
                          <a:ea typeface="+mn-ea"/>
                          <a:cs typeface="+mn-cs"/>
                        </a:rPr>
                        <a:t>OOOO</a:t>
                      </a:r>
                      <a:r>
                        <a:rPr lang="zh-TW" altLang="zh-TW" sz="1300" b="1" kern="100" dirty="0" smtClean="0">
                          <a:solidFill>
                            <a:schemeClr val="bg1">
                              <a:lumMod val="75000"/>
                            </a:schemeClr>
                          </a:solidFill>
                          <a:effectLst/>
                          <a:latin typeface="+mj-ea"/>
                          <a:ea typeface="+mn-ea"/>
                          <a:cs typeface="+mn-cs"/>
                        </a:rPr>
                        <a:t>模組</a:t>
                      </a:r>
                      <a:endParaRPr lang="zh-TW" altLang="zh-TW" sz="1300" b="1" kern="100" dirty="0">
                        <a:solidFill>
                          <a:schemeClr val="bg1">
                            <a:lumMod val="75000"/>
                          </a:schemeClr>
                        </a:solidFill>
                        <a:effectLst/>
                        <a:latin typeface="+mj-ea"/>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indent="-85725" algn="just">
                        <a:lnSpc>
                          <a:spcPct val="100000"/>
                        </a:lnSpc>
                        <a:spcAft>
                          <a:spcPts val="0"/>
                        </a:spcAft>
                      </a:pPr>
                      <a:r>
                        <a:rPr lang="en-US" altLang="zh-TW" sz="1100" kern="100" dirty="0" smtClean="0">
                          <a:solidFill>
                            <a:schemeClr val="bg1">
                              <a:lumMod val="50000"/>
                            </a:schemeClr>
                          </a:solidFill>
                          <a:effectLst/>
                        </a:rPr>
                        <a:t>1.</a:t>
                      </a:r>
                      <a:r>
                        <a:rPr lang="zh-TW" sz="1100" kern="100" dirty="0" smtClean="0">
                          <a:solidFill>
                            <a:schemeClr val="bg1">
                              <a:lumMod val="50000"/>
                            </a:schemeClr>
                          </a:solidFill>
                          <a:effectLst/>
                        </a:rPr>
                        <a:t>可</a:t>
                      </a:r>
                      <a:r>
                        <a:rPr lang="zh-TW" sz="1100" kern="100" dirty="0">
                          <a:solidFill>
                            <a:schemeClr val="bg1">
                              <a:lumMod val="50000"/>
                            </a:schemeClr>
                          </a:solidFill>
                          <a:effectLst/>
                        </a:rPr>
                        <a:t>提供哪些可視化資訊</a:t>
                      </a:r>
                      <a:r>
                        <a:rPr lang="en-US" sz="1100" kern="100" dirty="0">
                          <a:solidFill>
                            <a:schemeClr val="bg1">
                              <a:lumMod val="50000"/>
                            </a:schemeClr>
                          </a:solidFill>
                          <a:effectLst/>
                        </a:rPr>
                        <a:t>(</a:t>
                      </a:r>
                      <a:r>
                        <a:rPr lang="zh-TW" sz="1100" kern="100" dirty="0">
                          <a:solidFill>
                            <a:schemeClr val="bg1">
                              <a:lumMod val="50000"/>
                            </a:schemeClr>
                          </a:solidFill>
                          <a:effectLst/>
                        </a:rPr>
                        <a:t>如：主軸溫度、溫度警示線</a:t>
                      </a:r>
                      <a:r>
                        <a:rPr lang="en-US" sz="1100" kern="100" dirty="0" smtClean="0">
                          <a:solidFill>
                            <a:schemeClr val="bg1">
                              <a:lumMod val="50000"/>
                            </a:schemeClr>
                          </a:solidFill>
                          <a:effectLst/>
                        </a:rPr>
                        <a:t>)</a:t>
                      </a:r>
                      <a:endParaRPr lang="en-US" altLang="zh-TW" sz="1100" kern="100" dirty="0" smtClean="0">
                        <a:solidFill>
                          <a:schemeClr val="bg1">
                            <a:lumMod val="50000"/>
                          </a:schemeClr>
                        </a:solidFill>
                        <a:effectLst/>
                      </a:endParaRPr>
                    </a:p>
                    <a:p>
                      <a:pPr marL="85725" indent="-85725" algn="just">
                        <a:lnSpc>
                          <a:spcPct val="100000"/>
                        </a:lnSpc>
                        <a:spcAft>
                          <a:spcPts val="0"/>
                        </a:spcAft>
                      </a:pPr>
                      <a:r>
                        <a:rPr lang="en-US" altLang="zh-TW" sz="1100" kern="100" dirty="0" smtClean="0">
                          <a:solidFill>
                            <a:schemeClr val="bg1">
                              <a:lumMod val="50000"/>
                            </a:schemeClr>
                          </a:solidFill>
                          <a:effectLst/>
                        </a:rPr>
                        <a:t>2</a:t>
                      </a:r>
                      <a:r>
                        <a:rPr lang="zh-TW" sz="1100" kern="100" dirty="0" smtClean="0">
                          <a:solidFill>
                            <a:schemeClr val="bg1">
                              <a:lumMod val="50000"/>
                            </a:schemeClr>
                          </a:solidFill>
                          <a:effectLst/>
                        </a:rPr>
                        <a:t>讓</a:t>
                      </a:r>
                      <a:r>
                        <a:rPr lang="zh-TW" sz="1100" kern="100" dirty="0">
                          <a:solidFill>
                            <a:schemeClr val="bg1">
                              <a:lumMod val="50000"/>
                            </a:schemeClr>
                          </a:solidFill>
                          <a:effectLst/>
                        </a:rPr>
                        <a:t>使用者</a:t>
                      </a:r>
                      <a:r>
                        <a:rPr lang="en-US" sz="1100" kern="100" dirty="0">
                          <a:solidFill>
                            <a:schemeClr val="bg1">
                              <a:lumMod val="50000"/>
                            </a:schemeClr>
                          </a:solidFill>
                          <a:effectLst/>
                        </a:rPr>
                        <a:t>(</a:t>
                      </a:r>
                      <a:r>
                        <a:rPr lang="zh-TW" sz="1100" kern="100" dirty="0">
                          <a:solidFill>
                            <a:schemeClr val="bg1">
                              <a:lumMod val="50000"/>
                            </a:schemeClr>
                          </a:solidFill>
                          <a:effectLst/>
                        </a:rPr>
                        <a:t>如：廠長、生管人員或現場人員等</a:t>
                      </a:r>
                      <a:r>
                        <a:rPr lang="en-US" sz="1100" kern="100" dirty="0">
                          <a:solidFill>
                            <a:schemeClr val="bg1">
                              <a:lumMod val="50000"/>
                            </a:schemeClr>
                          </a:solidFill>
                          <a:effectLst/>
                        </a:rPr>
                        <a:t>)</a:t>
                      </a:r>
                      <a:r>
                        <a:rPr lang="zh-TW" sz="1100" kern="100" dirty="0">
                          <a:solidFill>
                            <a:schemeClr val="bg1">
                              <a:lumMod val="50000"/>
                            </a:schemeClr>
                          </a:solidFill>
                          <a:effectLst/>
                        </a:rPr>
                        <a:t>了解現況</a:t>
                      </a:r>
                      <a:r>
                        <a:rPr lang="zh-TW" sz="1100" kern="100" dirty="0" smtClean="0">
                          <a:solidFill>
                            <a:schemeClr val="bg1">
                              <a:lumMod val="50000"/>
                            </a:schemeClr>
                          </a:solidFill>
                          <a:effectLst/>
                        </a:rPr>
                        <a:t>，</a:t>
                      </a:r>
                      <a:endParaRPr lang="en-US" altLang="zh-TW" sz="1100" kern="100" dirty="0" smtClean="0">
                        <a:solidFill>
                          <a:schemeClr val="bg1">
                            <a:lumMod val="50000"/>
                          </a:schemeClr>
                        </a:solidFill>
                        <a:effectLst/>
                      </a:endParaRPr>
                    </a:p>
                    <a:p>
                      <a:pPr marL="85725" indent="-85725" algn="just">
                        <a:lnSpc>
                          <a:spcPct val="100000"/>
                        </a:lnSpc>
                        <a:spcAft>
                          <a:spcPts val="0"/>
                        </a:spcAft>
                      </a:pPr>
                      <a:r>
                        <a:rPr lang="en-US" altLang="zh-TW" sz="1100" kern="100" dirty="0" smtClean="0">
                          <a:solidFill>
                            <a:schemeClr val="bg1">
                              <a:lumMod val="50000"/>
                            </a:schemeClr>
                          </a:solidFill>
                          <a:effectLst/>
                        </a:rPr>
                        <a:t>3.</a:t>
                      </a:r>
                      <a:r>
                        <a:rPr lang="zh-TW" sz="1100" kern="100" dirty="0" smtClean="0">
                          <a:solidFill>
                            <a:schemeClr val="bg1">
                              <a:lumMod val="50000"/>
                            </a:schemeClr>
                          </a:solidFill>
                          <a:effectLst/>
                        </a:rPr>
                        <a:t>說明</a:t>
                      </a:r>
                      <a:r>
                        <a:rPr lang="zh-TW" sz="1100" kern="100" dirty="0">
                          <a:solidFill>
                            <a:schemeClr val="bg1">
                              <a:lumMod val="50000"/>
                            </a:schemeClr>
                          </a:solidFill>
                          <a:effectLst/>
                        </a:rPr>
                        <a:t>該使用者如何透過該可視化資訊</a:t>
                      </a:r>
                      <a:r>
                        <a:rPr lang="en-US" sz="1100" kern="100" dirty="0">
                          <a:solidFill>
                            <a:schemeClr val="bg1">
                              <a:lumMod val="50000"/>
                            </a:schemeClr>
                          </a:solidFill>
                          <a:effectLst/>
                        </a:rPr>
                        <a:t>(</a:t>
                      </a:r>
                      <a:r>
                        <a:rPr lang="zh-TW" sz="1100" kern="100" dirty="0">
                          <a:solidFill>
                            <a:schemeClr val="bg1">
                              <a:lumMod val="50000"/>
                            </a:schemeClr>
                          </a:solidFill>
                          <a:effectLst/>
                        </a:rPr>
                        <a:t>如：超過溫度警示線會產生</a:t>
                      </a:r>
                      <a:r>
                        <a:rPr lang="en-US" sz="1100" kern="100" dirty="0">
                          <a:solidFill>
                            <a:schemeClr val="bg1">
                              <a:lumMod val="50000"/>
                            </a:schemeClr>
                          </a:solidFill>
                          <a:effectLst/>
                        </a:rPr>
                        <a:t>XXX</a:t>
                      </a:r>
                      <a:r>
                        <a:rPr lang="zh-TW" sz="1100" kern="100" dirty="0">
                          <a:solidFill>
                            <a:schemeClr val="bg1">
                              <a:lumMod val="50000"/>
                            </a:schemeClr>
                          </a:solidFill>
                          <a:effectLst/>
                        </a:rPr>
                        <a:t>訊息</a:t>
                      </a:r>
                      <a:r>
                        <a:rPr lang="en-US" sz="1100" kern="100" dirty="0">
                          <a:solidFill>
                            <a:schemeClr val="bg1">
                              <a:lumMod val="50000"/>
                            </a:schemeClr>
                          </a:solidFill>
                          <a:effectLst/>
                        </a:rPr>
                        <a:t>)</a:t>
                      </a:r>
                      <a:r>
                        <a:rPr lang="zh-TW" sz="1100" kern="100" dirty="0">
                          <a:solidFill>
                            <a:schemeClr val="bg1">
                              <a:lumMod val="50000"/>
                            </a:schemeClr>
                          </a:solidFill>
                          <a:effectLst/>
                        </a:rPr>
                        <a:t>進行哪些決策</a:t>
                      </a:r>
                      <a:r>
                        <a:rPr lang="en-US" sz="1100" kern="100" dirty="0">
                          <a:solidFill>
                            <a:schemeClr val="bg1">
                              <a:lumMod val="50000"/>
                            </a:schemeClr>
                          </a:solidFill>
                          <a:effectLst/>
                        </a:rPr>
                        <a:t>(</a:t>
                      </a:r>
                      <a:r>
                        <a:rPr lang="zh-TW" sz="1100" kern="100" dirty="0">
                          <a:solidFill>
                            <a:schemeClr val="bg1">
                              <a:lumMod val="50000"/>
                            </a:schemeClr>
                          </a:solidFill>
                          <a:effectLst/>
                        </a:rPr>
                        <a:t>發送訊息給誰，前往機台處理甚麼事</a:t>
                      </a:r>
                      <a:r>
                        <a:rPr lang="en-US" sz="1100" kern="100" dirty="0">
                          <a:solidFill>
                            <a:schemeClr val="bg1">
                              <a:lumMod val="50000"/>
                            </a:schemeClr>
                          </a:solidFill>
                          <a:effectLst/>
                        </a:rPr>
                        <a:t>)</a:t>
                      </a:r>
                      <a:r>
                        <a:rPr lang="zh-TW" sz="1100" kern="100" dirty="0">
                          <a:solidFill>
                            <a:schemeClr val="bg1">
                              <a:lumMod val="50000"/>
                            </a:schemeClr>
                          </a:solidFill>
                          <a:effectLst/>
                        </a:rPr>
                        <a:t>。</a:t>
                      </a:r>
                      <a:endParaRPr lang="zh-TW" sz="1100" kern="100" dirty="0">
                        <a:solidFill>
                          <a:schemeClr val="bg1">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altLang="zh-TW" sz="1100" kern="100" dirty="0" smtClean="0">
                          <a:solidFill>
                            <a:schemeClr val="bg1">
                              <a:lumMod val="50000"/>
                            </a:schemeClr>
                          </a:solidFill>
                          <a:effectLst/>
                          <a:latin typeface="+mn-ea"/>
                          <a:ea typeface="+mn-ea"/>
                          <a:cs typeface="Times New Roman" panose="02020603050405020304" pitchFamily="18" charset="0"/>
                        </a:rPr>
                        <a:t>1.</a:t>
                      </a:r>
                      <a:r>
                        <a:rPr lang="zh-TW" altLang="en-US" sz="1100" kern="100" dirty="0" smtClean="0">
                          <a:solidFill>
                            <a:schemeClr val="bg1">
                              <a:lumMod val="50000"/>
                            </a:schemeClr>
                          </a:solidFill>
                          <a:effectLst/>
                          <a:latin typeface="+mn-ea"/>
                          <a:ea typeface="+mn-ea"/>
                          <a:cs typeface="Times New Roman" panose="02020603050405020304" pitchFamily="18" charset="0"/>
                        </a:rPr>
                        <a:t>請列舉利用哪些跨系統的資訊進行同時的顯示、比對</a:t>
                      </a:r>
                      <a:r>
                        <a:rPr lang="en-US" altLang="zh-TW" sz="1100" kern="100" dirty="0" smtClean="0">
                          <a:solidFill>
                            <a:schemeClr val="bg1">
                              <a:lumMod val="50000"/>
                            </a:schemeClr>
                          </a:solidFill>
                          <a:effectLst/>
                          <a:latin typeface="+mn-ea"/>
                          <a:ea typeface="+mn-ea"/>
                          <a:cs typeface="Times New Roman" panose="02020603050405020304" pitchFamily="18" charset="0"/>
                        </a:rPr>
                        <a:t>(</a:t>
                      </a:r>
                      <a:r>
                        <a:rPr lang="zh-TW" altLang="en-US" sz="1100" kern="100" dirty="0" smtClean="0">
                          <a:solidFill>
                            <a:schemeClr val="bg1">
                              <a:lumMod val="50000"/>
                            </a:schemeClr>
                          </a:solidFill>
                          <a:effectLst/>
                          <a:latin typeface="+mn-ea"/>
                          <a:ea typeface="+mn-ea"/>
                          <a:cs typeface="Times New Roman" panose="02020603050405020304" pitchFamily="18" charset="0"/>
                        </a:rPr>
                        <a:t>人員資訊、設備資訊、工單資訊、物料資訊、量測資訊、環境資訊等的即時資訊、平均資訊、歷史資訊、設定資訊間比對</a:t>
                      </a:r>
                      <a:r>
                        <a:rPr lang="en-US" altLang="zh-TW" sz="1100" kern="100" dirty="0" smtClean="0">
                          <a:solidFill>
                            <a:schemeClr val="bg1">
                              <a:lumMod val="50000"/>
                            </a:schemeClr>
                          </a:solidFill>
                          <a:effectLst/>
                          <a:latin typeface="+mn-ea"/>
                          <a:ea typeface="+mn-ea"/>
                          <a:cs typeface="Times New Roman" panose="02020603050405020304" pitchFamily="18" charset="0"/>
                        </a:rPr>
                        <a:t>)</a:t>
                      </a:r>
                      <a:r>
                        <a:rPr lang="zh-TW" altLang="en-US" sz="1100" kern="100" dirty="0" smtClean="0">
                          <a:solidFill>
                            <a:schemeClr val="bg1">
                              <a:lumMod val="50000"/>
                            </a:schemeClr>
                          </a:solidFill>
                          <a:effectLst/>
                          <a:latin typeface="+mn-ea"/>
                          <a:ea typeface="+mn-ea"/>
                          <a:cs typeface="Times New Roman" panose="02020603050405020304" pitchFamily="18" charset="0"/>
                        </a:rPr>
                        <a:t>。</a:t>
                      </a:r>
                      <a:endParaRPr lang="en-US" altLang="zh-TW" sz="1100" kern="100" dirty="0" smtClean="0">
                        <a:solidFill>
                          <a:schemeClr val="bg1">
                            <a:lumMod val="50000"/>
                          </a:schemeClr>
                        </a:solidFill>
                        <a:effectLst/>
                        <a:latin typeface="+mn-ea"/>
                        <a:ea typeface="+mn-ea"/>
                        <a:cs typeface="Times New Roman" panose="02020603050405020304" pitchFamily="18" charset="0"/>
                      </a:endParaRPr>
                    </a:p>
                    <a:p>
                      <a:pPr algn="just">
                        <a:lnSpc>
                          <a:spcPct val="100000"/>
                        </a:lnSpc>
                        <a:spcAft>
                          <a:spcPts val="0"/>
                        </a:spcAft>
                      </a:pPr>
                      <a:r>
                        <a:rPr lang="en-US" altLang="zh-TW" sz="1100" kern="100" dirty="0" smtClean="0">
                          <a:solidFill>
                            <a:schemeClr val="bg1">
                              <a:lumMod val="50000"/>
                            </a:schemeClr>
                          </a:solidFill>
                          <a:effectLst/>
                          <a:latin typeface="+mn-ea"/>
                          <a:ea typeface="+mn-ea"/>
                          <a:cs typeface="Times New Roman" panose="02020603050405020304" pitchFamily="18" charset="0"/>
                        </a:rPr>
                        <a:t>2.</a:t>
                      </a:r>
                      <a:r>
                        <a:rPr lang="zh-TW" altLang="en-US" sz="1100" kern="100" dirty="0" smtClean="0">
                          <a:solidFill>
                            <a:schemeClr val="bg1">
                              <a:lumMod val="50000"/>
                            </a:schemeClr>
                          </a:solidFill>
                          <a:effectLst/>
                          <a:latin typeface="+mn-ea"/>
                          <a:ea typeface="+mn-ea"/>
                          <a:cs typeface="Times New Roman" panose="02020603050405020304" pitchFamily="18" charset="0"/>
                        </a:rPr>
                        <a:t>產出使用者所關注的重要訊息，提供使用者過去曾實施的解決建議。</a:t>
                      </a:r>
                      <a:endParaRPr lang="en-US" altLang="zh-TW" sz="1100" kern="100" dirty="0">
                        <a:solidFill>
                          <a:schemeClr val="bg1">
                            <a:lumMod val="50000"/>
                          </a:schemeClr>
                        </a:solidFill>
                        <a:effectLst/>
                        <a:latin typeface="+mn-ea"/>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altLang="zh-TW" sz="1100" kern="100" dirty="0" smtClean="0">
                          <a:solidFill>
                            <a:schemeClr val="bg1">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100" kern="100" dirty="0" smtClean="0">
                          <a:solidFill>
                            <a:schemeClr val="bg1">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請利用某時間區間的累積數據，進行平均、線性回歸、統計處理、專家系統技術等數學或人工智慧技術，預測可接受的未來時間點可能會發生甚麼事。並驗證預測的可靠度。</a:t>
                      </a:r>
                      <a:endParaRPr lang="en-US" altLang="zh-TW" sz="1100" kern="100" dirty="0" smtClean="0">
                        <a:solidFill>
                          <a:schemeClr val="bg1">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ct val="100000"/>
                        </a:lnSpc>
                        <a:spcAft>
                          <a:spcPts val="0"/>
                        </a:spcAft>
                      </a:pPr>
                      <a:r>
                        <a:rPr lang="en-US" altLang="zh-TW" sz="1100" kern="100" dirty="0" smtClean="0">
                          <a:solidFill>
                            <a:schemeClr val="bg1">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100" kern="100" dirty="0" smtClean="0">
                          <a:solidFill>
                            <a:schemeClr val="bg1">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提供改變未來發生事件的予先改善措施建議。</a:t>
                      </a:r>
                      <a:endParaRPr lang="zh-TW" sz="1100" kern="100" dirty="0">
                        <a:solidFill>
                          <a:schemeClr val="bg1">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altLang="en-US" sz="1100" kern="100" dirty="0" smtClean="0">
                          <a:solidFill>
                            <a:schemeClr val="bg1">
                              <a:lumMod val="50000"/>
                            </a:schemeClr>
                          </a:solidFill>
                          <a:effectLst/>
                          <a:latin typeface="+mn-lt"/>
                          <a:ea typeface="+mn-ea"/>
                          <a:cs typeface="+mn-cs"/>
                        </a:rPr>
                        <a:t>相關的數學模型、預測結果與改善措施可以被軟體化，並受管理者認同，在授權範圍內自行調整系統措施。</a:t>
                      </a:r>
                      <a:endParaRPr lang="zh-TW" sz="1100" kern="100" dirty="0">
                        <a:solidFill>
                          <a:schemeClr val="bg1">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52752">
                <a:tc>
                  <a:txBody>
                    <a:bodyPr/>
                    <a:lstStyle/>
                    <a:p>
                      <a:pPr algn="just">
                        <a:lnSpc>
                          <a:spcPct val="100000"/>
                        </a:lnSpc>
                        <a:spcAft>
                          <a:spcPts val="0"/>
                        </a:spcAft>
                      </a:pPr>
                      <a:r>
                        <a:rPr lang="en-US" altLang="zh-TW" sz="1300" kern="100" dirty="0" smtClean="0">
                          <a:solidFill>
                            <a:schemeClr val="bg1">
                              <a:lumMod val="75000"/>
                            </a:schemeClr>
                          </a:solidFill>
                          <a:effectLst/>
                          <a:latin typeface="+mj-ea"/>
                          <a:ea typeface="+mj-ea"/>
                        </a:rPr>
                        <a:t>OOO</a:t>
                      </a:r>
                      <a:r>
                        <a:rPr lang="en-US" altLang="zh-TW" sz="1300" b="1" kern="100" dirty="0" smtClean="0">
                          <a:solidFill>
                            <a:schemeClr val="bg1">
                              <a:lumMod val="75000"/>
                            </a:schemeClr>
                          </a:solidFill>
                          <a:effectLst/>
                          <a:latin typeface="+mj-ea"/>
                          <a:ea typeface="+mn-ea"/>
                          <a:cs typeface="+mn-cs"/>
                        </a:rPr>
                        <a:t>O</a:t>
                      </a:r>
                      <a:r>
                        <a:rPr lang="zh-TW" sz="1300" kern="100" dirty="0" smtClean="0">
                          <a:solidFill>
                            <a:schemeClr val="bg1">
                              <a:lumMod val="75000"/>
                            </a:schemeClr>
                          </a:solidFill>
                          <a:effectLst/>
                          <a:latin typeface="+mj-ea"/>
                          <a:ea typeface="+mj-ea"/>
                        </a:rPr>
                        <a:t>模組</a:t>
                      </a:r>
                      <a:endParaRPr lang="zh-TW" sz="1300" kern="100" dirty="0">
                        <a:solidFill>
                          <a:schemeClr val="bg1">
                            <a:lumMod val="75000"/>
                          </a:schemeClr>
                        </a:solidFill>
                        <a:effectLst/>
                        <a:latin typeface="+mj-ea"/>
                        <a:ea typeface="+mj-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100" kern="100" dirty="0">
                          <a:solidFill>
                            <a:sysClr val="windowText" lastClr="000000"/>
                          </a:solidFill>
                          <a:effectLst/>
                        </a:rPr>
                        <a:t> </a:t>
                      </a:r>
                      <a:endParaRPr lang="zh-TW" sz="11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100" kern="100" dirty="0">
                          <a:solidFill>
                            <a:sysClr val="windowText" lastClr="000000"/>
                          </a:solidFill>
                          <a:effectLst/>
                        </a:rPr>
                        <a:t> </a:t>
                      </a:r>
                      <a:endParaRPr lang="zh-TW" sz="11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100" kern="100" dirty="0">
                          <a:solidFill>
                            <a:sysClr val="windowText" lastClr="000000"/>
                          </a:solidFill>
                          <a:effectLst/>
                        </a:rPr>
                        <a:t> </a:t>
                      </a:r>
                      <a:endParaRPr lang="zh-TW" sz="11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100" kern="100" dirty="0">
                          <a:solidFill>
                            <a:sysClr val="windowText" lastClr="000000"/>
                          </a:solidFill>
                          <a:effectLst/>
                        </a:rPr>
                        <a:t> </a:t>
                      </a:r>
                      <a:endParaRPr lang="zh-TW" sz="11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20000">
                <a:tc>
                  <a:txBody>
                    <a:bodyPr/>
                    <a:lstStyle/>
                    <a:p>
                      <a:pPr algn="just">
                        <a:lnSpc>
                          <a:spcPct val="100000"/>
                        </a:lnSpc>
                        <a:spcAft>
                          <a:spcPts val="0"/>
                        </a:spcAft>
                      </a:pPr>
                      <a:r>
                        <a:rPr lang="zh-TW" altLang="en-US" sz="1300" kern="100" dirty="0" smtClean="0">
                          <a:solidFill>
                            <a:schemeClr val="bg1">
                              <a:lumMod val="65000"/>
                            </a:schemeClr>
                          </a:solidFill>
                          <a:effectLst/>
                          <a:latin typeface="+mj-ea"/>
                          <a:ea typeface="+mj-ea"/>
                          <a:cs typeface="Times New Roman" panose="02020603050405020304" pitchFamily="18" charset="0"/>
                        </a:rPr>
                        <a:t>流程數位化管理</a:t>
                      </a:r>
                      <a:endParaRPr lang="zh-TW" sz="1300" kern="100" dirty="0">
                        <a:solidFill>
                          <a:schemeClr val="bg1">
                            <a:lumMod val="65000"/>
                          </a:schemeClr>
                        </a:solidFill>
                        <a:effectLst/>
                        <a:latin typeface="+mj-ea"/>
                        <a:ea typeface="+mj-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indent="-87313" algn="just">
                        <a:lnSpc>
                          <a:spcPct val="100000"/>
                        </a:lnSpc>
                        <a:spcAft>
                          <a:spcPts val="0"/>
                        </a:spcAft>
                      </a:pPr>
                      <a:r>
                        <a:rPr lang="en-US" altLang="zh-TW" sz="1100" kern="100" dirty="0" smtClean="0">
                          <a:solidFill>
                            <a:schemeClr val="bg1">
                              <a:lumMod val="65000"/>
                            </a:schemeClr>
                          </a:solidFill>
                          <a:effectLst/>
                          <a:latin typeface="+mj-ea"/>
                          <a:ea typeface="+mj-ea"/>
                          <a:cs typeface="Times New Roman" panose="02020603050405020304" pitchFamily="18" charset="0"/>
                        </a:rPr>
                        <a:t>1.</a:t>
                      </a:r>
                      <a:r>
                        <a:rPr lang="zh-TW" altLang="en-US" sz="1100" kern="100" dirty="0" smtClean="0">
                          <a:solidFill>
                            <a:schemeClr val="bg1">
                              <a:lumMod val="65000"/>
                            </a:schemeClr>
                          </a:solidFill>
                          <a:effectLst/>
                          <a:latin typeface="+mj-ea"/>
                          <a:ea typeface="+mj-ea"/>
                          <a:cs typeface="Times New Roman" panose="02020603050405020304" pitchFamily="18" charset="0"/>
                        </a:rPr>
                        <a:t>擷取資料庫設備、人機介面、</a:t>
                      </a:r>
                      <a:r>
                        <a:rPr lang="en-US" altLang="zh-TW" sz="1100" kern="100" dirty="0" smtClean="0">
                          <a:solidFill>
                            <a:schemeClr val="bg1">
                              <a:lumMod val="65000"/>
                            </a:schemeClr>
                          </a:solidFill>
                          <a:effectLst/>
                          <a:latin typeface="+mj-ea"/>
                          <a:ea typeface="+mj-ea"/>
                          <a:cs typeface="Times New Roman" panose="02020603050405020304" pitchFamily="18" charset="0"/>
                        </a:rPr>
                        <a:t>ERP</a:t>
                      </a:r>
                      <a:r>
                        <a:rPr lang="zh-TW" altLang="en-US" sz="1100" kern="100" dirty="0" smtClean="0">
                          <a:solidFill>
                            <a:schemeClr val="bg1">
                              <a:lumMod val="65000"/>
                            </a:schemeClr>
                          </a:solidFill>
                          <a:effectLst/>
                          <a:latin typeface="+mj-ea"/>
                          <a:ea typeface="+mj-ea"/>
                          <a:cs typeface="Times New Roman" panose="02020603050405020304" pitchFamily="18" charset="0"/>
                        </a:rPr>
                        <a:t>、工單、報工系統資料</a:t>
                      </a:r>
                      <a:endParaRPr lang="en-US" altLang="zh-TW" sz="1100" kern="100" dirty="0" smtClean="0">
                        <a:solidFill>
                          <a:schemeClr val="bg1">
                            <a:lumMod val="65000"/>
                          </a:schemeClr>
                        </a:solidFill>
                        <a:effectLst/>
                        <a:latin typeface="+mj-ea"/>
                        <a:ea typeface="+mj-ea"/>
                        <a:cs typeface="Times New Roman" panose="02020603050405020304" pitchFamily="18" charset="0"/>
                      </a:endParaRPr>
                    </a:p>
                    <a:p>
                      <a:pPr marL="88900" indent="-87313" algn="just">
                        <a:lnSpc>
                          <a:spcPct val="100000"/>
                        </a:lnSpc>
                        <a:spcAft>
                          <a:spcPts val="0"/>
                        </a:spcAft>
                      </a:pPr>
                      <a:r>
                        <a:rPr lang="en-US" altLang="zh-TW" sz="1100" kern="100" dirty="0" smtClean="0">
                          <a:solidFill>
                            <a:schemeClr val="bg1">
                              <a:lumMod val="65000"/>
                            </a:schemeClr>
                          </a:solidFill>
                          <a:effectLst/>
                          <a:latin typeface="+mj-ea"/>
                          <a:ea typeface="+mj-ea"/>
                          <a:cs typeface="Times New Roman" panose="02020603050405020304" pitchFamily="18" charset="0"/>
                        </a:rPr>
                        <a:t>2.</a:t>
                      </a:r>
                      <a:r>
                        <a:rPr lang="zh-TW" altLang="en-US" sz="1100" kern="100" dirty="0" smtClean="0">
                          <a:solidFill>
                            <a:schemeClr val="bg1">
                              <a:lumMod val="65000"/>
                            </a:schemeClr>
                          </a:solidFill>
                          <a:effectLst/>
                          <a:latin typeface="+mj-ea"/>
                          <a:ea typeface="+mj-ea"/>
                          <a:cs typeface="Times New Roman" panose="02020603050405020304" pitchFamily="18" charset="0"/>
                        </a:rPr>
                        <a:t>給現場作業人員了解單站表</a:t>
                      </a:r>
                      <a:r>
                        <a:rPr lang="en-US" altLang="zh-TW" sz="1100" kern="100" dirty="0" smtClean="0">
                          <a:solidFill>
                            <a:schemeClr val="bg1">
                              <a:lumMod val="65000"/>
                            </a:schemeClr>
                          </a:solidFill>
                          <a:effectLst/>
                          <a:latin typeface="+mj-ea"/>
                          <a:ea typeface="+mj-ea"/>
                          <a:cs typeface="Times New Roman" panose="02020603050405020304" pitchFamily="18" charset="0"/>
                        </a:rPr>
                        <a:t>(</a:t>
                      </a:r>
                      <a:r>
                        <a:rPr lang="zh-TW" altLang="en-US" sz="1100" kern="100" dirty="0" smtClean="0">
                          <a:solidFill>
                            <a:schemeClr val="bg1">
                              <a:lumMod val="65000"/>
                            </a:schemeClr>
                          </a:solidFill>
                          <a:effectLst/>
                          <a:latin typeface="+mj-ea"/>
                          <a:ea typeface="+mj-ea"/>
                          <a:cs typeface="Times New Roman" panose="02020603050405020304" pitchFamily="18" charset="0"/>
                        </a:rPr>
                        <a:t>標</a:t>
                      </a:r>
                      <a:r>
                        <a:rPr lang="en-US" altLang="zh-TW" sz="1100" kern="100" dirty="0" smtClean="0">
                          <a:solidFill>
                            <a:schemeClr val="bg1">
                              <a:lumMod val="65000"/>
                            </a:schemeClr>
                          </a:solidFill>
                          <a:effectLst/>
                          <a:latin typeface="+mj-ea"/>
                          <a:ea typeface="+mj-ea"/>
                          <a:cs typeface="Times New Roman" panose="02020603050405020304" pitchFamily="18" charset="0"/>
                        </a:rPr>
                        <a:t>)</a:t>
                      </a:r>
                      <a:r>
                        <a:rPr lang="zh-TW" altLang="en-US" sz="1100" kern="100" dirty="0" smtClean="0">
                          <a:solidFill>
                            <a:schemeClr val="bg1">
                              <a:lumMod val="65000"/>
                            </a:schemeClr>
                          </a:solidFill>
                          <a:effectLst/>
                          <a:latin typeface="+mj-ea"/>
                          <a:ea typeface="+mj-ea"/>
                          <a:cs typeface="Times New Roman" panose="02020603050405020304" pitchFamily="18" charset="0"/>
                        </a:rPr>
                        <a:t>準作業說明、作業參考數據</a:t>
                      </a:r>
                      <a:endParaRPr lang="zh-TW" sz="1100" kern="100" dirty="0">
                        <a:solidFill>
                          <a:schemeClr val="bg1">
                            <a:lumMod val="65000"/>
                          </a:schemeClr>
                        </a:solidFill>
                        <a:effectLst/>
                        <a:latin typeface="+mj-ea"/>
                        <a:ea typeface="+mj-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indent="-88900" algn="just">
                        <a:lnSpc>
                          <a:spcPct val="100000"/>
                        </a:lnSpc>
                        <a:spcAft>
                          <a:spcPts val="0"/>
                        </a:spcAft>
                      </a:pPr>
                      <a:r>
                        <a:rPr lang="en-US" altLang="zh-TW" sz="1100" kern="100" dirty="0" smtClean="0">
                          <a:solidFill>
                            <a:schemeClr val="bg1">
                              <a:lumMod val="65000"/>
                            </a:schemeClr>
                          </a:solidFill>
                          <a:effectLst/>
                          <a:latin typeface="+mj-ea"/>
                          <a:ea typeface="+mj-ea"/>
                          <a:cs typeface="Times New Roman" panose="02020603050405020304" pitchFamily="18" charset="0"/>
                        </a:rPr>
                        <a:t>1.</a:t>
                      </a:r>
                      <a:r>
                        <a:rPr lang="zh-TW" altLang="en-US" sz="1100" kern="100" dirty="0" smtClean="0">
                          <a:solidFill>
                            <a:schemeClr val="bg1">
                              <a:lumMod val="65000"/>
                            </a:schemeClr>
                          </a:solidFill>
                          <a:effectLst/>
                          <a:latin typeface="+mj-ea"/>
                          <a:ea typeface="+mj-ea"/>
                          <a:cs typeface="Times New Roman" panose="02020603050405020304" pitchFamily="18" charset="0"/>
                        </a:rPr>
                        <a:t>計算跨系統相關數據，及時顯示執行現況資訊與表準作業資訊差異</a:t>
                      </a:r>
                      <a:endParaRPr lang="en-US" altLang="zh-TW" sz="1100" kern="100" dirty="0" smtClean="0">
                        <a:solidFill>
                          <a:schemeClr val="bg1">
                            <a:lumMod val="65000"/>
                          </a:schemeClr>
                        </a:solidFill>
                        <a:effectLst/>
                        <a:latin typeface="+mj-ea"/>
                        <a:ea typeface="+mj-ea"/>
                        <a:cs typeface="Times New Roman" panose="02020603050405020304" pitchFamily="18" charset="0"/>
                      </a:endParaRPr>
                    </a:p>
                    <a:p>
                      <a:pPr marL="88900" indent="-88900" algn="just">
                        <a:lnSpc>
                          <a:spcPct val="100000"/>
                        </a:lnSpc>
                        <a:spcAft>
                          <a:spcPts val="0"/>
                        </a:spcAft>
                      </a:pPr>
                      <a:r>
                        <a:rPr lang="en-US" altLang="zh-TW" sz="1100" kern="100" dirty="0" smtClean="0">
                          <a:solidFill>
                            <a:schemeClr val="bg1">
                              <a:lumMod val="65000"/>
                            </a:schemeClr>
                          </a:solidFill>
                          <a:effectLst/>
                          <a:latin typeface="+mj-ea"/>
                          <a:ea typeface="+mj-ea"/>
                          <a:cs typeface="Times New Roman" panose="02020603050405020304" pitchFamily="18" charset="0"/>
                        </a:rPr>
                        <a:t>2.</a:t>
                      </a:r>
                      <a:r>
                        <a:rPr lang="zh-TW" altLang="en-US" sz="1100" kern="100" dirty="0" smtClean="0">
                          <a:solidFill>
                            <a:schemeClr val="bg1">
                              <a:lumMod val="65000"/>
                            </a:schemeClr>
                          </a:solidFill>
                          <a:effectLst/>
                          <a:latin typeface="+mj-ea"/>
                          <a:ea typeface="+mj-ea"/>
                          <a:cs typeface="Times New Roman" panose="02020603050405020304" pitchFamily="18" charset="0"/>
                        </a:rPr>
                        <a:t>給現場管理人員執行現況、數據偏移，數據超標之相關提示供管理決策使用</a:t>
                      </a:r>
                      <a:endParaRPr lang="zh-TW" altLang="zh-TW" sz="1100" kern="100" dirty="0" smtClean="0">
                        <a:solidFill>
                          <a:schemeClr val="bg1">
                            <a:lumMod val="65000"/>
                          </a:schemeClr>
                        </a:solidFill>
                        <a:effectLst/>
                        <a:latin typeface="+mj-ea"/>
                        <a:ea typeface="+mj-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altLang="en-US" sz="1100" kern="100" dirty="0" smtClean="0">
                          <a:solidFill>
                            <a:schemeClr val="bg1">
                              <a:lumMod val="65000"/>
                            </a:schemeClr>
                          </a:solidFill>
                          <a:effectLst/>
                          <a:latin typeface="+mj-ea"/>
                          <a:ea typeface="+mj-ea"/>
                          <a:cs typeface="Times New Roman" panose="02020603050405020304" pitchFamily="18" charset="0"/>
                        </a:rPr>
                        <a:t>無</a:t>
                      </a:r>
                      <a:endParaRPr lang="zh-TW" sz="1100" kern="100" dirty="0">
                        <a:solidFill>
                          <a:schemeClr val="bg1">
                            <a:lumMod val="65000"/>
                          </a:schemeClr>
                        </a:solidFill>
                        <a:effectLst/>
                        <a:latin typeface="+mj-ea"/>
                        <a:ea typeface="+mj-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altLang="en-US" sz="1100" kern="100" dirty="0" smtClean="0">
                          <a:solidFill>
                            <a:schemeClr val="bg1">
                              <a:lumMod val="65000"/>
                            </a:schemeClr>
                          </a:solidFill>
                          <a:effectLst/>
                          <a:latin typeface="+mj-ea"/>
                          <a:ea typeface="+mj-ea"/>
                          <a:cs typeface="Times New Roman" panose="02020603050405020304" pitchFamily="18" charset="0"/>
                        </a:rPr>
                        <a:t>無</a:t>
                      </a:r>
                      <a:endParaRPr lang="zh-TW" sz="1100" kern="100" dirty="0">
                        <a:solidFill>
                          <a:schemeClr val="bg1">
                            <a:lumMod val="65000"/>
                          </a:schemeClr>
                        </a:solidFill>
                        <a:effectLst/>
                        <a:latin typeface="+mj-ea"/>
                        <a:ea typeface="+mj-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53625"/>
                  </a:ext>
                </a:extLst>
              </a:tr>
            </a:tbl>
          </a:graphicData>
        </a:graphic>
      </p:graphicFrame>
      <p:sp>
        <p:nvSpPr>
          <p:cNvPr id="8" name="Rectangle 2"/>
          <p:cNvSpPr txBox="1">
            <a:spLocks noChangeArrowheads="1"/>
          </p:cNvSpPr>
          <p:nvPr/>
        </p:nvSpPr>
        <p:spPr bwMode="auto">
          <a:xfrm>
            <a:off x="239028" y="950149"/>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en-US" altLang="zh-TW" sz="2000" dirty="0" smtClean="0"/>
              <a:t>(</a:t>
            </a:r>
            <a:r>
              <a:rPr lang="zh-TW" altLang="en-US" sz="2000" dirty="0" smtClean="0"/>
              <a:t>六</a:t>
            </a:r>
            <a:r>
              <a:rPr lang="en-US" altLang="zh-TW" sz="2000" dirty="0" smtClean="0"/>
              <a:t>)</a:t>
            </a:r>
            <a:r>
              <a:rPr lang="zh-TW" altLang="en-US" sz="2000" dirty="0" smtClean="0"/>
              <a:t>本案導入應用服務模組之智慧化層次說明</a:t>
            </a:r>
          </a:p>
        </p:txBody>
      </p:sp>
      <p:sp>
        <p:nvSpPr>
          <p:cNvPr id="9"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10"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a:t>
            </a:r>
            <a:r>
              <a:rPr lang="zh-TW" altLang="en-US" sz="2400" b="1" dirty="0">
                <a:solidFill>
                  <a:srgbClr val="0070C0"/>
                </a:solidFill>
              </a:rPr>
              <a:t>疫後</a:t>
            </a:r>
            <a:r>
              <a:rPr lang="en-US" altLang="zh-TW" sz="2400" b="1" dirty="0">
                <a:solidFill>
                  <a:srgbClr val="0070C0"/>
                </a:solidFill>
              </a:rPr>
              <a:t>SMU-Phase II)</a:t>
            </a:r>
            <a:endParaRPr lang="en-US" altLang="zh-TW" sz="2400" b="1" dirty="0" smtClean="0">
              <a:solidFill>
                <a:srgbClr val="0070C0"/>
              </a:solidFill>
            </a:endParaRPr>
          </a:p>
        </p:txBody>
      </p:sp>
    </p:spTree>
    <p:extLst>
      <p:ext uri="{BB962C8B-B14F-4D97-AF65-F5344CB8AC3E}">
        <p14:creationId xmlns:p14="http://schemas.microsoft.com/office/powerpoint/2010/main" val="3422057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24</a:t>
            </a:fld>
            <a:endParaRPr lang="zh-TW" altLang="en-US"/>
          </a:p>
        </p:txBody>
      </p:sp>
      <p:sp>
        <p:nvSpPr>
          <p:cNvPr id="2" name="文字方塊 1"/>
          <p:cNvSpPr txBox="1"/>
          <p:nvPr/>
        </p:nvSpPr>
        <p:spPr>
          <a:xfrm>
            <a:off x="467544" y="1340768"/>
            <a:ext cx="6121400" cy="400110"/>
          </a:xfrm>
          <a:prstGeom prst="rect">
            <a:avLst/>
          </a:prstGeom>
          <a:noFill/>
        </p:spPr>
        <p:txBody>
          <a:bodyPr wrap="square" rtlCol="0">
            <a:spAutoFit/>
          </a:bodyPr>
          <a:lstStyle/>
          <a:p>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OOOOOOOO</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系統</a:t>
            </a:r>
            <a:endParaRPr lang="zh-TW"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7" name="Group 5"/>
          <p:cNvGrpSpPr>
            <a:grpSpLocks/>
          </p:cNvGrpSpPr>
          <p:nvPr/>
        </p:nvGrpSpPr>
        <p:grpSpPr bwMode="auto">
          <a:xfrm>
            <a:off x="755650" y="2349500"/>
            <a:ext cx="4248150" cy="2303463"/>
            <a:chOff x="2890" y="7199"/>
            <a:chExt cx="4200" cy="1990"/>
          </a:xfrm>
        </p:grpSpPr>
        <p:sp>
          <p:nvSpPr>
            <p:cNvPr id="8" name="Rectangle 140"/>
            <p:cNvSpPr>
              <a:spLocks noChangeArrowheads="1"/>
            </p:cNvSpPr>
            <p:nvPr/>
          </p:nvSpPr>
          <p:spPr bwMode="auto">
            <a:xfrm>
              <a:off x="2890" y="7199"/>
              <a:ext cx="4200" cy="1990"/>
            </a:xfrm>
            <a:prstGeom prst="rect">
              <a:avLst/>
            </a:prstGeom>
            <a:solidFill>
              <a:srgbClr val="FFFFFF"/>
            </a:solidFill>
            <a:ln w="9525">
              <a:solidFill>
                <a:srgbClr val="000000"/>
              </a:solidFill>
              <a:prstDash val="dash"/>
              <a:miter lim="800000"/>
              <a:headEnd/>
              <a:tailEnd/>
            </a:ln>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endParaRPr lang="zh-TW" altLang="en-US"/>
            </a:p>
          </p:txBody>
        </p:sp>
        <p:sp>
          <p:nvSpPr>
            <p:cNvPr id="9" name="Text Box 141"/>
            <p:cNvSpPr txBox="1">
              <a:spLocks noChangeArrowheads="1"/>
            </p:cNvSpPr>
            <p:nvPr/>
          </p:nvSpPr>
          <p:spPr bwMode="auto">
            <a:xfrm>
              <a:off x="3887" y="7952"/>
              <a:ext cx="2080" cy="741"/>
            </a:xfrm>
            <a:prstGeom prst="rect">
              <a:avLst/>
            </a:prstGeom>
            <a:solidFill>
              <a:srgbClr val="FFFFFF"/>
            </a:solidFill>
            <a:ln>
              <a:noFill/>
            </a:ln>
            <a:extLst/>
          </p:spPr>
          <p:txBody>
            <a:bodyPr upright="1"/>
            <a:lstStyle/>
            <a:p>
              <a:pPr algn="ctr">
                <a:lnSpc>
                  <a:spcPts val="2600"/>
                </a:lnSpc>
                <a:spcAft>
                  <a:spcPts val="0"/>
                </a:spcAft>
                <a:defRPr/>
              </a:pPr>
              <a:r>
                <a:rPr lang="zh-TW" kern="100" dirty="0">
                  <a:latin typeface="微軟正黑體" panose="020B0604030504040204" pitchFamily="34" charset="-120"/>
                  <a:ea typeface="微軟正黑體" panose="020B0604030504040204" pitchFamily="34" charset="-120"/>
                  <a:cs typeface="Times New Roman" panose="02020603050405020304" pitchFamily="18" charset="0"/>
                </a:rPr>
                <a:t>功能圖示</a:t>
              </a:r>
            </a:p>
          </p:txBody>
        </p:sp>
      </p:grpSp>
      <p:sp>
        <p:nvSpPr>
          <p:cNvPr id="10" name="文字方塊 6"/>
          <p:cNvSpPr txBox="1">
            <a:spLocks noChangeArrowheads="1"/>
          </p:cNvSpPr>
          <p:nvPr/>
        </p:nvSpPr>
        <p:spPr bwMode="auto">
          <a:xfrm>
            <a:off x="5076825" y="2381250"/>
            <a:ext cx="3671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2000" dirty="0" smtClean="0">
                <a:latin typeface="微軟正黑體" panose="020B0604030504040204" pitchFamily="34" charset="-120"/>
                <a:ea typeface="微軟正黑體" panose="020B0604030504040204" pitchFamily="34" charset="-120"/>
              </a:rPr>
              <a:t>整體系</a:t>
            </a:r>
            <a:r>
              <a:rPr lang="zh-TW" altLang="en-US" sz="2000" dirty="0">
                <a:latin typeface="微軟正黑體" panose="020B0604030504040204" pitchFamily="34" charset="-120"/>
                <a:ea typeface="微軟正黑體" panose="020B0604030504040204" pitchFamily="34" charset="-120"/>
              </a:rPr>
              <a:t>統</a:t>
            </a:r>
            <a:r>
              <a:rPr lang="zh-TW" altLang="en-US" sz="2000" dirty="0" smtClean="0">
                <a:latin typeface="微軟正黑體" panose="020B0604030504040204" pitchFamily="34" charset="-120"/>
                <a:ea typeface="微軟正黑體" panose="020B0604030504040204" pitchFamily="34" charset="-120"/>
              </a:rPr>
              <a:t>功能</a:t>
            </a:r>
            <a:r>
              <a:rPr lang="zh-TW" altLang="en-US" sz="2000" dirty="0">
                <a:latin typeface="微軟正黑體" panose="020B0604030504040204" pitchFamily="34" charset="-120"/>
                <a:ea typeface="微軟正黑體" panose="020B0604030504040204" pitchFamily="34" charset="-120"/>
              </a:rPr>
              <a:t>說明：</a:t>
            </a:r>
          </a:p>
        </p:txBody>
      </p:sp>
      <p:sp>
        <p:nvSpPr>
          <p:cNvPr id="11" name="Rectangle 2"/>
          <p:cNvSpPr txBox="1">
            <a:spLocks noChangeArrowheads="1"/>
          </p:cNvSpPr>
          <p:nvPr/>
        </p:nvSpPr>
        <p:spPr bwMode="auto">
          <a:xfrm>
            <a:off x="-36512" y="1028886"/>
            <a:ext cx="612140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361950" lvl="1" algn="l">
              <a:spcBef>
                <a:spcPts val="0"/>
              </a:spcBef>
            </a:pPr>
            <a:r>
              <a:rPr lang="en-US" altLang="zh-TW" sz="2000" dirty="0" smtClean="0"/>
              <a:t>(</a:t>
            </a:r>
            <a:r>
              <a:rPr lang="zh-TW" altLang="en-US" sz="2000" dirty="0" smtClean="0"/>
              <a:t>七</a:t>
            </a:r>
            <a:r>
              <a:rPr lang="en-US" altLang="zh-TW" sz="2000" dirty="0" smtClean="0"/>
              <a:t>)</a:t>
            </a:r>
            <a:r>
              <a:rPr lang="zh-TW" altLang="en-US" sz="2000" dirty="0" smtClean="0"/>
              <a:t>智慧化應用服務模組功能說明</a:t>
            </a:r>
          </a:p>
        </p:txBody>
      </p:sp>
      <p:sp>
        <p:nvSpPr>
          <p:cNvPr id="12"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13"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a:t>
            </a:r>
            <a:r>
              <a:rPr lang="zh-TW" altLang="en-US" sz="2400" b="1" dirty="0">
                <a:solidFill>
                  <a:srgbClr val="0070C0"/>
                </a:solidFill>
              </a:rPr>
              <a:t>疫後</a:t>
            </a:r>
            <a:r>
              <a:rPr lang="en-US" altLang="zh-TW" sz="2400" b="1" dirty="0">
                <a:solidFill>
                  <a:srgbClr val="0070C0"/>
                </a:solidFill>
              </a:rPr>
              <a:t>SMU-Phase II)</a:t>
            </a:r>
            <a:endParaRPr lang="en-US" altLang="zh-TW" sz="2400" b="1" dirty="0" smtClean="0">
              <a:solidFill>
                <a:srgbClr val="0070C0"/>
              </a:solidFill>
            </a:endParaRPr>
          </a:p>
        </p:txBody>
      </p:sp>
    </p:spTree>
    <p:extLst>
      <p:ext uri="{BB962C8B-B14F-4D97-AF65-F5344CB8AC3E}">
        <p14:creationId xmlns:p14="http://schemas.microsoft.com/office/powerpoint/2010/main" val="11289898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25</a:t>
            </a:fld>
            <a:endParaRPr lang="zh-TW" altLang="en-US"/>
          </a:p>
        </p:txBody>
      </p:sp>
      <p:sp>
        <p:nvSpPr>
          <p:cNvPr id="2" name="文字方塊 1"/>
          <p:cNvSpPr txBox="1"/>
          <p:nvPr/>
        </p:nvSpPr>
        <p:spPr>
          <a:xfrm>
            <a:off x="467544" y="1345279"/>
            <a:ext cx="6121400" cy="400110"/>
          </a:xfrm>
          <a:prstGeom prst="rect">
            <a:avLst/>
          </a:prstGeom>
          <a:noFill/>
        </p:spPr>
        <p:txBody>
          <a:bodyPr wrap="square" rtlCol="0">
            <a:spAutoFit/>
          </a:bodyPr>
          <a:lstStyle/>
          <a:p>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OOOOOOOO</a:t>
            </a:r>
            <a:r>
              <a:rPr lang="zh-TW"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模組</a:t>
            </a:r>
          </a:p>
        </p:txBody>
      </p:sp>
      <p:grpSp>
        <p:nvGrpSpPr>
          <p:cNvPr id="7" name="Group 5"/>
          <p:cNvGrpSpPr>
            <a:grpSpLocks/>
          </p:cNvGrpSpPr>
          <p:nvPr/>
        </p:nvGrpSpPr>
        <p:grpSpPr bwMode="auto">
          <a:xfrm>
            <a:off x="755650" y="2349500"/>
            <a:ext cx="4248150" cy="2303463"/>
            <a:chOff x="2890" y="7199"/>
            <a:chExt cx="4200" cy="1990"/>
          </a:xfrm>
        </p:grpSpPr>
        <p:sp>
          <p:nvSpPr>
            <p:cNvPr id="8" name="Rectangle 140"/>
            <p:cNvSpPr>
              <a:spLocks noChangeArrowheads="1"/>
            </p:cNvSpPr>
            <p:nvPr/>
          </p:nvSpPr>
          <p:spPr bwMode="auto">
            <a:xfrm>
              <a:off x="2890" y="7199"/>
              <a:ext cx="4200" cy="1990"/>
            </a:xfrm>
            <a:prstGeom prst="rect">
              <a:avLst/>
            </a:prstGeom>
            <a:solidFill>
              <a:srgbClr val="FFFFFF"/>
            </a:solidFill>
            <a:ln w="9525">
              <a:solidFill>
                <a:srgbClr val="000000"/>
              </a:solidFill>
              <a:prstDash val="dash"/>
              <a:miter lim="800000"/>
              <a:headEnd/>
              <a:tailEnd/>
            </a:ln>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endParaRPr lang="zh-TW" altLang="en-US"/>
            </a:p>
          </p:txBody>
        </p:sp>
        <p:sp>
          <p:nvSpPr>
            <p:cNvPr id="9" name="Text Box 141"/>
            <p:cNvSpPr txBox="1">
              <a:spLocks noChangeArrowheads="1"/>
            </p:cNvSpPr>
            <p:nvPr/>
          </p:nvSpPr>
          <p:spPr bwMode="auto">
            <a:xfrm>
              <a:off x="3887" y="7952"/>
              <a:ext cx="2080" cy="741"/>
            </a:xfrm>
            <a:prstGeom prst="rect">
              <a:avLst/>
            </a:prstGeom>
            <a:solidFill>
              <a:srgbClr val="FFFFFF"/>
            </a:solidFill>
            <a:ln>
              <a:noFill/>
            </a:ln>
            <a:extLst/>
          </p:spPr>
          <p:txBody>
            <a:bodyPr upright="1"/>
            <a:lstStyle/>
            <a:p>
              <a:pPr algn="ctr">
                <a:lnSpc>
                  <a:spcPts val="2600"/>
                </a:lnSpc>
                <a:spcAft>
                  <a:spcPts val="0"/>
                </a:spcAft>
                <a:defRPr/>
              </a:pPr>
              <a:r>
                <a:rPr lang="zh-TW" kern="100" dirty="0">
                  <a:latin typeface="微軟正黑體" panose="020B0604030504040204" pitchFamily="34" charset="-120"/>
                  <a:ea typeface="微軟正黑體" panose="020B0604030504040204" pitchFamily="34" charset="-120"/>
                  <a:cs typeface="Times New Roman" panose="02020603050405020304" pitchFamily="18" charset="0"/>
                </a:rPr>
                <a:t>功能圖示</a:t>
              </a:r>
            </a:p>
          </p:txBody>
        </p:sp>
      </p:grpSp>
      <p:sp>
        <p:nvSpPr>
          <p:cNvPr id="10" name="文字方塊 6"/>
          <p:cNvSpPr txBox="1">
            <a:spLocks noChangeArrowheads="1"/>
          </p:cNvSpPr>
          <p:nvPr/>
        </p:nvSpPr>
        <p:spPr bwMode="auto">
          <a:xfrm>
            <a:off x="5076825" y="2381250"/>
            <a:ext cx="3671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2000" dirty="0" smtClean="0">
                <a:latin typeface="微軟正黑體" panose="020B0604030504040204" pitchFamily="34" charset="-120"/>
                <a:ea typeface="微軟正黑體" panose="020B0604030504040204" pitchFamily="34" charset="-120"/>
              </a:rPr>
              <a:t>特</a:t>
            </a:r>
            <a:r>
              <a:rPr lang="zh-TW" altLang="en-US" sz="2000" dirty="0">
                <a:latin typeface="微軟正黑體" panose="020B0604030504040204" pitchFamily="34" charset="-120"/>
                <a:ea typeface="微軟正黑體" panose="020B0604030504040204" pitchFamily="34" charset="-120"/>
              </a:rPr>
              <a:t>定</a:t>
            </a:r>
            <a:r>
              <a:rPr lang="zh-TW" altLang="en-US" sz="2000" dirty="0" smtClean="0">
                <a:latin typeface="微軟正黑體" panose="020B0604030504040204" pitchFamily="34" charset="-120"/>
                <a:ea typeface="微軟正黑體" panose="020B0604030504040204" pitchFamily="34" charset="-120"/>
              </a:rPr>
              <a:t>模組主要功能</a:t>
            </a:r>
            <a:r>
              <a:rPr lang="zh-TW" altLang="en-US" sz="2000" dirty="0">
                <a:latin typeface="微軟正黑體" panose="020B0604030504040204" pitchFamily="34" charset="-120"/>
                <a:ea typeface="微軟正黑體" panose="020B0604030504040204" pitchFamily="34" charset="-120"/>
              </a:rPr>
              <a:t>說明：</a:t>
            </a:r>
          </a:p>
        </p:txBody>
      </p:sp>
      <p:sp>
        <p:nvSpPr>
          <p:cNvPr id="11" name="Rectangle 2"/>
          <p:cNvSpPr txBox="1">
            <a:spLocks noChangeArrowheads="1"/>
          </p:cNvSpPr>
          <p:nvPr/>
        </p:nvSpPr>
        <p:spPr bwMode="auto">
          <a:xfrm>
            <a:off x="-36512" y="1028886"/>
            <a:ext cx="612140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361950" lvl="1" algn="l">
              <a:spcBef>
                <a:spcPts val="0"/>
              </a:spcBef>
            </a:pPr>
            <a:r>
              <a:rPr lang="en-US" altLang="zh-TW" sz="2000" dirty="0" smtClean="0"/>
              <a:t>(</a:t>
            </a:r>
            <a:r>
              <a:rPr lang="zh-TW" altLang="en-US" sz="2000" dirty="0" smtClean="0"/>
              <a:t>七</a:t>
            </a:r>
            <a:r>
              <a:rPr lang="en-US" altLang="zh-TW" sz="2000" dirty="0" smtClean="0"/>
              <a:t>)</a:t>
            </a:r>
            <a:r>
              <a:rPr lang="zh-TW" altLang="en-US" sz="2000" dirty="0" smtClean="0"/>
              <a:t>智慧化應用服務模組功能說明</a:t>
            </a:r>
          </a:p>
        </p:txBody>
      </p:sp>
      <p:sp>
        <p:nvSpPr>
          <p:cNvPr id="12"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13"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a:t>
            </a:r>
            <a:r>
              <a:rPr lang="zh-TW" altLang="en-US" sz="2400" b="1" dirty="0">
                <a:solidFill>
                  <a:srgbClr val="0070C0"/>
                </a:solidFill>
              </a:rPr>
              <a:t>疫後</a:t>
            </a:r>
            <a:r>
              <a:rPr lang="en-US" altLang="zh-TW" sz="2400" b="1" dirty="0">
                <a:solidFill>
                  <a:srgbClr val="0070C0"/>
                </a:solidFill>
              </a:rPr>
              <a:t>SMU-Phase II)</a:t>
            </a:r>
            <a:endParaRPr lang="en-US" altLang="zh-TW" sz="2400" b="1" dirty="0" smtClean="0">
              <a:solidFill>
                <a:srgbClr val="0070C0"/>
              </a:solidFill>
            </a:endParaRPr>
          </a:p>
        </p:txBody>
      </p:sp>
    </p:spTree>
    <p:extLst>
      <p:ext uri="{BB962C8B-B14F-4D97-AF65-F5344CB8AC3E}">
        <p14:creationId xmlns:p14="http://schemas.microsoft.com/office/powerpoint/2010/main" val="3673994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951911" y="2074921"/>
            <a:ext cx="1764000" cy="74531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a:solidFill>
                  <a:sysClr val="windowText" lastClr="000000"/>
                </a:solidFill>
              </a:rPr>
              <a:t>子</a:t>
            </a:r>
            <a:r>
              <a:rPr lang="zh-TW" altLang="en-US" sz="1600" dirty="0" smtClean="0">
                <a:solidFill>
                  <a:sysClr val="windowText" lastClr="000000"/>
                </a:solidFill>
              </a:rPr>
              <a:t>畫面</a:t>
            </a:r>
            <a:r>
              <a:rPr lang="en-US" altLang="zh-TW" sz="1600" dirty="0" smtClean="0">
                <a:solidFill>
                  <a:sysClr val="windowText" lastClr="000000"/>
                </a:solidFill>
              </a:rPr>
              <a:t>(1)-</a:t>
            </a:r>
          </a:p>
          <a:p>
            <a:pPr algn="ctr"/>
            <a:r>
              <a:rPr lang="zh-TW" altLang="en-US" sz="1600" dirty="0" smtClean="0">
                <a:solidFill>
                  <a:sysClr val="windowText" lastClr="000000"/>
                </a:solidFill>
              </a:rPr>
              <a:t>表</a:t>
            </a:r>
            <a:r>
              <a:rPr lang="en-US" altLang="zh-TW" sz="1600" dirty="0" smtClean="0">
                <a:solidFill>
                  <a:sysClr val="windowText" lastClr="000000"/>
                </a:solidFill>
              </a:rPr>
              <a:t>(</a:t>
            </a:r>
            <a:r>
              <a:rPr lang="zh-TW" altLang="en-US" sz="1600" dirty="0" smtClean="0">
                <a:solidFill>
                  <a:sysClr val="windowText" lastClr="000000"/>
                </a:solidFill>
              </a:rPr>
              <a:t>標</a:t>
            </a:r>
            <a:r>
              <a:rPr lang="en-US" altLang="zh-TW" sz="1600" dirty="0" smtClean="0">
                <a:solidFill>
                  <a:sysClr val="windowText" lastClr="000000"/>
                </a:solidFill>
              </a:rPr>
              <a:t>)</a:t>
            </a:r>
            <a:r>
              <a:rPr lang="zh-TW" altLang="en-US" sz="1600" dirty="0" smtClean="0">
                <a:solidFill>
                  <a:sysClr val="windowText" lastClr="000000"/>
                </a:solidFill>
              </a:rPr>
              <a:t>準作業、</a:t>
            </a:r>
            <a:endParaRPr lang="en-US" altLang="zh-TW" sz="1600" dirty="0" smtClean="0">
              <a:solidFill>
                <a:sysClr val="windowText" lastClr="000000"/>
              </a:solidFill>
            </a:endParaRPr>
          </a:p>
          <a:p>
            <a:pPr algn="ctr"/>
            <a:r>
              <a:rPr lang="zh-TW" altLang="en-US" sz="1600" dirty="0">
                <a:solidFill>
                  <a:sysClr val="windowText" lastClr="000000"/>
                </a:solidFill>
              </a:rPr>
              <a:t>圖</a:t>
            </a:r>
            <a:r>
              <a:rPr lang="zh-TW" altLang="en-US" sz="1600" dirty="0" smtClean="0">
                <a:solidFill>
                  <a:sysClr val="windowText" lastClr="000000"/>
                </a:solidFill>
              </a:rPr>
              <a:t>面、</a:t>
            </a:r>
            <a:endParaRPr lang="en-US" altLang="zh-TW" sz="1600" dirty="0" smtClean="0">
              <a:solidFill>
                <a:sysClr val="windowText" lastClr="000000"/>
              </a:solidFill>
            </a:endParaRPr>
          </a:p>
        </p:txBody>
      </p:sp>
      <p:sp>
        <p:nvSpPr>
          <p:cNvPr id="16" name="矩形 15"/>
          <p:cNvSpPr/>
          <p:nvPr/>
        </p:nvSpPr>
        <p:spPr>
          <a:xfrm>
            <a:off x="6778379" y="5753525"/>
            <a:ext cx="1764000" cy="84188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a:solidFill>
                  <a:sysClr val="windowText" lastClr="000000"/>
                </a:solidFill>
              </a:rPr>
              <a:t>子</a:t>
            </a:r>
            <a:r>
              <a:rPr lang="zh-TW" altLang="en-US" sz="1600" dirty="0" smtClean="0">
                <a:solidFill>
                  <a:sysClr val="windowText" lastClr="000000"/>
                </a:solidFill>
              </a:rPr>
              <a:t>畫面</a:t>
            </a:r>
            <a:r>
              <a:rPr lang="en-US" altLang="zh-TW" sz="1600" dirty="0" smtClean="0">
                <a:solidFill>
                  <a:sysClr val="windowText" lastClr="000000"/>
                </a:solidFill>
              </a:rPr>
              <a:t>(1)</a:t>
            </a:r>
            <a:endParaRPr lang="zh-TW" altLang="en-US" sz="1600" dirty="0">
              <a:solidFill>
                <a:sysClr val="windowText" lastClr="000000"/>
              </a:solidFill>
            </a:endParaRPr>
          </a:p>
        </p:txBody>
      </p:sp>
      <p:sp>
        <p:nvSpPr>
          <p:cNvPr id="4" name="投影片編號版面配置區 3"/>
          <p:cNvSpPr>
            <a:spLocks noGrp="1"/>
          </p:cNvSpPr>
          <p:nvPr>
            <p:ph type="sldNum" sz="quarter" idx="12"/>
          </p:nvPr>
        </p:nvSpPr>
        <p:spPr/>
        <p:txBody>
          <a:bodyPr/>
          <a:lstStyle/>
          <a:p>
            <a:fld id="{03293E9E-AFF9-4034-8BF6-5754B3EA07C7}" type="slidenum">
              <a:rPr lang="zh-TW" altLang="en-US" smtClean="0"/>
              <a:pPr/>
              <a:t>26</a:t>
            </a:fld>
            <a:endParaRPr lang="zh-TW" altLang="en-US"/>
          </a:p>
        </p:txBody>
      </p:sp>
      <p:sp>
        <p:nvSpPr>
          <p:cNvPr id="6" name="文字方塊 5"/>
          <p:cNvSpPr txBox="1"/>
          <p:nvPr/>
        </p:nvSpPr>
        <p:spPr>
          <a:xfrm>
            <a:off x="469128" y="1332539"/>
            <a:ext cx="6121400" cy="400110"/>
          </a:xfrm>
          <a:prstGeom prst="rect">
            <a:avLst/>
          </a:prstGeom>
          <a:noFill/>
        </p:spPr>
        <p:txBody>
          <a:bodyPr wrap="square" rtlCol="0">
            <a:spAutoFit/>
          </a:bodyPr>
          <a:lstStyle/>
          <a:p>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流程數位化功能</a:t>
            </a: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至少應以連續</a:t>
            </a: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製程範例實施</a:t>
            </a:r>
          </a:p>
        </p:txBody>
      </p:sp>
      <p:sp>
        <p:nvSpPr>
          <p:cNvPr id="7" name="Rectangle 2"/>
          <p:cNvSpPr txBox="1">
            <a:spLocks noChangeArrowheads="1"/>
          </p:cNvSpPr>
          <p:nvPr/>
        </p:nvSpPr>
        <p:spPr bwMode="auto">
          <a:xfrm>
            <a:off x="-43258" y="1031676"/>
            <a:ext cx="612140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361950" lvl="1" algn="l">
              <a:spcBef>
                <a:spcPts val="0"/>
              </a:spcBef>
            </a:pPr>
            <a:r>
              <a:rPr lang="en-US" altLang="zh-TW" sz="2000" dirty="0" smtClean="0"/>
              <a:t>(</a:t>
            </a:r>
            <a:r>
              <a:rPr lang="zh-TW" altLang="en-US" sz="2000" dirty="0" smtClean="0"/>
              <a:t>七</a:t>
            </a:r>
            <a:r>
              <a:rPr lang="en-US" altLang="zh-TW" sz="2000" dirty="0" smtClean="0"/>
              <a:t>)</a:t>
            </a:r>
            <a:r>
              <a:rPr lang="zh-TW" altLang="en-US" sz="2000" dirty="0" smtClean="0"/>
              <a:t>智慧化應用服務模組功能說明</a:t>
            </a:r>
          </a:p>
        </p:txBody>
      </p:sp>
      <p:sp>
        <p:nvSpPr>
          <p:cNvPr id="8" name="矩形 7"/>
          <p:cNvSpPr/>
          <p:nvPr/>
        </p:nvSpPr>
        <p:spPr>
          <a:xfrm>
            <a:off x="4367852" y="5514385"/>
            <a:ext cx="1317522" cy="86523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dirty="0" smtClean="0">
                <a:solidFill>
                  <a:sysClr val="windowText" lastClr="000000"/>
                </a:solidFill>
              </a:rPr>
              <a:t>倉庫</a:t>
            </a:r>
            <a:endParaRPr lang="zh-TW" altLang="en-US" dirty="0">
              <a:solidFill>
                <a:sysClr val="windowText" lastClr="000000"/>
              </a:solidFill>
            </a:endParaRPr>
          </a:p>
        </p:txBody>
      </p:sp>
      <p:sp>
        <p:nvSpPr>
          <p:cNvPr id="9" name="矩形 8"/>
          <p:cNvSpPr/>
          <p:nvPr/>
        </p:nvSpPr>
        <p:spPr>
          <a:xfrm>
            <a:off x="5485493" y="5646839"/>
            <a:ext cx="1764000" cy="7778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smtClean="0">
                <a:solidFill>
                  <a:sysClr val="windowText" lastClr="000000"/>
                </a:solidFill>
              </a:rPr>
              <a:t>數位單站顯示畫面</a:t>
            </a:r>
            <a:r>
              <a:rPr lang="en-US" altLang="zh-TW" sz="1600" dirty="0" smtClean="0">
                <a:solidFill>
                  <a:sysClr val="windowText" lastClr="000000"/>
                </a:solidFill>
              </a:rPr>
              <a:t>(</a:t>
            </a:r>
            <a:r>
              <a:rPr lang="zh-TW" altLang="en-US" sz="1600" dirty="0" smtClean="0">
                <a:solidFill>
                  <a:sysClr val="windowText" lastClr="000000"/>
                </a:solidFill>
              </a:rPr>
              <a:t>一</a:t>
            </a:r>
            <a:r>
              <a:rPr lang="en-US" altLang="zh-TW" sz="1600" dirty="0" smtClean="0">
                <a:solidFill>
                  <a:sysClr val="windowText" lastClr="000000"/>
                </a:solidFill>
              </a:rPr>
              <a:t>)</a:t>
            </a:r>
            <a:endParaRPr lang="zh-TW" altLang="en-US" sz="1600" dirty="0">
              <a:solidFill>
                <a:sysClr val="windowText" lastClr="000000"/>
              </a:solidFill>
            </a:endParaRPr>
          </a:p>
        </p:txBody>
      </p:sp>
      <p:sp>
        <p:nvSpPr>
          <p:cNvPr id="10" name="矩形 9"/>
          <p:cNvSpPr/>
          <p:nvPr/>
        </p:nvSpPr>
        <p:spPr>
          <a:xfrm>
            <a:off x="616478" y="2637245"/>
            <a:ext cx="1317522" cy="86523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dirty="0" smtClean="0">
                <a:solidFill>
                  <a:sysClr val="windowText" lastClr="000000"/>
                </a:solidFill>
              </a:rPr>
              <a:t>車床</a:t>
            </a:r>
            <a:r>
              <a:rPr lang="en-US" altLang="zh-TW" dirty="0" smtClean="0">
                <a:solidFill>
                  <a:sysClr val="windowText" lastClr="000000"/>
                </a:solidFill>
              </a:rPr>
              <a:t>(</a:t>
            </a:r>
            <a:r>
              <a:rPr lang="zh-TW" altLang="en-US" dirty="0" smtClean="0">
                <a:solidFill>
                  <a:sysClr val="windowText" lastClr="000000"/>
                </a:solidFill>
              </a:rPr>
              <a:t>一</a:t>
            </a:r>
            <a:r>
              <a:rPr lang="en-US" altLang="zh-TW" dirty="0" smtClean="0">
                <a:solidFill>
                  <a:sysClr val="windowText" lastClr="000000"/>
                </a:solidFill>
              </a:rPr>
              <a:t>)</a:t>
            </a:r>
            <a:endParaRPr lang="zh-TW" altLang="en-US" dirty="0">
              <a:solidFill>
                <a:sysClr val="windowText" lastClr="000000"/>
              </a:solidFill>
            </a:endParaRPr>
          </a:p>
        </p:txBody>
      </p:sp>
      <p:sp>
        <p:nvSpPr>
          <p:cNvPr id="11" name="矩形 10"/>
          <p:cNvSpPr/>
          <p:nvPr/>
        </p:nvSpPr>
        <p:spPr>
          <a:xfrm>
            <a:off x="500372" y="2013115"/>
            <a:ext cx="1549734" cy="74716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smtClean="0">
                <a:solidFill>
                  <a:sysClr val="windowText" lastClr="000000"/>
                </a:solidFill>
              </a:rPr>
              <a:t>數位單站顯示畫面</a:t>
            </a:r>
            <a:r>
              <a:rPr lang="en-US" altLang="zh-TW" sz="1600" dirty="0" smtClean="0">
                <a:solidFill>
                  <a:sysClr val="windowText" lastClr="000000"/>
                </a:solidFill>
              </a:rPr>
              <a:t>(</a:t>
            </a:r>
            <a:r>
              <a:rPr lang="zh-TW" altLang="en-US" sz="1600" dirty="0" smtClean="0">
                <a:solidFill>
                  <a:sysClr val="windowText" lastClr="000000"/>
                </a:solidFill>
              </a:rPr>
              <a:t>二</a:t>
            </a:r>
            <a:r>
              <a:rPr lang="en-US" altLang="zh-TW" sz="1600" dirty="0" smtClean="0">
                <a:solidFill>
                  <a:sysClr val="windowText" lastClr="000000"/>
                </a:solidFill>
              </a:rPr>
              <a:t>)</a:t>
            </a:r>
            <a:endParaRPr lang="zh-TW" altLang="en-US" sz="1600" dirty="0">
              <a:solidFill>
                <a:sysClr val="windowText" lastClr="000000"/>
              </a:solidFill>
            </a:endParaRPr>
          </a:p>
        </p:txBody>
      </p:sp>
      <p:sp>
        <p:nvSpPr>
          <p:cNvPr id="12" name="矩形 11"/>
          <p:cNvSpPr/>
          <p:nvPr/>
        </p:nvSpPr>
        <p:spPr>
          <a:xfrm>
            <a:off x="3946567" y="2637245"/>
            <a:ext cx="1317522" cy="86523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dirty="0" smtClean="0">
                <a:solidFill>
                  <a:sysClr val="windowText" lastClr="000000"/>
                </a:solidFill>
              </a:rPr>
              <a:t>車床</a:t>
            </a:r>
            <a:r>
              <a:rPr lang="en-US" altLang="zh-TW" dirty="0" smtClean="0">
                <a:solidFill>
                  <a:sysClr val="windowText" lastClr="000000"/>
                </a:solidFill>
              </a:rPr>
              <a:t>(</a:t>
            </a:r>
            <a:r>
              <a:rPr lang="zh-TW" altLang="en-US" dirty="0" smtClean="0">
                <a:solidFill>
                  <a:sysClr val="windowText" lastClr="000000"/>
                </a:solidFill>
              </a:rPr>
              <a:t>二</a:t>
            </a:r>
            <a:r>
              <a:rPr lang="en-US" altLang="zh-TW" dirty="0" smtClean="0">
                <a:solidFill>
                  <a:sysClr val="windowText" lastClr="000000"/>
                </a:solidFill>
              </a:rPr>
              <a:t>)</a:t>
            </a:r>
            <a:endParaRPr lang="zh-TW" altLang="en-US" dirty="0">
              <a:solidFill>
                <a:sysClr val="windowText" lastClr="000000"/>
              </a:solidFill>
            </a:endParaRPr>
          </a:p>
        </p:txBody>
      </p:sp>
      <p:sp>
        <p:nvSpPr>
          <p:cNvPr id="13" name="矩形 12"/>
          <p:cNvSpPr/>
          <p:nvPr/>
        </p:nvSpPr>
        <p:spPr>
          <a:xfrm>
            <a:off x="4846478" y="2013115"/>
            <a:ext cx="1764000" cy="67309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smtClean="0">
                <a:solidFill>
                  <a:sysClr val="windowText" lastClr="000000"/>
                </a:solidFill>
              </a:rPr>
              <a:t>數位單站顯示畫面</a:t>
            </a:r>
            <a:r>
              <a:rPr lang="en-US" altLang="zh-TW" sz="1600" dirty="0" smtClean="0">
                <a:solidFill>
                  <a:sysClr val="windowText" lastClr="000000"/>
                </a:solidFill>
              </a:rPr>
              <a:t>(</a:t>
            </a:r>
            <a:r>
              <a:rPr lang="zh-TW" altLang="en-US" sz="1600" dirty="0" smtClean="0">
                <a:solidFill>
                  <a:sysClr val="windowText" lastClr="000000"/>
                </a:solidFill>
              </a:rPr>
              <a:t>三</a:t>
            </a:r>
            <a:r>
              <a:rPr lang="en-US" altLang="zh-TW" sz="1600" dirty="0" smtClean="0">
                <a:solidFill>
                  <a:sysClr val="windowText" lastClr="000000"/>
                </a:solidFill>
              </a:rPr>
              <a:t>)</a:t>
            </a:r>
            <a:endParaRPr lang="zh-TW" altLang="en-US" sz="1600" dirty="0">
              <a:solidFill>
                <a:sysClr val="windowText" lastClr="000000"/>
              </a:solidFill>
            </a:endParaRPr>
          </a:p>
        </p:txBody>
      </p:sp>
      <p:cxnSp>
        <p:nvCxnSpPr>
          <p:cNvPr id="14" name="肘形接點 13"/>
          <p:cNvCxnSpPr>
            <a:stCxn id="8" idx="0"/>
            <a:endCxn id="10" idx="1"/>
          </p:cNvCxnSpPr>
          <p:nvPr/>
        </p:nvCxnSpPr>
        <p:spPr>
          <a:xfrm rot="16200000" flipV="1">
            <a:off x="1599286" y="2087057"/>
            <a:ext cx="2444521" cy="4410135"/>
          </a:xfrm>
          <a:prstGeom prst="bentConnector4">
            <a:avLst>
              <a:gd name="adj1" fmla="val 33911"/>
              <a:gd name="adj2" fmla="val 105184"/>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a:stCxn id="10" idx="3"/>
            <a:endCxn id="12" idx="1"/>
          </p:cNvCxnSpPr>
          <p:nvPr/>
        </p:nvCxnSpPr>
        <p:spPr>
          <a:xfrm>
            <a:off x="1934000" y="3069864"/>
            <a:ext cx="201256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28587" y="5814552"/>
            <a:ext cx="1764000" cy="97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smtClean="0">
                <a:solidFill>
                  <a:sysClr val="windowText" lastClr="000000"/>
                </a:solidFill>
              </a:rPr>
              <a:t>數位管理畫面</a:t>
            </a:r>
            <a:endParaRPr lang="zh-TW" altLang="en-US" sz="1600" dirty="0">
              <a:solidFill>
                <a:sysClr val="windowText" lastClr="000000"/>
              </a:solidFill>
            </a:endParaRPr>
          </a:p>
        </p:txBody>
      </p:sp>
      <p:sp>
        <p:nvSpPr>
          <p:cNvPr id="19" name="矩形 18"/>
          <p:cNvSpPr/>
          <p:nvPr/>
        </p:nvSpPr>
        <p:spPr>
          <a:xfrm>
            <a:off x="1622761" y="5492796"/>
            <a:ext cx="1317522" cy="7445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dirty="0" smtClean="0">
                <a:solidFill>
                  <a:sysClr val="windowText" lastClr="000000"/>
                </a:solidFill>
              </a:rPr>
              <a:t>本案數位流程系統</a:t>
            </a:r>
            <a:endParaRPr lang="zh-TW" altLang="en-US" dirty="0">
              <a:solidFill>
                <a:sysClr val="windowText" lastClr="000000"/>
              </a:solidFill>
            </a:endParaRPr>
          </a:p>
        </p:txBody>
      </p:sp>
      <p:cxnSp>
        <p:nvCxnSpPr>
          <p:cNvPr id="20" name="直線單箭頭接點 19"/>
          <p:cNvCxnSpPr>
            <a:stCxn id="12" idx="3"/>
            <a:endCxn id="3" idx="1"/>
          </p:cNvCxnSpPr>
          <p:nvPr/>
        </p:nvCxnSpPr>
        <p:spPr>
          <a:xfrm flipV="1">
            <a:off x="5264089" y="3069863"/>
            <a:ext cx="220680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7470898" y="2745827"/>
            <a:ext cx="917526"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後續流程</a:t>
            </a:r>
            <a:endParaRPr lang="zh-TW" altLang="en-US" dirty="0">
              <a:solidFill>
                <a:schemeClr val="tx1"/>
              </a:solidFill>
            </a:endParaRPr>
          </a:p>
        </p:txBody>
      </p:sp>
      <p:cxnSp>
        <p:nvCxnSpPr>
          <p:cNvPr id="39" name="直線單箭頭接點 38"/>
          <p:cNvCxnSpPr>
            <a:stCxn id="19" idx="0"/>
            <a:endCxn id="30" idx="7"/>
          </p:cNvCxnSpPr>
          <p:nvPr/>
        </p:nvCxnSpPr>
        <p:spPr>
          <a:xfrm flipH="1" flipV="1">
            <a:off x="1212149" y="4637842"/>
            <a:ext cx="1069373" cy="854954"/>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a:stCxn id="19" idx="3"/>
            <a:endCxn id="8" idx="1"/>
          </p:cNvCxnSpPr>
          <p:nvPr/>
        </p:nvCxnSpPr>
        <p:spPr>
          <a:xfrm>
            <a:off x="2940283" y="5865054"/>
            <a:ext cx="1427569" cy="81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流程圖: 多重文件 44"/>
          <p:cNvSpPr/>
          <p:nvPr/>
        </p:nvSpPr>
        <p:spPr>
          <a:xfrm>
            <a:off x="1144441" y="4808140"/>
            <a:ext cx="617348" cy="500923"/>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a:solidFill>
                  <a:sysClr val="windowText" lastClr="000000"/>
                </a:solidFill>
              </a:rPr>
              <a:t>工</a:t>
            </a:r>
            <a:r>
              <a:rPr lang="zh-TW" altLang="en-US" sz="1200" dirty="0" smtClean="0">
                <a:solidFill>
                  <a:sysClr val="windowText" lastClr="000000"/>
                </a:solidFill>
              </a:rPr>
              <a:t>單</a:t>
            </a:r>
            <a:r>
              <a:rPr lang="en-US" altLang="zh-TW" sz="1200" dirty="0" smtClean="0">
                <a:solidFill>
                  <a:sysClr val="windowText" lastClr="000000"/>
                </a:solidFill>
              </a:rPr>
              <a:t>…</a:t>
            </a:r>
            <a:endParaRPr lang="zh-TW" altLang="en-US" sz="1200" dirty="0">
              <a:solidFill>
                <a:sysClr val="windowText" lastClr="000000"/>
              </a:solidFill>
            </a:endParaRPr>
          </a:p>
        </p:txBody>
      </p:sp>
      <p:sp>
        <p:nvSpPr>
          <p:cNvPr id="46" name="流程圖: 多重文件 45"/>
          <p:cNvSpPr/>
          <p:nvPr/>
        </p:nvSpPr>
        <p:spPr>
          <a:xfrm>
            <a:off x="2799239" y="4886566"/>
            <a:ext cx="617348" cy="500923"/>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a:solidFill>
                  <a:sysClr val="windowText" lastClr="000000"/>
                </a:solidFill>
              </a:rPr>
              <a:t>工單</a:t>
            </a:r>
          </a:p>
        </p:txBody>
      </p:sp>
      <p:sp>
        <p:nvSpPr>
          <p:cNvPr id="47" name="流程圖: 多重文件 46"/>
          <p:cNvSpPr/>
          <p:nvPr/>
        </p:nvSpPr>
        <p:spPr>
          <a:xfrm>
            <a:off x="3047999" y="5514385"/>
            <a:ext cx="840333" cy="500923"/>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ysClr val="windowText" lastClr="000000"/>
                </a:solidFill>
              </a:rPr>
              <a:t>物料單</a:t>
            </a:r>
            <a:endParaRPr lang="zh-TW" altLang="en-US" sz="1200" dirty="0">
              <a:solidFill>
                <a:sysClr val="windowText" lastClr="000000"/>
              </a:solidFill>
            </a:endParaRPr>
          </a:p>
        </p:txBody>
      </p:sp>
      <p:sp>
        <p:nvSpPr>
          <p:cNvPr id="54" name="矩形 53"/>
          <p:cNvSpPr/>
          <p:nvPr/>
        </p:nvSpPr>
        <p:spPr>
          <a:xfrm>
            <a:off x="1619672" y="6237312"/>
            <a:ext cx="1296144" cy="35809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dirty="0" smtClean="0">
                <a:solidFill>
                  <a:sysClr val="windowText" lastClr="000000"/>
                </a:solidFill>
              </a:rPr>
              <a:t>生管</a:t>
            </a:r>
            <a:endParaRPr lang="zh-TW" altLang="en-US" dirty="0">
              <a:solidFill>
                <a:sysClr val="windowText" lastClr="000000"/>
              </a:solidFill>
            </a:endParaRPr>
          </a:p>
        </p:txBody>
      </p:sp>
      <p:sp>
        <p:nvSpPr>
          <p:cNvPr id="2" name="流程圖: 人工作業 1"/>
          <p:cNvSpPr/>
          <p:nvPr/>
        </p:nvSpPr>
        <p:spPr>
          <a:xfrm>
            <a:off x="5052453" y="4820014"/>
            <a:ext cx="527659" cy="426289"/>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橢圓 20"/>
          <p:cNvSpPr/>
          <p:nvPr/>
        </p:nvSpPr>
        <p:spPr>
          <a:xfrm>
            <a:off x="5071308" y="522240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橢圓 28"/>
          <p:cNvSpPr/>
          <p:nvPr/>
        </p:nvSpPr>
        <p:spPr>
          <a:xfrm>
            <a:off x="5374137" y="522920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文字方塊 21"/>
          <p:cNvSpPr txBox="1"/>
          <p:nvPr/>
        </p:nvSpPr>
        <p:spPr>
          <a:xfrm>
            <a:off x="5146449" y="4827770"/>
            <a:ext cx="302829" cy="461665"/>
          </a:xfrm>
          <a:prstGeom prst="rect">
            <a:avLst/>
          </a:prstGeom>
          <a:noFill/>
        </p:spPr>
        <p:txBody>
          <a:bodyPr wrap="square" rtlCol="0">
            <a:spAutoFit/>
          </a:bodyPr>
          <a:lstStyle/>
          <a:p>
            <a:r>
              <a:rPr lang="zh-TW" altLang="en-US" sz="1200" dirty="0" smtClean="0">
                <a:latin typeface="微軟正黑體" panose="020B0604030504040204" pitchFamily="34" charset="-120"/>
                <a:ea typeface="微軟正黑體" panose="020B0604030504040204" pitchFamily="34" charset="-120"/>
              </a:rPr>
              <a:t>原料</a:t>
            </a:r>
            <a:endParaRPr lang="zh-TW" altLang="en-US" sz="1200" dirty="0">
              <a:latin typeface="微軟正黑體" panose="020B0604030504040204" pitchFamily="34" charset="-120"/>
              <a:ea typeface="微軟正黑體" panose="020B0604030504040204" pitchFamily="34" charset="-120"/>
            </a:endParaRPr>
          </a:p>
        </p:txBody>
      </p:sp>
      <p:sp>
        <p:nvSpPr>
          <p:cNvPr id="31" name="流程圖: 人工作業 30"/>
          <p:cNvSpPr/>
          <p:nvPr/>
        </p:nvSpPr>
        <p:spPr>
          <a:xfrm>
            <a:off x="5690596" y="4859491"/>
            <a:ext cx="527659" cy="386813"/>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橢圓 31"/>
          <p:cNvSpPr/>
          <p:nvPr/>
        </p:nvSpPr>
        <p:spPr>
          <a:xfrm>
            <a:off x="5709451" y="5242411"/>
            <a:ext cx="216024" cy="1960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橢圓 32"/>
          <p:cNvSpPr/>
          <p:nvPr/>
        </p:nvSpPr>
        <p:spPr>
          <a:xfrm>
            <a:off x="6012280" y="5249205"/>
            <a:ext cx="216024" cy="1960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文字方塊 33"/>
          <p:cNvSpPr txBox="1"/>
          <p:nvPr/>
        </p:nvSpPr>
        <p:spPr>
          <a:xfrm>
            <a:off x="5784592" y="4827771"/>
            <a:ext cx="302829" cy="461665"/>
          </a:xfrm>
          <a:prstGeom prst="rect">
            <a:avLst/>
          </a:prstGeom>
          <a:noFill/>
        </p:spPr>
        <p:txBody>
          <a:bodyPr wrap="square" rtlCol="0">
            <a:spAutoFit/>
          </a:bodyPr>
          <a:lstStyle/>
          <a:p>
            <a:r>
              <a:rPr lang="zh-TW" altLang="en-US" sz="1200" dirty="0" smtClean="0">
                <a:latin typeface="微軟正黑體" panose="020B0604030504040204" pitchFamily="34" charset="-120"/>
                <a:ea typeface="微軟正黑體" panose="020B0604030504040204" pitchFamily="34" charset="-120"/>
              </a:rPr>
              <a:t>工具</a:t>
            </a:r>
            <a:endParaRPr lang="zh-TW" altLang="en-US" sz="1200" dirty="0">
              <a:latin typeface="微軟正黑體" panose="020B0604030504040204" pitchFamily="34" charset="-120"/>
              <a:ea typeface="微軟正黑體" panose="020B0604030504040204" pitchFamily="34" charset="-120"/>
            </a:endParaRPr>
          </a:p>
        </p:txBody>
      </p:sp>
      <p:sp>
        <p:nvSpPr>
          <p:cNvPr id="35" name="流程圖: 人工作業 34"/>
          <p:cNvSpPr/>
          <p:nvPr/>
        </p:nvSpPr>
        <p:spPr>
          <a:xfrm>
            <a:off x="2138257" y="3144058"/>
            <a:ext cx="527659" cy="426289"/>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橢圓 35"/>
          <p:cNvSpPr/>
          <p:nvPr/>
        </p:nvSpPr>
        <p:spPr>
          <a:xfrm>
            <a:off x="2157112" y="354645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橢圓 36"/>
          <p:cNvSpPr/>
          <p:nvPr/>
        </p:nvSpPr>
        <p:spPr>
          <a:xfrm>
            <a:off x="2459941" y="355324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文字方塊 37"/>
          <p:cNvSpPr txBox="1"/>
          <p:nvPr/>
        </p:nvSpPr>
        <p:spPr>
          <a:xfrm>
            <a:off x="2091210" y="3211236"/>
            <a:ext cx="708029" cy="276999"/>
          </a:xfrm>
          <a:prstGeom prst="rect">
            <a:avLst/>
          </a:prstGeom>
          <a:noFill/>
        </p:spPr>
        <p:txBody>
          <a:bodyPr wrap="square" rtlCol="0">
            <a:spAutoFit/>
          </a:bodyPr>
          <a:lstStyle/>
          <a:p>
            <a:r>
              <a:rPr lang="zh-TW" altLang="en-US" sz="1200" dirty="0" smtClean="0">
                <a:latin typeface="微軟正黑體" panose="020B0604030504040204" pitchFamily="34" charset="-120"/>
                <a:ea typeface="微軟正黑體" panose="020B0604030504040204" pitchFamily="34" charset="-120"/>
              </a:rPr>
              <a:t>半成品</a:t>
            </a:r>
            <a:endParaRPr lang="zh-TW" altLang="en-US" sz="1200" dirty="0">
              <a:latin typeface="微軟正黑體" panose="020B0604030504040204" pitchFamily="34" charset="-120"/>
              <a:ea typeface="微軟正黑體" panose="020B0604030504040204" pitchFamily="34" charset="-120"/>
            </a:endParaRPr>
          </a:p>
        </p:txBody>
      </p:sp>
      <p:sp>
        <p:nvSpPr>
          <p:cNvPr id="40" name="流程圖: 人工作業 39"/>
          <p:cNvSpPr/>
          <p:nvPr/>
        </p:nvSpPr>
        <p:spPr>
          <a:xfrm>
            <a:off x="5445688" y="3188221"/>
            <a:ext cx="527659" cy="426289"/>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橢圓 41"/>
          <p:cNvSpPr/>
          <p:nvPr/>
        </p:nvSpPr>
        <p:spPr>
          <a:xfrm>
            <a:off x="5464543" y="3590613"/>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橢圓 43"/>
          <p:cNvSpPr/>
          <p:nvPr/>
        </p:nvSpPr>
        <p:spPr>
          <a:xfrm>
            <a:off x="5767372" y="3597407"/>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文字方塊 47"/>
          <p:cNvSpPr txBox="1"/>
          <p:nvPr/>
        </p:nvSpPr>
        <p:spPr>
          <a:xfrm>
            <a:off x="5461166" y="3255364"/>
            <a:ext cx="708029" cy="276999"/>
          </a:xfrm>
          <a:prstGeom prst="rect">
            <a:avLst/>
          </a:prstGeom>
          <a:noFill/>
        </p:spPr>
        <p:txBody>
          <a:bodyPr wrap="square" rtlCol="0">
            <a:spAutoFit/>
          </a:bodyPr>
          <a:lstStyle/>
          <a:p>
            <a:r>
              <a:rPr lang="zh-TW" altLang="en-US" sz="1200" dirty="0" smtClean="0">
                <a:latin typeface="微軟正黑體" panose="020B0604030504040204" pitchFamily="34" charset="-120"/>
                <a:ea typeface="微軟正黑體" panose="020B0604030504040204" pitchFamily="34" charset="-120"/>
              </a:rPr>
              <a:t>成品</a:t>
            </a:r>
            <a:endParaRPr lang="zh-TW" altLang="en-US" sz="1200" dirty="0">
              <a:latin typeface="微軟正黑體" panose="020B0604030504040204" pitchFamily="34" charset="-120"/>
              <a:ea typeface="微軟正黑體" panose="020B0604030504040204" pitchFamily="34" charset="-120"/>
            </a:endParaRPr>
          </a:p>
        </p:txBody>
      </p:sp>
      <p:sp>
        <p:nvSpPr>
          <p:cNvPr id="30" name="橢圓 29"/>
          <p:cNvSpPr/>
          <p:nvPr/>
        </p:nvSpPr>
        <p:spPr>
          <a:xfrm rot="1202993">
            <a:off x="785432" y="4508446"/>
            <a:ext cx="447603" cy="44760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1" name="直線接點 50"/>
          <p:cNvCxnSpPr>
            <a:stCxn id="30" idx="7"/>
            <a:endCxn id="30" idx="3"/>
          </p:cNvCxnSpPr>
          <p:nvPr/>
        </p:nvCxnSpPr>
        <p:spPr>
          <a:xfrm flipH="1">
            <a:off x="806318" y="4637842"/>
            <a:ext cx="405831" cy="188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線單箭頭接點 52"/>
          <p:cNvCxnSpPr>
            <a:stCxn id="30" idx="3"/>
            <a:endCxn id="10" idx="2"/>
          </p:cNvCxnSpPr>
          <p:nvPr/>
        </p:nvCxnSpPr>
        <p:spPr>
          <a:xfrm flipV="1">
            <a:off x="806318" y="3502483"/>
            <a:ext cx="468921" cy="1324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直線單箭頭接點 64"/>
          <p:cNvCxnSpPr>
            <a:stCxn id="19" idx="0"/>
            <a:endCxn id="66" idx="7"/>
          </p:cNvCxnSpPr>
          <p:nvPr/>
        </p:nvCxnSpPr>
        <p:spPr>
          <a:xfrm flipV="1">
            <a:off x="2281522" y="4797240"/>
            <a:ext cx="1471840" cy="695556"/>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橢圓 65"/>
          <p:cNvSpPr/>
          <p:nvPr/>
        </p:nvSpPr>
        <p:spPr>
          <a:xfrm rot="2868320">
            <a:off x="3306027" y="4562485"/>
            <a:ext cx="447603" cy="44760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7" name="直線接點 66"/>
          <p:cNvCxnSpPr>
            <a:stCxn id="66" idx="7"/>
            <a:endCxn id="66" idx="3"/>
          </p:cNvCxnSpPr>
          <p:nvPr/>
        </p:nvCxnSpPr>
        <p:spPr>
          <a:xfrm flipH="1" flipV="1">
            <a:off x="3306295" y="4775333"/>
            <a:ext cx="447067" cy="21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直線單箭頭接點 67"/>
          <p:cNvCxnSpPr>
            <a:stCxn id="66" idx="3"/>
            <a:endCxn id="12" idx="2"/>
          </p:cNvCxnSpPr>
          <p:nvPr/>
        </p:nvCxnSpPr>
        <p:spPr>
          <a:xfrm flipV="1">
            <a:off x="3306295" y="3502483"/>
            <a:ext cx="1299033" cy="1272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直線單箭頭接點 73"/>
          <p:cNvCxnSpPr>
            <a:stCxn id="19" idx="0"/>
            <a:endCxn id="75" idx="7"/>
          </p:cNvCxnSpPr>
          <p:nvPr/>
        </p:nvCxnSpPr>
        <p:spPr>
          <a:xfrm flipH="1" flipV="1">
            <a:off x="1979929" y="4207591"/>
            <a:ext cx="301593" cy="1285205"/>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5" name="橢圓 74"/>
          <p:cNvSpPr/>
          <p:nvPr/>
        </p:nvSpPr>
        <p:spPr>
          <a:xfrm rot="1202993">
            <a:off x="1553212" y="4078195"/>
            <a:ext cx="447603" cy="44760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6" name="直線接點 75"/>
          <p:cNvCxnSpPr>
            <a:stCxn id="75" idx="7"/>
            <a:endCxn id="75" idx="3"/>
          </p:cNvCxnSpPr>
          <p:nvPr/>
        </p:nvCxnSpPr>
        <p:spPr>
          <a:xfrm flipH="1">
            <a:off x="1574098" y="4207591"/>
            <a:ext cx="405831" cy="188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直線單箭頭接點 76"/>
          <p:cNvCxnSpPr>
            <a:stCxn id="75" idx="3"/>
            <a:endCxn id="10" idx="2"/>
          </p:cNvCxnSpPr>
          <p:nvPr/>
        </p:nvCxnSpPr>
        <p:spPr>
          <a:xfrm flipH="1" flipV="1">
            <a:off x="1275239" y="3502483"/>
            <a:ext cx="298859" cy="893919"/>
          </a:xfrm>
          <a:prstGeom prst="straightConnector1">
            <a:avLst/>
          </a:prstGeom>
          <a:ln w="3175">
            <a:tailEnd type="triangle"/>
          </a:ln>
        </p:spPr>
        <p:style>
          <a:lnRef idx="1">
            <a:schemeClr val="accent1"/>
          </a:lnRef>
          <a:fillRef idx="0">
            <a:schemeClr val="accent1"/>
          </a:fillRef>
          <a:effectRef idx="0">
            <a:schemeClr val="accent1"/>
          </a:effectRef>
          <a:fontRef idx="minor">
            <a:schemeClr val="tx1"/>
          </a:fontRef>
        </p:style>
      </p:cxnSp>
      <p:sp>
        <p:nvSpPr>
          <p:cNvPr id="83" name="剪去單一角落矩形 82"/>
          <p:cNvSpPr/>
          <p:nvPr/>
        </p:nvSpPr>
        <p:spPr>
          <a:xfrm>
            <a:off x="1903904" y="4096346"/>
            <a:ext cx="567354" cy="445216"/>
          </a:xfrm>
          <a:prstGeom prst="snip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ysClr val="windowText" lastClr="000000"/>
                </a:solidFill>
              </a:rPr>
              <a:t>進度</a:t>
            </a:r>
            <a:r>
              <a:rPr lang="en-US" altLang="zh-TW" sz="1200" dirty="0" smtClean="0">
                <a:solidFill>
                  <a:sysClr val="windowText" lastClr="000000"/>
                </a:solidFill>
              </a:rPr>
              <a:t>…</a:t>
            </a:r>
            <a:endParaRPr lang="zh-TW" altLang="en-US" sz="1200" dirty="0">
              <a:solidFill>
                <a:sysClr val="windowText" lastClr="000000"/>
              </a:solidFill>
            </a:endParaRPr>
          </a:p>
        </p:txBody>
      </p:sp>
      <p:sp>
        <p:nvSpPr>
          <p:cNvPr id="55"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56"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a:t>
            </a:r>
            <a:r>
              <a:rPr lang="zh-TW" altLang="en-US" sz="2400" b="1" dirty="0">
                <a:solidFill>
                  <a:srgbClr val="0070C0"/>
                </a:solidFill>
              </a:rPr>
              <a:t>疫後</a:t>
            </a:r>
            <a:r>
              <a:rPr lang="en-US" altLang="zh-TW" sz="2400" b="1" dirty="0">
                <a:solidFill>
                  <a:srgbClr val="0070C0"/>
                </a:solidFill>
              </a:rPr>
              <a:t>SMU-Phase II)</a:t>
            </a:r>
            <a:endParaRPr lang="en-US" altLang="zh-TW" sz="2400" b="1" dirty="0" smtClean="0">
              <a:solidFill>
                <a:srgbClr val="0070C0"/>
              </a:solidFill>
            </a:endParaRPr>
          </a:p>
        </p:txBody>
      </p:sp>
    </p:spTree>
    <p:extLst>
      <p:ext uri="{BB962C8B-B14F-4D97-AF65-F5344CB8AC3E}">
        <p14:creationId xmlns:p14="http://schemas.microsoft.com/office/powerpoint/2010/main" val="3624522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27</a:t>
            </a:fld>
            <a:endParaRPr lang="zh-TW" altLang="en-US"/>
          </a:p>
        </p:txBody>
      </p:sp>
      <p:sp>
        <p:nvSpPr>
          <p:cNvPr id="6" name="矩形 5"/>
          <p:cNvSpPr/>
          <p:nvPr/>
        </p:nvSpPr>
        <p:spPr>
          <a:xfrm>
            <a:off x="683568" y="2204864"/>
            <a:ext cx="2376264" cy="16561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smtClean="0">
                <a:solidFill>
                  <a:sysClr val="windowText" lastClr="000000"/>
                </a:solidFill>
              </a:rPr>
              <a:t>生管用</a:t>
            </a:r>
            <a:endParaRPr lang="en-US" altLang="zh-TW" sz="1600" dirty="0" smtClean="0">
              <a:solidFill>
                <a:sysClr val="windowText" lastClr="000000"/>
              </a:solidFill>
            </a:endParaRPr>
          </a:p>
          <a:p>
            <a:pPr algn="ctr"/>
            <a:r>
              <a:rPr lang="zh-TW" altLang="en-US" sz="1600" dirty="0" smtClean="0">
                <a:solidFill>
                  <a:sysClr val="windowText" lastClr="000000"/>
                </a:solidFill>
              </a:rPr>
              <a:t>數位管理畫面</a:t>
            </a:r>
            <a:endParaRPr lang="en-US" altLang="zh-TW" sz="1600" dirty="0" smtClean="0">
              <a:solidFill>
                <a:sysClr val="windowText" lastClr="000000"/>
              </a:solidFill>
            </a:endParaRPr>
          </a:p>
          <a:p>
            <a:pPr algn="ctr"/>
            <a:r>
              <a:rPr lang="zh-TW" altLang="en-US" sz="1600" dirty="0" smtClean="0">
                <a:solidFill>
                  <a:sysClr val="windowText" lastClr="000000"/>
                </a:solidFill>
              </a:rPr>
              <a:t>圖例</a:t>
            </a:r>
            <a:endParaRPr lang="zh-TW" altLang="en-US" sz="1600" dirty="0">
              <a:solidFill>
                <a:sysClr val="windowText" lastClr="000000"/>
              </a:solidFill>
            </a:endParaRPr>
          </a:p>
        </p:txBody>
      </p:sp>
      <p:sp>
        <p:nvSpPr>
          <p:cNvPr id="7" name="矩形 6"/>
          <p:cNvSpPr/>
          <p:nvPr/>
        </p:nvSpPr>
        <p:spPr>
          <a:xfrm>
            <a:off x="3563888" y="2210770"/>
            <a:ext cx="2520280" cy="165027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smtClean="0">
                <a:solidFill>
                  <a:sysClr val="windowText" lastClr="000000"/>
                </a:solidFill>
              </a:rPr>
              <a:t>車床</a:t>
            </a:r>
            <a:r>
              <a:rPr lang="en-US" altLang="zh-TW" sz="1600" dirty="0" smtClean="0">
                <a:solidFill>
                  <a:sysClr val="windowText" lastClr="000000"/>
                </a:solidFill>
              </a:rPr>
              <a:t>(</a:t>
            </a:r>
            <a:r>
              <a:rPr lang="zh-TW" altLang="en-US" sz="1600" dirty="0" smtClean="0">
                <a:solidFill>
                  <a:sysClr val="windowText" lastClr="000000"/>
                </a:solidFill>
              </a:rPr>
              <a:t>一</a:t>
            </a:r>
            <a:r>
              <a:rPr lang="en-US" altLang="zh-TW" sz="1600" dirty="0" smtClean="0">
                <a:solidFill>
                  <a:sysClr val="windowText" lastClr="000000"/>
                </a:solidFill>
              </a:rPr>
              <a:t>)</a:t>
            </a:r>
            <a:r>
              <a:rPr lang="zh-TW" altLang="en-US" sz="1600" dirty="0" smtClean="0">
                <a:solidFill>
                  <a:sysClr val="windowText" lastClr="000000"/>
                </a:solidFill>
              </a:rPr>
              <a:t>作業員用</a:t>
            </a:r>
            <a:endParaRPr lang="en-US" altLang="zh-TW" sz="1600" dirty="0" smtClean="0">
              <a:solidFill>
                <a:sysClr val="windowText" lastClr="000000"/>
              </a:solidFill>
            </a:endParaRPr>
          </a:p>
          <a:p>
            <a:pPr algn="ctr"/>
            <a:r>
              <a:rPr lang="zh-TW" altLang="en-US" sz="1600" dirty="0" smtClean="0">
                <a:solidFill>
                  <a:sysClr val="windowText" lastClr="000000"/>
                </a:solidFill>
              </a:rPr>
              <a:t>數位單站顯示畫面</a:t>
            </a:r>
            <a:r>
              <a:rPr lang="en-US" altLang="zh-TW" sz="1600" dirty="0" smtClean="0">
                <a:solidFill>
                  <a:sysClr val="windowText" lastClr="000000"/>
                </a:solidFill>
              </a:rPr>
              <a:t>(</a:t>
            </a:r>
            <a:r>
              <a:rPr lang="zh-TW" altLang="en-US" sz="1600" dirty="0" smtClean="0">
                <a:solidFill>
                  <a:sysClr val="windowText" lastClr="000000"/>
                </a:solidFill>
              </a:rPr>
              <a:t>二</a:t>
            </a:r>
            <a:r>
              <a:rPr lang="en-US" altLang="zh-TW" sz="1600" dirty="0" smtClean="0">
                <a:solidFill>
                  <a:sysClr val="windowText" lastClr="000000"/>
                </a:solidFill>
              </a:rPr>
              <a:t>)</a:t>
            </a:r>
          </a:p>
          <a:p>
            <a:pPr algn="ctr"/>
            <a:r>
              <a:rPr lang="zh-TW" altLang="en-US" sz="1600" dirty="0" smtClean="0">
                <a:solidFill>
                  <a:sysClr val="windowText" lastClr="000000"/>
                </a:solidFill>
              </a:rPr>
              <a:t>圖例</a:t>
            </a:r>
            <a:endParaRPr lang="zh-TW" altLang="en-US" sz="1600" dirty="0">
              <a:solidFill>
                <a:sysClr val="windowText" lastClr="000000"/>
              </a:solidFill>
            </a:endParaRPr>
          </a:p>
        </p:txBody>
      </p:sp>
      <p:sp>
        <p:nvSpPr>
          <p:cNvPr id="8" name="矩形 7"/>
          <p:cNvSpPr/>
          <p:nvPr/>
        </p:nvSpPr>
        <p:spPr>
          <a:xfrm>
            <a:off x="683568" y="4362384"/>
            <a:ext cx="2376264" cy="16561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a:solidFill>
                  <a:sysClr val="windowText" lastClr="000000"/>
                </a:solidFill>
              </a:rPr>
              <a:t>倉庫</a:t>
            </a:r>
            <a:r>
              <a:rPr lang="zh-TW" altLang="en-US" sz="1600" dirty="0" smtClean="0">
                <a:solidFill>
                  <a:sysClr val="windowText" lastClr="000000"/>
                </a:solidFill>
              </a:rPr>
              <a:t>用</a:t>
            </a:r>
            <a:endParaRPr lang="en-US" altLang="zh-TW" sz="1600" dirty="0" smtClean="0">
              <a:solidFill>
                <a:sysClr val="windowText" lastClr="000000"/>
              </a:solidFill>
            </a:endParaRPr>
          </a:p>
          <a:p>
            <a:pPr algn="ctr"/>
            <a:r>
              <a:rPr lang="zh-TW" altLang="en-US" sz="1600" dirty="0" smtClean="0">
                <a:solidFill>
                  <a:sysClr val="windowText" lastClr="000000"/>
                </a:solidFill>
              </a:rPr>
              <a:t>數位管理畫面</a:t>
            </a:r>
            <a:endParaRPr lang="en-US" altLang="zh-TW" sz="1600" dirty="0" smtClean="0">
              <a:solidFill>
                <a:sysClr val="windowText" lastClr="000000"/>
              </a:solidFill>
            </a:endParaRPr>
          </a:p>
          <a:p>
            <a:pPr algn="ctr"/>
            <a:r>
              <a:rPr lang="zh-TW" altLang="en-US" sz="1600" dirty="0" smtClean="0">
                <a:solidFill>
                  <a:sysClr val="windowText" lastClr="000000"/>
                </a:solidFill>
              </a:rPr>
              <a:t>圖例</a:t>
            </a:r>
            <a:endParaRPr lang="zh-TW" altLang="en-US" sz="1600" dirty="0">
              <a:solidFill>
                <a:sysClr val="windowText" lastClr="000000"/>
              </a:solidFill>
            </a:endParaRPr>
          </a:p>
        </p:txBody>
      </p:sp>
      <p:sp>
        <p:nvSpPr>
          <p:cNvPr id="9" name="文字方塊 8"/>
          <p:cNvSpPr txBox="1"/>
          <p:nvPr/>
        </p:nvSpPr>
        <p:spPr>
          <a:xfrm>
            <a:off x="683568" y="1358630"/>
            <a:ext cx="7344816" cy="400110"/>
          </a:xfrm>
          <a:prstGeom prst="rect">
            <a:avLst/>
          </a:prstGeom>
          <a:noFill/>
        </p:spPr>
        <p:txBody>
          <a:bodyPr wrap="square" rtlCol="0">
            <a:spAutoFit/>
          </a:bodyPr>
          <a:lstStyle/>
          <a:p>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流程數位化功能</a:t>
            </a: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至少應以連續</a:t>
            </a: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製程範例實施之本案介面圖例</a:t>
            </a:r>
          </a:p>
        </p:txBody>
      </p:sp>
      <p:sp>
        <p:nvSpPr>
          <p:cNvPr id="10" name="Rectangle 2"/>
          <p:cNvSpPr txBox="1">
            <a:spLocks noChangeArrowheads="1"/>
          </p:cNvSpPr>
          <p:nvPr/>
        </p:nvSpPr>
        <p:spPr bwMode="auto">
          <a:xfrm>
            <a:off x="-41720" y="1016052"/>
            <a:ext cx="612140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361950" lvl="1" algn="l">
              <a:spcBef>
                <a:spcPts val="0"/>
              </a:spcBef>
            </a:pPr>
            <a:r>
              <a:rPr lang="en-US" altLang="zh-TW" sz="2000" dirty="0" smtClean="0"/>
              <a:t>(</a:t>
            </a:r>
            <a:r>
              <a:rPr lang="zh-TW" altLang="en-US" sz="2000" dirty="0" smtClean="0"/>
              <a:t>七</a:t>
            </a:r>
            <a:r>
              <a:rPr lang="en-US" altLang="zh-TW" sz="2000" dirty="0" smtClean="0"/>
              <a:t>)</a:t>
            </a:r>
            <a:r>
              <a:rPr lang="zh-TW" altLang="en-US" sz="2000" dirty="0" smtClean="0"/>
              <a:t>智慧化應用服務模組功能說明</a:t>
            </a:r>
          </a:p>
        </p:txBody>
      </p:sp>
      <p:graphicFrame>
        <p:nvGraphicFramePr>
          <p:cNvPr id="11" name="表格 10"/>
          <p:cNvGraphicFramePr>
            <a:graphicFrameLocks noGrp="1"/>
          </p:cNvGraphicFramePr>
          <p:nvPr>
            <p:extLst>
              <p:ext uri="{D42A27DB-BD31-4B8C-83A1-F6EECF244321}">
                <p14:modId xmlns:p14="http://schemas.microsoft.com/office/powerpoint/2010/main" val="2160587024"/>
              </p:ext>
            </p:extLst>
          </p:nvPr>
        </p:nvGraphicFramePr>
        <p:xfrm>
          <a:off x="3299728" y="4359245"/>
          <a:ext cx="5664759" cy="1854200"/>
        </p:xfrm>
        <a:graphic>
          <a:graphicData uri="http://schemas.openxmlformats.org/drawingml/2006/table">
            <a:tbl>
              <a:tblPr firstRow="1" bandRow="1">
                <a:tableStyleId>{5C22544A-7EE6-4342-B048-85BDC9FD1C3A}</a:tableStyleId>
              </a:tblPr>
              <a:tblGrid>
                <a:gridCol w="2280384">
                  <a:extLst>
                    <a:ext uri="{9D8B030D-6E8A-4147-A177-3AD203B41FA5}">
                      <a16:colId xmlns:a16="http://schemas.microsoft.com/office/drawing/2014/main" val="860905716"/>
                    </a:ext>
                  </a:extLst>
                </a:gridCol>
                <a:gridCol w="1496122">
                  <a:extLst>
                    <a:ext uri="{9D8B030D-6E8A-4147-A177-3AD203B41FA5}">
                      <a16:colId xmlns:a16="http://schemas.microsoft.com/office/drawing/2014/main" val="1953310502"/>
                    </a:ext>
                  </a:extLst>
                </a:gridCol>
                <a:gridCol w="1888253">
                  <a:extLst>
                    <a:ext uri="{9D8B030D-6E8A-4147-A177-3AD203B41FA5}">
                      <a16:colId xmlns:a16="http://schemas.microsoft.com/office/drawing/2014/main" val="3501443602"/>
                    </a:ext>
                  </a:extLst>
                </a:gridCol>
              </a:tblGrid>
              <a:tr h="370840">
                <a:tc>
                  <a:txBody>
                    <a:bodyPr/>
                    <a:lstStyle/>
                    <a:p>
                      <a:r>
                        <a:rPr lang="zh-TW" altLang="en-US" dirty="0" smtClean="0"/>
                        <a:t>項目</a:t>
                      </a:r>
                      <a:endParaRPr lang="zh-TW" altLang="en-US" dirty="0"/>
                    </a:p>
                  </a:txBody>
                  <a:tcPr/>
                </a:tc>
                <a:tc>
                  <a:txBody>
                    <a:bodyPr/>
                    <a:lstStyle/>
                    <a:p>
                      <a:r>
                        <a:rPr lang="zh-TW" altLang="en-US" dirty="0" smtClean="0"/>
                        <a:t>數據數位化</a:t>
                      </a:r>
                      <a:endParaRPr lang="zh-TW" altLang="en-US" dirty="0"/>
                    </a:p>
                  </a:txBody>
                  <a:tcPr/>
                </a:tc>
                <a:tc>
                  <a:txBody>
                    <a:bodyPr/>
                    <a:lstStyle/>
                    <a:p>
                      <a:r>
                        <a:rPr lang="zh-TW" altLang="en-US" dirty="0" smtClean="0"/>
                        <a:t>流程數位化</a:t>
                      </a:r>
                      <a:endParaRPr lang="zh-TW" altLang="en-US" dirty="0"/>
                    </a:p>
                  </a:txBody>
                  <a:tcPr/>
                </a:tc>
                <a:extLst>
                  <a:ext uri="{0D108BD9-81ED-4DB2-BD59-A6C34878D82A}">
                    <a16:rowId xmlns:a16="http://schemas.microsoft.com/office/drawing/2014/main" val="1295518751"/>
                  </a:ext>
                </a:extLst>
              </a:tr>
              <a:tr h="370840">
                <a:tc>
                  <a:txBody>
                    <a:bodyPr/>
                    <a:lstStyle/>
                    <a:p>
                      <a:r>
                        <a:rPr lang="zh-TW" altLang="en-US" dirty="0" smtClean="0"/>
                        <a:t>程式作業時間</a:t>
                      </a:r>
                      <a:endParaRPr lang="zh-TW" altLang="en-US" dirty="0"/>
                    </a:p>
                  </a:txBody>
                  <a:tcPr/>
                </a:tc>
                <a:tc>
                  <a:txBody>
                    <a:bodyPr/>
                    <a:lstStyle/>
                    <a:p>
                      <a:r>
                        <a:rPr lang="en-US" altLang="zh-TW" dirty="0" smtClean="0"/>
                        <a:t>Y</a:t>
                      </a:r>
                      <a:endParaRPr lang="zh-TW" altLang="en-US" dirty="0"/>
                    </a:p>
                  </a:txBody>
                  <a:tcPr/>
                </a:tc>
                <a:tc>
                  <a:txBody>
                    <a:bodyPr/>
                    <a:lstStyle/>
                    <a:p>
                      <a:r>
                        <a:rPr lang="en-US" altLang="zh-TW" dirty="0" smtClean="0"/>
                        <a:t>Y</a:t>
                      </a:r>
                      <a:endParaRPr lang="zh-TW" altLang="en-US" dirty="0"/>
                    </a:p>
                  </a:txBody>
                  <a:tcPr/>
                </a:tc>
                <a:extLst>
                  <a:ext uri="{0D108BD9-81ED-4DB2-BD59-A6C34878D82A}">
                    <a16:rowId xmlns:a16="http://schemas.microsoft.com/office/drawing/2014/main" val="160439098"/>
                  </a:ext>
                </a:extLst>
              </a:tr>
              <a:tr h="370840">
                <a:tc>
                  <a:txBody>
                    <a:bodyPr/>
                    <a:lstStyle/>
                    <a:p>
                      <a:r>
                        <a:rPr lang="zh-TW" altLang="en-US" dirty="0" smtClean="0"/>
                        <a:t>車床加工作業流程</a:t>
                      </a:r>
                      <a:endParaRPr lang="zh-TW" altLang="en-US" dirty="0"/>
                    </a:p>
                  </a:txBody>
                  <a:tcPr/>
                </a:tc>
                <a:tc>
                  <a:txBody>
                    <a:bodyPr/>
                    <a:lstStyle/>
                    <a:p>
                      <a:r>
                        <a:rPr lang="zh-TW" altLang="en-US" dirty="0" smtClean="0"/>
                        <a:t>部分</a:t>
                      </a:r>
                      <a:endParaRPr lang="zh-TW" altLang="en-US" dirty="0"/>
                    </a:p>
                  </a:txBody>
                  <a:tcPr/>
                </a:tc>
                <a:tc>
                  <a:txBody>
                    <a:bodyPr/>
                    <a:lstStyle/>
                    <a:p>
                      <a:r>
                        <a:rPr lang="en-US" altLang="zh-TW" dirty="0" smtClean="0"/>
                        <a:t>Y</a:t>
                      </a:r>
                      <a:endParaRPr lang="zh-TW" altLang="en-US" dirty="0"/>
                    </a:p>
                  </a:txBody>
                  <a:tcPr/>
                </a:tc>
                <a:extLst>
                  <a:ext uri="{0D108BD9-81ED-4DB2-BD59-A6C34878D82A}">
                    <a16:rowId xmlns:a16="http://schemas.microsoft.com/office/drawing/2014/main" val="3814121494"/>
                  </a:ext>
                </a:extLst>
              </a:tr>
              <a:tr h="370840">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extLst>
                  <a:ext uri="{0D108BD9-81ED-4DB2-BD59-A6C34878D82A}">
                    <a16:rowId xmlns:a16="http://schemas.microsoft.com/office/drawing/2014/main" val="2784788811"/>
                  </a:ext>
                </a:extLst>
              </a:tr>
              <a:tr h="370840">
                <a:tc>
                  <a:txBody>
                    <a:bodyPr/>
                    <a:lstStyle/>
                    <a:p>
                      <a:r>
                        <a:rPr lang="en-US" altLang="zh-TW" dirty="0" smtClean="0"/>
                        <a:t>C/T</a:t>
                      </a:r>
                      <a:r>
                        <a:rPr lang="zh-TW" altLang="en-US" dirty="0" smtClean="0"/>
                        <a:t>時間</a:t>
                      </a:r>
                      <a:endParaRPr lang="zh-TW" altLang="en-US" dirty="0"/>
                    </a:p>
                  </a:txBody>
                  <a:tcPr/>
                </a:tc>
                <a:tc>
                  <a:txBody>
                    <a:bodyPr/>
                    <a:lstStyle/>
                    <a:p>
                      <a:r>
                        <a:rPr lang="en-US" altLang="zh-TW" dirty="0" smtClean="0"/>
                        <a:t>Y</a:t>
                      </a:r>
                      <a:endParaRPr lang="zh-TW" altLang="en-US" dirty="0"/>
                    </a:p>
                  </a:txBody>
                  <a:tcPr/>
                </a:tc>
                <a:tc>
                  <a:txBody>
                    <a:bodyPr/>
                    <a:lstStyle/>
                    <a:p>
                      <a:r>
                        <a:rPr lang="en-US" altLang="zh-TW" dirty="0" smtClean="0"/>
                        <a:t>N</a:t>
                      </a:r>
                      <a:endParaRPr lang="zh-TW" altLang="en-US" dirty="0"/>
                    </a:p>
                  </a:txBody>
                  <a:tcPr/>
                </a:tc>
                <a:extLst>
                  <a:ext uri="{0D108BD9-81ED-4DB2-BD59-A6C34878D82A}">
                    <a16:rowId xmlns:a16="http://schemas.microsoft.com/office/drawing/2014/main" val="1070286741"/>
                  </a:ext>
                </a:extLst>
              </a:tr>
            </a:tbl>
          </a:graphicData>
        </a:graphic>
      </p:graphicFrame>
      <p:sp>
        <p:nvSpPr>
          <p:cNvPr id="12"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13"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a:t>
            </a:r>
            <a:r>
              <a:rPr lang="zh-TW" altLang="en-US" sz="2400" b="1" dirty="0">
                <a:solidFill>
                  <a:srgbClr val="0070C0"/>
                </a:solidFill>
              </a:rPr>
              <a:t>疫後</a:t>
            </a:r>
            <a:r>
              <a:rPr lang="en-US" altLang="zh-TW" sz="2400" b="1" dirty="0">
                <a:solidFill>
                  <a:srgbClr val="0070C0"/>
                </a:solidFill>
              </a:rPr>
              <a:t>SMU-Phase II)</a:t>
            </a:r>
            <a:endParaRPr lang="en-US" altLang="zh-TW" sz="2400" b="1" dirty="0" smtClean="0">
              <a:solidFill>
                <a:srgbClr val="0070C0"/>
              </a:solidFill>
            </a:endParaRPr>
          </a:p>
        </p:txBody>
      </p:sp>
    </p:spTree>
    <p:extLst>
      <p:ext uri="{BB962C8B-B14F-4D97-AF65-F5344CB8AC3E}">
        <p14:creationId xmlns:p14="http://schemas.microsoft.com/office/powerpoint/2010/main" val="720759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28</a:t>
            </a:fld>
            <a:endParaRPr lang="zh-TW" altLang="en-US"/>
          </a:p>
        </p:txBody>
      </p:sp>
      <p:sp>
        <p:nvSpPr>
          <p:cNvPr id="5" name="Rectangle 3"/>
          <p:cNvSpPr txBox="1">
            <a:spLocks noChangeArrowheads="1"/>
          </p:cNvSpPr>
          <p:nvPr/>
        </p:nvSpPr>
        <p:spPr bwMode="auto">
          <a:xfrm>
            <a:off x="34925" y="692150"/>
            <a:ext cx="87852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二</a:t>
            </a:r>
            <a:r>
              <a:rPr lang="zh-TW" altLang="en-US" b="1" dirty="0" smtClean="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解決方案</a:t>
            </a:r>
            <a:r>
              <a:rPr lang="en-US" altLang="zh-TW" b="1" dirty="0" smtClean="0">
                <a:solidFill>
                  <a:srgbClr val="00B050"/>
                </a:solidFill>
                <a:latin typeface="微軟正黑體" panose="020B0604030504040204" pitchFamily="34" charset="-120"/>
                <a:ea typeface="微軟正黑體" panose="020B0604030504040204" pitchFamily="34" charset="-120"/>
              </a:rPr>
              <a:t>(</a:t>
            </a:r>
            <a:r>
              <a:rPr lang="zh-TW" altLang="en-US" b="1" dirty="0">
                <a:solidFill>
                  <a:srgbClr val="0070C0"/>
                </a:solidFill>
                <a:latin typeface="微軟正黑體" panose="020B0604030504040204" pitchFamily="34" charset="-120"/>
                <a:ea typeface="微軟正黑體" panose="020B0604030504040204" pitchFamily="34" charset="-120"/>
              </a:rPr>
              <a:t>疫後</a:t>
            </a:r>
            <a:r>
              <a:rPr lang="en-US" altLang="zh-TW" b="1" dirty="0">
                <a:solidFill>
                  <a:srgbClr val="0070C0"/>
                </a:solidFill>
                <a:latin typeface="微軟正黑體" panose="020B0604030504040204" pitchFamily="34" charset="-120"/>
                <a:ea typeface="微軟正黑體" panose="020B0604030504040204" pitchFamily="34" charset="-120"/>
              </a:rPr>
              <a:t>SMU-Phase II</a:t>
            </a:r>
            <a:r>
              <a:rPr lang="en-US" altLang="zh-TW" b="1" dirty="0" smtClean="0">
                <a:solidFill>
                  <a:srgbClr val="00B050"/>
                </a:solidFill>
                <a:latin typeface="微軟正黑體" panose="020B0604030504040204" pitchFamily="34" charset="-120"/>
                <a:ea typeface="微軟正黑體" panose="020B0604030504040204" pitchFamily="34" charset="-120"/>
              </a:rPr>
              <a:t>)</a:t>
            </a:r>
            <a:endParaRPr lang="en-US" altLang="zh-TW" b="1" dirty="0">
              <a:solidFill>
                <a:srgbClr val="00B050"/>
              </a:solidFill>
              <a:latin typeface="微軟正黑體" panose="020B0604030504040204" pitchFamily="34" charset="-120"/>
              <a:ea typeface="微軟正黑體" panose="020B0604030504040204" pitchFamily="34" charset="-120"/>
            </a:endParaRPr>
          </a:p>
          <a:p>
            <a:pPr eaLnBrk="1" hangingPunct="1"/>
            <a:endParaRPr lang="en-US" altLang="zh-TW" b="1" dirty="0">
              <a:latin typeface="微軟正黑體" panose="020B0604030504040204" pitchFamily="34" charset="-120"/>
              <a:ea typeface="微軟正黑體" panose="020B0604030504040204" pitchFamily="34" charset="-120"/>
            </a:endParaRPr>
          </a:p>
        </p:txBody>
      </p:sp>
      <p:sp>
        <p:nvSpPr>
          <p:cNvPr id="6" name="矩形 4"/>
          <p:cNvSpPr>
            <a:spLocks noChangeArrowheads="1"/>
          </p:cNvSpPr>
          <p:nvPr/>
        </p:nvSpPr>
        <p:spPr bwMode="auto">
          <a:xfrm>
            <a:off x="831850" y="1808357"/>
            <a:ext cx="79136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2000" b="1" kern="1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2" panose="05020102010507070707" pitchFamily="18" charset="2"/>
              </a:rPr>
              <a:t></a:t>
            </a:r>
            <a:r>
              <a:rPr lang="zh-TW" altLang="en-US" sz="2000" b="1" kern="1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設備</a:t>
            </a:r>
            <a:r>
              <a:rPr lang="en-US" altLang="zh-TW" sz="2000" b="1" kern="1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kern="1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系統能耗估算</a:t>
            </a:r>
            <a:r>
              <a:rPr lang="zh-TW" altLang="zh-TW" sz="2000" b="1" kern="1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功能</a:t>
            </a:r>
            <a:endParaRPr lang="zh-TW" altLang="zh-TW" sz="1600" dirty="0">
              <a:solidFill>
                <a:schemeClr val="bg1">
                  <a:lumMod val="65000"/>
                </a:schemeClr>
              </a:solidFill>
              <a:latin typeface="+mn-ea"/>
              <a:ea typeface="+mn-ea"/>
            </a:endParaRPr>
          </a:p>
        </p:txBody>
      </p:sp>
      <p:sp>
        <p:nvSpPr>
          <p:cNvPr id="7" name="矩形 10"/>
          <p:cNvSpPr>
            <a:spLocks noChangeArrowheads="1"/>
          </p:cNvSpPr>
          <p:nvPr/>
        </p:nvSpPr>
        <p:spPr bwMode="auto">
          <a:xfrm>
            <a:off x="395288" y="1157288"/>
            <a:ext cx="748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smtClean="0">
                <a:latin typeface="+mj-ea"/>
                <a:ea typeface="+mj-ea"/>
              </a:rPr>
              <a:t>(</a:t>
            </a:r>
            <a:r>
              <a:rPr lang="zh-TW" altLang="en-US" sz="2000" dirty="0" smtClean="0">
                <a:latin typeface="+mj-ea"/>
                <a:ea typeface="+mj-ea"/>
              </a:rPr>
              <a:t>七</a:t>
            </a:r>
            <a:r>
              <a:rPr lang="en-US" altLang="zh-TW" sz="2000" dirty="0" smtClean="0">
                <a:latin typeface="+mj-ea"/>
                <a:ea typeface="+mj-ea"/>
              </a:rPr>
              <a:t>)</a:t>
            </a:r>
            <a:r>
              <a:rPr lang="zh-TW" altLang="en-US" sz="2000" dirty="0">
                <a:latin typeface="+mj-ea"/>
                <a:ea typeface="+mj-ea"/>
              </a:rPr>
              <a:t>智慧化應用服務模組功能</a:t>
            </a:r>
            <a:r>
              <a:rPr lang="zh-TW" altLang="en-US" sz="2000" dirty="0" smtClean="0">
                <a:latin typeface="+mj-ea"/>
                <a:ea typeface="+mj-ea"/>
              </a:rPr>
              <a:t>說明</a:t>
            </a:r>
            <a:endParaRPr lang="zh-TW" altLang="en-US" sz="2000" dirty="0">
              <a:latin typeface="+mj-ea"/>
              <a:ea typeface="+mj-ea"/>
              <a:cs typeface="Times New Roman" panose="02020603050405020304" pitchFamily="18" charset="0"/>
            </a:endParaRPr>
          </a:p>
        </p:txBody>
      </p:sp>
      <p:sp>
        <p:nvSpPr>
          <p:cNvPr id="8"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grpSp>
        <p:nvGrpSpPr>
          <p:cNvPr id="9" name="畫布 38"/>
          <p:cNvGrpSpPr/>
          <p:nvPr/>
        </p:nvGrpSpPr>
        <p:grpSpPr>
          <a:xfrm>
            <a:off x="611560" y="1977134"/>
            <a:ext cx="5486400" cy="3873500"/>
            <a:chOff x="0" y="0"/>
            <a:chExt cx="5486400" cy="3873500"/>
          </a:xfrm>
        </p:grpSpPr>
        <p:sp>
          <p:nvSpPr>
            <p:cNvPr id="10" name="矩形 9"/>
            <p:cNvSpPr/>
            <p:nvPr/>
          </p:nvSpPr>
          <p:spPr>
            <a:xfrm>
              <a:off x="0" y="0"/>
              <a:ext cx="5486400" cy="3873500"/>
            </a:xfrm>
            <a:prstGeom prst="rect">
              <a:avLst/>
            </a:prstGeom>
          </p:spPr>
        </p:sp>
        <p:sp>
          <p:nvSpPr>
            <p:cNvPr id="11" name="矩形 10"/>
            <p:cNvSpPr/>
            <p:nvPr/>
          </p:nvSpPr>
          <p:spPr>
            <a:xfrm>
              <a:off x="1930400" y="234950"/>
              <a:ext cx="1574800" cy="52705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600"/>
                </a:lnSpc>
                <a:spcAft>
                  <a:spcPts val="0"/>
                </a:spcAft>
              </a:pPr>
              <a:r>
                <a:rPr lang="zh-TW" sz="1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整廠總電表</a:t>
              </a:r>
              <a:endPar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矩形 11"/>
            <p:cNvSpPr/>
            <p:nvPr/>
          </p:nvSpPr>
          <p:spPr>
            <a:xfrm>
              <a:off x="103800" y="961050"/>
              <a:ext cx="1401150" cy="7852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TW"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廠房</a:t>
              </a:r>
              <a:r>
                <a:rPr lang="en-US"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1F</a:t>
              </a:r>
              <a:r>
                <a:rPr lang="zh-TW"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產線分電表</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13" name="矩形 12"/>
            <p:cNvSpPr/>
            <p:nvPr/>
          </p:nvSpPr>
          <p:spPr>
            <a:xfrm>
              <a:off x="1720850" y="954700"/>
              <a:ext cx="1416050" cy="8233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TW"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工廠</a:t>
              </a:r>
              <a:r>
                <a:rPr lang="en-US"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1F</a:t>
              </a:r>
              <a:r>
                <a:rPr lang="zh-TW"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周邊系統分電表</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cxnSp>
          <p:nvCxnSpPr>
            <p:cNvPr id="14" name="肘形接點 13"/>
            <p:cNvCxnSpPr>
              <a:stCxn id="11" idx="2"/>
              <a:endCxn id="12" idx="0"/>
            </p:cNvCxnSpPr>
            <p:nvPr/>
          </p:nvCxnSpPr>
          <p:spPr>
            <a:xfrm rot="5400000">
              <a:off x="1661563" y="-95187"/>
              <a:ext cx="199050" cy="191342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 name="肘形接點 14"/>
            <p:cNvCxnSpPr>
              <a:stCxn id="11" idx="2"/>
              <a:endCxn id="13" idx="0"/>
            </p:cNvCxnSpPr>
            <p:nvPr/>
          </p:nvCxnSpPr>
          <p:spPr>
            <a:xfrm rot="5400000">
              <a:off x="2476988" y="713888"/>
              <a:ext cx="192700" cy="28892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278800" y="961051"/>
              <a:ext cx="1574800" cy="785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600"/>
                </a:lnSpc>
                <a:spcAft>
                  <a:spcPts val="0"/>
                </a:spcAft>
              </a:pPr>
              <a:r>
                <a:rPr lang="zh-TW"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其他</a:t>
              </a:r>
              <a:r>
                <a:rPr lang="zh-TW"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系統</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cxnSp>
          <p:nvCxnSpPr>
            <p:cNvPr id="17" name="肘形接點 16"/>
            <p:cNvCxnSpPr>
              <a:stCxn id="11" idx="2"/>
              <a:endCxn id="16" idx="0"/>
            </p:cNvCxnSpPr>
            <p:nvPr/>
          </p:nvCxnSpPr>
          <p:spPr>
            <a:xfrm rot="16200000" flipH="1">
              <a:off x="3292475" y="187325"/>
              <a:ext cx="199051" cy="13484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999150" y="1945640"/>
              <a:ext cx="982050" cy="49276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A</a:t>
              </a:r>
              <a:r>
                <a:rPr lang="zh-TW"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設備</a:t>
              </a:r>
              <a:r>
                <a:rPr lang="en-US"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01</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19" name="矩形 18"/>
            <p:cNvSpPr/>
            <p:nvPr/>
          </p:nvSpPr>
          <p:spPr>
            <a:xfrm>
              <a:off x="999490" y="2542200"/>
              <a:ext cx="988060" cy="49276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B</a:t>
              </a:r>
              <a:r>
                <a:rPr lang="zh-TW"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設備</a:t>
              </a:r>
              <a:r>
                <a:rPr lang="en-US"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01</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cxnSp>
          <p:nvCxnSpPr>
            <p:cNvPr id="20" name="肘形接點 19"/>
            <p:cNvCxnSpPr>
              <a:stCxn id="12" idx="2"/>
              <a:endCxn id="18" idx="1"/>
            </p:cNvCxnSpPr>
            <p:nvPr/>
          </p:nvCxnSpPr>
          <p:spPr>
            <a:xfrm rot="16200000" flipH="1">
              <a:off x="678877" y="1871747"/>
              <a:ext cx="445770" cy="19477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1" name="肘形接點 20"/>
            <p:cNvCxnSpPr>
              <a:endCxn id="19" idx="1"/>
            </p:cNvCxnSpPr>
            <p:nvPr/>
          </p:nvCxnSpPr>
          <p:spPr>
            <a:xfrm rot="16200000" flipH="1">
              <a:off x="387117" y="2176207"/>
              <a:ext cx="1029630" cy="195116"/>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999490" y="3158150"/>
              <a:ext cx="988060" cy="492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zh-TW"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其他設備</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cxnSp>
          <p:nvCxnSpPr>
            <p:cNvPr id="23" name="肘形接點 22"/>
            <p:cNvCxnSpPr>
              <a:stCxn id="12" idx="2"/>
              <a:endCxn id="22" idx="1"/>
            </p:cNvCxnSpPr>
            <p:nvPr/>
          </p:nvCxnSpPr>
          <p:spPr>
            <a:xfrm rot="16200000" flipH="1">
              <a:off x="72792" y="2477832"/>
              <a:ext cx="1658280" cy="195115"/>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2643800" y="1932600"/>
              <a:ext cx="981710" cy="49276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zh-TW"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中央空調</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25" name="矩形 24"/>
            <p:cNvSpPr/>
            <p:nvPr/>
          </p:nvSpPr>
          <p:spPr>
            <a:xfrm>
              <a:off x="2646000" y="2548550"/>
              <a:ext cx="981710" cy="492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TW"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其他</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cxnSp>
          <p:nvCxnSpPr>
            <p:cNvPr id="26" name="肘形接點 25"/>
            <p:cNvCxnSpPr>
              <a:stCxn id="13" idx="2"/>
              <a:endCxn id="24" idx="1"/>
            </p:cNvCxnSpPr>
            <p:nvPr/>
          </p:nvCxnSpPr>
          <p:spPr>
            <a:xfrm rot="16200000" flipH="1">
              <a:off x="2335847" y="1871027"/>
              <a:ext cx="400980" cy="21492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7" name="肘形接點 26"/>
            <p:cNvCxnSpPr>
              <a:stCxn id="13" idx="2"/>
              <a:endCxn id="25" idx="1"/>
            </p:cNvCxnSpPr>
            <p:nvPr/>
          </p:nvCxnSpPr>
          <p:spPr>
            <a:xfrm rot="16200000" flipH="1">
              <a:off x="2028972" y="2177902"/>
              <a:ext cx="1016930" cy="217125"/>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2228850" y="3398180"/>
              <a:ext cx="615950" cy="310220"/>
            </a:xfrm>
            <a:prstGeom prst="rect">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9" name="文字方塊 57"/>
            <p:cNvSpPr txBox="1"/>
            <p:nvPr/>
          </p:nvSpPr>
          <p:spPr>
            <a:xfrm>
              <a:off x="2933700" y="3308350"/>
              <a:ext cx="2501900" cy="4381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2600"/>
                </a:lnSpc>
                <a:spcAft>
                  <a:spcPts val="0"/>
                </a:spcAft>
              </a:pPr>
              <a:r>
                <a:rPr lang="zh-TW" sz="12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指已透過本案實現數位能耗管理</a:t>
              </a:r>
              <a:endParaRPr lang="zh-TW" sz="1400" kern="100">
                <a:effectLst/>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30" name="文字方塊 29"/>
          <p:cNvSpPr txBox="1"/>
          <p:nvPr/>
        </p:nvSpPr>
        <p:spPr>
          <a:xfrm>
            <a:off x="5685210" y="3965281"/>
            <a:ext cx="3240038" cy="1477328"/>
          </a:xfrm>
          <a:prstGeom prst="rect">
            <a:avLst/>
          </a:prstGeom>
          <a:noFill/>
        </p:spPr>
        <p:txBody>
          <a:bodyPr wrap="square" rtlCol="0">
            <a:spAutoFit/>
          </a:bodyPr>
          <a:lstStyle/>
          <a:p>
            <a:r>
              <a:rPr lang="zh-TW" altLang="en-US" dirty="0" smtClean="0">
                <a:latin typeface="+mj-ea"/>
                <a:ea typeface="+mj-ea"/>
              </a:rPr>
              <a:t>本案規劃</a:t>
            </a:r>
            <a:r>
              <a:rPr lang="en-US" altLang="zh-TW" dirty="0" smtClean="0">
                <a:latin typeface="+mj-ea"/>
                <a:ea typeface="+mj-ea"/>
              </a:rPr>
              <a:t>______</a:t>
            </a:r>
            <a:r>
              <a:rPr lang="zh-TW" altLang="en-US" dirty="0" smtClean="0">
                <a:latin typeface="+mj-ea"/>
                <a:ea typeface="+mj-ea"/>
              </a:rPr>
              <a:t>設備導入數位化能耗管理，輔導後可即時取得能耗數據，預估設備能耗節省</a:t>
            </a:r>
            <a:r>
              <a:rPr lang="en-US" altLang="zh-TW" dirty="0" smtClean="0">
                <a:latin typeface="+mj-ea"/>
                <a:ea typeface="+mj-ea"/>
              </a:rPr>
              <a:t>______%(</a:t>
            </a:r>
            <a:r>
              <a:rPr lang="zh-TW" altLang="en-US" dirty="0" smtClean="0">
                <a:latin typeface="+mj-ea"/>
                <a:ea typeface="+mj-ea"/>
              </a:rPr>
              <a:t>結案時提供佐證數據資料</a:t>
            </a:r>
            <a:r>
              <a:rPr lang="en-US" altLang="zh-TW" dirty="0" smtClean="0">
                <a:latin typeface="+mj-ea"/>
                <a:ea typeface="+mj-ea"/>
              </a:rPr>
              <a:t>)</a:t>
            </a:r>
            <a:r>
              <a:rPr lang="zh-TW" altLang="en-US" dirty="0" smtClean="0">
                <a:latin typeface="+mj-ea"/>
                <a:ea typeface="+mj-ea"/>
              </a:rPr>
              <a:t>，</a:t>
            </a:r>
            <a:endParaRPr lang="zh-TW" altLang="en-US" dirty="0">
              <a:latin typeface="+mj-ea"/>
              <a:ea typeface="+mj-ea"/>
            </a:endParaRPr>
          </a:p>
        </p:txBody>
      </p:sp>
      <p:sp>
        <p:nvSpPr>
          <p:cNvPr id="31" name="Rectangle 140"/>
          <p:cNvSpPr>
            <a:spLocks noChangeArrowheads="1"/>
          </p:cNvSpPr>
          <p:nvPr/>
        </p:nvSpPr>
        <p:spPr bwMode="auto">
          <a:xfrm>
            <a:off x="5685210" y="1986772"/>
            <a:ext cx="3060328" cy="1651424"/>
          </a:xfrm>
          <a:prstGeom prst="rect">
            <a:avLst/>
          </a:prstGeom>
          <a:solidFill>
            <a:srgbClr val="FFFFFF"/>
          </a:solidFill>
          <a:ln w="9525">
            <a:solidFill>
              <a:srgbClr val="000000"/>
            </a:solidFill>
            <a:prstDash val="dash"/>
            <a:miter lim="800000"/>
            <a:headEnd/>
            <a:tailEnd/>
          </a:ln>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endParaRPr lang="zh-TW" altLang="en-US">
              <a:latin typeface="+mj-ea"/>
              <a:ea typeface="+mj-ea"/>
            </a:endParaRPr>
          </a:p>
        </p:txBody>
      </p:sp>
      <p:sp>
        <p:nvSpPr>
          <p:cNvPr id="32" name="文字方塊 31"/>
          <p:cNvSpPr txBox="1"/>
          <p:nvPr/>
        </p:nvSpPr>
        <p:spPr>
          <a:xfrm>
            <a:off x="6239860" y="2475609"/>
            <a:ext cx="1645253" cy="369332"/>
          </a:xfrm>
          <a:prstGeom prst="rect">
            <a:avLst/>
          </a:prstGeom>
          <a:noFill/>
        </p:spPr>
        <p:txBody>
          <a:bodyPr wrap="square" rtlCol="0">
            <a:spAutoFit/>
          </a:bodyPr>
          <a:lstStyle/>
          <a:p>
            <a:r>
              <a:rPr lang="zh-TW" altLang="en-US" dirty="0" smtClean="0">
                <a:latin typeface="+mj-ea"/>
                <a:ea typeface="+mj-ea"/>
              </a:rPr>
              <a:t>功能圖示</a:t>
            </a:r>
            <a:endParaRPr lang="zh-TW" altLang="en-US" dirty="0">
              <a:latin typeface="+mj-ea"/>
              <a:ea typeface="+mj-ea"/>
            </a:endParaRPr>
          </a:p>
        </p:txBody>
      </p:sp>
      <p:sp>
        <p:nvSpPr>
          <p:cNvPr id="33" name="矩形 4"/>
          <p:cNvSpPr>
            <a:spLocks noChangeArrowheads="1"/>
          </p:cNvSpPr>
          <p:nvPr/>
        </p:nvSpPr>
        <p:spPr bwMode="auto">
          <a:xfrm>
            <a:off x="906462" y="5874718"/>
            <a:ext cx="79136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2000" b="1" kern="1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2" panose="05020102010507070707" pitchFamily="18" charset="2"/>
              </a:rPr>
              <a:t></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2" panose="05020102010507070707" pitchFamily="18" charset="2"/>
              </a:rPr>
              <a:t>本案</a:t>
            </a:r>
            <a:r>
              <a:rPr lang="zh-TW" altLang="en-US" sz="2000" b="1" kern="1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2" panose="05020102010507070707" pitchFamily="18" charset="2"/>
              </a:rPr>
              <a:t>實施組之碳盤查工作，並於驗收時提供碳盤查報告。</a:t>
            </a:r>
            <a:endParaRPr lang="zh-TW" altLang="zh-TW" sz="1600" dirty="0">
              <a:solidFill>
                <a:schemeClr val="bg1">
                  <a:lumMod val="65000"/>
                </a:schemeClr>
              </a:solidFill>
              <a:latin typeface="+mn-ea"/>
              <a:ea typeface="+mn-ea"/>
            </a:endParaRPr>
          </a:p>
        </p:txBody>
      </p:sp>
      <p:sp>
        <p:nvSpPr>
          <p:cNvPr id="2" name="矩形 1"/>
          <p:cNvSpPr/>
          <p:nvPr/>
        </p:nvSpPr>
        <p:spPr>
          <a:xfrm>
            <a:off x="820750" y="1466272"/>
            <a:ext cx="3993401" cy="400110"/>
          </a:xfrm>
          <a:prstGeom prst="rect">
            <a:avLst/>
          </a:prstGeom>
        </p:spPr>
        <p:txBody>
          <a:bodyPr wrap="none">
            <a:spAutoFit/>
          </a:bodyPr>
          <a:lstStyle/>
          <a:p>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本案</a:t>
            </a:r>
            <a:r>
              <a:rPr lang="zh-TW"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設備導入</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節能減碳相關措施</a:t>
            </a:r>
          </a:p>
        </p:txBody>
      </p:sp>
    </p:spTree>
    <p:extLst>
      <p:ext uri="{BB962C8B-B14F-4D97-AF65-F5344CB8AC3E}">
        <p14:creationId xmlns:p14="http://schemas.microsoft.com/office/powerpoint/2010/main" val="327443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a:t>
            </a:fld>
            <a:endParaRPr lang="zh-TW" altLang="en-US"/>
          </a:p>
        </p:txBody>
      </p:sp>
      <p:sp>
        <p:nvSpPr>
          <p:cNvPr id="5" name="Rectangle 2"/>
          <p:cNvSpPr>
            <a:spLocks noGrp="1" noChangeArrowheads="1"/>
          </p:cNvSpPr>
          <p:nvPr>
            <p:ph type="title"/>
          </p:nvPr>
        </p:nvSpPr>
        <p:spPr bwMode="auto">
          <a:xfrm>
            <a:off x="1043608" y="-48220"/>
            <a:ext cx="2679700"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a:latin typeface="微軟正黑體" panose="020B0604030504040204" pitchFamily="34" charset="-120"/>
                <a:ea typeface="微軟正黑體" panose="020B0604030504040204" pitchFamily="34" charset="-120"/>
              </a:rPr>
              <a:t>簡 報 大 綱</a:t>
            </a:r>
          </a:p>
        </p:txBody>
      </p:sp>
      <p:sp>
        <p:nvSpPr>
          <p:cNvPr id="6" name="Rectangle 3"/>
          <p:cNvSpPr>
            <a:spLocks noGrp="1" noChangeArrowheads="1"/>
          </p:cNvSpPr>
          <p:nvPr>
            <p:ph idx="4294967295"/>
          </p:nvPr>
        </p:nvSpPr>
        <p:spPr bwMode="auto">
          <a:xfrm>
            <a:off x="611560" y="1484784"/>
            <a:ext cx="8280920" cy="48641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400"/>
              </a:lnSpc>
              <a:spcBef>
                <a:spcPts val="0"/>
              </a:spcBef>
              <a:buFont typeface="Wingdings" panose="05000000000000000000" pitchFamily="2" charset="2"/>
              <a:buNone/>
            </a:pPr>
            <a:r>
              <a:rPr lang="zh-TW" altLang="zh-TW" sz="2000" b="1" dirty="0" smtClean="0">
                <a:latin typeface="微軟正黑體" panose="020B0604030504040204" pitchFamily="34" charset="-120"/>
                <a:ea typeface="微軟正黑體" panose="020B0604030504040204" pitchFamily="34" charset="-120"/>
              </a:rPr>
              <a:t>壹、計畫內容 </a:t>
            </a:r>
          </a:p>
          <a:p>
            <a:pPr marL="717550" lvl="1">
              <a:lnSpc>
                <a:spcPts val="2400"/>
              </a:lnSpc>
              <a:spcBef>
                <a:spcPts val="0"/>
              </a:spcBef>
              <a:buNone/>
            </a:pPr>
            <a:r>
              <a:rPr lang="zh-TW" altLang="zh-TW" sz="2000" b="1" dirty="0" smtClean="0">
                <a:latin typeface="微軟正黑體" panose="020B0604030504040204" pitchFamily="34" charset="-120"/>
                <a:ea typeface="微軟正黑體" panose="020B0604030504040204" pitchFamily="34" charset="-120"/>
              </a:rPr>
              <a:t>一、</a:t>
            </a:r>
            <a:r>
              <a:rPr lang="zh-TW" altLang="en-US" sz="2000" b="1" dirty="0">
                <a:latin typeface="微軟正黑體" panose="020B0604030504040204" pitchFamily="34" charset="-120"/>
                <a:ea typeface="微軟正黑體" panose="020B0604030504040204" pitchFamily="34" charset="-120"/>
              </a:rPr>
              <a:t>受</a:t>
            </a:r>
            <a:r>
              <a:rPr lang="zh-TW" altLang="en-US" sz="2000" b="1" dirty="0" smtClean="0">
                <a:latin typeface="微軟正黑體" panose="020B0604030504040204" pitchFamily="34" charset="-120"/>
                <a:ea typeface="微軟正黑體" panose="020B0604030504040204" pitchFamily="34" charset="-120"/>
              </a:rPr>
              <a:t>輔導業</a:t>
            </a:r>
            <a:r>
              <a:rPr lang="zh-TW" altLang="en-US" sz="2000" b="1" dirty="0">
                <a:latin typeface="微軟正黑體" panose="020B0604030504040204" pitchFamily="34" charset="-120"/>
                <a:ea typeface="微軟正黑體" panose="020B0604030504040204" pitchFamily="34" charset="-120"/>
              </a:rPr>
              <a:t>者</a:t>
            </a:r>
            <a:r>
              <a:rPr lang="zh-TW" altLang="zh-TW" sz="2000" b="1" dirty="0" smtClean="0">
                <a:latin typeface="微軟正黑體" panose="020B0604030504040204" pitchFamily="34" charset="-120"/>
                <a:ea typeface="微軟正黑體" panose="020B0604030504040204" pitchFamily="34" charset="-120"/>
              </a:rPr>
              <a:t>面臨</a:t>
            </a:r>
            <a:r>
              <a:rPr lang="zh-TW" altLang="zh-TW" sz="2000" b="1" dirty="0">
                <a:latin typeface="微軟正黑體" panose="020B0604030504040204" pitchFamily="34" charset="-120"/>
                <a:ea typeface="微軟正黑體" panose="020B0604030504040204" pitchFamily="34" charset="-120"/>
              </a:rPr>
              <a:t>問題</a:t>
            </a:r>
            <a:r>
              <a:rPr lang="zh-TW" altLang="en-US" sz="2000" b="1" dirty="0">
                <a:latin typeface="微軟正黑體" panose="020B0604030504040204" pitchFamily="34" charset="-120"/>
                <a:ea typeface="微軟正黑體" panose="020B0604030504040204" pitchFamily="34" charset="-120"/>
              </a:rPr>
              <a:t>與</a:t>
            </a:r>
            <a:r>
              <a:rPr lang="zh-TW" altLang="en-US" sz="2000" b="1" dirty="0" smtClean="0">
                <a:latin typeface="微軟正黑體" panose="020B0604030504040204" pitchFamily="34" charset="-120"/>
                <a:ea typeface="微軟正黑體" panose="020B0604030504040204" pitchFamily="34" charset="-120"/>
              </a:rPr>
              <a:t>需求</a:t>
            </a:r>
            <a:endParaRPr lang="en-US" altLang="zh-TW" sz="2000" b="1" dirty="0" smtClean="0">
              <a:latin typeface="微軟正黑體" panose="020B0604030504040204" pitchFamily="34" charset="-120"/>
              <a:ea typeface="微軟正黑體" panose="020B0604030504040204" pitchFamily="34" charset="-120"/>
            </a:endParaRPr>
          </a:p>
          <a:p>
            <a:pPr marL="717550" lvl="1">
              <a:lnSpc>
                <a:spcPts val="2400"/>
              </a:lnSpc>
              <a:spcBef>
                <a:spcPts val="0"/>
              </a:spcBef>
              <a:buNone/>
            </a:pPr>
            <a:endParaRPr lang="zh-TW" altLang="zh-TW" sz="2000" b="1" dirty="0">
              <a:latin typeface="微軟正黑體" panose="020B0604030504040204" pitchFamily="34" charset="-120"/>
              <a:ea typeface="微軟正黑體" panose="020B0604030504040204" pitchFamily="34" charset="-120"/>
            </a:endParaRPr>
          </a:p>
          <a:p>
            <a:pPr marL="717550" lvl="2" indent="-285750">
              <a:lnSpc>
                <a:spcPts val="2000"/>
              </a:lnSpc>
              <a:spcBef>
                <a:spcPts val="0"/>
              </a:spcBef>
              <a:buFont typeface="Wingdings" panose="05000000000000000000" pitchFamily="2" charset="2"/>
              <a:buNone/>
            </a:pPr>
            <a:r>
              <a:rPr lang="zh-TW" altLang="zh-TW" sz="2000" b="1" dirty="0" smtClean="0">
                <a:latin typeface="微軟正黑體" panose="020B0604030504040204" pitchFamily="34" charset="-120"/>
                <a:ea typeface="微軟正黑體" panose="020B0604030504040204" pitchFamily="34" charset="-120"/>
              </a:rPr>
              <a:t>二、</a:t>
            </a:r>
            <a:r>
              <a:rPr lang="zh-TW" altLang="en-US" sz="2000" b="1" dirty="0" smtClean="0">
                <a:latin typeface="微軟正黑體" panose="020B0604030504040204" pitchFamily="34" charset="-120"/>
                <a:ea typeface="微軟正黑體" panose="020B0604030504040204" pitchFamily="34" charset="-120"/>
              </a:rPr>
              <a:t>解決方案</a:t>
            </a:r>
            <a:r>
              <a:rPr lang="en-US" altLang="zh-TW" sz="2000" b="1" dirty="0" smtClean="0">
                <a:latin typeface="微軟正黑體" panose="020B0604030504040204" pitchFamily="34" charset="-120"/>
                <a:ea typeface="微軟正黑體" panose="020B0604030504040204" pitchFamily="34" charset="-120"/>
              </a:rPr>
              <a:t>(</a:t>
            </a:r>
            <a:r>
              <a:rPr lang="en-US" altLang="zh-TW" b="1" dirty="0" smtClean="0">
                <a:solidFill>
                  <a:srgbClr val="00B050"/>
                </a:solidFill>
              </a:rPr>
              <a:t>SMU </a:t>
            </a:r>
            <a:r>
              <a:rPr lang="en-US" altLang="zh-TW" b="1" dirty="0">
                <a:solidFill>
                  <a:srgbClr val="00B050"/>
                </a:solidFill>
              </a:rPr>
              <a:t>Phase </a:t>
            </a:r>
            <a:r>
              <a:rPr lang="en-US" altLang="zh-TW" b="1" dirty="0" smtClean="0">
                <a:solidFill>
                  <a:srgbClr val="00B050"/>
                </a:solidFill>
              </a:rPr>
              <a:t>I</a:t>
            </a:r>
            <a:r>
              <a:rPr lang="en-US" altLang="zh-TW" b="1" dirty="0" smtClean="0"/>
              <a:t>/</a:t>
            </a:r>
            <a:r>
              <a:rPr lang="en-US" altLang="zh-TW" b="1" dirty="0" smtClean="0">
                <a:solidFill>
                  <a:srgbClr val="0070C0"/>
                </a:solidFill>
              </a:rPr>
              <a:t> </a:t>
            </a:r>
            <a:r>
              <a:rPr lang="en-US" altLang="zh-TW" b="1" dirty="0">
                <a:solidFill>
                  <a:srgbClr val="0070C0"/>
                </a:solidFill>
              </a:rPr>
              <a:t>SMU Phase II</a:t>
            </a:r>
            <a:r>
              <a:rPr lang="en-US" altLang="zh-TW" sz="2000" b="1" dirty="0" smtClean="0">
                <a:latin typeface="微軟正黑體" panose="020B0604030504040204" pitchFamily="34" charset="-120"/>
                <a:ea typeface="微軟正黑體" panose="020B0604030504040204" pitchFamily="34" charset="-120"/>
              </a:rPr>
              <a:t>)</a:t>
            </a:r>
          </a:p>
          <a:p>
            <a:pPr marL="717550" lvl="2" indent="-285750">
              <a:lnSpc>
                <a:spcPts val="2000"/>
              </a:lnSpc>
              <a:spcBef>
                <a:spcPts val="0"/>
              </a:spcBef>
              <a:buFont typeface="Wingdings" panose="05000000000000000000" pitchFamily="2" charset="2"/>
              <a:buNone/>
            </a:pPr>
            <a:endParaRPr lang="zh-TW" altLang="zh-TW" sz="2000" b="1" dirty="0" smtClean="0">
              <a:latin typeface="微軟正黑體" panose="020B0604030504040204" pitchFamily="34" charset="-120"/>
              <a:ea typeface="微軟正黑體" panose="020B0604030504040204" pitchFamily="34" charset="-120"/>
            </a:endParaRPr>
          </a:p>
          <a:p>
            <a:pPr marL="717550" lvl="1">
              <a:lnSpc>
                <a:spcPts val="2400"/>
              </a:lnSpc>
              <a:spcBef>
                <a:spcPts val="0"/>
              </a:spcBef>
              <a:buNone/>
            </a:pPr>
            <a:r>
              <a:rPr lang="zh-TW" altLang="en-US" sz="2000" b="1" dirty="0" smtClean="0">
                <a:latin typeface="微軟正黑體" panose="020B0604030504040204" pitchFamily="34" charset="-120"/>
                <a:ea typeface="微軟正黑體" panose="020B0604030504040204" pitchFamily="34" charset="-120"/>
              </a:rPr>
              <a:t>三、</a:t>
            </a:r>
            <a:r>
              <a:rPr lang="zh-TW" altLang="zh-TW" sz="2000" b="1" dirty="0" smtClean="0">
                <a:latin typeface="微軟正黑體" panose="020B0604030504040204" pitchFamily="34" charset="-120"/>
                <a:ea typeface="微軟正黑體" panose="020B0604030504040204" pitchFamily="34" charset="-120"/>
              </a:rPr>
              <a:t>本</a:t>
            </a:r>
            <a:r>
              <a:rPr lang="zh-TW" altLang="zh-TW" sz="2000" b="1" dirty="0">
                <a:latin typeface="微軟正黑體" panose="020B0604030504040204" pitchFamily="34" charset="-120"/>
                <a:ea typeface="微軟正黑體" panose="020B0604030504040204" pitchFamily="34" charset="-120"/>
              </a:rPr>
              <a:t>計畫查核工作項目及執行進度</a:t>
            </a:r>
            <a:r>
              <a:rPr lang="zh-TW" altLang="zh-TW" sz="2000" b="1" dirty="0" smtClean="0">
                <a:latin typeface="微軟正黑體" panose="020B0604030504040204" pitchFamily="34" charset="-120"/>
                <a:ea typeface="微軟正黑體" panose="020B0604030504040204" pitchFamily="34" charset="-120"/>
              </a:rPr>
              <a:t>說明</a:t>
            </a:r>
            <a:endParaRPr lang="en-US" altLang="zh-TW" sz="2000" b="1" dirty="0" smtClean="0">
              <a:latin typeface="微軟正黑體" panose="020B0604030504040204" pitchFamily="34" charset="-120"/>
              <a:ea typeface="微軟正黑體" panose="020B0604030504040204" pitchFamily="34" charset="-120"/>
            </a:endParaRPr>
          </a:p>
          <a:p>
            <a:pPr marL="717550" lvl="1">
              <a:lnSpc>
                <a:spcPts val="2400"/>
              </a:lnSpc>
              <a:spcBef>
                <a:spcPts val="0"/>
              </a:spcBef>
              <a:buNone/>
            </a:pPr>
            <a:endParaRPr lang="en-US" altLang="zh-TW" sz="2000" b="1" dirty="0" smtClean="0">
              <a:latin typeface="微軟正黑體" panose="020B0604030504040204" pitchFamily="34" charset="-120"/>
              <a:ea typeface="微軟正黑體" panose="020B0604030504040204" pitchFamily="34" charset="-120"/>
            </a:endParaRPr>
          </a:p>
          <a:p>
            <a:pPr marL="717550" lvl="1">
              <a:lnSpc>
                <a:spcPts val="2400"/>
              </a:lnSpc>
              <a:spcBef>
                <a:spcPts val="0"/>
              </a:spcBef>
              <a:buNone/>
            </a:pPr>
            <a:r>
              <a:rPr lang="zh-TW" altLang="en-US" sz="2000" b="1" dirty="0" smtClean="0"/>
              <a:t>四、人力與</a:t>
            </a:r>
            <a:r>
              <a:rPr lang="zh-TW" altLang="zh-TW" sz="2000" b="1" dirty="0" smtClean="0"/>
              <a:t>經費說明</a:t>
            </a:r>
            <a:endParaRPr lang="en-US" altLang="zh-TW" sz="2000" b="1" dirty="0" smtClean="0"/>
          </a:p>
          <a:p>
            <a:pPr marL="717550" lvl="1">
              <a:lnSpc>
                <a:spcPts val="2400"/>
              </a:lnSpc>
              <a:spcBef>
                <a:spcPts val="0"/>
              </a:spcBef>
              <a:buNone/>
            </a:pPr>
            <a:endParaRPr lang="en-US" altLang="zh-TW" sz="2000" b="1" dirty="0"/>
          </a:p>
          <a:p>
            <a:pPr marL="285750" lvl="1">
              <a:lnSpc>
                <a:spcPts val="2400"/>
              </a:lnSpc>
              <a:spcBef>
                <a:spcPts val="0"/>
              </a:spcBef>
              <a:buNone/>
            </a:pPr>
            <a:r>
              <a:rPr lang="zh-TW" altLang="en-US" sz="2000" b="1" dirty="0" smtClean="0"/>
              <a:t>貳、預期效益</a:t>
            </a:r>
            <a:endParaRPr lang="en-US" altLang="zh-TW" sz="2000" b="1" dirty="0" smtClean="0"/>
          </a:p>
          <a:p>
            <a:pPr marL="285750" lvl="1">
              <a:lnSpc>
                <a:spcPts val="2400"/>
              </a:lnSpc>
              <a:spcBef>
                <a:spcPts val="0"/>
              </a:spcBef>
              <a:buNone/>
            </a:pPr>
            <a:endParaRPr lang="en-US" altLang="zh-TW" sz="2000" b="1" dirty="0" smtClean="0"/>
          </a:p>
          <a:p>
            <a:pPr marL="285750" lvl="1">
              <a:lnSpc>
                <a:spcPts val="2400"/>
              </a:lnSpc>
              <a:spcBef>
                <a:spcPts val="0"/>
              </a:spcBef>
              <a:buNone/>
            </a:pPr>
            <a:r>
              <a:rPr lang="zh-TW" altLang="en-US" sz="2000" b="1" dirty="0" smtClean="0"/>
              <a:t>參、一頁效益表</a:t>
            </a:r>
            <a:r>
              <a:rPr lang="en-US" altLang="zh-TW" sz="2000" b="1" dirty="0" smtClean="0"/>
              <a:t>(</a:t>
            </a:r>
            <a:r>
              <a:rPr lang="zh-TW" altLang="en-US" sz="2000" b="1" dirty="0" smtClean="0"/>
              <a:t>預期</a:t>
            </a:r>
            <a:r>
              <a:rPr lang="en-US" altLang="zh-TW" sz="2000" b="1" dirty="0" smtClean="0"/>
              <a:t>)</a:t>
            </a:r>
          </a:p>
          <a:p>
            <a:pPr marL="285750" lvl="1">
              <a:lnSpc>
                <a:spcPts val="2400"/>
              </a:lnSpc>
              <a:spcBef>
                <a:spcPts val="0"/>
              </a:spcBef>
              <a:buNone/>
            </a:pPr>
            <a:endParaRPr lang="en-US" altLang="zh-TW" sz="2000" b="1" dirty="0" smtClean="0"/>
          </a:p>
          <a:p>
            <a:pPr marL="285750" lvl="1">
              <a:lnSpc>
                <a:spcPts val="2400"/>
              </a:lnSpc>
              <a:spcBef>
                <a:spcPts val="0"/>
              </a:spcBef>
              <a:buNone/>
            </a:pPr>
            <a:r>
              <a:rPr lang="zh-TW" altLang="en-US" sz="2000" b="1" dirty="0" smtClean="0"/>
              <a:t>肆、附錄</a:t>
            </a:r>
            <a:r>
              <a:rPr lang="en-US" altLang="zh-TW" sz="2000" b="1" dirty="0" smtClean="0"/>
              <a:t>-</a:t>
            </a:r>
            <a:r>
              <a:rPr lang="zh-TW" altLang="en-US" sz="2000" b="1" dirty="0" smtClean="0"/>
              <a:t>基本資料、設備聯網列表、本案硬體列表、本案資訊流列表</a:t>
            </a:r>
            <a:endParaRPr lang="zh-TW" altLang="zh-TW" sz="2000" b="1" dirty="0"/>
          </a:p>
          <a:p>
            <a:pPr>
              <a:lnSpc>
                <a:spcPts val="2400"/>
              </a:lnSpc>
              <a:spcBef>
                <a:spcPts val="0"/>
              </a:spcBef>
              <a:buFont typeface="Wingdings" panose="05000000000000000000" pitchFamily="2" charset="2"/>
              <a:buNone/>
            </a:pPr>
            <a:endParaRPr lang="zh-TW" altLang="zh-TW" sz="1800" dirty="0" smtClean="0">
              <a:latin typeface="微軟正黑體" panose="020B0604030504040204" pitchFamily="34" charset="-120"/>
              <a:ea typeface="微軟正黑體" panose="020B0604030504040204" pitchFamily="34" charset="-120"/>
            </a:endParaRPr>
          </a:p>
          <a:p>
            <a:pPr>
              <a:lnSpc>
                <a:spcPts val="2400"/>
              </a:lnSpc>
              <a:spcBef>
                <a:spcPts val="0"/>
              </a:spcBef>
              <a:buFont typeface="Wingdings" panose="05000000000000000000" pitchFamily="2" charset="2"/>
              <a:buNone/>
            </a:pPr>
            <a:endParaRPr lang="zh-TW" altLang="zh-TW" sz="1800" dirty="0" smtClean="0">
              <a:latin typeface="微軟正黑體" panose="020B0604030504040204" pitchFamily="34" charset="-120"/>
              <a:ea typeface="微軟正黑體" panose="020B0604030504040204" pitchFamily="34" charset="-120"/>
            </a:endParaRPr>
          </a:p>
        </p:txBody>
      </p:sp>
      <p:sp>
        <p:nvSpPr>
          <p:cNvPr id="2" name="矩形 1"/>
          <p:cNvSpPr/>
          <p:nvPr/>
        </p:nvSpPr>
        <p:spPr>
          <a:xfrm>
            <a:off x="3563888" y="2132856"/>
            <a:ext cx="903645" cy="323165"/>
          </a:xfrm>
          <a:prstGeom prst="rect">
            <a:avLst/>
          </a:prstGeom>
        </p:spPr>
        <p:txBody>
          <a:bodyPr wrap="none">
            <a:spAutoFit/>
          </a:bodyPr>
          <a:lstStyle/>
          <a:p>
            <a:r>
              <a:rPr lang="en-US" altLang="zh-TW" sz="1500" b="1" dirty="0" smtClean="0">
                <a:solidFill>
                  <a:schemeClr val="bg1">
                    <a:lumMod val="65000"/>
                  </a:schemeClr>
                </a:solidFill>
              </a:rPr>
              <a:t>(P.8~15)</a:t>
            </a:r>
            <a:endParaRPr lang="zh-TW" altLang="en-US" sz="1500" b="1" dirty="0">
              <a:solidFill>
                <a:schemeClr val="bg1">
                  <a:lumMod val="65000"/>
                </a:schemeClr>
              </a:solidFill>
            </a:endParaRPr>
          </a:p>
        </p:txBody>
      </p:sp>
      <p:sp>
        <p:nvSpPr>
          <p:cNvPr id="7" name="矩形 6"/>
          <p:cNvSpPr/>
          <p:nvPr/>
        </p:nvSpPr>
        <p:spPr>
          <a:xfrm>
            <a:off x="5220072" y="2132856"/>
            <a:ext cx="1011046" cy="323165"/>
          </a:xfrm>
          <a:prstGeom prst="rect">
            <a:avLst/>
          </a:prstGeom>
        </p:spPr>
        <p:txBody>
          <a:bodyPr wrap="none">
            <a:spAutoFit/>
          </a:bodyPr>
          <a:lstStyle/>
          <a:p>
            <a:r>
              <a:rPr lang="en-US" altLang="zh-TW" sz="1500" b="1" dirty="0" smtClean="0">
                <a:solidFill>
                  <a:schemeClr val="bg1">
                    <a:lumMod val="65000"/>
                  </a:schemeClr>
                </a:solidFill>
              </a:rPr>
              <a:t>(P.16~33)</a:t>
            </a:r>
            <a:endParaRPr lang="zh-TW" altLang="en-US" sz="1500" b="1" dirty="0">
              <a:solidFill>
                <a:schemeClr val="bg1">
                  <a:lumMod val="65000"/>
                </a:schemeClr>
              </a:solidFill>
            </a:endParaRPr>
          </a:p>
        </p:txBody>
      </p:sp>
      <p:sp>
        <p:nvSpPr>
          <p:cNvPr id="8" name="矩形 7"/>
          <p:cNvSpPr/>
          <p:nvPr/>
        </p:nvSpPr>
        <p:spPr>
          <a:xfrm>
            <a:off x="6372200" y="2348880"/>
            <a:ext cx="2646878" cy="338554"/>
          </a:xfrm>
          <a:prstGeom prst="rect">
            <a:avLst/>
          </a:prstGeom>
        </p:spPr>
        <p:txBody>
          <a:bodyPr wrap="none">
            <a:spAutoFit/>
          </a:bodyPr>
          <a:lstStyle/>
          <a:p>
            <a:r>
              <a:rPr lang="zh-TW" altLang="en-US" sz="1600" b="1" dirty="0" smtClean="0">
                <a:solidFill>
                  <a:schemeClr val="bg1">
                    <a:lumMod val="50000"/>
                  </a:schemeClr>
                </a:solidFill>
                <a:latin typeface="微軟正黑體" panose="020B0604030504040204" pitchFamily="34" charset="-120"/>
                <a:ea typeface="微軟正黑體" panose="020B0604030504040204" pitchFamily="34" charset="-120"/>
              </a:rPr>
              <a:t>請</a:t>
            </a:r>
            <a:r>
              <a:rPr lang="zh-TW" altLang="en-US" sz="1600" b="1" dirty="0" smtClean="0">
                <a:solidFill>
                  <a:schemeClr val="bg1">
                    <a:lumMod val="50000"/>
                  </a:schemeClr>
                </a:solidFill>
                <a:latin typeface="微軟正黑體" panose="020B0604030504040204" pitchFamily="34" charset="-120"/>
                <a:ea typeface="微軟正黑體" panose="020B0604030504040204" pitchFamily="34" charset="-120"/>
              </a:rPr>
              <a:t>依申請計畫類別格式填寫</a:t>
            </a:r>
            <a:endParaRPr lang="zh-TW" altLang="en-US" sz="1600" b="1"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208788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29</a:t>
            </a:fld>
            <a:endParaRPr lang="zh-TW" altLang="en-US"/>
          </a:p>
        </p:txBody>
      </p:sp>
      <p:sp>
        <p:nvSpPr>
          <p:cNvPr id="7" name="Rectangle 2"/>
          <p:cNvSpPr txBox="1">
            <a:spLocks noChangeArrowheads="1"/>
          </p:cNvSpPr>
          <p:nvPr/>
        </p:nvSpPr>
        <p:spPr bwMode="auto">
          <a:xfrm>
            <a:off x="323528" y="1081721"/>
            <a:ext cx="612140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pPr>
            <a:r>
              <a:rPr lang="en-US" altLang="zh-TW" sz="2000" dirty="0" smtClean="0"/>
              <a:t>(</a:t>
            </a:r>
            <a:r>
              <a:rPr lang="zh-TW" altLang="en-US" sz="2000" dirty="0"/>
              <a:t>八</a:t>
            </a:r>
            <a:r>
              <a:rPr lang="en-US" altLang="zh-TW" sz="2000" dirty="0" smtClean="0"/>
              <a:t>)</a:t>
            </a:r>
            <a:r>
              <a:rPr lang="zh-TW" altLang="en-US" sz="2000" dirty="0" smtClean="0"/>
              <a:t>輔導單位資訊安全導入</a:t>
            </a:r>
          </a:p>
        </p:txBody>
      </p:sp>
      <p:sp>
        <p:nvSpPr>
          <p:cNvPr id="2" name="矩形 1"/>
          <p:cNvSpPr/>
          <p:nvPr/>
        </p:nvSpPr>
        <p:spPr>
          <a:xfrm>
            <a:off x="467544" y="1456773"/>
            <a:ext cx="7486525" cy="1426031"/>
          </a:xfrm>
          <a:prstGeom prst="rect">
            <a:avLst/>
          </a:prstGeom>
        </p:spPr>
        <p:txBody>
          <a:bodyPr wrap="square">
            <a:spAutoFit/>
          </a:bodyPr>
          <a:lstStyle/>
          <a:p>
            <a:pPr marL="228600" lvl="4" indent="-228600" algn="just">
              <a:lnSpc>
                <a:spcPts val="2600"/>
              </a:lnSpc>
              <a:spcAft>
                <a:spcPts val="0"/>
              </a:spcAft>
              <a:buFont typeface="+mj-lt"/>
              <a:buAutoNum type="arabicPeriod"/>
            </a:pPr>
            <a:r>
              <a:rPr lang="zh-TW" altLang="zh-TW" sz="1600" dirty="0">
                <a:solidFill>
                  <a:schemeClr val="bg1">
                    <a:lumMod val="65000"/>
                  </a:schemeClr>
                </a:solidFill>
                <a:latin typeface="+mn-ea"/>
                <a:ea typeface="+mn-ea"/>
              </a:rPr>
              <a:t>請說明輔導單位軟體資訊安全檢測規劃，若本案為輔導單位第</a:t>
            </a:r>
            <a:r>
              <a:rPr lang="en-US" altLang="zh-TW" sz="1600" dirty="0">
                <a:solidFill>
                  <a:schemeClr val="bg1">
                    <a:lumMod val="65000"/>
                  </a:schemeClr>
                </a:solidFill>
                <a:latin typeface="+mn-ea"/>
                <a:ea typeface="+mn-ea"/>
              </a:rPr>
              <a:t>4</a:t>
            </a:r>
            <a:r>
              <a:rPr lang="zh-TW" altLang="zh-TW" sz="1600" dirty="0">
                <a:solidFill>
                  <a:schemeClr val="bg1">
                    <a:lumMod val="65000"/>
                  </a:schemeClr>
                </a:solidFill>
                <a:latin typeface="+mn-ea"/>
                <a:ea typeface="+mn-ea"/>
              </a:rPr>
              <a:t>案之提案計畫，應提供源碼掃描之資訊安全弱點掃描報告，且高度</a:t>
            </a:r>
            <a:r>
              <a:rPr lang="en-US" altLang="zh-TW" sz="1600" dirty="0">
                <a:solidFill>
                  <a:schemeClr val="bg1">
                    <a:lumMod val="65000"/>
                  </a:schemeClr>
                </a:solidFill>
                <a:latin typeface="+mn-ea"/>
                <a:ea typeface="+mn-ea"/>
              </a:rPr>
              <a:t>(</a:t>
            </a:r>
            <a:r>
              <a:rPr lang="zh-TW" altLang="zh-TW" sz="1600" dirty="0">
                <a:solidFill>
                  <a:schemeClr val="bg1">
                    <a:lumMod val="65000"/>
                  </a:schemeClr>
                </a:solidFill>
                <a:latin typeface="+mn-ea"/>
                <a:ea typeface="+mn-ea"/>
              </a:rPr>
              <a:t>含</a:t>
            </a:r>
            <a:r>
              <a:rPr lang="en-US" altLang="zh-TW" sz="1600" dirty="0">
                <a:solidFill>
                  <a:schemeClr val="bg1">
                    <a:lumMod val="65000"/>
                  </a:schemeClr>
                </a:solidFill>
                <a:latin typeface="+mn-ea"/>
                <a:ea typeface="+mn-ea"/>
              </a:rPr>
              <a:t>)</a:t>
            </a:r>
            <a:r>
              <a:rPr lang="zh-TW" altLang="zh-TW" sz="1600" dirty="0">
                <a:solidFill>
                  <a:schemeClr val="bg1">
                    <a:lumMod val="65000"/>
                  </a:schemeClr>
                </a:solidFill>
                <a:latin typeface="+mn-ea"/>
                <a:ea typeface="+mn-ea"/>
              </a:rPr>
              <a:t>以上風險應為</a:t>
            </a:r>
            <a:r>
              <a:rPr lang="en-US" altLang="zh-TW" sz="1600" dirty="0">
                <a:solidFill>
                  <a:schemeClr val="bg1">
                    <a:lumMod val="65000"/>
                  </a:schemeClr>
                </a:solidFill>
                <a:latin typeface="+mn-ea"/>
                <a:ea typeface="+mn-ea"/>
              </a:rPr>
              <a:t>0</a:t>
            </a:r>
            <a:r>
              <a:rPr lang="zh-TW" altLang="zh-TW" sz="1600" dirty="0">
                <a:solidFill>
                  <a:schemeClr val="bg1">
                    <a:lumMod val="65000"/>
                  </a:schemeClr>
                </a:solidFill>
                <a:latin typeface="+mn-ea"/>
                <a:ea typeface="+mn-ea"/>
              </a:rPr>
              <a:t>項。</a:t>
            </a:r>
          </a:p>
          <a:p>
            <a:pPr marL="228600" lvl="4" indent="-228600" algn="just">
              <a:lnSpc>
                <a:spcPts val="2600"/>
              </a:lnSpc>
              <a:spcAft>
                <a:spcPts val="0"/>
              </a:spcAft>
              <a:buFont typeface="+mj-lt"/>
              <a:buAutoNum type="arabicPeriod"/>
            </a:pPr>
            <a:r>
              <a:rPr lang="zh-TW" altLang="zh-TW" sz="1600" dirty="0">
                <a:solidFill>
                  <a:schemeClr val="bg1">
                    <a:lumMod val="65000"/>
                  </a:schemeClr>
                </a:solidFill>
                <a:latin typeface="+mn-ea"/>
                <a:ea typeface="+mn-ea"/>
              </a:rPr>
              <a:t>請說明輔導單位軟體資訊安全改善之長期規劃做法，如：擬長期合作之資安單位、弱點掃瞄預計實施程度，已知資安弱點之改善規劃。</a:t>
            </a:r>
          </a:p>
        </p:txBody>
      </p:sp>
      <p:sp>
        <p:nvSpPr>
          <p:cNvPr id="6" name="Rectangle 2"/>
          <p:cNvSpPr txBox="1">
            <a:spLocks noChangeArrowheads="1"/>
          </p:cNvSpPr>
          <p:nvPr/>
        </p:nvSpPr>
        <p:spPr bwMode="auto">
          <a:xfrm>
            <a:off x="179512" y="4365104"/>
            <a:ext cx="612140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176213" lvl="1" algn="l">
              <a:spcBef>
                <a:spcPts val="0"/>
              </a:spcBef>
            </a:pPr>
            <a:r>
              <a:rPr lang="en-US" altLang="zh-TW" sz="2000" dirty="0" smtClean="0"/>
              <a:t>(</a:t>
            </a:r>
            <a:r>
              <a:rPr lang="zh-TW" altLang="en-US" sz="2000" dirty="0" smtClean="0"/>
              <a:t>九</a:t>
            </a:r>
            <a:r>
              <a:rPr lang="en-US" altLang="zh-TW" sz="2000" dirty="0" smtClean="0"/>
              <a:t>)</a:t>
            </a:r>
            <a:r>
              <a:rPr lang="zh-TW" altLang="en-US" sz="2000" dirty="0" smtClean="0"/>
              <a:t>受輔導業者資訊安全導入規劃</a:t>
            </a:r>
          </a:p>
        </p:txBody>
      </p:sp>
      <p:sp>
        <p:nvSpPr>
          <p:cNvPr id="3" name="矩形 2"/>
          <p:cNvSpPr/>
          <p:nvPr/>
        </p:nvSpPr>
        <p:spPr>
          <a:xfrm>
            <a:off x="755576" y="4724113"/>
            <a:ext cx="7319629" cy="425758"/>
          </a:xfrm>
          <a:prstGeom prst="rect">
            <a:avLst/>
          </a:prstGeom>
        </p:spPr>
        <p:txBody>
          <a:bodyPr wrap="square">
            <a:spAutoFit/>
          </a:bodyPr>
          <a:lstStyle/>
          <a:p>
            <a:pPr marL="0" lvl="4" algn="just">
              <a:lnSpc>
                <a:spcPts val="2600"/>
              </a:lnSpc>
              <a:spcAft>
                <a:spcPts val="0"/>
              </a:spcAft>
            </a:pPr>
            <a:r>
              <a:rPr lang="zh-TW" altLang="zh-TW" sz="1600" dirty="0">
                <a:solidFill>
                  <a:schemeClr val="bg1">
                    <a:lumMod val="65000"/>
                  </a:schemeClr>
                </a:solidFill>
                <a:latin typeface="+mn-ea"/>
                <a:ea typeface="+mn-ea"/>
              </a:rPr>
              <a:t>其他資安說明，如：本計畫導入受輔導業者場域之建議資安實施措施相關規劃</a:t>
            </a:r>
          </a:p>
        </p:txBody>
      </p:sp>
      <p:sp>
        <p:nvSpPr>
          <p:cNvPr id="9"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10"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a:t>
            </a:r>
            <a:r>
              <a:rPr lang="zh-TW" altLang="en-US" sz="2400" b="1" dirty="0">
                <a:solidFill>
                  <a:srgbClr val="0070C0"/>
                </a:solidFill>
              </a:rPr>
              <a:t>疫後</a:t>
            </a:r>
            <a:r>
              <a:rPr lang="en-US" altLang="zh-TW" sz="2400" b="1" dirty="0">
                <a:solidFill>
                  <a:srgbClr val="0070C0"/>
                </a:solidFill>
              </a:rPr>
              <a:t>SMU-Phase II)</a:t>
            </a:r>
            <a:endParaRPr lang="en-US" altLang="zh-TW" sz="2400" b="1" dirty="0" smtClean="0">
              <a:solidFill>
                <a:srgbClr val="0070C0"/>
              </a:solidFill>
            </a:endParaRPr>
          </a:p>
        </p:txBody>
      </p:sp>
    </p:spTree>
    <p:extLst>
      <p:ext uri="{BB962C8B-B14F-4D97-AF65-F5344CB8AC3E}">
        <p14:creationId xmlns:p14="http://schemas.microsoft.com/office/powerpoint/2010/main" val="2560928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pPr>
              <a:defRPr/>
            </a:pPr>
            <a:fld id="{121B2091-FFCE-254C-A002-1BA047FB4293}" type="slidenum">
              <a:rPr lang="en-US" altLang="zh-TW" smtClean="0"/>
              <a:pPr>
                <a:defRPr/>
              </a:pPr>
              <a:t>30</a:t>
            </a:fld>
            <a:endParaRPr lang="en-US" altLang="zh-TW"/>
          </a:p>
        </p:txBody>
      </p:sp>
      <p:sp>
        <p:nvSpPr>
          <p:cNvPr id="7" name="文字方塊 6"/>
          <p:cNvSpPr txBox="1"/>
          <p:nvPr/>
        </p:nvSpPr>
        <p:spPr>
          <a:xfrm>
            <a:off x="124544" y="1311106"/>
            <a:ext cx="8983960" cy="3493264"/>
          </a:xfrm>
          <a:prstGeom prst="rect">
            <a:avLst/>
          </a:prstGeom>
          <a:noFill/>
        </p:spPr>
        <p:txBody>
          <a:bodyPr wrap="square" rtlCol="0">
            <a:spAutoFit/>
          </a:bodyPr>
          <a:lstStyle/>
          <a:p>
            <a:pPr marL="342900" indent="-342900">
              <a:buFont typeface="Wingdings" panose="05000000000000000000" pitchFamily="2" charset="2"/>
              <a:buChar char="l"/>
            </a:pPr>
            <a:r>
              <a:rPr lang="zh-TW" altLang="en-US" sz="1800" dirty="0" smtClean="0">
                <a:latin typeface="微軟正黑體" panose="020B0604030504040204" pitchFamily="34" charset="-120"/>
                <a:ea typeface="微軟正黑體" panose="020B0604030504040204" pitchFamily="34" charset="-120"/>
              </a:rPr>
              <a:t>本案受輔導業者原</a:t>
            </a:r>
            <a:r>
              <a:rPr lang="zh-TW" altLang="en-US" sz="1800" b="1" dirty="0" smtClean="0">
                <a:solidFill>
                  <a:srgbClr val="FF0000"/>
                </a:solidFill>
                <a:latin typeface="微軟正黑體" panose="020B0604030504040204" pitchFamily="34" charset="-120"/>
                <a:ea typeface="微軟正黑體" panose="020B0604030504040204" pitchFamily="34" charset="-120"/>
              </a:rPr>
              <a:t>已具備機聯網與稼動率可視化之基礎</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原透過</a:t>
            </a:r>
            <a:r>
              <a:rPr lang="en-US" altLang="zh-TW" sz="1800" dirty="0" smtClean="0">
                <a:latin typeface="微軟正黑體" panose="020B0604030504040204" pitchFamily="34" charset="-120"/>
                <a:ea typeface="微軟正黑體" panose="020B0604030504040204" pitchFamily="34" charset="-120"/>
              </a:rPr>
              <a:t>SMB</a:t>
            </a:r>
            <a:r>
              <a:rPr lang="zh-TW" altLang="en-US" sz="1800" dirty="0" smtClean="0">
                <a:latin typeface="微軟正黑體" panose="020B0604030504040204" pitchFamily="34" charset="-120"/>
                <a:ea typeface="微軟正黑體" panose="020B0604030504040204" pitchFamily="34" charset="-120"/>
              </a:rPr>
              <a:t>輔導計畫</a:t>
            </a:r>
            <a:r>
              <a:rPr lang="zh-TW" altLang="en-US" sz="1800" b="1" dirty="0" smtClean="0">
                <a:latin typeface="微軟正黑體" panose="020B0604030504040204" pitchFamily="34" charset="-120"/>
                <a:ea typeface="微軟正黑體" panose="020B0604030504040204" pitchFamily="34" charset="-120"/>
              </a:rPr>
              <a:t>或自行</a:t>
            </a:r>
            <a:r>
              <a:rPr lang="zh-TW" altLang="en-US" sz="1800" dirty="0" smtClean="0">
                <a:latin typeface="微軟正黑體" panose="020B0604030504040204" pitchFamily="34" charset="-120"/>
                <a:ea typeface="微軟正黑體" panose="020B0604030504040204" pitchFamily="34" charset="-120"/>
              </a:rPr>
              <a:t>建置機聯網系統，原設備聯網數共</a:t>
            </a:r>
            <a:r>
              <a:rPr lang="en-US" altLang="zh-TW" sz="1800" dirty="0" smtClean="0">
                <a:latin typeface="微軟正黑體" panose="020B0604030504040204" pitchFamily="34" charset="-120"/>
                <a:ea typeface="微軟正黑體" panose="020B0604030504040204" pitchFamily="34" charset="-120"/>
              </a:rPr>
              <a:t>O</a:t>
            </a:r>
            <a:r>
              <a:rPr lang="zh-TW" altLang="en-US" sz="1800" dirty="0" smtClean="0">
                <a:latin typeface="微軟正黑體" panose="020B0604030504040204" pitchFamily="34" charset="-120"/>
                <a:ea typeface="微軟正黑體" panose="020B0604030504040204" pitchFamily="34" charset="-120"/>
              </a:rPr>
              <a:t>台</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摘要資訊如</a:t>
            </a:r>
            <a:r>
              <a:rPr lang="zh-TW" altLang="en-US" sz="1800" b="1" dirty="0" smtClean="0">
                <a:latin typeface="微軟正黑體" panose="020B0604030504040204" pitchFamily="34" charset="-120"/>
                <a:ea typeface="微軟正黑體" panose="020B0604030504040204" pitchFamily="34" charset="-120"/>
              </a:rPr>
              <a:t>輔導</a:t>
            </a:r>
            <a:r>
              <a:rPr lang="zh-TW" altLang="en-US" sz="1800" b="1" dirty="0">
                <a:latin typeface="微軟正黑體" panose="020B0604030504040204" pitchFamily="34" charset="-120"/>
                <a:ea typeface="微軟正黑體" panose="020B0604030504040204" pitchFamily="34" charset="-120"/>
              </a:rPr>
              <a:t>前</a:t>
            </a:r>
            <a:r>
              <a:rPr lang="zh-TW" altLang="en-US" sz="1800" b="1" dirty="0" smtClean="0">
                <a:latin typeface="微軟正黑體" panose="020B0604030504040204" pitchFamily="34" charset="-120"/>
                <a:ea typeface="微軟正黑體" panose="020B0604030504040204" pitchFamily="34" charset="-120"/>
              </a:rPr>
              <a:t>系統一覽表</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，原設備稼動率與可視化透過</a:t>
            </a:r>
            <a:r>
              <a:rPr lang="en-US" altLang="zh-TW" sz="1800" dirty="0" smtClean="0">
                <a:latin typeface="微軟正黑體" panose="020B0604030504040204" pitchFamily="34" charset="-120"/>
                <a:ea typeface="微軟正黑體" panose="020B0604030504040204" pitchFamily="34" charset="-120"/>
              </a:rPr>
              <a:t>OOOO(</a:t>
            </a:r>
            <a:r>
              <a:rPr lang="zh-TW" altLang="en-US" sz="1800" dirty="0" smtClean="0">
                <a:latin typeface="微軟正黑體" panose="020B0604030504040204" pitchFamily="34" charset="-120"/>
                <a:ea typeface="微軟正黑體" panose="020B0604030504040204" pitchFamily="34" charset="-120"/>
              </a:rPr>
              <a:t>裝置</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呈現</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a:t>
            </a:r>
            <a:endParaRPr lang="en-US" altLang="zh-TW" sz="1800" dirty="0" smtClean="0">
              <a:latin typeface="微軟正黑體" panose="020B0604030504040204" pitchFamily="34" charset="-120"/>
              <a:ea typeface="微軟正黑體" panose="020B0604030504040204" pitchFamily="34" charset="-120"/>
            </a:endParaRPr>
          </a:p>
          <a:p>
            <a:pPr marL="285750" indent="-285750">
              <a:spcBef>
                <a:spcPts val="600"/>
              </a:spcBef>
              <a:buFont typeface="Wingdings" panose="05000000000000000000" pitchFamily="2" charset="2"/>
              <a:buChar char="l"/>
            </a:pPr>
            <a:r>
              <a:rPr lang="zh-TW" altLang="en-US" sz="1800" dirty="0" smtClean="0">
                <a:latin typeface="微軟正黑體" panose="020B0604030504040204" pitchFamily="34" charset="-120"/>
                <a:ea typeface="微軟正黑體" panose="020B0604030504040204" pitchFamily="34" charset="-120"/>
              </a:rPr>
              <a:t>本案導入地點為</a:t>
            </a:r>
            <a:r>
              <a:rPr lang="en-US" altLang="zh-TW" sz="1800" dirty="0" smtClean="0">
                <a:latin typeface="微軟正黑體" panose="020B0604030504040204" pitchFamily="34" charset="-120"/>
                <a:ea typeface="微軟正黑體" panose="020B0604030504040204" pitchFamily="34" charset="-120"/>
              </a:rPr>
              <a:t>OOO</a:t>
            </a:r>
            <a:r>
              <a:rPr lang="zh-TW" altLang="en-US" sz="1800" dirty="0" smtClean="0">
                <a:latin typeface="微軟正黑體" panose="020B0604030504040204" pitchFamily="34" charset="-120"/>
                <a:ea typeface="微軟正黑體" panose="020B0604030504040204" pitchFamily="34" charset="-120"/>
              </a:rPr>
              <a:t>廠</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地址</a:t>
            </a:r>
            <a:r>
              <a:rPr lang="en-US" altLang="zh-TW" sz="1800" dirty="0" smtClean="0">
                <a:latin typeface="微軟正黑體" panose="020B0604030504040204" pitchFamily="34" charset="-120"/>
                <a:ea typeface="微軟正黑體" panose="020B0604030504040204" pitchFamily="34" charset="-120"/>
              </a:rPr>
              <a:t>:OOOOOO)</a:t>
            </a:r>
            <a:r>
              <a:rPr lang="zh-TW" altLang="en-US" sz="1800" dirty="0" smtClean="0">
                <a:latin typeface="微軟正黑體" panose="020B0604030504040204" pitchFamily="34" charset="-120"/>
                <a:ea typeface="微軟正黑體" panose="020B0604030504040204" pitchFamily="34" charset="-120"/>
              </a:rPr>
              <a:t>或</a:t>
            </a:r>
            <a:r>
              <a:rPr lang="en-US" altLang="zh-TW" sz="1800" dirty="0" smtClean="0">
                <a:latin typeface="微軟正黑體" panose="020B0604030504040204" pitchFamily="34" charset="-120"/>
                <a:ea typeface="微軟正黑體" panose="020B0604030504040204" pitchFamily="34" charset="-120"/>
              </a:rPr>
              <a:t>OOOO</a:t>
            </a:r>
            <a:r>
              <a:rPr lang="zh-TW" altLang="en-US" sz="1800" dirty="0" smtClean="0">
                <a:latin typeface="微軟正黑體" panose="020B0604030504040204" pitchFamily="34" charset="-120"/>
                <a:ea typeface="微軟正黑體" panose="020B0604030504040204" pitchFamily="34" charset="-120"/>
              </a:rPr>
              <a:t>產品</a:t>
            </a:r>
            <a:endParaRPr lang="en-US" altLang="zh-TW" sz="1800" dirty="0" smtClean="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l"/>
            </a:pPr>
            <a:r>
              <a:rPr lang="zh-TW" altLang="zh-TW" sz="1800" b="1" dirty="0" smtClean="0">
                <a:latin typeface="微軟正黑體" panose="020B0604030504040204" pitchFamily="34" charset="-120"/>
                <a:ea typeface="微軟正黑體" panose="020B0604030504040204" pitchFamily="34" charset="-120"/>
              </a:rPr>
              <a:t>可</a:t>
            </a:r>
            <a:r>
              <a:rPr lang="zh-TW" altLang="zh-TW" sz="1800" b="1" dirty="0">
                <a:latin typeface="微軟正黑體" panose="020B0604030504040204" pitchFamily="34" charset="-120"/>
                <a:ea typeface="微軟正黑體" panose="020B0604030504040204" pitchFamily="34" charset="-120"/>
              </a:rPr>
              <a:t>視化</a:t>
            </a:r>
            <a:r>
              <a:rPr lang="en-US" altLang="zh-TW" sz="1800" b="1"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本案</a:t>
            </a:r>
            <a:r>
              <a:rPr lang="zh-TW" altLang="zh-TW" sz="1800" dirty="0" smtClean="0">
                <a:latin typeface="微軟正黑體" panose="020B0604030504040204" pitchFamily="34" charset="-120"/>
                <a:ea typeface="微軟正黑體" panose="020B0604030504040204" pitchFamily="34" charset="-120"/>
              </a:rPr>
              <a:t>系統</a:t>
            </a:r>
            <a:r>
              <a:rPr lang="zh-TW" altLang="en-US" b="1" dirty="0">
                <a:latin typeface="微軟正黑體" panose="020B0604030504040204" pitchFamily="34" charset="-120"/>
                <a:ea typeface="微軟正黑體" panose="020B0604030504040204" pitchFamily="34" charset="-120"/>
              </a:rPr>
              <a:t>規劃</a:t>
            </a:r>
            <a:r>
              <a:rPr lang="zh-TW" altLang="zh-TW" sz="1800" b="1" dirty="0" smtClean="0">
                <a:latin typeface="微軟正黑體" panose="020B0604030504040204" pitchFamily="34" charset="-120"/>
                <a:ea typeface="微軟正黑體" panose="020B0604030504040204" pitchFamily="34" charset="-120"/>
              </a:rPr>
              <a:t>應用</a:t>
            </a:r>
            <a:r>
              <a:rPr lang="zh-TW" altLang="en-US" sz="1800" dirty="0" smtClean="0">
                <a:latin typeface="微軟正黑體" panose="020B0604030504040204" pitchFamily="34" charset="-120"/>
                <a:ea typeface="微軟正黑體" panose="020B0604030504040204" pitchFamily="34" charset="-120"/>
              </a:rPr>
              <a:t>前述</a:t>
            </a:r>
            <a:r>
              <a:rPr lang="zh-TW" altLang="zh-TW" sz="1800" dirty="0" smtClean="0">
                <a:latin typeface="微軟正黑體" panose="020B0604030504040204" pitchFamily="34" charset="-120"/>
                <a:ea typeface="微軟正黑體" panose="020B0604030504040204" pitchFamily="34" charset="-120"/>
              </a:rPr>
              <a:t>數據</a:t>
            </a:r>
            <a:r>
              <a:rPr lang="zh-TW" altLang="zh-TW" sz="1800" dirty="0">
                <a:latin typeface="微軟正黑體" panose="020B0604030504040204" pitchFamily="34" charset="-120"/>
                <a:ea typeface="微軟正黑體" panose="020B0604030504040204" pitchFamily="34" charset="-120"/>
              </a:rPr>
              <a:t>項目</a:t>
            </a:r>
            <a:r>
              <a:rPr lang="zh-TW" altLang="zh-TW" sz="1800" dirty="0" smtClean="0">
                <a:latin typeface="微軟正黑體" panose="020B0604030504040204" pitchFamily="34" charset="-120"/>
                <a:ea typeface="微軟正黑體" panose="020B0604030504040204" pitchFamily="34" charset="-120"/>
              </a:rPr>
              <a:t>進行</a:t>
            </a:r>
            <a:r>
              <a:rPr lang="en-US" altLang="zh-TW" sz="1800" dirty="0" smtClean="0">
                <a:latin typeface="微軟正黑體" panose="020B0604030504040204" pitchFamily="34" charset="-120"/>
                <a:ea typeface="微軟正黑體" panose="020B0604030504040204" pitchFamily="34" charset="-120"/>
              </a:rPr>
              <a:t>  </a:t>
            </a:r>
            <a:r>
              <a:rPr lang="en-US" altLang="zh-TW" sz="1800" u="sng" dirty="0" smtClean="0">
                <a:latin typeface="微軟正黑體" panose="020B0604030504040204" pitchFamily="34" charset="-120"/>
                <a:ea typeface="微軟正黑體" panose="020B0604030504040204" pitchFamily="34" charset="-120"/>
              </a:rPr>
              <a:t>   </a:t>
            </a:r>
            <a:r>
              <a:rPr lang="en-US" altLang="zh-TW" sz="1800" u="sng" dirty="0" smtClean="0">
                <a:latin typeface="微軟正黑體" panose="020B0604030504040204" pitchFamily="34" charset="-120"/>
                <a:ea typeface="微軟正黑體" panose="020B0604030504040204" pitchFamily="34" charset="-120"/>
              </a:rPr>
              <a:t>  </a:t>
            </a:r>
            <a:r>
              <a:rPr lang="zh-TW" altLang="zh-TW" sz="1800" dirty="0" smtClean="0">
                <a:latin typeface="微軟正黑體" panose="020B0604030504040204" pitchFamily="34" charset="-120"/>
                <a:ea typeface="微軟正黑體" panose="020B0604030504040204" pitchFamily="34" charset="-120"/>
              </a:rPr>
              <a:t>項</a:t>
            </a:r>
            <a:r>
              <a:rPr lang="zh-TW" altLang="zh-TW" sz="1800" dirty="0">
                <a:latin typeface="微軟正黑體" panose="020B0604030504040204" pitchFamily="34" charset="-120"/>
                <a:ea typeface="微軟正黑體" panose="020B0604030504040204" pitchFamily="34" charset="-120"/>
              </a:rPr>
              <a:t>即時可視化圖形呈現；</a:t>
            </a:r>
          </a:p>
          <a:p>
            <a:pPr marL="285750" indent="-285750">
              <a:buFont typeface="Wingdings" panose="05000000000000000000" pitchFamily="2" charset="2"/>
              <a:buChar char="l"/>
            </a:pPr>
            <a:r>
              <a:rPr lang="zh-TW" altLang="zh-TW" sz="1800" b="1" dirty="0">
                <a:latin typeface="微軟正黑體" panose="020B0604030504040204" pitchFamily="34" charset="-120"/>
                <a:ea typeface="微軟正黑體" panose="020B0604030504040204" pitchFamily="34" charset="-120"/>
              </a:rPr>
              <a:t>透明化</a:t>
            </a:r>
            <a:r>
              <a:rPr lang="en-US" altLang="zh-TW" sz="1800" b="1"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本案</a:t>
            </a:r>
            <a:r>
              <a:rPr lang="zh-TW" altLang="zh-TW" sz="1800" dirty="0" smtClean="0">
                <a:latin typeface="微軟正黑體" panose="020B0604030504040204" pitchFamily="34" charset="-120"/>
                <a:ea typeface="微軟正黑體" panose="020B0604030504040204" pitchFamily="34" charset="-120"/>
              </a:rPr>
              <a:t>系統</a:t>
            </a:r>
            <a:r>
              <a:rPr lang="zh-TW" altLang="en-US" b="1" dirty="0">
                <a:latin typeface="微軟正黑體" panose="020B0604030504040204" pitchFamily="34" charset="-120"/>
                <a:ea typeface="微軟正黑體" panose="020B0604030504040204" pitchFamily="34" charset="-120"/>
              </a:rPr>
              <a:t>規劃</a:t>
            </a:r>
            <a:r>
              <a:rPr lang="zh-TW" altLang="en-US" sz="1800" b="1" dirty="0" smtClean="0">
                <a:latin typeface="微軟正黑體" panose="020B0604030504040204" pitchFamily="34" charset="-120"/>
                <a:ea typeface="微軟正黑體" panose="020B0604030504040204" pitchFamily="34" charset="-120"/>
              </a:rPr>
              <a:t>設計</a:t>
            </a:r>
            <a:r>
              <a:rPr lang="zh-TW" altLang="en-US" sz="1800" u="sng" dirty="0" smtClean="0">
                <a:latin typeface="微軟正黑體" panose="020B0604030504040204" pitchFamily="34" charset="-120"/>
                <a:ea typeface="微軟正黑體" panose="020B0604030504040204" pitchFamily="34" charset="-120"/>
              </a:rPr>
              <a:t>  </a:t>
            </a:r>
            <a:r>
              <a:rPr lang="en-US" altLang="zh-TW" sz="1800" u="sng" dirty="0" smtClean="0">
                <a:latin typeface="微軟正黑體" panose="020B0604030504040204" pitchFamily="34" charset="-120"/>
                <a:ea typeface="微軟正黑體" panose="020B0604030504040204" pitchFamily="34" charset="-120"/>
              </a:rPr>
              <a:t>   </a:t>
            </a:r>
            <a:r>
              <a:rPr lang="zh-TW" altLang="en-US" sz="1800" dirty="0" smtClean="0">
                <a:latin typeface="微軟正黑體" panose="020B0604030504040204" pitchFamily="34" charset="-120"/>
                <a:ea typeface="微軟正黑體" panose="020B0604030504040204" pitchFamily="34" charset="-120"/>
              </a:rPr>
              <a:t>個</a:t>
            </a:r>
            <a:r>
              <a:rPr lang="zh-TW" altLang="zh-TW" sz="1800" b="1" dirty="0" smtClean="0">
                <a:latin typeface="微軟正黑體" panose="020B0604030504040204" pitchFamily="34" charset="-120"/>
                <a:ea typeface="微軟正黑體" panose="020B0604030504040204" pitchFamily="34" charset="-120"/>
              </a:rPr>
              <a:t>跨</a:t>
            </a:r>
            <a:r>
              <a:rPr lang="zh-TW" altLang="zh-TW" sz="1800" b="1" dirty="0">
                <a:latin typeface="微軟正黑體" panose="020B0604030504040204" pitchFamily="34" charset="-120"/>
                <a:ea typeface="微軟正黑體" panose="020B0604030504040204" pitchFamily="34" charset="-120"/>
              </a:rPr>
              <a:t>系統資料</a:t>
            </a:r>
            <a:r>
              <a:rPr lang="zh-TW" altLang="zh-TW" sz="1800" dirty="0">
                <a:latin typeface="微軟正黑體" panose="020B0604030504040204" pitchFamily="34" charset="-120"/>
                <a:ea typeface="微軟正黑體" panose="020B0604030504040204" pitchFamily="34" charset="-120"/>
              </a:rPr>
              <a:t>之</a:t>
            </a:r>
            <a:r>
              <a:rPr lang="zh-TW" altLang="zh-TW" sz="1800" b="1" dirty="0">
                <a:latin typeface="微軟正黑體" panose="020B0604030504040204" pitchFamily="34" charset="-120"/>
                <a:ea typeface="微軟正黑體" panose="020B0604030504040204" pitchFamily="34" charset="-120"/>
              </a:rPr>
              <a:t>分析比對</a:t>
            </a:r>
            <a:r>
              <a:rPr lang="zh-TW" altLang="zh-TW" sz="1800" dirty="0">
                <a:latin typeface="微軟正黑體" panose="020B0604030504040204" pitchFamily="34" charset="-120"/>
                <a:ea typeface="微軟正黑體" panose="020B0604030504040204" pitchFamily="34" charset="-120"/>
              </a:rPr>
              <a:t>頁</a:t>
            </a:r>
            <a:r>
              <a:rPr lang="zh-TW" altLang="zh-TW" sz="1800" dirty="0" smtClean="0">
                <a:latin typeface="微軟正黑體" panose="020B0604030504040204" pitchFamily="34" charset="-120"/>
                <a:ea typeface="微軟正黑體" panose="020B0604030504040204" pitchFamily="34" charset="-120"/>
              </a:rPr>
              <a:t>面</a:t>
            </a:r>
            <a:r>
              <a:rPr lang="zh-TW" altLang="en-US" sz="1800" dirty="0" smtClean="0">
                <a:latin typeface="微軟正黑體" panose="020B0604030504040204" pitchFamily="34" charset="-120"/>
                <a:ea typeface="微軟正黑體" panose="020B0604030504040204" pitchFamily="34" charset="-120"/>
              </a:rPr>
              <a:t>，供受輔導業者使用</a:t>
            </a:r>
            <a:r>
              <a:rPr lang="zh-TW" altLang="zh-TW" sz="1800" dirty="0" smtClean="0">
                <a:latin typeface="微軟正黑體" panose="020B0604030504040204" pitchFamily="34" charset="-120"/>
                <a:ea typeface="微軟正黑體" panose="020B0604030504040204" pitchFamily="34" charset="-120"/>
              </a:rPr>
              <a:t>。</a:t>
            </a:r>
            <a:endParaRPr lang="zh-TW" altLang="zh-TW" sz="18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l"/>
            </a:pPr>
            <a:r>
              <a:rPr lang="zh-TW" altLang="zh-TW" sz="1800" b="1" dirty="0" smtClean="0">
                <a:latin typeface="微軟正黑體" panose="020B0604030504040204" pitchFamily="34" charset="-120"/>
                <a:ea typeface="微軟正黑體" panose="020B0604030504040204" pitchFamily="34" charset="-120"/>
              </a:rPr>
              <a:t>可</a:t>
            </a:r>
            <a:r>
              <a:rPr lang="zh-TW" altLang="zh-TW" sz="1800" b="1" dirty="0">
                <a:latin typeface="微軟正黑體" panose="020B0604030504040204" pitchFamily="34" charset="-120"/>
                <a:ea typeface="微軟正黑體" panose="020B0604030504040204" pitchFamily="34" charset="-120"/>
              </a:rPr>
              <a:t>預測</a:t>
            </a:r>
            <a:r>
              <a:rPr lang="en-US" altLang="zh-TW" sz="1800" b="1"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本案</a:t>
            </a:r>
            <a:r>
              <a:rPr lang="zh-TW" altLang="zh-TW" sz="1800" dirty="0" smtClean="0">
                <a:latin typeface="微軟正黑體" panose="020B0604030504040204" pitchFamily="34" charset="-120"/>
                <a:ea typeface="微軟正黑體" panose="020B0604030504040204" pitchFamily="34" charset="-120"/>
              </a:rPr>
              <a:t>系統</a:t>
            </a:r>
            <a:r>
              <a:rPr lang="zh-TW" altLang="en-US" dirty="0">
                <a:latin typeface="微軟正黑體" panose="020B0604030504040204" pitchFamily="34" charset="-120"/>
                <a:ea typeface="微軟正黑體" panose="020B0604030504040204" pitchFamily="34" charset="-120"/>
              </a:rPr>
              <a:t>規劃</a:t>
            </a:r>
            <a:r>
              <a:rPr lang="zh-TW" altLang="zh-TW" sz="1800" dirty="0" smtClean="0">
                <a:latin typeface="微軟正黑體" panose="020B0604030504040204" pitchFamily="34" charset="-120"/>
                <a:ea typeface="微軟正黑體" panose="020B0604030504040204" pitchFamily="34" charset="-120"/>
              </a:rPr>
              <a:t>進行</a:t>
            </a:r>
            <a:r>
              <a:rPr lang="en-US" altLang="zh-TW" sz="1800" u="sng" dirty="0" smtClean="0">
                <a:latin typeface="微軟正黑體" panose="020B0604030504040204" pitchFamily="34" charset="-120"/>
                <a:ea typeface="微軟正黑體" panose="020B0604030504040204" pitchFamily="34" charset="-120"/>
              </a:rPr>
              <a:t>   </a:t>
            </a:r>
            <a:r>
              <a:rPr lang="en-US" altLang="zh-TW" sz="1800" u="sng" dirty="0" smtClean="0">
                <a:latin typeface="微軟正黑體" panose="020B0604030504040204" pitchFamily="34" charset="-120"/>
                <a:ea typeface="微軟正黑體" panose="020B0604030504040204" pitchFamily="34" charset="-120"/>
              </a:rPr>
              <a:t>   </a:t>
            </a:r>
            <a:r>
              <a:rPr lang="zh-TW" altLang="zh-TW" sz="1800" dirty="0" smtClean="0">
                <a:latin typeface="微軟正黑體" panose="020B0604030504040204" pitchFamily="34" charset="-120"/>
                <a:ea typeface="微軟正黑體" panose="020B0604030504040204" pitchFamily="34" charset="-120"/>
              </a:rPr>
              <a:t>項</a:t>
            </a:r>
            <a:r>
              <a:rPr lang="zh-TW" altLang="zh-TW" sz="1800" dirty="0">
                <a:latin typeface="微軟正黑體" panose="020B0604030504040204" pitchFamily="34" charset="-120"/>
                <a:ea typeface="微軟正黑體" panose="020B0604030504040204" pitchFamily="34" charset="-120"/>
              </a:rPr>
              <a:t>業者關注事項進行即時預測。</a:t>
            </a:r>
          </a:p>
          <a:p>
            <a:pPr marL="285750" indent="-285750">
              <a:buFont typeface="Wingdings" panose="05000000000000000000" pitchFamily="2" charset="2"/>
              <a:buChar char="l"/>
            </a:pPr>
            <a:r>
              <a:rPr lang="zh-TW" altLang="zh-TW" sz="1800" b="1" dirty="0">
                <a:latin typeface="微軟正黑體" panose="020B0604030504040204" pitchFamily="34" charset="-120"/>
                <a:ea typeface="微軟正黑體" panose="020B0604030504040204" pitchFamily="34" charset="-120"/>
              </a:rPr>
              <a:t>自適化</a:t>
            </a:r>
            <a:r>
              <a:rPr lang="en-US" altLang="zh-TW" sz="1800"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本案</a:t>
            </a:r>
            <a:r>
              <a:rPr lang="zh-TW" altLang="zh-TW" sz="1800" dirty="0" smtClean="0">
                <a:latin typeface="微軟正黑體" panose="020B0604030504040204" pitchFamily="34" charset="-120"/>
                <a:ea typeface="微軟正黑體" panose="020B0604030504040204" pitchFamily="34" charset="-120"/>
              </a:rPr>
              <a:t>系統</a:t>
            </a:r>
            <a:r>
              <a:rPr lang="zh-TW" altLang="en-US" dirty="0">
                <a:latin typeface="微軟正黑體" panose="020B0604030504040204" pitchFamily="34" charset="-120"/>
                <a:ea typeface="微軟正黑體" panose="020B0604030504040204" pitchFamily="34" charset="-120"/>
              </a:rPr>
              <a:t>規劃</a:t>
            </a:r>
            <a:r>
              <a:rPr lang="zh-TW" altLang="en-US" sz="1800" u="sng" dirty="0" smtClean="0">
                <a:latin typeface="微軟正黑體" panose="020B0604030504040204" pitchFamily="34" charset="-120"/>
                <a:ea typeface="微軟正黑體" panose="020B0604030504040204" pitchFamily="34" charset="-120"/>
              </a:rPr>
              <a:t>   </a:t>
            </a:r>
            <a:r>
              <a:rPr lang="en-US" altLang="zh-TW" sz="1800" u="sng" dirty="0" smtClean="0">
                <a:latin typeface="微軟正黑體" panose="020B0604030504040204" pitchFamily="34" charset="-120"/>
                <a:ea typeface="微軟正黑體" panose="020B0604030504040204" pitchFamily="34" charset="-120"/>
              </a:rPr>
              <a:t>   </a:t>
            </a:r>
            <a:r>
              <a:rPr lang="zh-TW" altLang="en-US" sz="1800" dirty="0" smtClean="0">
                <a:latin typeface="微軟正黑體" panose="020B0604030504040204" pitchFamily="34" charset="-120"/>
                <a:ea typeface="微軟正黑體" panose="020B0604030504040204" pitchFamily="34" charset="-120"/>
              </a:rPr>
              <a:t>項事件</a:t>
            </a:r>
            <a:r>
              <a:rPr lang="zh-TW" altLang="zh-TW" sz="1800" dirty="0" smtClean="0">
                <a:latin typeface="微軟正黑體" panose="020B0604030504040204" pitchFamily="34" charset="-120"/>
                <a:ea typeface="微軟正黑體" panose="020B0604030504040204" pitchFamily="34" charset="-120"/>
              </a:rPr>
              <a:t>已</a:t>
            </a:r>
            <a:r>
              <a:rPr lang="zh-TW" altLang="zh-TW" sz="1800" dirty="0">
                <a:latin typeface="微軟正黑體" panose="020B0604030504040204" pitchFamily="34" charset="-120"/>
                <a:ea typeface="微軟正黑體" panose="020B0604030504040204" pitchFamily="34" charset="-120"/>
              </a:rPr>
              <a:t>獲得廠商認可，已獲得受輔導廠商認可</a:t>
            </a:r>
            <a:r>
              <a:rPr lang="zh-TW" altLang="zh-TW" sz="1800" dirty="0" smtClean="0">
                <a:latin typeface="微軟正黑體" panose="020B0604030504040204" pitchFamily="34" charset="-120"/>
                <a:ea typeface="微軟正黑體" panose="020B0604030504040204" pitchFamily="34" charset="-120"/>
              </a:rPr>
              <a:t>，</a:t>
            </a:r>
            <a:endParaRPr lang="en-US" altLang="zh-TW" sz="1800" dirty="0" smtClean="0">
              <a:latin typeface="微軟正黑體" panose="020B0604030504040204" pitchFamily="34" charset="-120"/>
              <a:ea typeface="微軟正黑體" panose="020B0604030504040204" pitchFamily="34" charset="-120"/>
            </a:endParaRPr>
          </a:p>
          <a:p>
            <a:r>
              <a:rPr lang="zh-TW" altLang="en-US" sz="1800" dirty="0">
                <a:latin typeface="微軟正黑體" panose="020B0604030504040204" pitchFamily="34" charset="-120"/>
                <a:ea typeface="微軟正黑體" panose="020B0604030504040204" pitchFamily="34" charset="-120"/>
              </a:rPr>
              <a:t> </a:t>
            </a:r>
            <a:r>
              <a:rPr lang="zh-TW" altLang="en-US" sz="1800" dirty="0" smtClean="0">
                <a:latin typeface="微軟正黑體" panose="020B0604030504040204" pitchFamily="34" charset="-120"/>
                <a:ea typeface="微軟正黑體" panose="020B0604030504040204" pitchFamily="34" charset="-120"/>
              </a:rPr>
              <a:t>    </a:t>
            </a:r>
            <a:r>
              <a:rPr lang="zh-TW" altLang="zh-TW" sz="1800" dirty="0" smtClean="0">
                <a:latin typeface="微軟正黑體" panose="020B0604030504040204" pitchFamily="34" charset="-120"/>
                <a:ea typeface="微軟正黑體" panose="020B0604030504040204" pitchFamily="34" charset="-120"/>
              </a:rPr>
              <a:t>可</a:t>
            </a:r>
            <a:r>
              <a:rPr lang="zh-TW" altLang="zh-TW" sz="1800" dirty="0">
                <a:latin typeface="微軟正黑體" panose="020B0604030504040204" pitchFamily="34" charset="-120"/>
                <a:ea typeface="微軟正黑體" panose="020B0604030504040204" pitchFamily="34" charset="-120"/>
              </a:rPr>
              <a:t>在授權範圍下，進行系統自適化</a:t>
            </a:r>
            <a:r>
              <a:rPr lang="zh-TW" altLang="zh-TW" sz="1800" dirty="0" smtClean="0">
                <a:latin typeface="微軟正黑體" panose="020B0604030504040204" pitchFamily="34" charset="-120"/>
                <a:ea typeface="微軟正黑體" panose="020B0604030504040204" pitchFamily="34" charset="-120"/>
              </a:rPr>
              <a:t>運行</a:t>
            </a:r>
            <a:r>
              <a:rPr lang="zh-TW" altLang="en-US" sz="1800" dirty="0" smtClean="0">
                <a:latin typeface="微軟正黑體" panose="020B0604030504040204" pitchFamily="34" charset="-120"/>
                <a:ea typeface="微軟正黑體" panose="020B0604030504040204" pitchFamily="34" charset="-120"/>
              </a:rPr>
              <a:t>。</a:t>
            </a:r>
            <a:endParaRPr lang="en-US" altLang="zh-TW" sz="18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l"/>
            </a:pPr>
            <a:r>
              <a:rPr lang="zh-TW" altLang="en-US" sz="1800" dirty="0" smtClean="0">
                <a:latin typeface="微軟正黑體" panose="020B0604030504040204" pitchFamily="34" charset="-120"/>
                <a:ea typeface="微軟正黑體" panose="020B0604030504040204" pitchFamily="34" charset="-120"/>
              </a:rPr>
              <a:t>其他</a:t>
            </a:r>
            <a:r>
              <a:rPr lang="en-US" altLang="zh-TW" sz="1800" dirty="0" smtClean="0">
                <a:latin typeface="微軟正黑體" panose="020B0604030504040204" pitchFamily="34" charset="-120"/>
                <a:ea typeface="微軟正黑體" panose="020B0604030504040204" pitchFamily="34" charset="-120"/>
              </a:rPr>
              <a:t>:</a:t>
            </a:r>
          </a:p>
          <a:p>
            <a:pPr marL="266700"/>
            <a:r>
              <a:rPr lang="zh-TW" altLang="en-US" sz="1800" b="1" dirty="0">
                <a:latin typeface="新細明體" panose="02020500000000000000" pitchFamily="18" charset="-120"/>
              </a:rPr>
              <a:t>□</a:t>
            </a:r>
            <a:r>
              <a:rPr lang="zh-TW" altLang="zh-TW" sz="1800" dirty="0" smtClean="0">
                <a:latin typeface="微軟正黑體" panose="020B0604030504040204" pitchFamily="34" charset="-120"/>
                <a:ea typeface="微軟正黑體" panose="020B0604030504040204" pitchFamily="34" charset="-120"/>
              </a:rPr>
              <a:t>本</a:t>
            </a:r>
            <a:r>
              <a:rPr lang="zh-TW" altLang="zh-TW" sz="1800" dirty="0">
                <a:latin typeface="微軟正黑體" panose="020B0604030504040204" pitchFamily="34" charset="-120"/>
                <a:ea typeface="微軟正黑體" panose="020B0604030504040204" pitchFamily="34" charset="-120"/>
              </a:rPr>
              <a:t>案計畫</a:t>
            </a:r>
            <a:r>
              <a:rPr lang="zh-TW" altLang="zh-TW" sz="1800" b="1" dirty="0">
                <a:latin typeface="微軟正黑體" panose="020B0604030504040204" pitchFamily="34" charset="-120"/>
                <a:ea typeface="微軟正黑體" panose="020B0604030504040204" pitchFamily="34" charset="-120"/>
              </a:rPr>
              <a:t>已協助</a:t>
            </a:r>
            <a:r>
              <a:rPr lang="zh-TW" altLang="en-US" sz="1800" b="1" dirty="0">
                <a:latin typeface="微軟正黑體" panose="020B0604030504040204" pitchFamily="34" charset="-120"/>
                <a:ea typeface="微軟正黑體" panose="020B0604030504040204" pitchFamily="34" charset="-120"/>
              </a:rPr>
              <a:t>將</a:t>
            </a:r>
            <a:r>
              <a:rPr lang="en-US" altLang="zh-TW" sz="1800" dirty="0">
                <a:latin typeface="微軟正黑體" panose="020B0604030504040204" pitchFamily="34" charset="-120"/>
                <a:ea typeface="微軟正黑體" panose="020B0604030504040204" pitchFamily="34" charset="-120"/>
              </a:rPr>
              <a:t>_________</a:t>
            </a:r>
            <a:r>
              <a:rPr lang="zh-TW" altLang="zh-TW" sz="1800" dirty="0">
                <a:latin typeface="微軟正黑體" panose="020B0604030504040204" pitchFamily="34" charset="-120"/>
                <a:ea typeface="微軟正黑體" panose="020B0604030504040204" pitchFamily="34" charset="-120"/>
              </a:rPr>
              <a:t>項標準化量值</a:t>
            </a:r>
            <a:r>
              <a:rPr lang="zh-TW" altLang="en-US" sz="1800" dirty="0">
                <a:latin typeface="微軟正黑體" panose="020B0604030504040204" pitchFamily="34" charset="-120"/>
                <a:ea typeface="微軟正黑體" panose="020B0604030504040204" pitchFamily="34" charset="-120"/>
              </a:rPr>
              <a:t>導入頁面</a:t>
            </a:r>
            <a:r>
              <a:rPr lang="zh-TW" altLang="zh-TW" sz="1800" dirty="0">
                <a:latin typeface="微軟正黑體" panose="020B0604030504040204" pitchFamily="34" charset="-120"/>
                <a:ea typeface="微軟正黑體" panose="020B0604030504040204" pitchFamily="34" charset="-120"/>
              </a:rPr>
              <a:t>即時</a:t>
            </a:r>
            <a:r>
              <a:rPr lang="zh-TW" altLang="en-US" sz="1800" dirty="0">
                <a:latin typeface="微軟正黑體" panose="020B0604030504040204" pitchFamily="34" charset="-120"/>
                <a:ea typeface="微軟正黑體" panose="020B0604030504040204" pitchFamily="34" charset="-120"/>
              </a:rPr>
              <a:t>比對</a:t>
            </a:r>
            <a:r>
              <a:rPr lang="zh-TW" altLang="zh-TW" sz="1800" dirty="0">
                <a:latin typeface="微軟正黑體" panose="020B0604030504040204" pitchFamily="34" charset="-120"/>
                <a:ea typeface="微軟正黑體" panose="020B0604030504040204" pitchFamily="34" charset="-120"/>
              </a:rPr>
              <a:t>呈現。</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生</a:t>
            </a:r>
            <a:r>
              <a:rPr lang="zh-TW" altLang="zh-TW" sz="1800" dirty="0" smtClean="0">
                <a:latin typeface="微軟正黑體" panose="020B0604030504040204" pitchFamily="34" charset="-120"/>
                <a:ea typeface="微軟正黑體" panose="020B0604030504040204" pitchFamily="34" charset="-120"/>
              </a:rPr>
              <a:t>產線</a:t>
            </a:r>
            <a:r>
              <a:rPr lang="en-US" altLang="zh-TW" sz="1800" dirty="0">
                <a:latin typeface="微軟正黑體" panose="020B0604030504040204" pitchFamily="34" charset="-120"/>
                <a:ea typeface="微軟正黑體" panose="020B0604030504040204" pitchFamily="34" charset="-120"/>
              </a:rPr>
              <a:t>)</a:t>
            </a:r>
            <a:endParaRPr lang="zh-TW" altLang="zh-TW" sz="1800" dirty="0" smtClean="0">
              <a:latin typeface="微軟正黑體" panose="020B0604030504040204" pitchFamily="34" charset="-120"/>
              <a:ea typeface="微軟正黑體" panose="020B0604030504040204" pitchFamily="34" charset="-120"/>
            </a:endParaRPr>
          </a:p>
          <a:p>
            <a:pPr marL="266700"/>
            <a:r>
              <a:rPr lang="zh-TW" altLang="en-US" sz="1800" b="1" dirty="0" smtClean="0">
                <a:latin typeface="新細明體" panose="02020500000000000000" pitchFamily="18" charset="-120"/>
              </a:rPr>
              <a:t>□</a:t>
            </a:r>
            <a:r>
              <a:rPr lang="zh-TW" altLang="zh-TW" sz="1800" dirty="0">
                <a:latin typeface="微軟正黑體" panose="020B0604030504040204" pitchFamily="34" charset="-120"/>
                <a:ea typeface="微軟正黑體" panose="020B0604030504040204" pitchFamily="34" charset="-120"/>
              </a:rPr>
              <a:t>本案計畫已完成</a:t>
            </a:r>
            <a:r>
              <a:rPr lang="en-US" altLang="zh-TW" sz="1800" dirty="0">
                <a:latin typeface="微軟正黑體" panose="020B0604030504040204" pitchFamily="34" charset="-120"/>
                <a:ea typeface="微軟正黑體" panose="020B0604030504040204" pitchFamily="34" charset="-120"/>
              </a:rPr>
              <a:t>_________</a:t>
            </a:r>
            <a:r>
              <a:rPr lang="zh-TW" altLang="zh-TW" sz="1800" dirty="0">
                <a:latin typeface="微軟正黑體" panose="020B0604030504040204" pitchFamily="34" charset="-120"/>
                <a:ea typeface="微軟正黑體" panose="020B0604030504040204" pitchFamily="34" charset="-120"/>
              </a:rPr>
              <a:t>項可預測與自適化智慧應用功能定義使用方式</a:t>
            </a:r>
            <a:r>
              <a:rPr lang="zh-TW" altLang="zh-TW" sz="1800" dirty="0" smtClean="0">
                <a:latin typeface="微軟正黑體" panose="020B0604030504040204" pitchFamily="34" charset="-120"/>
                <a:ea typeface="微軟正黑體" panose="020B0604030504040204" pitchFamily="34" charset="-120"/>
              </a:rPr>
              <a:t>。</a:t>
            </a:r>
            <a:endParaRPr lang="en-US" altLang="zh-TW" sz="1800" dirty="0">
              <a:latin typeface="微軟正黑體" panose="020B0604030504040204" pitchFamily="34" charset="-120"/>
              <a:ea typeface="微軟正黑體" panose="020B0604030504040204" pitchFamily="34" charset="-120"/>
            </a:endParaRPr>
          </a:p>
        </p:txBody>
      </p:sp>
      <p:sp>
        <p:nvSpPr>
          <p:cNvPr id="11"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13"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a:t>
            </a:r>
            <a:r>
              <a:rPr lang="zh-TW" altLang="en-US" sz="2400" b="1" dirty="0">
                <a:solidFill>
                  <a:srgbClr val="0070C0"/>
                </a:solidFill>
              </a:rPr>
              <a:t>疫後</a:t>
            </a:r>
            <a:r>
              <a:rPr lang="en-US" altLang="zh-TW" sz="2400" b="1" dirty="0">
                <a:solidFill>
                  <a:srgbClr val="0070C0"/>
                </a:solidFill>
              </a:rPr>
              <a:t>SMU-Phase II)</a:t>
            </a:r>
            <a:endParaRPr lang="en-US" altLang="zh-TW" sz="2400" b="1" dirty="0" smtClean="0">
              <a:solidFill>
                <a:srgbClr val="0070C0"/>
              </a:solidFill>
            </a:endParaRPr>
          </a:p>
        </p:txBody>
      </p:sp>
    </p:spTree>
    <p:extLst>
      <p:ext uri="{BB962C8B-B14F-4D97-AF65-F5344CB8AC3E}">
        <p14:creationId xmlns:p14="http://schemas.microsoft.com/office/powerpoint/2010/main" val="40031499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pPr>
              <a:defRPr/>
            </a:pPr>
            <a:fld id="{121B2091-FFCE-254C-A002-1BA047FB4293}" type="slidenum">
              <a:rPr lang="en-US" altLang="zh-TW" smtClean="0"/>
              <a:pPr>
                <a:defRPr/>
              </a:pPr>
              <a:t>31</a:t>
            </a:fld>
            <a:endParaRPr lang="en-US" altLang="zh-TW"/>
          </a:p>
        </p:txBody>
      </p:sp>
      <p:sp>
        <p:nvSpPr>
          <p:cNvPr id="7" name="文字方塊 6"/>
          <p:cNvSpPr txBox="1"/>
          <p:nvPr/>
        </p:nvSpPr>
        <p:spPr>
          <a:xfrm>
            <a:off x="124544" y="1311106"/>
            <a:ext cx="8983960" cy="4201150"/>
          </a:xfrm>
          <a:prstGeom prst="rect">
            <a:avLst/>
          </a:prstGeom>
          <a:noFill/>
        </p:spPr>
        <p:txBody>
          <a:bodyPr wrap="square" rtlCol="0">
            <a:spAutoFit/>
          </a:bodyPr>
          <a:lstStyle/>
          <a:p>
            <a:pPr marL="342900" indent="-342900">
              <a:buFont typeface="Wingdings" panose="05000000000000000000" pitchFamily="2" charset="2"/>
              <a:buChar char="p"/>
            </a:pP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本</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流程數位化專案</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案</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導入地點為</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OOO</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廠</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地址</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:OOOOOO)</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，以</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OOOO</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產品生產製程為實施</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例，本</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案</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涵蓋</a:t>
            </a:r>
            <a:r>
              <a:rPr lang="en-US" altLang="zh-TW" b="1" u="sng" dirty="0" smtClean="0">
                <a:solidFill>
                  <a:schemeClr val="accent1">
                    <a:lumMod val="50000"/>
                  </a:schemeClr>
                </a:solidFill>
                <a:latin typeface="微軟正黑體" panose="020B0604030504040204" pitchFamily="34" charset="-120"/>
                <a:ea typeface="微軟正黑體" panose="020B0604030504040204" pitchFamily="34" charset="-120"/>
              </a:rPr>
              <a:t>O</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項</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生產作業</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流程</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流程示意圖如</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p17</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白底黑框</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p"/>
            </a:pP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本案系統導入時受</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輔導業者</a:t>
            </a:r>
            <a:r>
              <a:rPr lang="zh-TW" altLang="en-US" b="1" dirty="0" smtClean="0">
                <a:solidFill>
                  <a:srgbClr val="FF0000"/>
                </a:solidFill>
                <a:latin typeface="微軟正黑體" panose="020B0604030504040204" pitchFamily="34" charset="-120"/>
                <a:ea typeface="微軟正黑體" panose="020B0604030504040204" pitchFamily="34" charset="-120"/>
              </a:rPr>
              <a:t>已具備</a:t>
            </a:r>
            <a:r>
              <a:rPr lang="zh-TW" altLang="en-US" b="1" dirty="0">
                <a:solidFill>
                  <a:srgbClr val="FF0000"/>
                </a:solidFill>
                <a:latin typeface="微軟正黑體" panose="020B0604030504040204" pitchFamily="34" charset="-120"/>
                <a:ea typeface="微軟正黑體" panose="020B0604030504040204" pitchFamily="34" charset="-120"/>
              </a:rPr>
              <a:t>跨系統資訊透明</a:t>
            </a:r>
            <a:r>
              <a:rPr lang="zh-TW" altLang="en-US" b="1" dirty="0" smtClean="0">
                <a:solidFill>
                  <a:srgbClr val="FF0000"/>
                </a:solidFill>
                <a:latin typeface="微軟正黑體" panose="020B0604030504040204" pitchFamily="34" charset="-120"/>
                <a:ea typeface="微軟正黑體" panose="020B0604030504040204" pitchFamily="34" charset="-120"/>
              </a:rPr>
              <a:t>化</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原透過</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SMU</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輔導</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計畫或自行</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建置系統</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，本案所涉及作業流程具備自動化擷取相關資訊之基礎。</a:t>
            </a:r>
            <a:endPar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p"/>
            </a:pP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本</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案共從</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O</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台設備，</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O</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台系統擷取</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O</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項數據</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表列如附件</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作為數位流程數據基礎。</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marL="285750" indent="-285750">
              <a:spcBef>
                <a:spcPts val="600"/>
              </a:spcBef>
              <a:buFont typeface="Wingdings" panose="05000000000000000000" pitchFamily="2" charset="2"/>
              <a:buChar char="p"/>
            </a:pP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本案</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規劃</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建立</a:t>
            </a:r>
            <a:r>
              <a:rPr lang="en-US" altLang="zh-TW" b="1" u="sng" dirty="0" smtClean="0">
                <a:solidFill>
                  <a:schemeClr val="accent1">
                    <a:lumMod val="50000"/>
                  </a:schemeClr>
                </a:solidFill>
                <a:latin typeface="微軟正黑體" panose="020B0604030504040204" pitchFamily="34" charset="-120"/>
                <a:ea typeface="微軟正黑體" panose="020B0604030504040204" pitchFamily="34" charset="-120"/>
              </a:rPr>
              <a:t>O </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項不同流程之以流程圖方式數位化進度呈現顯示頁面</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示意圖如</a:t>
            </a:r>
            <a:r>
              <a:rPr lang="en-US" altLang="zh-TW" b="1" dirty="0" err="1" smtClean="0">
                <a:solidFill>
                  <a:schemeClr val="accent1">
                    <a:lumMod val="50000"/>
                  </a:schemeClr>
                </a:solidFill>
                <a:latin typeface="微軟正黑體" panose="020B0604030504040204" pitchFamily="34" charset="-120"/>
                <a:ea typeface="微軟正黑體" panose="020B0604030504040204" pitchFamily="34" charset="-120"/>
              </a:rPr>
              <a:t>p.OO</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，主要呈現各站之執行工單名稱、目標數量、即時生產數量、工單開始</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結束時間、</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等。</a:t>
            </a:r>
            <a:endPar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endParaRPr>
          </a:p>
          <a:p>
            <a:pPr marL="285750" indent="-285750">
              <a:spcBef>
                <a:spcPts val="600"/>
              </a:spcBef>
              <a:buFont typeface="Wingdings" panose="05000000000000000000" pitchFamily="2" charset="2"/>
              <a:buChar char="p"/>
            </a:pP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本案於規劃</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2</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個單一製程中，建立作業流程中之以數位化表列方式呈現單站作業流程</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示意圖如</a:t>
            </a:r>
            <a:r>
              <a:rPr lang="en-US" altLang="zh-TW" b="1" dirty="0" err="1" smtClean="0">
                <a:solidFill>
                  <a:schemeClr val="accent1">
                    <a:lumMod val="50000"/>
                  </a:schemeClr>
                </a:solidFill>
                <a:latin typeface="微軟正黑體" panose="020B0604030504040204" pitchFamily="34" charset="-120"/>
                <a:ea typeface="微軟正黑體" panose="020B0604030504040204" pitchFamily="34" charset="-120"/>
              </a:rPr>
              <a:t>p.OO</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，可顯示某產品於該製程表準作業說明、各作業表準作業時間、該作業作業參數</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或程式</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，其中</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OOO</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可透過系統自動擷取數據。</a:t>
            </a:r>
            <a:endPar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endParaRPr>
          </a:p>
          <a:p>
            <a:pPr marL="285750" indent="-285750">
              <a:spcBef>
                <a:spcPts val="600"/>
              </a:spcBef>
              <a:buFont typeface="Wingdings" panose="05000000000000000000" pitchFamily="2" charset="2"/>
              <a:buChar char="p"/>
            </a:pP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本</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案系統可自動計算、有效作業時間、無效作業時間</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等待時間</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、平均循環作業時間</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供</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業者分析</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OOO</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a:t>
            </a:r>
            <a:endPar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9"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11"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a:t>
            </a:r>
            <a:r>
              <a:rPr lang="zh-TW" altLang="en-US" sz="2400" b="1" dirty="0">
                <a:solidFill>
                  <a:srgbClr val="0070C0"/>
                </a:solidFill>
              </a:rPr>
              <a:t>疫後</a:t>
            </a:r>
            <a:r>
              <a:rPr lang="en-US" altLang="zh-TW" sz="2400" b="1" dirty="0">
                <a:solidFill>
                  <a:srgbClr val="0070C0"/>
                </a:solidFill>
              </a:rPr>
              <a:t>SMU-Phase II)</a:t>
            </a:r>
            <a:endParaRPr lang="en-US" altLang="zh-TW" sz="2400" b="1" dirty="0" smtClean="0">
              <a:solidFill>
                <a:srgbClr val="0070C0"/>
              </a:solidFill>
            </a:endParaRPr>
          </a:p>
        </p:txBody>
      </p:sp>
    </p:spTree>
    <p:extLst>
      <p:ext uri="{BB962C8B-B14F-4D97-AF65-F5344CB8AC3E}">
        <p14:creationId xmlns:p14="http://schemas.microsoft.com/office/powerpoint/2010/main" val="51116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pPr>
              <a:defRPr/>
            </a:pPr>
            <a:fld id="{121B2091-FFCE-254C-A002-1BA047FB4293}" type="slidenum">
              <a:rPr lang="en-US" altLang="zh-TW" smtClean="0"/>
              <a:pPr>
                <a:defRPr/>
              </a:pPr>
              <a:t>32</a:t>
            </a:fld>
            <a:endParaRPr lang="en-US" altLang="zh-TW"/>
          </a:p>
        </p:txBody>
      </p:sp>
      <p:sp>
        <p:nvSpPr>
          <p:cNvPr id="4" name="文字方塊 3"/>
          <p:cNvSpPr txBox="1"/>
          <p:nvPr/>
        </p:nvSpPr>
        <p:spPr>
          <a:xfrm>
            <a:off x="-23944" y="1268760"/>
            <a:ext cx="9361040" cy="4624343"/>
          </a:xfrm>
          <a:prstGeom prst="rect">
            <a:avLst/>
          </a:prstGeom>
          <a:noFill/>
        </p:spPr>
        <p:txBody>
          <a:bodyPr wrap="square" rtlCol="0">
            <a:spAutoFit/>
          </a:bodyPr>
          <a:lstStyle/>
          <a:p>
            <a:pPr marL="342900" indent="-342900">
              <a:spcBef>
                <a:spcPts val="300"/>
              </a:spcBef>
              <a:buFont typeface="Wingdings" panose="05000000000000000000" pitchFamily="2" charset="2"/>
              <a:buChar char="l"/>
            </a:pPr>
            <a:r>
              <a:rPr lang="zh-TW" altLang="en-US" sz="1600" dirty="0" smtClean="0">
                <a:latin typeface="微軟正黑體" panose="020B0604030504040204" pitchFamily="34" charset="-120"/>
                <a:ea typeface="微軟正黑體" panose="020B0604030504040204" pitchFamily="34" charset="-120"/>
              </a:rPr>
              <a:t>本案系統除與原機聯網系統進行資訊整合外，與</a:t>
            </a:r>
            <a:r>
              <a:rPr lang="en-US" altLang="zh-TW" sz="1600" dirty="0">
                <a:latin typeface="微軟正黑體" panose="020B0604030504040204" pitchFamily="34" charset="-120"/>
                <a:ea typeface="微軟正黑體" panose="020B0604030504040204" pitchFamily="34" charset="-120"/>
              </a:rPr>
              <a:t>N</a:t>
            </a:r>
            <a:r>
              <a:rPr lang="zh-TW" altLang="en-US" sz="1600" dirty="0" smtClean="0">
                <a:latin typeface="微軟正黑體" panose="020B0604030504040204" pitchFamily="34" charset="-120"/>
                <a:ea typeface="微軟正黑體" panose="020B0604030504040204" pitchFamily="34" charset="-120"/>
              </a:rPr>
              <a:t>項</a:t>
            </a:r>
            <a:r>
              <a:rPr lang="zh-TW" altLang="en-US" sz="1600" dirty="0">
                <a:latin typeface="微軟正黑體" panose="020B0604030504040204" pitchFamily="34" charset="-120"/>
                <a:ea typeface="微軟正黑體" panose="020B0604030504040204" pitchFamily="34" charset="-120"/>
              </a:rPr>
              <a:t>管理系統進行整合</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或介接</a:t>
            </a:r>
            <a:r>
              <a:rPr lang="en-US" altLang="zh-TW" sz="1600" dirty="0" smtClean="0">
                <a:latin typeface="微軟正黑體" panose="020B0604030504040204" pitchFamily="34" charset="-120"/>
                <a:ea typeface="微軟正黑體" panose="020B0604030504040204" pitchFamily="34" charset="-120"/>
              </a:rPr>
              <a:t>):</a:t>
            </a:r>
          </a:p>
          <a:p>
            <a:pPr marL="542925" indent="-180975">
              <a:spcBef>
                <a:spcPts val="300"/>
              </a:spcBef>
            </a:pPr>
            <a:r>
              <a:rPr lang="zh-TW" altLang="en-US" sz="1600" dirty="0">
                <a:latin typeface="新細明體" panose="02020500000000000000" pitchFamily="18" charset="-120"/>
              </a:rPr>
              <a:t>□</a:t>
            </a:r>
            <a:r>
              <a:rPr lang="zh-TW" altLang="en-US" sz="1600" dirty="0" smtClean="0">
                <a:latin typeface="微軟正黑體" panose="020B0604030504040204" pitchFamily="34" charset="-120"/>
                <a:ea typeface="微軟正黑體" panose="020B0604030504040204" pitchFamily="34" charset="-120"/>
              </a:rPr>
              <a:t>本案系統可初步替代受輔導業者之</a:t>
            </a:r>
            <a:r>
              <a:rPr lang="zh-TW" altLang="en-US" sz="1600" dirty="0">
                <a:latin typeface="新細明體" panose="02020500000000000000" pitchFamily="18" charset="-120"/>
              </a:rPr>
              <a:t>□</a:t>
            </a:r>
            <a:r>
              <a:rPr lang="zh-TW" altLang="en-US" sz="1600" dirty="0" smtClean="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ERP/</a:t>
            </a:r>
            <a:r>
              <a:rPr lang="zh-TW" altLang="en-US" sz="1600" dirty="0">
                <a:latin typeface="微軟正黑體" panose="020B0604030504040204" pitchFamily="34" charset="-120"/>
                <a:ea typeface="微軟正黑體" panose="020B0604030504040204" pitchFamily="34" charset="-120"/>
              </a:rPr>
              <a:t> </a:t>
            </a:r>
            <a:r>
              <a:rPr lang="zh-TW" altLang="en-US" sz="1600" dirty="0">
                <a:latin typeface="新細明體" panose="02020500000000000000" pitchFamily="18" charset="-120"/>
              </a:rPr>
              <a:t>□ </a:t>
            </a:r>
            <a:r>
              <a:rPr lang="en-US" altLang="zh-TW" sz="1600" dirty="0" smtClean="0">
                <a:latin typeface="微軟正黑體" panose="020B0604030504040204" pitchFamily="34" charset="-120"/>
                <a:ea typeface="微軟正黑體" panose="020B0604030504040204" pitchFamily="34" charset="-120"/>
              </a:rPr>
              <a:t>MES/</a:t>
            </a:r>
            <a:r>
              <a:rPr lang="zh-TW" altLang="en-US" sz="1600" dirty="0">
                <a:latin typeface="新細明體" panose="02020500000000000000" pitchFamily="18" charset="-120"/>
              </a:rPr>
              <a:t> □</a:t>
            </a:r>
            <a:r>
              <a:rPr lang="zh-TW" altLang="en-US" sz="1600" dirty="0" smtClean="0">
                <a:latin typeface="微軟正黑體" panose="020B0604030504040204" pitchFamily="34" charset="-120"/>
                <a:ea typeface="微軟正黑體" panose="020B0604030504040204" pitchFamily="34" charset="-120"/>
              </a:rPr>
              <a:t>報工</a:t>
            </a:r>
            <a:r>
              <a:rPr lang="en-US" altLang="zh-TW" sz="1600" dirty="0" smtClean="0">
                <a:latin typeface="微軟正黑體" panose="020B0604030504040204" pitchFamily="34" charset="-120"/>
                <a:ea typeface="微軟正黑體" panose="020B0604030504040204" pitchFamily="34" charset="-120"/>
              </a:rPr>
              <a:t>/</a:t>
            </a:r>
            <a:r>
              <a:rPr lang="zh-TW" altLang="en-US" sz="1600" dirty="0">
                <a:latin typeface="新細明體" panose="02020500000000000000" pitchFamily="18" charset="-120"/>
              </a:rPr>
              <a:t> □ </a:t>
            </a:r>
            <a:r>
              <a:rPr lang="en-US" altLang="zh-TW" sz="1600" dirty="0" smtClean="0">
                <a:latin typeface="微軟正黑體" panose="020B0604030504040204" pitchFamily="34" charset="-120"/>
                <a:ea typeface="微軟正黑體" panose="020B0604030504040204" pitchFamily="34" charset="-120"/>
              </a:rPr>
              <a:t>_____</a:t>
            </a:r>
            <a:r>
              <a:rPr lang="zh-TW" altLang="en-US" sz="1600" dirty="0" smtClean="0">
                <a:latin typeface="微軟正黑體" panose="020B0604030504040204" pitchFamily="34" charset="-120"/>
                <a:ea typeface="微軟正黑體" panose="020B0604030504040204" pitchFamily="34" charset="-120"/>
              </a:rPr>
              <a:t>，</a:t>
            </a:r>
            <a:endParaRPr lang="en-US" altLang="zh-TW" sz="1600" dirty="0" smtClean="0">
              <a:latin typeface="微軟正黑體" panose="020B0604030504040204" pitchFamily="34" charset="-120"/>
              <a:ea typeface="微軟正黑體" panose="020B0604030504040204" pitchFamily="34" charset="-120"/>
            </a:endParaRPr>
          </a:p>
          <a:p>
            <a:pPr marL="542925" indent="-180975">
              <a:spcBef>
                <a:spcPts val="300"/>
              </a:spcBef>
            </a:pPr>
            <a:r>
              <a:rPr lang="zh-TW" altLang="en-US" sz="1600" dirty="0" smtClean="0">
                <a:latin typeface="微軟正黑體" panose="020B0604030504040204" pitchFamily="34" charset="-120"/>
                <a:ea typeface="微軟正黑體" panose="020B0604030504040204" pitchFamily="34" charset="-120"/>
              </a:rPr>
              <a:t>並受輔導業者已進行測試使用；</a:t>
            </a:r>
            <a:endParaRPr lang="en-US" altLang="zh-TW" sz="1600" dirty="0" smtClean="0">
              <a:latin typeface="微軟正黑體" panose="020B0604030504040204" pitchFamily="34" charset="-120"/>
              <a:ea typeface="微軟正黑體" panose="020B0604030504040204" pitchFamily="34" charset="-120"/>
            </a:endParaRPr>
          </a:p>
          <a:p>
            <a:pPr marL="647700" indent="-285750">
              <a:spcBef>
                <a:spcPts val="300"/>
              </a:spcBef>
              <a:buFont typeface="Wingdings" panose="05000000000000000000" pitchFamily="2" charset="2"/>
              <a:buChar char="l"/>
            </a:pPr>
            <a:r>
              <a:rPr lang="zh-TW" altLang="en-US" sz="1400" dirty="0" smtClean="0">
                <a:latin typeface="微軟正黑體" panose="020B0604030504040204" pitchFamily="34" charset="-120"/>
                <a:ea typeface="微軟正黑體" panose="020B0604030504040204" pitchFamily="34" charset="-120"/>
              </a:rPr>
              <a:t>受輔導業者</a:t>
            </a:r>
            <a:r>
              <a:rPr lang="zh-TW" altLang="en-US" sz="1400" dirty="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未使用</a:t>
            </a:r>
            <a:r>
              <a:rPr lang="en-US" altLang="zh-TW" sz="1400" dirty="0" smtClean="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 </a:t>
            </a:r>
            <a:r>
              <a:rPr lang="zh-TW" altLang="en-US" sz="1400" dirty="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已使用</a:t>
            </a:r>
            <a:r>
              <a:rPr lang="en-US" altLang="zh-TW" sz="1400" dirty="0" smtClean="0">
                <a:latin typeface="微軟正黑體" panose="020B0604030504040204" pitchFamily="34" charset="-120"/>
                <a:ea typeface="微軟正黑體" panose="020B0604030504040204" pitchFamily="34" charset="-120"/>
              </a:rPr>
              <a:t>ERP</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品牌為</a:t>
            </a:r>
            <a:r>
              <a:rPr lang="en-US" altLang="zh-TW" sz="1400" dirty="0" smtClean="0">
                <a:latin typeface="微軟正黑體" panose="020B0604030504040204" pitchFamily="34" charset="-120"/>
                <a:ea typeface="微軟正黑體" panose="020B0604030504040204" pitchFamily="34" charset="-120"/>
              </a:rPr>
              <a:t>________)</a:t>
            </a:r>
            <a:r>
              <a:rPr lang="zh-TW" altLang="en-US" sz="1400" dirty="0" smtClean="0">
                <a:latin typeface="微軟正黑體" panose="020B0604030504040204" pitchFamily="34" charset="-120"/>
                <a:ea typeface="微軟正黑體" panose="020B0604030504040204" pitchFamily="34" charset="-120"/>
              </a:rPr>
              <a:t>，且</a:t>
            </a:r>
            <a:r>
              <a:rPr lang="zh-TW" altLang="en-US" sz="1400" dirty="0" smtClean="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未與</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 </a:t>
            </a:r>
            <a:r>
              <a:rPr lang="zh-TW" altLang="en-US" sz="1400" dirty="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已</a:t>
            </a:r>
            <a:r>
              <a:rPr lang="zh-TW" altLang="en-US" sz="1400" dirty="0">
                <a:latin typeface="微軟正黑體" panose="020B0604030504040204" pitchFamily="34" charset="-120"/>
                <a:ea typeface="微軟正黑體" panose="020B0604030504040204" pitchFamily="34" charset="-120"/>
              </a:rPr>
              <a:t>與該公司</a:t>
            </a:r>
            <a:r>
              <a:rPr lang="en-US" altLang="zh-TW" sz="1400" dirty="0">
                <a:latin typeface="微軟正黑體" panose="020B0604030504040204" pitchFamily="34" charset="-120"/>
                <a:ea typeface="微軟正黑體" panose="020B0604030504040204" pitchFamily="34" charset="-120"/>
              </a:rPr>
              <a:t>ERP</a:t>
            </a:r>
            <a:r>
              <a:rPr lang="zh-TW" altLang="en-US" sz="1400" dirty="0" smtClean="0">
                <a:latin typeface="微軟正黑體" panose="020B0604030504040204" pitchFamily="34" charset="-120"/>
                <a:ea typeface="微軟正黑體" panose="020B0604030504040204" pitchFamily="34" charset="-120"/>
              </a:rPr>
              <a:t>系統進行</a:t>
            </a:r>
            <a:r>
              <a:rPr lang="zh-TW" altLang="en-US" sz="1400" dirty="0">
                <a:latin typeface="微軟正黑體" panose="020B0604030504040204" pitchFamily="34" charset="-120"/>
                <a:ea typeface="微軟正黑體" panose="020B0604030504040204" pitchFamily="34" charset="-120"/>
              </a:rPr>
              <a:t>資訊整合； </a:t>
            </a:r>
            <a:endParaRPr lang="en-US" altLang="zh-TW" sz="1400" dirty="0">
              <a:latin typeface="微軟正黑體" panose="020B0604030504040204" pitchFamily="34" charset="-120"/>
              <a:ea typeface="微軟正黑體" panose="020B0604030504040204" pitchFamily="34" charset="-120"/>
            </a:endParaRPr>
          </a:p>
          <a:p>
            <a:pPr marL="647700" indent="-285750">
              <a:spcBef>
                <a:spcPts val="300"/>
              </a:spcBef>
              <a:buFont typeface="Wingdings" panose="05000000000000000000" pitchFamily="2" charset="2"/>
              <a:buChar char="l"/>
            </a:pPr>
            <a:r>
              <a:rPr lang="zh-TW" altLang="en-US" sz="1400" dirty="0" smtClean="0">
                <a:latin typeface="微軟正黑體" panose="020B0604030504040204" pitchFamily="34" charset="-120"/>
                <a:ea typeface="微軟正黑體" panose="020B0604030504040204" pitchFamily="34" charset="-120"/>
              </a:rPr>
              <a:t>受</a:t>
            </a:r>
            <a:r>
              <a:rPr lang="zh-TW" altLang="en-US" sz="1400" dirty="0">
                <a:latin typeface="微軟正黑體" panose="020B0604030504040204" pitchFamily="34" charset="-120"/>
                <a:ea typeface="微軟正黑體" panose="020B0604030504040204" pitchFamily="34" charset="-120"/>
              </a:rPr>
              <a:t>輔導</a:t>
            </a:r>
            <a:r>
              <a:rPr lang="zh-TW" altLang="en-US" sz="1400" dirty="0" smtClean="0">
                <a:latin typeface="微軟正黑體" panose="020B0604030504040204" pitchFamily="34" charset="-120"/>
                <a:ea typeface="微軟正黑體" panose="020B0604030504040204" pitchFamily="34" charset="-120"/>
              </a:rPr>
              <a:t>業者</a:t>
            </a:r>
            <a:r>
              <a:rPr lang="zh-TW" altLang="en-US" sz="1400" dirty="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未</a:t>
            </a:r>
            <a:r>
              <a:rPr lang="zh-TW" altLang="en-US" sz="1400" dirty="0">
                <a:latin typeface="微軟正黑體" panose="020B0604030504040204" pitchFamily="34" charset="-120"/>
                <a:ea typeface="微軟正黑體" panose="020B0604030504040204" pitchFamily="34" charset="-120"/>
              </a:rPr>
              <a:t>使用</a:t>
            </a:r>
            <a:r>
              <a:rPr lang="en-US" altLang="zh-TW" sz="1400" dirty="0" smtClean="0">
                <a:latin typeface="微軟正黑體" panose="020B0604030504040204" pitchFamily="34" charset="-120"/>
                <a:ea typeface="微軟正黑體" panose="020B0604030504040204" pitchFamily="34" charset="-120"/>
              </a:rPr>
              <a:t>/</a:t>
            </a:r>
            <a:r>
              <a:rPr lang="zh-TW" altLang="en-US" sz="1400" dirty="0">
                <a:latin typeface="新細明體" panose="02020500000000000000" pitchFamily="18" charset="-120"/>
              </a:rPr>
              <a:t> □</a:t>
            </a:r>
            <a:r>
              <a:rPr lang="zh-TW" altLang="en-US" sz="1400" dirty="0" smtClean="0">
                <a:latin typeface="微軟正黑體" panose="020B0604030504040204" pitchFamily="34" charset="-120"/>
                <a:ea typeface="微軟正黑體" panose="020B0604030504040204" pitchFamily="34" charset="-120"/>
              </a:rPr>
              <a:t>已使用</a:t>
            </a:r>
            <a:r>
              <a:rPr lang="en-US" altLang="zh-TW" sz="1400" dirty="0" smtClean="0">
                <a:latin typeface="微軟正黑體" panose="020B0604030504040204" pitchFamily="34" charset="-120"/>
                <a:ea typeface="微軟正黑體" panose="020B0604030504040204" pitchFamily="34" charset="-120"/>
              </a:rPr>
              <a:t>MES(</a:t>
            </a:r>
            <a:r>
              <a:rPr lang="zh-TW" altLang="en-US" sz="1400" dirty="0" smtClean="0">
                <a:latin typeface="微軟正黑體" panose="020B0604030504040204" pitchFamily="34" charset="-120"/>
                <a:ea typeface="微軟正黑體" panose="020B0604030504040204" pitchFamily="34" charset="-120"/>
              </a:rPr>
              <a:t>品牌為</a:t>
            </a:r>
            <a:r>
              <a:rPr lang="en-US" altLang="zh-TW" sz="1400" dirty="0" smtClean="0">
                <a:latin typeface="微軟正黑體" panose="020B0604030504040204" pitchFamily="34" charset="-120"/>
                <a:ea typeface="微軟正黑體" panose="020B0604030504040204" pitchFamily="34" charset="-120"/>
              </a:rPr>
              <a:t>_______)</a:t>
            </a:r>
            <a:r>
              <a:rPr lang="zh-TW" altLang="en-US" sz="1400" dirty="0">
                <a:latin typeface="微軟正黑體" panose="020B0604030504040204" pitchFamily="34" charset="-120"/>
                <a:ea typeface="微軟正黑體" panose="020B0604030504040204" pitchFamily="34" charset="-120"/>
              </a:rPr>
              <a:t> ，且</a:t>
            </a:r>
            <a:r>
              <a:rPr lang="zh-TW" altLang="en-US" sz="1400" dirty="0" smtClean="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未</a:t>
            </a:r>
            <a:r>
              <a:rPr lang="zh-TW" altLang="en-US" sz="1400" dirty="0">
                <a:latin typeface="微軟正黑體" panose="020B0604030504040204" pitchFamily="34" charset="-120"/>
                <a:ea typeface="微軟正黑體" panose="020B0604030504040204" pitchFamily="34" charset="-120"/>
              </a:rPr>
              <a:t>與</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 </a:t>
            </a:r>
            <a:r>
              <a:rPr lang="zh-TW" altLang="en-US" sz="1400" dirty="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已</a:t>
            </a:r>
            <a:r>
              <a:rPr lang="zh-TW" altLang="en-US" sz="1400" dirty="0">
                <a:latin typeface="微軟正黑體" panose="020B0604030504040204" pitchFamily="34" charset="-120"/>
                <a:ea typeface="微軟正黑體" panose="020B0604030504040204" pitchFamily="34" charset="-120"/>
              </a:rPr>
              <a:t>與</a:t>
            </a:r>
            <a:r>
              <a:rPr lang="zh-TW" altLang="en-US" sz="1400" dirty="0" smtClean="0">
                <a:latin typeface="微軟正黑體" panose="020B0604030504040204" pitchFamily="34" charset="-120"/>
                <a:ea typeface="微軟正黑體" panose="020B0604030504040204" pitchFamily="34" charset="-120"/>
              </a:rPr>
              <a:t>該</a:t>
            </a:r>
            <a:r>
              <a:rPr lang="zh-TW" altLang="en-US" sz="1400" dirty="0">
                <a:latin typeface="微軟正黑體" panose="020B0604030504040204" pitchFamily="34" charset="-120"/>
                <a:ea typeface="微軟正黑體" panose="020B0604030504040204" pitchFamily="34" charset="-120"/>
              </a:rPr>
              <a:t>公司</a:t>
            </a:r>
            <a:r>
              <a:rPr lang="en-US" altLang="zh-TW" sz="1400" dirty="0">
                <a:latin typeface="微軟正黑體" panose="020B0604030504040204" pitchFamily="34" charset="-120"/>
                <a:ea typeface="微軟正黑體" panose="020B0604030504040204" pitchFamily="34" charset="-120"/>
              </a:rPr>
              <a:t>MES</a:t>
            </a:r>
            <a:r>
              <a:rPr lang="zh-TW" altLang="en-US" sz="1400" dirty="0" smtClean="0">
                <a:latin typeface="微軟正黑體" panose="020B0604030504040204" pitchFamily="34" charset="-120"/>
                <a:ea typeface="微軟正黑體" panose="020B0604030504040204" pitchFamily="34" charset="-120"/>
              </a:rPr>
              <a:t>系統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品牌為</a:t>
            </a:r>
            <a:r>
              <a:rPr lang="en-US" altLang="zh-TW" sz="1400" dirty="0" smtClean="0">
                <a:latin typeface="微軟正黑體" panose="020B0604030504040204" pitchFamily="34" charset="-120"/>
                <a:ea typeface="微軟正黑體" panose="020B0604030504040204" pitchFamily="34" charset="-120"/>
              </a:rPr>
              <a:t>_______)</a:t>
            </a:r>
            <a:r>
              <a:rPr lang="zh-TW" altLang="en-US" sz="1400" dirty="0" smtClean="0">
                <a:latin typeface="微軟正黑體" panose="020B0604030504040204" pitchFamily="34" charset="-120"/>
                <a:ea typeface="微軟正黑體" panose="020B0604030504040204" pitchFamily="34" charset="-120"/>
              </a:rPr>
              <a:t>進行</a:t>
            </a:r>
            <a:r>
              <a:rPr lang="zh-TW" altLang="en-US" sz="1400" dirty="0">
                <a:latin typeface="微軟正黑體" panose="020B0604030504040204" pitchFamily="34" charset="-120"/>
                <a:ea typeface="微軟正黑體" panose="020B0604030504040204" pitchFamily="34" charset="-120"/>
              </a:rPr>
              <a:t>資訊整合； </a:t>
            </a:r>
            <a:endParaRPr lang="en-US" altLang="zh-TW" sz="1400" dirty="0">
              <a:latin typeface="微軟正黑體" panose="020B0604030504040204" pitchFamily="34" charset="-120"/>
              <a:ea typeface="微軟正黑體" panose="020B0604030504040204" pitchFamily="34" charset="-120"/>
            </a:endParaRPr>
          </a:p>
          <a:p>
            <a:pPr marL="542925" indent="-180975">
              <a:spcBef>
                <a:spcPts val="300"/>
              </a:spcBef>
            </a:pPr>
            <a:r>
              <a:rPr lang="zh-TW" altLang="en-US" sz="1600" dirty="0" smtClean="0">
                <a:latin typeface="新細明體" panose="02020500000000000000" pitchFamily="18" charset="-120"/>
              </a:rPr>
              <a:t>□</a:t>
            </a:r>
            <a:r>
              <a:rPr lang="zh-TW" altLang="en-US" sz="1600" dirty="0">
                <a:latin typeface="微軟正黑體" panose="020B0604030504040204" pitchFamily="34" charset="-120"/>
                <a:ea typeface="微軟正黑體" panose="020B0604030504040204" pitchFamily="34" charset="-120"/>
              </a:rPr>
              <a:t>本案已</a:t>
            </a:r>
            <a:r>
              <a:rPr lang="zh-TW" altLang="en-US" sz="1600" dirty="0" smtClean="0">
                <a:latin typeface="微軟正黑體" panose="020B0604030504040204" pitchFamily="34" charset="-120"/>
                <a:ea typeface="微軟正黑體" panose="020B0604030504040204" pitchFamily="34" charset="-120"/>
              </a:rPr>
              <a:t>與該公司</a:t>
            </a:r>
            <a:r>
              <a:rPr lang="en-US" altLang="zh-TW" sz="1600" dirty="0" smtClean="0">
                <a:latin typeface="微軟正黑體" panose="020B0604030504040204" pitchFamily="34" charset="-120"/>
                <a:ea typeface="微軟正黑體" panose="020B0604030504040204" pitchFamily="34" charset="-120"/>
              </a:rPr>
              <a:t>______________</a:t>
            </a:r>
            <a:r>
              <a:rPr lang="zh-TW" altLang="en-US" sz="1600" dirty="0" smtClean="0">
                <a:latin typeface="微軟正黑體" panose="020B0604030504040204" pitchFamily="34" charset="-120"/>
                <a:ea typeface="微軟正黑體" panose="020B0604030504040204" pitchFamily="34" charset="-120"/>
              </a:rPr>
              <a:t>系統</a:t>
            </a:r>
            <a:r>
              <a:rPr lang="en-US" altLang="zh-TW" sz="1600" dirty="0" smtClean="0">
                <a:latin typeface="微軟正黑體" panose="020B0604030504040204" pitchFamily="34" charset="-120"/>
                <a:ea typeface="微軟正黑體" panose="020B0604030504040204" pitchFamily="34" charset="-120"/>
              </a:rPr>
              <a:t>(</a:t>
            </a:r>
            <a:r>
              <a:rPr lang="zh-TW" altLang="en-US" sz="1600" dirty="0" smtClean="0">
                <a:latin typeface="微軟正黑體" panose="020B0604030504040204" pitchFamily="34" charset="-120"/>
                <a:ea typeface="微軟正黑體" panose="020B0604030504040204" pitchFamily="34" charset="-120"/>
              </a:rPr>
              <a:t>如，刀具、模具</a:t>
            </a:r>
            <a:r>
              <a:rPr lang="zh-TW" altLang="en-US" sz="1600" dirty="0" smtClean="0">
                <a:solidFill>
                  <a:schemeClr val="bg1">
                    <a:lumMod val="65000"/>
                  </a:schemeClr>
                </a:solidFill>
                <a:latin typeface="微軟正黑體" panose="020B0604030504040204" pitchFamily="34" charset="-120"/>
                <a:ea typeface="微軟正黑體" panose="020B0604030504040204" pitchFamily="34" charset="-120"/>
              </a:rPr>
              <a:t>管理系統等</a:t>
            </a:r>
            <a:r>
              <a:rPr lang="en-US" altLang="zh-TW" sz="1600" dirty="0" smtClean="0">
                <a:solidFill>
                  <a:schemeClr val="bg1">
                    <a:lumMod val="65000"/>
                  </a:schemeClr>
                </a:solidFill>
                <a:latin typeface="微軟正黑體" panose="020B0604030504040204" pitchFamily="34" charset="-120"/>
                <a:ea typeface="微軟正黑體" panose="020B0604030504040204" pitchFamily="34" charset="-120"/>
              </a:rPr>
              <a:t>)</a:t>
            </a:r>
            <a:r>
              <a:rPr lang="zh-TW" altLang="en-US" sz="1600" dirty="0" smtClean="0">
                <a:latin typeface="微軟正黑體" panose="020B0604030504040204" pitchFamily="34" charset="-120"/>
                <a:ea typeface="微軟正黑體" panose="020B0604030504040204" pitchFamily="34" charset="-120"/>
              </a:rPr>
              <a:t>進行系統資訊整合。</a:t>
            </a:r>
            <a:endParaRPr lang="en-US" altLang="zh-TW" sz="1600" dirty="0" smtClean="0">
              <a:latin typeface="微軟正黑體" panose="020B0604030504040204" pitchFamily="34" charset="-120"/>
              <a:ea typeface="微軟正黑體" panose="020B0604030504040204" pitchFamily="34" charset="-120"/>
            </a:endParaRPr>
          </a:p>
          <a:p>
            <a:pPr marL="361950"/>
            <a:endParaRPr lang="en-US" altLang="zh-TW" sz="1600" dirty="0" smtClean="0">
              <a:latin typeface="微軟正黑體" panose="020B0604030504040204" pitchFamily="34" charset="-120"/>
              <a:ea typeface="微軟正黑體" panose="020B0604030504040204" pitchFamily="34" charset="-120"/>
            </a:endParaRPr>
          </a:p>
          <a:p>
            <a:pPr marL="285750" indent="-285750">
              <a:spcBef>
                <a:spcPts val="600"/>
              </a:spcBef>
              <a:buFont typeface="Wingdings" panose="05000000000000000000" pitchFamily="2" charset="2"/>
              <a:buChar char="l"/>
            </a:pPr>
            <a:r>
              <a:rPr lang="zh-TW" altLang="en-US" sz="1600" dirty="0" smtClean="0">
                <a:latin typeface="微軟正黑體" panose="020B0604030504040204" pitchFamily="34" charset="-120"/>
                <a:ea typeface="微軟正黑體" panose="020B0604030504040204" pitchFamily="34" charset="-120"/>
              </a:rPr>
              <a:t>本</a:t>
            </a:r>
            <a:r>
              <a:rPr lang="zh-TW" altLang="en-US" sz="1600" dirty="0">
                <a:latin typeface="微軟正黑體" panose="020B0604030504040204" pitchFamily="34" charset="-120"/>
                <a:ea typeface="微軟正黑體" panose="020B0604030504040204" pitchFamily="34" charset="-120"/>
              </a:rPr>
              <a:t>案</a:t>
            </a:r>
            <a:r>
              <a:rPr lang="zh-TW" altLang="en-US" sz="1600" dirty="0" smtClean="0">
                <a:latin typeface="微軟正黑體" panose="020B0604030504040204" pitchFamily="34" charset="-120"/>
                <a:ea typeface="微軟正黑體" panose="020B0604030504040204" pitchFamily="34" charset="-120"/>
              </a:rPr>
              <a:t>系統所導入之智慧化應用服務模組與下述受輔導業者之管理流程有關</a:t>
            </a:r>
            <a:r>
              <a:rPr lang="en-US" altLang="zh-TW" sz="1600" dirty="0" smtClean="0">
                <a:latin typeface="微軟正黑體" panose="020B0604030504040204" pitchFamily="34" charset="-120"/>
                <a:ea typeface="微軟正黑體" panose="020B0604030504040204" pitchFamily="34" charset="-120"/>
              </a:rPr>
              <a:t>:</a:t>
            </a:r>
          </a:p>
          <a:p>
            <a:pPr marL="354013">
              <a:spcBef>
                <a:spcPts val="600"/>
              </a:spcBef>
            </a:pPr>
            <a:r>
              <a:rPr lang="zh-TW" altLang="en-US" sz="1400" dirty="0" smtClean="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生產前段</a:t>
            </a:r>
            <a:r>
              <a:rPr lang="en-US" altLang="zh-TW" sz="1400" dirty="0" smtClean="0">
                <a:latin typeface="微軟正黑體" panose="020B0604030504040204" pitchFamily="34" charset="-120"/>
                <a:ea typeface="微軟正黑體" panose="020B0604030504040204" pitchFamily="34" charset="-120"/>
              </a:rPr>
              <a:t>(</a:t>
            </a:r>
            <a:r>
              <a:rPr lang="zh-TW" altLang="en-US" sz="1400" dirty="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工單派工</a:t>
            </a:r>
            <a:r>
              <a:rPr lang="en-US" altLang="zh-TW" sz="1400" dirty="0" smtClean="0">
                <a:latin typeface="微軟正黑體" panose="020B0604030504040204" pitchFamily="34" charset="-120"/>
                <a:ea typeface="微軟正黑體" panose="020B0604030504040204" pitchFamily="34" charset="-120"/>
              </a:rPr>
              <a:t>(OOOOO</a:t>
            </a:r>
            <a:r>
              <a:rPr lang="zh-TW" altLang="en-US" sz="1400" dirty="0" smtClean="0">
                <a:latin typeface="微軟正黑體" panose="020B0604030504040204" pitchFamily="34" charset="-120"/>
                <a:ea typeface="微軟正黑體" panose="020B0604030504040204" pitchFamily="34" charset="-120"/>
              </a:rPr>
              <a:t>系統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模組</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a:t>
            </a:r>
            <a:r>
              <a:rPr lang="zh-TW" altLang="en-US" sz="1400" dirty="0" smtClean="0">
                <a:latin typeface="新細明體" panose="02020500000000000000" pitchFamily="18" charset="-120"/>
              </a:rPr>
              <a:t> □</a:t>
            </a:r>
            <a:r>
              <a:rPr lang="zh-TW" altLang="en-US" sz="1400" dirty="0" smtClean="0">
                <a:latin typeface="微軟正黑體" panose="020B0604030504040204" pitchFamily="34" charset="-120"/>
                <a:ea typeface="微軟正黑體" panose="020B0604030504040204" pitchFamily="34" charset="-120"/>
              </a:rPr>
              <a:t>生產排程</a:t>
            </a:r>
            <a:r>
              <a:rPr lang="en-US" altLang="zh-TW" sz="1400" dirty="0" smtClean="0">
                <a:latin typeface="微軟正黑體" panose="020B0604030504040204" pitchFamily="34" charset="-120"/>
                <a:ea typeface="微軟正黑體" panose="020B0604030504040204" pitchFamily="34" charset="-120"/>
              </a:rPr>
              <a:t>(OOOO</a:t>
            </a:r>
            <a:r>
              <a:rPr lang="zh-TW" altLang="en-US" sz="1400" dirty="0" smtClean="0">
                <a:latin typeface="微軟正黑體" panose="020B0604030504040204" pitchFamily="34" charset="-120"/>
                <a:ea typeface="微軟正黑體" panose="020B0604030504040204" pitchFamily="34" charset="-120"/>
              </a:rPr>
              <a:t>系統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模組</a:t>
            </a:r>
            <a:r>
              <a:rPr lang="en-US" altLang="zh-TW" sz="1400" dirty="0" smtClean="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a:t>
            </a:r>
            <a:r>
              <a:rPr lang="zh-TW" altLang="en-US" sz="1400" dirty="0" smtClean="0">
                <a:latin typeface="新細明體" panose="02020500000000000000" pitchFamily="18" charset="-120"/>
              </a:rPr>
              <a:t> </a:t>
            </a:r>
            <a:endParaRPr lang="en-US" altLang="zh-TW" sz="1400" dirty="0" smtClean="0">
              <a:latin typeface="新細明體" panose="02020500000000000000" pitchFamily="18" charset="-120"/>
            </a:endParaRPr>
          </a:p>
          <a:p>
            <a:pPr marL="354013">
              <a:spcBef>
                <a:spcPts val="600"/>
              </a:spcBef>
            </a:pPr>
            <a:r>
              <a:rPr lang="zh-TW" altLang="en-US" sz="1400" dirty="0" smtClean="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生產現場</a:t>
            </a:r>
            <a:r>
              <a:rPr lang="en-US" altLang="zh-TW" sz="1400" dirty="0" smtClean="0">
                <a:latin typeface="微軟正黑體" panose="020B0604030504040204" pitchFamily="34" charset="-120"/>
                <a:ea typeface="微軟正黑體" panose="020B0604030504040204" pitchFamily="34" charset="-120"/>
              </a:rPr>
              <a:t>(</a:t>
            </a:r>
            <a:r>
              <a:rPr lang="zh-TW" altLang="en-US" sz="1400" dirty="0">
                <a:latin typeface="新細明體" panose="02020500000000000000" pitchFamily="18" charset="-120"/>
              </a:rPr>
              <a:t>□</a:t>
            </a:r>
            <a:r>
              <a:rPr lang="zh-TW" altLang="en-US" sz="1400" dirty="0">
                <a:latin typeface="微軟正黑體" panose="020B0604030504040204" pitchFamily="34" charset="-120"/>
                <a:ea typeface="微軟正黑體" panose="020B0604030504040204" pitchFamily="34" charset="-120"/>
              </a:rPr>
              <a:t>設備</a:t>
            </a:r>
            <a:r>
              <a:rPr lang="zh-TW" altLang="en-US" sz="1400" dirty="0" smtClean="0">
                <a:latin typeface="微軟正黑體" panose="020B0604030504040204" pitchFamily="34" charset="-120"/>
                <a:ea typeface="微軟正黑體" panose="020B0604030504040204" pitchFamily="34" charset="-120"/>
              </a:rPr>
              <a:t>維護</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設備故障通報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產能回報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新細明體" panose="02020500000000000000" pitchFamily="18" charset="-120"/>
              </a:rPr>
              <a:t> □</a:t>
            </a:r>
            <a:r>
              <a:rPr lang="zh-TW" altLang="en-US" sz="1400" dirty="0" smtClean="0">
                <a:latin typeface="微軟正黑體" panose="020B0604030504040204" pitchFamily="34" charset="-120"/>
                <a:ea typeface="微軟正黑體" panose="020B0604030504040204" pitchFamily="34" charset="-120"/>
              </a:rPr>
              <a:t>產</a:t>
            </a:r>
            <a:r>
              <a:rPr lang="zh-TW" altLang="en-US" sz="1400" dirty="0">
                <a:latin typeface="微軟正黑體" panose="020B0604030504040204" pitchFamily="34" charset="-120"/>
                <a:ea typeface="微軟正黑體" panose="020B0604030504040204" pitchFamily="34" charset="-120"/>
              </a:rPr>
              <a:t>品</a:t>
            </a:r>
            <a:r>
              <a:rPr lang="zh-TW" altLang="en-US" sz="1400" dirty="0" smtClean="0">
                <a:latin typeface="微軟正黑體" panose="020B0604030504040204" pitchFamily="34" charset="-120"/>
                <a:ea typeface="微軟正黑體" panose="020B0604030504040204" pitchFamily="34" charset="-120"/>
              </a:rPr>
              <a:t>抽檢</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a:t>
            </a:r>
            <a:endParaRPr lang="en-US" altLang="zh-TW" sz="1400" dirty="0" smtClean="0">
              <a:latin typeface="微軟正黑體" panose="020B0604030504040204" pitchFamily="34" charset="-120"/>
              <a:ea typeface="微軟正黑體" panose="020B0604030504040204" pitchFamily="34" charset="-120"/>
            </a:endParaRPr>
          </a:p>
          <a:p>
            <a:pPr marL="354013">
              <a:spcBef>
                <a:spcPts val="600"/>
              </a:spcBef>
            </a:pPr>
            <a:r>
              <a:rPr lang="zh-TW" altLang="en-US" sz="1400" dirty="0" smtClean="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生產後段</a:t>
            </a:r>
            <a:r>
              <a:rPr lang="en-US" altLang="zh-TW" sz="1400" dirty="0" smtClean="0">
                <a:latin typeface="新細明體" panose="02020500000000000000" pitchFamily="18" charset="-120"/>
              </a:rPr>
              <a:t>(</a:t>
            </a:r>
            <a:r>
              <a:rPr lang="zh-TW" altLang="en-US" sz="1400" dirty="0" smtClean="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產品檢測</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a:t>
            </a:r>
            <a:endParaRPr lang="en-US" altLang="zh-TW" sz="1400" dirty="0" smtClean="0">
              <a:latin typeface="微軟正黑體" panose="020B0604030504040204" pitchFamily="34" charset="-120"/>
              <a:ea typeface="微軟正黑體" panose="020B0604030504040204" pitchFamily="34" charset="-120"/>
            </a:endParaRPr>
          </a:p>
          <a:p>
            <a:pPr marL="354013">
              <a:spcBef>
                <a:spcPts val="600"/>
              </a:spcBef>
            </a:pPr>
            <a:r>
              <a:rPr lang="zh-TW" altLang="en-US" sz="1400" dirty="0" smtClean="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其他</a:t>
            </a:r>
            <a:r>
              <a:rPr lang="en-US" altLang="zh-TW" sz="1400" dirty="0" smtClean="0">
                <a:latin typeface="新細明體" panose="02020500000000000000" pitchFamily="18" charset="-120"/>
              </a:rPr>
              <a:t>(</a:t>
            </a:r>
            <a:r>
              <a:rPr lang="zh-TW" altLang="en-US" sz="1400" dirty="0" smtClean="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刀具管理</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 </a:t>
            </a:r>
            <a:r>
              <a:rPr lang="zh-TW" altLang="en-US" sz="1400" dirty="0" smtClean="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模具管理</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新細明體" panose="02020500000000000000" pitchFamily="18" charset="-120"/>
              </a:rPr>
              <a:t>□</a:t>
            </a:r>
            <a:r>
              <a:rPr lang="en-US" altLang="zh-TW" sz="1400" dirty="0" smtClean="0">
                <a:latin typeface="微軟正黑體" panose="020B0604030504040204" pitchFamily="34" charset="-120"/>
                <a:ea typeface="微軟正黑體" panose="020B0604030504040204" pitchFamily="34" charset="-120"/>
              </a:rPr>
              <a:t>_________)</a:t>
            </a:r>
            <a:r>
              <a:rPr lang="zh-TW" altLang="en-US" sz="1400" dirty="0" smtClean="0">
                <a:latin typeface="微軟正黑體" panose="020B0604030504040204" pitchFamily="34" charset="-120"/>
                <a:ea typeface="微軟正黑體" panose="020B0604030504040204" pitchFamily="34" charset="-120"/>
              </a:rPr>
              <a:t>。</a:t>
            </a:r>
            <a:endParaRPr lang="en-US" altLang="zh-TW" sz="1400" dirty="0" smtClean="0">
              <a:latin typeface="微軟正黑體" panose="020B0604030504040204" pitchFamily="34" charset="-120"/>
              <a:ea typeface="微軟正黑體" panose="020B0604030504040204" pitchFamily="34" charset="-120"/>
            </a:endParaRPr>
          </a:p>
          <a:p>
            <a:pPr marL="354013">
              <a:spcBef>
                <a:spcPts val="600"/>
              </a:spcBef>
            </a:pPr>
            <a:r>
              <a:rPr lang="en-US" altLang="zh-TW" sz="1600" dirty="0" smtClean="0">
                <a:solidFill>
                  <a:srgbClr val="FF0000"/>
                </a:solidFill>
                <a:latin typeface="微軟正黑體" panose="020B0604030504040204" pitchFamily="34" charset="-120"/>
                <a:ea typeface="微軟正黑體" panose="020B0604030504040204" pitchFamily="34" charset="-120"/>
              </a:rPr>
              <a:t>(</a:t>
            </a:r>
            <a:r>
              <a:rPr lang="zh-TW" altLang="en-US" sz="1600" dirty="0" smtClean="0">
                <a:solidFill>
                  <a:srgbClr val="FF0000"/>
                </a:solidFill>
                <a:latin typeface="微軟正黑體" panose="020B0604030504040204" pitchFamily="34" charset="-120"/>
                <a:ea typeface="微軟正黑體" panose="020B0604030504040204" pitchFamily="34" charset="-120"/>
              </a:rPr>
              <a:t>請將導入模組歸類至生產前段、生產現場、生產後段、其他四大類</a:t>
            </a:r>
            <a:r>
              <a:rPr lang="en-US" altLang="zh-TW" sz="1600" dirty="0" smtClean="0">
                <a:solidFill>
                  <a:srgbClr val="FF0000"/>
                </a:solidFill>
                <a:latin typeface="微軟正黑體" panose="020B0604030504040204" pitchFamily="34" charset="-120"/>
                <a:ea typeface="微軟正黑體" panose="020B0604030504040204" pitchFamily="34" charset="-120"/>
              </a:rPr>
              <a:t>(</a:t>
            </a:r>
            <a:r>
              <a:rPr lang="zh-TW" altLang="en-US" sz="1600" dirty="0">
                <a:solidFill>
                  <a:srgbClr val="FF0000"/>
                </a:solidFill>
                <a:latin typeface="微軟正黑體" panose="020B0604030504040204" pitchFamily="34" charset="-120"/>
                <a:ea typeface="微軟正黑體" panose="020B0604030504040204" pitchFamily="34" charset="-120"/>
              </a:rPr>
              <a:t>與</a:t>
            </a:r>
            <a:r>
              <a:rPr lang="zh-TW" altLang="en-US" sz="1600" dirty="0" smtClean="0">
                <a:solidFill>
                  <a:srgbClr val="FF0000"/>
                </a:solidFill>
                <a:latin typeface="微軟正黑體" panose="020B0604030504040204" pitchFamily="34" charset="-120"/>
                <a:ea typeface="微軟正黑體" panose="020B0604030504040204" pitchFamily="34" charset="-120"/>
              </a:rPr>
              <a:t>中分類</a:t>
            </a:r>
            <a:r>
              <a:rPr lang="en-US" altLang="zh-TW" sz="1600" dirty="0" smtClean="0">
                <a:solidFill>
                  <a:srgbClr val="FF0000"/>
                </a:solidFill>
                <a:latin typeface="微軟正黑體" panose="020B0604030504040204" pitchFamily="34" charset="-120"/>
                <a:ea typeface="微軟正黑體" panose="020B0604030504040204" pitchFamily="34" charset="-120"/>
              </a:rPr>
              <a:t>)</a:t>
            </a:r>
            <a:r>
              <a:rPr lang="zh-TW" altLang="en-US" sz="1600" dirty="0" smtClean="0">
                <a:solidFill>
                  <a:srgbClr val="FF0000"/>
                </a:solidFill>
                <a:latin typeface="微軟正黑體" panose="020B0604030504040204" pitchFamily="34" charset="-120"/>
                <a:ea typeface="微軟正黑體" panose="020B0604030504040204" pitchFamily="34" charset="-120"/>
              </a:rPr>
              <a:t>，並用括弧註記本案實際模組名稱</a:t>
            </a:r>
            <a:r>
              <a:rPr lang="en-US" altLang="zh-TW" sz="1600" dirty="0" smtClean="0">
                <a:solidFill>
                  <a:srgbClr val="FF0000"/>
                </a:solidFill>
                <a:latin typeface="微軟正黑體" panose="020B0604030504040204" pitchFamily="34" charset="-120"/>
                <a:ea typeface="微軟正黑體" panose="020B0604030504040204" pitchFamily="34" charset="-120"/>
              </a:rPr>
              <a:t>)</a:t>
            </a:r>
            <a:endParaRPr lang="en-US" altLang="zh-TW" sz="1600" dirty="0">
              <a:solidFill>
                <a:srgbClr val="FF0000"/>
              </a:solidFill>
              <a:latin typeface="微軟正黑體" panose="020B0604030504040204" pitchFamily="34" charset="-120"/>
              <a:ea typeface="微軟正黑體" panose="020B0604030504040204" pitchFamily="34" charset="-120"/>
            </a:endParaRPr>
          </a:p>
          <a:p>
            <a:endParaRPr lang="en-US" altLang="zh-TW" sz="1800" dirty="0" smtClean="0">
              <a:latin typeface="微軟正黑體" panose="020B0604030504040204" pitchFamily="34" charset="-120"/>
              <a:ea typeface="微軟正黑體" panose="020B0604030504040204" pitchFamily="34" charset="-120"/>
            </a:endParaRPr>
          </a:p>
        </p:txBody>
      </p:sp>
      <p:sp>
        <p:nvSpPr>
          <p:cNvPr id="9"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10"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a:t>
            </a:r>
            <a:r>
              <a:rPr lang="zh-TW" altLang="en-US" sz="2400" b="1" dirty="0">
                <a:solidFill>
                  <a:srgbClr val="0070C0"/>
                </a:solidFill>
              </a:rPr>
              <a:t>疫後</a:t>
            </a:r>
            <a:r>
              <a:rPr lang="en-US" altLang="zh-TW" sz="2400" b="1" dirty="0">
                <a:solidFill>
                  <a:srgbClr val="0070C0"/>
                </a:solidFill>
              </a:rPr>
              <a:t>SMU-Phase II)</a:t>
            </a:r>
            <a:endParaRPr lang="en-US" altLang="zh-TW" sz="2400" b="1" dirty="0" smtClean="0">
              <a:solidFill>
                <a:srgbClr val="0070C0"/>
              </a:solidFill>
            </a:endParaRPr>
          </a:p>
        </p:txBody>
      </p:sp>
    </p:spTree>
    <p:extLst>
      <p:ext uri="{BB962C8B-B14F-4D97-AF65-F5344CB8AC3E}">
        <p14:creationId xmlns:p14="http://schemas.microsoft.com/office/powerpoint/2010/main" val="3084450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pPr>
              <a:defRPr/>
            </a:pPr>
            <a:fld id="{121B2091-FFCE-254C-A002-1BA047FB4293}" type="slidenum">
              <a:rPr lang="en-US" altLang="zh-TW" smtClean="0"/>
              <a:pPr>
                <a:defRPr/>
              </a:pPr>
              <a:t>33</a:t>
            </a:fld>
            <a:endParaRPr lang="en-US" altLang="zh-TW"/>
          </a:p>
        </p:txBody>
      </p:sp>
      <p:graphicFrame>
        <p:nvGraphicFramePr>
          <p:cNvPr id="6" name="表格 5"/>
          <p:cNvGraphicFramePr>
            <a:graphicFrameLocks noGrp="1"/>
          </p:cNvGraphicFramePr>
          <p:nvPr>
            <p:extLst>
              <p:ext uri="{D42A27DB-BD31-4B8C-83A1-F6EECF244321}">
                <p14:modId xmlns:p14="http://schemas.microsoft.com/office/powerpoint/2010/main" val="2325207321"/>
              </p:ext>
            </p:extLst>
          </p:nvPr>
        </p:nvGraphicFramePr>
        <p:xfrm>
          <a:off x="254146" y="1484784"/>
          <a:ext cx="8496948" cy="148336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1509542">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938730">
                  <a:extLst>
                    <a:ext uri="{9D8B030D-6E8A-4147-A177-3AD203B41FA5}">
                      <a16:colId xmlns:a16="http://schemas.microsoft.com/office/drawing/2014/main" val="20005"/>
                    </a:ext>
                  </a:extLst>
                </a:gridCol>
                <a:gridCol w="936104">
                  <a:extLst>
                    <a:ext uri="{9D8B030D-6E8A-4147-A177-3AD203B41FA5}">
                      <a16:colId xmlns:a16="http://schemas.microsoft.com/office/drawing/2014/main" val="20006"/>
                    </a:ext>
                  </a:extLst>
                </a:gridCol>
                <a:gridCol w="1008112">
                  <a:extLst>
                    <a:ext uri="{9D8B030D-6E8A-4147-A177-3AD203B41FA5}">
                      <a16:colId xmlns:a16="http://schemas.microsoft.com/office/drawing/2014/main" val="20007"/>
                    </a:ext>
                  </a:extLst>
                </a:gridCol>
                <a:gridCol w="864100">
                  <a:extLst>
                    <a:ext uri="{9D8B030D-6E8A-4147-A177-3AD203B41FA5}">
                      <a16:colId xmlns:a16="http://schemas.microsoft.com/office/drawing/2014/main" val="20008"/>
                    </a:ext>
                  </a:extLst>
                </a:gridCol>
              </a:tblGrid>
              <a:tr h="370840">
                <a:tc rowSpan="4">
                  <a:txBody>
                    <a:bodyPr/>
                    <a:lstStyle/>
                    <a:p>
                      <a:pPr algn="ct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原機聯網與</a:t>
                      </a:r>
                      <a:endParaRPr lang="en-US" altLang="zh-TW" sz="1600" dirty="0" smtClean="0">
                        <a:solidFill>
                          <a:sysClr val="windowText" lastClr="000000"/>
                        </a:solidFill>
                        <a:latin typeface="微軟正黑體" panose="020B0604030504040204" pitchFamily="34" charset="-120"/>
                        <a:ea typeface="微軟正黑體" panose="020B0604030504040204" pitchFamily="34" charset="-120"/>
                      </a:endParaRPr>
                    </a:p>
                    <a:p>
                      <a:pPr algn="ct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可視化</a:t>
                      </a:r>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聯網數</a:t>
                      </a:r>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台</a:t>
                      </a:r>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altLang="zh-TW" dirty="0" smtClean="0">
                          <a:solidFill>
                            <a:schemeClr val="bg1">
                              <a:lumMod val="50000"/>
                            </a:schemeClr>
                          </a:solidFill>
                          <a:latin typeface="微軟正黑體" panose="020B0604030504040204" pitchFamily="34" charset="-120"/>
                          <a:ea typeface="微軟正黑體" panose="020B0604030504040204" pitchFamily="34" charset="-120"/>
                        </a:rPr>
                        <a:t>9</a:t>
                      </a:r>
                      <a:endParaRPr lang="zh-TW" altLang="en-US" dirty="0">
                        <a:solidFill>
                          <a:schemeClr val="bg1">
                            <a:lumMod val="50000"/>
                          </a:schemeClr>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設備</a:t>
                      </a:r>
                      <a:r>
                        <a:rPr lang="en-US" altLang="zh-TW" sz="1600" dirty="0" smtClean="0">
                          <a:solidFill>
                            <a:sysClr val="windowText" lastClr="000000"/>
                          </a:solidFill>
                          <a:latin typeface="微軟正黑體" panose="020B0604030504040204" pitchFamily="34" charset="-120"/>
                          <a:ea typeface="微軟正黑體" panose="020B0604030504040204" pitchFamily="34" charset="-120"/>
                        </a:rPr>
                        <a:t>/</a:t>
                      </a: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系統種類</a:t>
                      </a:r>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zh-TW" altLang="en-US" sz="1600" dirty="0" smtClean="0">
                          <a:solidFill>
                            <a:schemeClr val="bg1">
                              <a:lumMod val="50000"/>
                            </a:schemeClr>
                          </a:solidFill>
                          <a:latin typeface="微軟正黑體" panose="020B0604030504040204" pitchFamily="34" charset="-120"/>
                          <a:ea typeface="微軟正黑體" panose="020B0604030504040204" pitchFamily="34" charset="-120"/>
                        </a:rPr>
                        <a:t>車床</a:t>
                      </a:r>
                      <a:r>
                        <a:rPr lang="en-US" altLang="zh-TW" sz="1600" dirty="0" smtClean="0">
                          <a:solidFill>
                            <a:schemeClr val="bg1">
                              <a:lumMod val="50000"/>
                            </a:schemeClr>
                          </a:solidFill>
                          <a:latin typeface="微軟正黑體" panose="020B0604030504040204" pitchFamily="34" charset="-120"/>
                          <a:ea typeface="微軟正黑體" panose="020B0604030504040204" pitchFamily="34" charset="-120"/>
                        </a:rPr>
                        <a:t>5</a:t>
                      </a:r>
                      <a:endParaRPr lang="zh-TW" altLang="en-US" sz="1600" dirty="0">
                        <a:solidFill>
                          <a:schemeClr val="bg1">
                            <a:lumMod val="50000"/>
                          </a:schemeClr>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bg1">
                              <a:lumMod val="50000"/>
                            </a:schemeClr>
                          </a:solidFill>
                          <a:latin typeface="微軟正黑體" panose="020B0604030504040204" pitchFamily="34" charset="-120"/>
                          <a:ea typeface="微軟正黑體" panose="020B0604030504040204" pitchFamily="34" charset="-120"/>
                        </a:rPr>
                        <a:t>磨床</a:t>
                      </a:r>
                      <a:r>
                        <a:rPr lang="en-US" altLang="zh-TW" sz="1600" dirty="0" smtClean="0">
                          <a:solidFill>
                            <a:schemeClr val="bg1">
                              <a:lumMod val="50000"/>
                            </a:schemeClr>
                          </a:solidFill>
                          <a:latin typeface="微軟正黑體" panose="020B0604030504040204" pitchFamily="34" charset="-120"/>
                          <a:ea typeface="微軟正黑體" panose="020B0604030504040204" pitchFamily="34" charset="-120"/>
                        </a:rPr>
                        <a:t>4</a:t>
                      </a:r>
                      <a:endParaRPr lang="zh-TW" altLang="en-US" sz="1600" dirty="0">
                        <a:solidFill>
                          <a:schemeClr val="bg1">
                            <a:lumMod val="50000"/>
                          </a:schemeClr>
                        </a:solidFill>
                        <a:latin typeface="微軟正黑體" panose="020B0604030504040204" pitchFamily="34" charset="-120"/>
                        <a:ea typeface="微軟正黑體" panose="020B0604030504040204" pitchFamily="34" charset="-12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TW" altLang="en-US" sz="1600" dirty="0">
                        <a:solidFill>
                          <a:schemeClr val="bg1">
                            <a:lumMod val="50000"/>
                          </a:schemeClr>
                        </a:solidFill>
                        <a:latin typeface="微軟正黑體" panose="020B0604030504040204" pitchFamily="34" charset="-120"/>
                        <a:ea typeface="微軟正黑體" panose="020B0604030504040204" pitchFamily="34" charset="-12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TW" altLang="en-US"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vMerge="1">
                  <a:txBody>
                    <a:bodyPr/>
                    <a:lstStyle/>
                    <a:p>
                      <a:endParaRPr lang="zh-TW" altLang="en-US"/>
                    </a:p>
                  </a:txBody>
                  <a:tcPr/>
                </a:tc>
                <a:tc gridSpan="3">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8.</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國際通訊協定</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zh-TW" altLang="en-US"/>
                    </a:p>
                  </a:txBody>
                  <a:tcPr/>
                </a:tc>
                <a:tc hMerge="1">
                  <a:txBody>
                    <a:bodyPr/>
                    <a:lstStyle/>
                    <a:p>
                      <a:endParaRPr lang="zh-TW" altLang="en-US"/>
                    </a:p>
                  </a:txBody>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3">
                  <a:txBody>
                    <a:bodyPr/>
                    <a:lstStyle/>
                    <a:p>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第三方資安</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zh-TW" altLang="en-US"/>
                    </a:p>
                  </a:txBody>
                  <a:tcPr/>
                </a:tc>
                <a:tc hMerge="1">
                  <a:txBody>
                    <a:bodyPr/>
                    <a:lstStyle/>
                    <a:p>
                      <a:endParaRPr lang="zh-TW" altLang="en-US"/>
                    </a:p>
                  </a:txBody>
                  <a:tcPr/>
                </a:tc>
                <a:tc>
                  <a:txBody>
                    <a:bodyPr/>
                    <a:lstStyle/>
                    <a:p>
                      <a:pPr algn="ct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vMerge="1">
                  <a:txBody>
                    <a:bodyPr/>
                    <a:lstStyle/>
                    <a:p>
                      <a:endParaRPr lang="zh-TW" altLang="en-US"/>
                    </a:p>
                  </a:txBody>
                  <a:tcPr/>
                </a:tc>
                <a:tc>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1.</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聯網</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altLang="zh-TW" sz="1400" b="1" dirty="0" smtClean="0">
                          <a:solidFill>
                            <a:srgbClr val="FF0000"/>
                          </a:solidFill>
                          <a:latin typeface="微軟正黑體" panose="020B0604030504040204" pitchFamily="34" charset="-120"/>
                          <a:ea typeface="微軟正黑體" panose="020B0604030504040204" pitchFamily="34" charset="-120"/>
                        </a:rPr>
                        <a:t>V</a:t>
                      </a:r>
                      <a:endParaRPr lang="zh-TW" altLang="en-US" sz="1400" b="1" dirty="0">
                        <a:solidFill>
                          <a:srgbClr val="FF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2.</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資料擷取</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rgbClr val="FF0000"/>
                          </a:solidFill>
                          <a:latin typeface="微軟正黑體" panose="020B0604030504040204" pitchFamily="34" charset="-120"/>
                          <a:ea typeface="微軟正黑體" panose="020B0604030504040204" pitchFamily="34" charset="-120"/>
                          <a:cs typeface="+mn-cs"/>
                        </a:rPr>
                        <a:t>V</a:t>
                      </a:r>
                      <a:endParaRPr lang="zh-TW" altLang="en-US" sz="1400" b="1"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3.</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稼動率</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rgbClr val="FF0000"/>
                          </a:solidFill>
                          <a:latin typeface="微軟正黑體" panose="020B0604030504040204" pitchFamily="34" charset="-120"/>
                          <a:ea typeface="微軟正黑體" panose="020B0604030504040204" pitchFamily="34" charset="-120"/>
                          <a:cs typeface="+mn-cs"/>
                        </a:rPr>
                        <a:t>V</a:t>
                      </a:r>
                      <a:endParaRPr lang="zh-TW" altLang="en-US" sz="1400" b="1"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4.</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產量</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vMerge="1">
                  <a:txBody>
                    <a:bodyPr/>
                    <a:lstStyle/>
                    <a:p>
                      <a:endParaRPr lang="zh-TW" alt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5.</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歷程記錄</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zh-TW" altLang="en-US" b="1" dirty="0">
                        <a:solidFill>
                          <a:schemeClr val="bg1">
                            <a:lumMod val="6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6.</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故障通報</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7.</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完工預估</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其他</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787822807"/>
              </p:ext>
            </p:extLst>
          </p:nvPr>
        </p:nvGraphicFramePr>
        <p:xfrm>
          <a:off x="254146" y="3385800"/>
          <a:ext cx="8496948" cy="148336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1509542">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938730">
                  <a:extLst>
                    <a:ext uri="{9D8B030D-6E8A-4147-A177-3AD203B41FA5}">
                      <a16:colId xmlns:a16="http://schemas.microsoft.com/office/drawing/2014/main" val="20005"/>
                    </a:ext>
                  </a:extLst>
                </a:gridCol>
                <a:gridCol w="936104">
                  <a:extLst>
                    <a:ext uri="{9D8B030D-6E8A-4147-A177-3AD203B41FA5}">
                      <a16:colId xmlns:a16="http://schemas.microsoft.com/office/drawing/2014/main" val="20006"/>
                    </a:ext>
                  </a:extLst>
                </a:gridCol>
                <a:gridCol w="1008112">
                  <a:extLst>
                    <a:ext uri="{9D8B030D-6E8A-4147-A177-3AD203B41FA5}">
                      <a16:colId xmlns:a16="http://schemas.microsoft.com/office/drawing/2014/main" val="20007"/>
                    </a:ext>
                  </a:extLst>
                </a:gridCol>
                <a:gridCol w="864100">
                  <a:extLst>
                    <a:ext uri="{9D8B030D-6E8A-4147-A177-3AD203B41FA5}">
                      <a16:colId xmlns:a16="http://schemas.microsoft.com/office/drawing/2014/main" val="20008"/>
                    </a:ext>
                  </a:extLst>
                </a:gridCol>
              </a:tblGrid>
              <a:tr h="370840">
                <a:tc rowSpan="4">
                  <a:txBody>
                    <a:bodyPr/>
                    <a:lstStyle/>
                    <a:p>
                      <a:pPr algn="ct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本案擴增後機聯網累計</a:t>
                      </a:r>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聯網數</a:t>
                      </a:r>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台</a:t>
                      </a:r>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altLang="zh-TW" dirty="0" smtClean="0">
                          <a:solidFill>
                            <a:schemeClr val="bg1">
                              <a:lumMod val="50000"/>
                            </a:schemeClr>
                          </a:solidFill>
                          <a:latin typeface="微軟正黑體" panose="020B0604030504040204" pitchFamily="34" charset="-120"/>
                          <a:ea typeface="微軟正黑體" panose="020B0604030504040204" pitchFamily="34" charset="-120"/>
                        </a:rPr>
                        <a:t>3</a:t>
                      </a:r>
                      <a:endParaRPr lang="zh-TW" altLang="en-US" dirty="0">
                        <a:solidFill>
                          <a:schemeClr val="bg1">
                            <a:lumMod val="50000"/>
                          </a:schemeClr>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設備</a:t>
                      </a:r>
                      <a:r>
                        <a:rPr lang="en-US" altLang="zh-TW" sz="1600" dirty="0" smtClean="0">
                          <a:solidFill>
                            <a:sysClr val="windowText" lastClr="000000"/>
                          </a:solidFill>
                          <a:latin typeface="微軟正黑體" panose="020B0604030504040204" pitchFamily="34" charset="-120"/>
                          <a:ea typeface="微軟正黑體" panose="020B0604030504040204" pitchFamily="34" charset="-120"/>
                        </a:rPr>
                        <a:t>/</a:t>
                      </a: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系統種類</a:t>
                      </a:r>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bg1">
                              <a:lumMod val="50000"/>
                            </a:schemeClr>
                          </a:solidFill>
                          <a:latin typeface="微軟正黑體" panose="020B0604030504040204" pitchFamily="34" charset="-120"/>
                          <a:ea typeface="微軟正黑體" panose="020B0604030504040204" pitchFamily="34" charset="-120"/>
                        </a:rPr>
                        <a:t>車床</a:t>
                      </a:r>
                      <a:r>
                        <a:rPr lang="en-US" altLang="zh-TW" sz="1600" dirty="0" smtClean="0">
                          <a:solidFill>
                            <a:schemeClr val="bg1">
                              <a:lumMod val="50000"/>
                            </a:schemeClr>
                          </a:solidFill>
                          <a:latin typeface="微軟正黑體" panose="020B0604030504040204" pitchFamily="34" charset="-120"/>
                          <a:ea typeface="微軟正黑體" panose="020B0604030504040204" pitchFamily="34" charset="-120"/>
                        </a:rPr>
                        <a:t>2</a:t>
                      </a:r>
                      <a:endParaRPr lang="zh-TW" altLang="en-US" sz="1600" dirty="0" smtClean="0">
                        <a:solidFill>
                          <a:schemeClr val="bg1">
                            <a:lumMod val="50000"/>
                          </a:schemeClr>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zh-TW" altLang="en-US" sz="1600" dirty="0" smtClean="0">
                          <a:solidFill>
                            <a:schemeClr val="bg1">
                              <a:lumMod val="50000"/>
                            </a:schemeClr>
                          </a:solidFill>
                          <a:latin typeface="微軟正黑體" panose="020B0604030504040204" pitchFamily="34" charset="-120"/>
                          <a:ea typeface="微軟正黑體" panose="020B0604030504040204" pitchFamily="34" charset="-120"/>
                        </a:rPr>
                        <a:t>倉庫</a:t>
                      </a:r>
                      <a:r>
                        <a:rPr lang="en-US" altLang="zh-TW" sz="1600" dirty="0" smtClean="0">
                          <a:solidFill>
                            <a:schemeClr val="bg1">
                              <a:lumMod val="50000"/>
                            </a:schemeClr>
                          </a:solidFill>
                          <a:latin typeface="微軟正黑體" panose="020B0604030504040204" pitchFamily="34" charset="-120"/>
                          <a:ea typeface="微軟正黑體" panose="020B0604030504040204" pitchFamily="34" charset="-120"/>
                        </a:rPr>
                        <a:t>1</a:t>
                      </a:r>
                      <a:endParaRPr lang="zh-TW" altLang="en-US" sz="1600" dirty="0">
                        <a:solidFill>
                          <a:schemeClr val="bg1">
                            <a:lumMod val="50000"/>
                          </a:schemeClr>
                        </a:solidFill>
                        <a:latin typeface="微軟正黑體" panose="020B0604030504040204" pitchFamily="34" charset="-120"/>
                        <a:ea typeface="微軟正黑體" panose="020B0604030504040204" pitchFamily="34" charset="-12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altLang="zh-TW" sz="1600" dirty="0" smtClean="0">
                          <a:solidFill>
                            <a:schemeClr val="bg1">
                              <a:lumMod val="50000"/>
                            </a:schemeClr>
                          </a:solidFill>
                          <a:latin typeface="微軟正黑體" panose="020B0604030504040204" pitchFamily="34" charset="-120"/>
                          <a:ea typeface="微軟正黑體" panose="020B0604030504040204" pitchFamily="34" charset="-120"/>
                        </a:rPr>
                        <a:t>ERP</a:t>
                      </a:r>
                      <a:endParaRPr lang="zh-TW" altLang="en-US" sz="1600" dirty="0">
                        <a:solidFill>
                          <a:schemeClr val="bg1">
                            <a:lumMod val="50000"/>
                          </a:schemeClr>
                        </a:solidFill>
                        <a:latin typeface="微軟正黑體" panose="020B0604030504040204" pitchFamily="34" charset="-120"/>
                        <a:ea typeface="微軟正黑體" panose="020B0604030504040204" pitchFamily="34" charset="-12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TW" altLang="en-US"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vMerge="1">
                  <a:txBody>
                    <a:bodyPr/>
                    <a:lstStyle/>
                    <a:p>
                      <a:endParaRPr lang="zh-TW" altLang="en-US"/>
                    </a:p>
                  </a:txBody>
                  <a:tcPr/>
                </a:tc>
                <a:tc gridSpan="3">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8.</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國際通訊協定</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zh-TW" altLang="en-US"/>
                    </a:p>
                  </a:txBody>
                  <a:tcPr/>
                </a:tc>
                <a:tc hMerge="1">
                  <a:txBody>
                    <a:bodyPr/>
                    <a:lstStyle/>
                    <a:p>
                      <a:endParaRPr lang="zh-TW" altLang="en-US"/>
                    </a:p>
                  </a:txBody>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第三方資安</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zh-TW" altLang="en-US"/>
                    </a:p>
                  </a:txBody>
                  <a:tcPr/>
                </a:tc>
                <a:tc hMerge="1">
                  <a:txBody>
                    <a:bodyPr/>
                    <a:lstStyle/>
                    <a:p>
                      <a:endParaRPr lang="zh-TW" altLang="en-US"/>
                    </a:p>
                  </a:txBody>
                  <a:tcPr/>
                </a:tc>
                <a:tc>
                  <a:txBody>
                    <a:bodyPr/>
                    <a:lstStyle/>
                    <a:p>
                      <a:pPr marL="0" algn="ctr" defTabSz="914400" rtl="0" eaLnBrk="1" latinLnBrk="0" hangingPunct="1"/>
                      <a:r>
                        <a:rPr lang="en-US" altLang="zh-TW" sz="1400" b="1" kern="1200" dirty="0" smtClean="0">
                          <a:solidFill>
                            <a:srgbClr val="FF0000"/>
                          </a:solidFill>
                          <a:latin typeface="微軟正黑體" panose="020B0604030504040204" pitchFamily="34" charset="-120"/>
                          <a:ea typeface="微軟正黑體" panose="020B0604030504040204" pitchFamily="34" charset="-120"/>
                          <a:cs typeface="+mn-cs"/>
                        </a:rPr>
                        <a:t>V</a:t>
                      </a:r>
                      <a:endParaRPr lang="zh-TW" altLang="en-US" sz="1400" b="1"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vMerge="1">
                  <a:txBody>
                    <a:bodyPr/>
                    <a:lstStyle/>
                    <a:p>
                      <a:endParaRPr lang="zh-TW" altLang="en-US"/>
                    </a:p>
                  </a:txBody>
                  <a:tcPr/>
                </a:tc>
                <a:tc>
                  <a:txBody>
                    <a:bodyPr/>
                    <a:lstStyle/>
                    <a:p>
                      <a:pPr algn="l"/>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1.</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聯網</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rgbClr val="FF0000"/>
                          </a:solidFill>
                          <a:latin typeface="微軟正黑體" panose="020B0604030504040204" pitchFamily="34" charset="-120"/>
                          <a:ea typeface="微軟正黑體" panose="020B0604030504040204" pitchFamily="34" charset="-120"/>
                          <a:cs typeface="+mn-cs"/>
                        </a:rPr>
                        <a:t>V</a:t>
                      </a:r>
                      <a:endParaRPr lang="zh-TW" altLang="en-US" sz="1400" b="1"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2.</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資料擷取</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rgbClr val="FF0000"/>
                          </a:solidFill>
                          <a:latin typeface="微軟正黑體" panose="020B0604030504040204" pitchFamily="34" charset="-120"/>
                          <a:ea typeface="微軟正黑體" panose="020B0604030504040204" pitchFamily="34" charset="-120"/>
                          <a:cs typeface="+mn-cs"/>
                        </a:rPr>
                        <a:t>V</a:t>
                      </a:r>
                      <a:endParaRPr lang="zh-TW" altLang="en-US" sz="1400" b="1"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3.</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稼動率</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rgbClr val="FF0000"/>
                          </a:solidFill>
                          <a:latin typeface="微軟正黑體" panose="020B0604030504040204" pitchFamily="34" charset="-120"/>
                          <a:ea typeface="微軟正黑體" panose="020B0604030504040204" pitchFamily="34" charset="-120"/>
                          <a:cs typeface="+mn-cs"/>
                        </a:rPr>
                        <a:t>V</a:t>
                      </a:r>
                      <a:endParaRPr lang="zh-TW" altLang="en-US" sz="1400" b="1"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4.</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產量</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vMerge="1">
                  <a:txBody>
                    <a:bodyPr/>
                    <a:lstStyle/>
                    <a:p>
                      <a:endParaRPr lang="zh-TW" alt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5.</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歷程記錄</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6.</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故障通報</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7.</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完工預估</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其他</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311857386"/>
              </p:ext>
            </p:extLst>
          </p:nvPr>
        </p:nvGraphicFramePr>
        <p:xfrm>
          <a:off x="254146" y="5051276"/>
          <a:ext cx="8424936" cy="173736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20000"/>
                    </a:ext>
                  </a:extLst>
                </a:gridCol>
                <a:gridCol w="1581550">
                  <a:extLst>
                    <a:ext uri="{9D8B030D-6E8A-4147-A177-3AD203B41FA5}">
                      <a16:colId xmlns:a16="http://schemas.microsoft.com/office/drawing/2014/main" val="20001"/>
                    </a:ext>
                  </a:extLst>
                </a:gridCol>
                <a:gridCol w="2304694">
                  <a:extLst>
                    <a:ext uri="{9D8B030D-6E8A-4147-A177-3AD203B41FA5}">
                      <a16:colId xmlns:a16="http://schemas.microsoft.com/office/drawing/2014/main" val="20002"/>
                    </a:ext>
                  </a:extLst>
                </a:gridCol>
                <a:gridCol w="792526">
                  <a:extLst>
                    <a:ext uri="{9D8B030D-6E8A-4147-A177-3AD203B41FA5}">
                      <a16:colId xmlns:a16="http://schemas.microsoft.com/office/drawing/2014/main" val="20003"/>
                    </a:ext>
                  </a:extLst>
                </a:gridCol>
                <a:gridCol w="792526">
                  <a:extLst>
                    <a:ext uri="{9D8B030D-6E8A-4147-A177-3AD203B41FA5}">
                      <a16:colId xmlns:a16="http://schemas.microsoft.com/office/drawing/2014/main" val="20004"/>
                    </a:ext>
                  </a:extLst>
                </a:gridCol>
                <a:gridCol w="792526">
                  <a:extLst>
                    <a:ext uri="{9D8B030D-6E8A-4147-A177-3AD203B41FA5}">
                      <a16:colId xmlns:a16="http://schemas.microsoft.com/office/drawing/2014/main" val="20005"/>
                    </a:ext>
                  </a:extLst>
                </a:gridCol>
                <a:gridCol w="792526">
                  <a:extLst>
                    <a:ext uri="{9D8B030D-6E8A-4147-A177-3AD203B41FA5}">
                      <a16:colId xmlns:a16="http://schemas.microsoft.com/office/drawing/2014/main" val="20006"/>
                    </a:ext>
                  </a:extLst>
                </a:gridCol>
                <a:gridCol w="720516">
                  <a:extLst>
                    <a:ext uri="{9D8B030D-6E8A-4147-A177-3AD203B41FA5}">
                      <a16:colId xmlns:a16="http://schemas.microsoft.com/office/drawing/2014/main" val="20007"/>
                    </a:ext>
                  </a:extLst>
                </a:gridCol>
              </a:tblGrid>
              <a:tr h="144016">
                <a:tc rowSpan="4">
                  <a:txBody>
                    <a:bodyPr/>
                    <a:lstStyle/>
                    <a:p>
                      <a:pPr algn="ct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本案導入功能模組</a:t>
                      </a:r>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系統名稱</a:t>
                      </a:r>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a:txBody>
                  <a:tcP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模組名稱</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dirty="0" smtClean="0">
                          <a:solidFill>
                            <a:schemeClr val="tx1"/>
                          </a:solidFill>
                          <a:latin typeface="微軟正黑體" panose="020B0604030504040204" pitchFamily="34" charset="-120"/>
                          <a:ea typeface="微軟正黑體" panose="020B0604030504040204" pitchFamily="34" charset="-120"/>
                        </a:rPr>
                        <a:t>聯網化</a:t>
                      </a: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dirty="0" smtClean="0">
                          <a:solidFill>
                            <a:schemeClr val="tx1"/>
                          </a:solidFill>
                          <a:latin typeface="微軟正黑體" panose="020B0604030504040204" pitchFamily="34" charset="-120"/>
                          <a:ea typeface="微軟正黑體" panose="020B0604030504040204" pitchFamily="34" charset="-120"/>
                        </a:rPr>
                        <a:t>可視化</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透明化</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可預測</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自適化</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88465">
                <a:tc vMerge="1">
                  <a:txBody>
                    <a:bodyPr/>
                    <a:lstStyle/>
                    <a:p>
                      <a:endParaRPr lang="zh-TW" altLang="en-US"/>
                    </a:p>
                  </a:txBody>
                  <a:tcPr/>
                </a:tc>
                <a:tc rowSpan="3">
                  <a:txBody>
                    <a:bodyPr/>
                    <a:lstStyle/>
                    <a:p>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OOOO</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系統</a:t>
                      </a:r>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a:txBody>
                  <a:tcP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A</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模組</a:t>
                      </a:r>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8465">
                <a:tc vMerge="1">
                  <a:txBody>
                    <a:bodyPr/>
                    <a:lstStyle/>
                    <a:p>
                      <a:endParaRPr lang="zh-TW" altLang="en-US"/>
                    </a:p>
                  </a:txBody>
                  <a:tcPr/>
                </a:tc>
                <a:tc vMerge="1">
                  <a:txBody>
                    <a:bodyPr/>
                    <a:lstStyle/>
                    <a:p>
                      <a:pPr algn="l"/>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a:t>
                      </a:r>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vMerge="1">
                  <a:txBody>
                    <a:bodyPr/>
                    <a:lstStyle/>
                    <a:p>
                      <a:endParaRPr lang="zh-TW" alt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altLang="zh-TW" sz="1400" dirty="0" smtClean="0">
                          <a:latin typeface="微軟正黑體" panose="020B0604030504040204" pitchFamily="34" charset="-120"/>
                          <a:ea typeface="微軟正黑體" panose="020B0604030504040204" pitchFamily="34" charset="-120"/>
                        </a:rPr>
                        <a:t>D</a:t>
                      </a:r>
                      <a:r>
                        <a:rPr lang="zh-TW" altLang="en-US" sz="1400" dirty="0" smtClean="0">
                          <a:latin typeface="微軟正黑體" panose="020B0604030504040204" pitchFamily="34" charset="-120"/>
                          <a:ea typeface="微軟正黑體" panose="020B0604030504040204" pitchFamily="34" charset="-120"/>
                        </a:rPr>
                        <a:t>模組</a:t>
                      </a:r>
                      <a:endParaRPr lang="zh-TW" altLang="en-US" sz="1400" dirty="0">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ct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資料</a:t>
                      </a:r>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tc gridSpan="2">
                  <a:txBody>
                    <a:bodyPr/>
                    <a:lstStyle/>
                    <a:p>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屬本案系統可達成</a:t>
                      </a:r>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取得</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資料</a:t>
                      </a:r>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O</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項</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，可視</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化</a:t>
                      </a:r>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O</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項</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資料分析</a:t>
                      </a:r>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O</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項</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，結果</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預測</a:t>
                      </a:r>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O</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項</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與自適化</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運行</a:t>
                      </a:r>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O</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項</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a:t>
                      </a:r>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pPr algn="l"/>
                      <a:endParaRPr lang="zh-TW" altLang="en-US" sz="1400" dirty="0">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9" name="文字方塊 8"/>
          <p:cNvSpPr txBox="1"/>
          <p:nvPr/>
        </p:nvSpPr>
        <p:spPr>
          <a:xfrm>
            <a:off x="254146" y="1124744"/>
            <a:ext cx="8496946" cy="369332"/>
          </a:xfrm>
          <a:prstGeom prst="rect">
            <a:avLst/>
          </a:prstGeom>
          <a:noFill/>
        </p:spPr>
        <p:txBody>
          <a:bodyPr wrap="square" rtlCol="0">
            <a:spAutoFit/>
          </a:bodyPr>
          <a:lstStyle/>
          <a:p>
            <a:pPr marL="285750" indent="-285750">
              <a:buFont typeface="Wingdings" panose="05000000000000000000" pitchFamily="2" charset="2"/>
              <a:buChar char="l"/>
            </a:pPr>
            <a:r>
              <a:rPr lang="zh-TW" altLang="en-US" sz="1800" b="1" dirty="0" smtClean="0">
                <a:latin typeface="微軟正黑體" panose="020B0604030504040204" pitchFamily="34" charset="-120"/>
                <a:ea typeface="微軟正黑體" panose="020B0604030504040204" pitchFamily="34" charset="-120"/>
              </a:rPr>
              <a:t>輔導前系統一覽表</a:t>
            </a:r>
            <a:endParaRPr lang="zh-TW" altLang="en-US" sz="1800" b="1"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254146" y="3059668"/>
            <a:ext cx="8496946" cy="369332"/>
          </a:xfrm>
          <a:prstGeom prst="rect">
            <a:avLst/>
          </a:prstGeom>
          <a:noFill/>
        </p:spPr>
        <p:txBody>
          <a:bodyPr wrap="square" rtlCol="0">
            <a:spAutoFit/>
          </a:bodyPr>
          <a:lstStyle/>
          <a:p>
            <a:pPr marL="285750" indent="-285750">
              <a:buFont typeface="Wingdings" panose="05000000000000000000" pitchFamily="2" charset="2"/>
              <a:buChar char="l"/>
            </a:pPr>
            <a:r>
              <a:rPr lang="zh-TW" altLang="en-US" sz="1800" b="1" dirty="0" smtClean="0">
                <a:latin typeface="微軟正黑體" panose="020B0604030504040204" pitchFamily="34" charset="-120"/>
                <a:ea typeface="微軟正黑體" panose="020B0604030504040204" pitchFamily="34" charset="-120"/>
              </a:rPr>
              <a:t>輔導後</a:t>
            </a:r>
            <a:r>
              <a:rPr lang="zh-TW" altLang="en-US" b="1" dirty="0" smtClean="0">
                <a:latin typeface="微軟正黑體" panose="020B0604030504040204" pitchFamily="34" charset="-120"/>
                <a:ea typeface="微軟正黑體" panose="020B0604030504040204" pitchFamily="34" charset="-120"/>
              </a:rPr>
              <a:t>規劃之</a:t>
            </a:r>
            <a:r>
              <a:rPr lang="zh-TW" altLang="en-US" sz="1800" b="1" dirty="0" smtClean="0">
                <a:latin typeface="微軟正黑體" panose="020B0604030504040204" pitchFamily="34" charset="-120"/>
                <a:ea typeface="微軟正黑體" panose="020B0604030504040204" pitchFamily="34" charset="-120"/>
              </a:rPr>
              <a:t>系統差異一覽表</a:t>
            </a:r>
            <a:endParaRPr lang="zh-TW" altLang="en-US" sz="1800" b="1" dirty="0">
              <a:latin typeface="微軟正黑體" panose="020B0604030504040204" pitchFamily="34" charset="-120"/>
              <a:ea typeface="微軟正黑體" panose="020B0604030504040204" pitchFamily="34" charset="-120"/>
            </a:endParaRPr>
          </a:p>
        </p:txBody>
      </p:sp>
      <p:sp>
        <p:nvSpPr>
          <p:cNvPr id="2" name="直線圖說文字 1 (加上強調線) 1"/>
          <p:cNvSpPr/>
          <p:nvPr/>
        </p:nvSpPr>
        <p:spPr bwMode="auto">
          <a:xfrm>
            <a:off x="9540552" y="4149080"/>
            <a:ext cx="2448272" cy="2639556"/>
          </a:xfrm>
          <a:prstGeom prst="accentCallout1">
            <a:avLst>
              <a:gd name="adj1" fmla="val 18750"/>
              <a:gd name="adj2" fmla="val -8333"/>
              <a:gd name="adj3" fmla="val 33330"/>
              <a:gd name="adj4" fmla="val -100984"/>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請與一頁摘要表一致。</a:t>
            </a:r>
            <a:r>
              <a:rPr lang="en-US" altLang="zh-TW" sz="1800" dirty="0">
                <a:latin typeface="微軟正黑體" panose="020B0604030504040204" pitchFamily="34" charset="-120"/>
                <a:ea typeface="微軟正黑體" panose="020B0604030504040204" pitchFamily="34" charset="-120"/>
              </a:rPr>
              <a:t/>
            </a:r>
            <a:br>
              <a:rPr lang="en-US" altLang="zh-TW" sz="1800" dirty="0">
                <a:latin typeface="微軟正黑體" panose="020B0604030504040204" pitchFamily="34" charset="-120"/>
                <a:ea typeface="微軟正黑體" panose="020B0604030504040204" pitchFamily="34" charset="-120"/>
              </a:rPr>
            </a:br>
            <a:r>
              <a:rPr lang="zh-TW" altLang="en-US" sz="1800" dirty="0" smtClean="0">
                <a:latin typeface="微軟正黑體" panose="020B0604030504040204" pitchFamily="34" charset="-120"/>
                <a:ea typeface="微軟正黑體" panose="020B0604030504040204" pitchFamily="34" charset="-120"/>
              </a:rPr>
              <a:t>另若與原提案計畫書</a:t>
            </a:r>
            <a:endParaRPr lang="en-US" altLang="zh-TW" sz="1800" dirty="0" smtClean="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800" dirty="0" smtClean="0">
                <a:latin typeface="微軟正黑體" panose="020B0604030504040204" pitchFamily="34" charset="-120"/>
                <a:ea typeface="微軟正黑體" panose="020B0604030504040204" pitchFamily="34" charset="-120"/>
              </a:rPr>
              <a:t>有差異應於差異說明</a:t>
            </a:r>
            <a:endParaRPr lang="en-US" altLang="zh-TW" sz="1800" dirty="0" smtClean="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800" dirty="0" smtClean="0">
                <a:latin typeface="微軟正黑體" panose="020B0604030504040204" pitchFamily="34" charset="-120"/>
                <a:ea typeface="微軟正黑體" panose="020B0604030504040204" pitchFamily="34" charset="-120"/>
              </a:rPr>
              <a:t>中補充合適原因且</a:t>
            </a:r>
            <a:endParaRPr lang="en-US" altLang="zh-TW" sz="1800" dirty="0" smtClean="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800" dirty="0" smtClean="0">
                <a:latin typeface="微軟正黑體" panose="020B0604030504040204" pitchFamily="34" charset="-120"/>
                <a:ea typeface="微軟正黑體" panose="020B0604030504040204" pitchFamily="34" charset="-120"/>
              </a:rPr>
              <a:t>受輔導業者須認同調整</a:t>
            </a:r>
            <a:endParaRPr lang="en-US" altLang="zh-TW" sz="1800" dirty="0" smtClean="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800" dirty="0" smtClean="0">
                <a:latin typeface="微軟正黑體" panose="020B0604030504040204" pitchFamily="34" charset="-120"/>
                <a:ea typeface="微軟正黑體" panose="020B0604030504040204" pitchFamily="34" charset="-120"/>
              </a:rPr>
              <a:t>內容。</a:t>
            </a:r>
            <a:endParaRPr lang="en-US" altLang="zh-TW" sz="1800" dirty="0" smtClean="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期末報告後若委員有</a:t>
            </a:r>
            <a:endPar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疑義</a:t>
            </a:r>
            <a:r>
              <a:rPr kumimoji="1" lang="zh-TW" altLang="en-US" sz="18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應補充說明</a:t>
            </a: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或</a:t>
            </a:r>
            <a:endPar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調整智慧化程度</a:t>
            </a: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a:t>
            </a:r>
          </a:p>
        </p:txBody>
      </p:sp>
      <p:sp>
        <p:nvSpPr>
          <p:cNvPr id="13"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14"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a:t>
            </a:r>
            <a:r>
              <a:rPr lang="zh-TW" altLang="en-US" sz="2400" b="1" dirty="0">
                <a:solidFill>
                  <a:srgbClr val="0070C0"/>
                </a:solidFill>
              </a:rPr>
              <a:t>疫後</a:t>
            </a:r>
            <a:r>
              <a:rPr lang="en-US" altLang="zh-TW" sz="2400" b="1" dirty="0">
                <a:solidFill>
                  <a:srgbClr val="0070C0"/>
                </a:solidFill>
              </a:rPr>
              <a:t>SMU-Phase II)</a:t>
            </a:r>
            <a:endParaRPr lang="en-US" altLang="zh-TW" sz="2400" b="1" dirty="0" smtClean="0">
              <a:solidFill>
                <a:srgbClr val="0070C0"/>
              </a:solidFill>
            </a:endParaRPr>
          </a:p>
        </p:txBody>
      </p:sp>
    </p:spTree>
    <p:extLst>
      <p:ext uri="{BB962C8B-B14F-4D97-AF65-F5344CB8AC3E}">
        <p14:creationId xmlns:p14="http://schemas.microsoft.com/office/powerpoint/2010/main" val="1874307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34</a:t>
            </a:fld>
            <a:endParaRPr lang="zh-TW" altLang="en-US"/>
          </a:p>
        </p:txBody>
      </p:sp>
      <p:sp>
        <p:nvSpPr>
          <p:cNvPr id="6" name="矩形 6"/>
          <p:cNvSpPr>
            <a:spLocks noChangeArrowheads="1"/>
          </p:cNvSpPr>
          <p:nvPr/>
        </p:nvSpPr>
        <p:spPr bwMode="auto">
          <a:xfrm>
            <a:off x="107504" y="620688"/>
            <a:ext cx="6911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三、</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本計畫</a:t>
            </a:r>
            <a:r>
              <a:rPr lang="zh-TW" altLang="zh-TW"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查核工作項目及執行進度說明</a:t>
            </a:r>
            <a:endParaRPr lang="zh-TW" altLang="en-US"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206787260"/>
              </p:ext>
            </p:extLst>
          </p:nvPr>
        </p:nvGraphicFramePr>
        <p:xfrm>
          <a:off x="395536" y="1484785"/>
          <a:ext cx="8264922" cy="4394231"/>
        </p:xfrm>
        <a:graphic>
          <a:graphicData uri="http://schemas.openxmlformats.org/drawingml/2006/table">
            <a:tbl>
              <a:tblPr firstRow="1" firstCol="1" bandRow="1">
                <a:tableStyleId>{5C22544A-7EE6-4342-B048-85BDC9FD1C3A}</a:tableStyleId>
              </a:tblPr>
              <a:tblGrid>
                <a:gridCol w="288032">
                  <a:extLst>
                    <a:ext uri="{9D8B030D-6E8A-4147-A177-3AD203B41FA5}">
                      <a16:colId xmlns:a16="http://schemas.microsoft.com/office/drawing/2014/main" val="20000"/>
                    </a:ext>
                  </a:extLst>
                </a:gridCol>
                <a:gridCol w="929966">
                  <a:extLst>
                    <a:ext uri="{9D8B030D-6E8A-4147-A177-3AD203B41FA5}">
                      <a16:colId xmlns:a16="http://schemas.microsoft.com/office/drawing/2014/main" val="20001"/>
                    </a:ext>
                  </a:extLst>
                </a:gridCol>
                <a:gridCol w="1679504">
                  <a:extLst>
                    <a:ext uri="{9D8B030D-6E8A-4147-A177-3AD203B41FA5}">
                      <a16:colId xmlns:a16="http://schemas.microsoft.com/office/drawing/2014/main" val="20002"/>
                    </a:ext>
                  </a:extLst>
                </a:gridCol>
                <a:gridCol w="1679504">
                  <a:extLst>
                    <a:ext uri="{9D8B030D-6E8A-4147-A177-3AD203B41FA5}">
                      <a16:colId xmlns:a16="http://schemas.microsoft.com/office/drawing/2014/main" val="20003"/>
                    </a:ext>
                  </a:extLst>
                </a:gridCol>
                <a:gridCol w="2767810">
                  <a:extLst>
                    <a:ext uri="{9D8B030D-6E8A-4147-A177-3AD203B41FA5}">
                      <a16:colId xmlns:a16="http://schemas.microsoft.com/office/drawing/2014/main" val="20004"/>
                    </a:ext>
                  </a:extLst>
                </a:gridCol>
                <a:gridCol w="920106">
                  <a:extLst>
                    <a:ext uri="{9D8B030D-6E8A-4147-A177-3AD203B41FA5}">
                      <a16:colId xmlns:a16="http://schemas.microsoft.com/office/drawing/2014/main" val="20005"/>
                    </a:ext>
                  </a:extLst>
                </a:gridCol>
              </a:tblGrid>
              <a:tr h="405099">
                <a:tc>
                  <a:txBody>
                    <a:bodyPr/>
                    <a:lstStyle/>
                    <a:p>
                      <a:pPr algn="ctr" fontAlgn="b">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項次</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完成日期</a:t>
                      </a:r>
                    </a:p>
                    <a:p>
                      <a:pPr algn="ctr" fontAlgn="b">
                        <a:lnSpc>
                          <a:spcPct val="100000"/>
                        </a:lnSpc>
                        <a:spcAft>
                          <a:spcPts val="0"/>
                        </a:spcAft>
                      </a:pPr>
                      <a:r>
                        <a:rPr lang="en-US" sz="1200" kern="100" dirty="0">
                          <a:solidFill>
                            <a:schemeClr val="tx1"/>
                          </a:solidFill>
                          <a:effectLst/>
                          <a:latin typeface="微軟正黑體" panose="020B0604030504040204" pitchFamily="34" charset="-120"/>
                          <a:ea typeface="微軟正黑體" panose="020B0604030504040204" pitchFamily="34" charset="-120"/>
                        </a:rPr>
                        <a:t>(</a:t>
                      </a:r>
                      <a:r>
                        <a:rPr lang="zh-TW" sz="1200" kern="100" dirty="0">
                          <a:solidFill>
                            <a:schemeClr val="tx1"/>
                          </a:solidFill>
                          <a:effectLst/>
                          <a:latin typeface="微軟正黑體" panose="020B0604030504040204" pitchFamily="34" charset="-120"/>
                          <a:ea typeface="微軟正黑體" panose="020B0604030504040204" pitchFamily="34" charset="-120"/>
                        </a:rPr>
                        <a:t>月</a:t>
                      </a:r>
                      <a:r>
                        <a:rPr lang="en-US" sz="1200" kern="100" dirty="0">
                          <a:solidFill>
                            <a:schemeClr val="tx1"/>
                          </a:solidFill>
                          <a:effectLst/>
                          <a:latin typeface="微軟正黑體" panose="020B0604030504040204" pitchFamily="34" charset="-120"/>
                          <a:ea typeface="微軟正黑體" panose="020B0604030504040204" pitchFamily="34" charset="-120"/>
                        </a:rPr>
                        <a:t>/</a:t>
                      </a:r>
                      <a:r>
                        <a:rPr lang="zh-TW" sz="1200" kern="100" dirty="0">
                          <a:solidFill>
                            <a:schemeClr val="tx1"/>
                          </a:solidFill>
                          <a:effectLst/>
                          <a:latin typeface="微軟正黑體" panose="020B0604030504040204" pitchFamily="34" charset="-120"/>
                          <a:ea typeface="微軟正黑體" panose="020B0604030504040204" pitchFamily="34" charset="-120"/>
                        </a:rPr>
                        <a:t>日</a:t>
                      </a:r>
                      <a:r>
                        <a:rPr lang="en-US" sz="1200" kern="100" dirty="0">
                          <a:solidFill>
                            <a:schemeClr val="tx1"/>
                          </a:solidFill>
                          <a:effectLst/>
                          <a:latin typeface="微軟正黑體" panose="020B0604030504040204" pitchFamily="34" charset="-120"/>
                          <a:ea typeface="微軟正黑體" panose="020B0604030504040204" pitchFamily="34" charset="-120"/>
                        </a:rPr>
                        <a:t>)</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工作項目</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執行進度說明</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佐證資料</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累計</a:t>
                      </a:r>
                    </a:p>
                    <a:p>
                      <a:pPr algn="ctr">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執行</a:t>
                      </a:r>
                      <a:r>
                        <a:rPr lang="zh-TW" sz="1200" kern="100" dirty="0" smtClean="0">
                          <a:solidFill>
                            <a:schemeClr val="tx1"/>
                          </a:solidFill>
                          <a:effectLst/>
                          <a:latin typeface="微軟正黑體" panose="020B0604030504040204" pitchFamily="34" charset="-120"/>
                          <a:ea typeface="微軟正黑體" panose="020B0604030504040204" pitchFamily="34" charset="-120"/>
                        </a:rPr>
                        <a:t>進度</a:t>
                      </a:r>
                      <a:r>
                        <a:rPr lang="en-US" sz="1200" kern="100" dirty="0" smtClean="0">
                          <a:solidFill>
                            <a:schemeClr val="tx1"/>
                          </a:solidFill>
                          <a:effectLst/>
                          <a:latin typeface="微軟正黑體" panose="020B0604030504040204" pitchFamily="34" charset="-120"/>
                          <a:ea typeface="微軟正黑體" panose="020B0604030504040204" pitchFamily="34" charset="-120"/>
                        </a:rPr>
                        <a:t>%</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810197">
                <a:tc>
                  <a:txBody>
                    <a:bodyPr/>
                    <a:lstStyle/>
                    <a:p>
                      <a:pPr algn="ctr" fontAlgn="b">
                        <a:lnSpc>
                          <a:spcPct val="100000"/>
                        </a:lnSpc>
                        <a:spcAft>
                          <a:spcPts val="0"/>
                        </a:spcAft>
                      </a:pPr>
                      <a:r>
                        <a:rPr lang="en-US" sz="1300" kern="100" dirty="0">
                          <a:solidFill>
                            <a:schemeClr val="tx1"/>
                          </a:solidFill>
                          <a:effectLst/>
                          <a:latin typeface="微軟正黑體" panose="020B0604030504040204" pitchFamily="34" charset="-120"/>
                          <a:ea typeface="微軟正黑體" panose="020B0604030504040204" pitchFamily="34" charset="-120"/>
                        </a:rPr>
                        <a:t>1</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r>
                        <a:rPr lang="en-US" sz="1300" kern="100" dirty="0">
                          <a:solidFill>
                            <a:schemeClr val="tx1"/>
                          </a:solidFill>
                          <a:effectLst/>
                          <a:latin typeface="微軟正黑體" panose="020B0604030504040204" pitchFamily="34" charset="-120"/>
                          <a:ea typeface="微軟正黑體" panose="020B0604030504040204" pitchFamily="34" charset="-120"/>
                        </a:rPr>
                        <a:t> </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smtClean="0">
                          <a:solidFill>
                            <a:schemeClr val="bg1">
                              <a:lumMod val="6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系統架構規劃</a:t>
                      </a:r>
                      <a:endParaRPr lang="zh-TW" sz="1300" b="0" kern="100" dirty="0">
                        <a:solidFill>
                          <a:schemeClr val="bg1">
                            <a:lumMod val="6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smtClean="0">
                          <a:solidFill>
                            <a:schemeClr val="bg1">
                              <a:lumMod val="6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完成聯網系統架構規劃</a:t>
                      </a:r>
                      <a:endParaRPr lang="zh-TW" sz="1300" b="0" kern="100" dirty="0">
                        <a:solidFill>
                          <a:schemeClr val="bg1">
                            <a:lumMod val="6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ct val="100000"/>
                        </a:lnSpc>
                        <a:spcAft>
                          <a:spcPts val="0"/>
                        </a:spcAft>
                      </a:pPr>
                      <a:r>
                        <a:rPr lang="zh-TW" altLang="en-US" sz="1300" b="0" kern="100" dirty="0" smtClean="0">
                          <a:solidFill>
                            <a:schemeClr val="bg1">
                              <a:lumMod val="6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如：</a:t>
                      </a:r>
                      <a:r>
                        <a:rPr lang="zh-TW" sz="1300" b="0" kern="100" dirty="0" smtClean="0">
                          <a:solidFill>
                            <a:schemeClr val="bg1">
                              <a:lumMod val="6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實際</a:t>
                      </a:r>
                      <a:r>
                        <a:rPr lang="zh-TW" sz="1300" b="0" kern="100" dirty="0">
                          <a:solidFill>
                            <a:schemeClr val="bg1">
                              <a:lumMod val="6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聯網架構</a:t>
                      </a:r>
                      <a:r>
                        <a:rPr lang="zh-TW" sz="1300" b="0" kern="100" dirty="0" smtClean="0">
                          <a:solidFill>
                            <a:schemeClr val="bg1">
                              <a:lumMod val="6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圖</a:t>
                      </a:r>
                      <a:r>
                        <a:rPr lang="en-US" altLang="zh-TW" sz="1300" b="0" kern="100" dirty="0" smtClean="0">
                          <a:solidFill>
                            <a:schemeClr val="bg1">
                              <a:lumMod val="6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300" b="0" kern="100" dirty="0" smtClean="0">
                          <a:solidFill>
                            <a:schemeClr val="bg1">
                              <a:lumMod val="6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含繪製設備位置</a:t>
                      </a:r>
                      <a:r>
                        <a:rPr lang="en-US" altLang="zh-TW" sz="1300" b="0" kern="100" dirty="0" smtClean="0">
                          <a:solidFill>
                            <a:schemeClr val="bg1">
                              <a:lumMod val="6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Layout</a:t>
                      </a:r>
                      <a:r>
                        <a:rPr lang="zh-TW" altLang="zh-TW" sz="1300" b="0" kern="100" dirty="0" smtClean="0">
                          <a:solidFill>
                            <a:schemeClr val="bg1">
                              <a:lumMod val="6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、聯網架構圖、聯網中介裝置、聯網設備暨控制器列表</a:t>
                      </a:r>
                      <a:r>
                        <a:rPr lang="en-US" altLang="zh-TW" sz="1300" b="0" kern="100" dirty="0" smtClean="0">
                          <a:solidFill>
                            <a:schemeClr val="bg1">
                              <a:lumMod val="6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300" b="0" kern="100" dirty="0">
                        <a:solidFill>
                          <a:schemeClr val="bg1">
                            <a:lumMod val="6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300" b="1" kern="100" dirty="0">
                          <a:solidFill>
                            <a:srgbClr val="000000"/>
                          </a:solidFill>
                          <a:latin typeface="微軟正黑體" pitchFamily="34" charset="-120"/>
                          <a:ea typeface="微軟正黑體" pitchFamily="34" charset="-120"/>
                          <a:cs typeface="Times New Roman"/>
                        </a:rPr>
                        <a:t>10%</a:t>
                      </a:r>
                      <a:endParaRPr lang="zh-TW" sz="1300" kern="100" dirty="0">
                        <a:latin typeface="微軟正黑體" pitchFamily="34" charset="-120"/>
                        <a:ea typeface="微軟正黑體"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03272">
                <a:tc>
                  <a:txBody>
                    <a:bodyPr/>
                    <a:lstStyle/>
                    <a:p>
                      <a:pPr algn="ctr" fontAlgn="b">
                        <a:lnSpc>
                          <a:spcPct val="100000"/>
                        </a:lnSpc>
                        <a:spcAft>
                          <a:spcPts val="0"/>
                        </a:spcAft>
                      </a:pPr>
                      <a:r>
                        <a:rPr lang="en-US" altLang="zh-TW" sz="13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提供資訊安全檢測報告</a:t>
                      </a:r>
                      <a:r>
                        <a:rPr lang="en-US" altLang="zh-TW"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初測</a:t>
                      </a:r>
                      <a:r>
                        <a:rPr lang="en-US" altLang="zh-TW"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必要</a:t>
                      </a:r>
                      <a:r>
                        <a:rPr lang="en-US" altLang="zh-TW"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提供第三方資訊安全檢測初測報告</a:t>
                      </a: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資安檢測報告</a:t>
                      </a: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300" b="1" kern="100" dirty="0">
                          <a:solidFill>
                            <a:srgbClr val="FF0000"/>
                          </a:solidFill>
                          <a:latin typeface="微軟正黑體" pitchFamily="34" charset="-120"/>
                          <a:ea typeface="微軟正黑體" pitchFamily="34" charset="-120"/>
                          <a:cs typeface="Times New Roman"/>
                        </a:rPr>
                        <a:t>30%</a:t>
                      </a:r>
                      <a:endParaRPr lang="zh-TW" sz="1300" kern="100" dirty="0">
                        <a:solidFill>
                          <a:srgbClr val="FF0000"/>
                        </a:solidFill>
                        <a:latin typeface="微軟正黑體" pitchFamily="34" charset="-120"/>
                        <a:ea typeface="微軟正黑體"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03272">
                <a:tc>
                  <a:txBody>
                    <a:bodyPr/>
                    <a:lstStyle/>
                    <a:p>
                      <a:pPr algn="ctr" fontAlgn="b">
                        <a:lnSpc>
                          <a:spcPct val="100000"/>
                        </a:lnSpc>
                        <a:spcAft>
                          <a:spcPts val="0"/>
                        </a:spcAft>
                      </a:pPr>
                      <a:r>
                        <a:rPr lang="en-US" altLang="zh-TW" sz="1300" kern="100" dirty="0" smtClean="0">
                          <a:solidFill>
                            <a:schemeClr val="tx1"/>
                          </a:solidFill>
                          <a:effectLst/>
                          <a:latin typeface="微軟正黑體" panose="020B0604030504040204" pitchFamily="34" charset="-120"/>
                          <a:ea typeface="微軟正黑體" panose="020B0604030504040204" pitchFamily="34" charset="-120"/>
                          <a:cs typeface="+mn-cs"/>
                        </a:rPr>
                        <a:t>3</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r>
                        <a:rPr lang="en-US" sz="1300" kern="100" dirty="0">
                          <a:solidFill>
                            <a:schemeClr val="tx1"/>
                          </a:solidFill>
                          <a:effectLst/>
                          <a:latin typeface="微軟正黑體" panose="020B0604030504040204" pitchFamily="34" charset="-120"/>
                          <a:ea typeface="微軟正黑體" panose="020B0604030504040204" pitchFamily="34" charset="-120"/>
                        </a:rPr>
                        <a:t> </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altLang="zh-TW" sz="1300" kern="100" dirty="0" smtClean="0">
                          <a:latin typeface="微軟正黑體" pitchFamily="34" charset="-120"/>
                          <a:ea typeface="微軟正黑體" pitchFamily="34" charset="-120"/>
                          <a:cs typeface="Times New Roman"/>
                        </a:rPr>
                        <a:t>…</a:t>
                      </a:r>
                      <a:endParaRPr lang="zh-TW" sz="1300" kern="100" dirty="0">
                        <a:latin typeface="微軟正黑體" pitchFamily="34" charset="-120"/>
                        <a:ea typeface="微軟正黑體"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447">
                <a:tc>
                  <a:txBody>
                    <a:bodyPr/>
                    <a:lstStyle/>
                    <a:p>
                      <a:pPr algn="ctr" fontAlgn="b">
                        <a:lnSpc>
                          <a:spcPct val="100000"/>
                        </a:lnSpc>
                        <a:spcAft>
                          <a:spcPts val="0"/>
                        </a:spcAft>
                      </a:pPr>
                      <a:r>
                        <a:rPr lang="en-US" altLang="zh-TW" sz="1300" kern="100" dirty="0" smtClean="0">
                          <a:solidFill>
                            <a:schemeClr val="tx1"/>
                          </a:solidFill>
                          <a:effectLst/>
                          <a:latin typeface="微軟正黑體" panose="020B0604030504040204" pitchFamily="34" charset="-120"/>
                          <a:ea typeface="微軟正黑體" panose="020B0604030504040204" pitchFamily="34" charset="-120"/>
                          <a:cs typeface="+mn-cs"/>
                        </a:rPr>
                        <a:t>4</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endParaRPr lang="zh-TW" altLang="en-US" sz="13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altLang="zh-TW" sz="1300" kern="100" dirty="0" smtClean="0">
                          <a:latin typeface="微軟正黑體" pitchFamily="34" charset="-120"/>
                          <a:ea typeface="微軟正黑體" pitchFamily="34" charset="-120"/>
                          <a:cs typeface="Times New Roman"/>
                        </a:rPr>
                        <a:t>…</a:t>
                      </a:r>
                      <a:endParaRPr lang="zh-TW" sz="1300" kern="100" dirty="0">
                        <a:latin typeface="微軟正黑體" pitchFamily="34" charset="-120"/>
                        <a:ea typeface="微軟正黑體"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8803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TW" sz="13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5</a:t>
                      </a:r>
                      <a:endParaRPr lang="zh-TW" altLang="zh-TW" sz="13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smtClean="0">
                          <a:solidFill>
                            <a:schemeClr val="bg1">
                              <a:lumMod val="6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教育訓練</a:t>
                      </a:r>
                      <a:endParaRPr lang="zh-TW" altLang="en-US" sz="1300" b="0" kern="100" dirty="0">
                        <a:solidFill>
                          <a:schemeClr val="bg1">
                            <a:lumMod val="6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zh-TW" altLang="en-US" sz="1300" b="0" kern="100" dirty="0" smtClean="0">
                          <a:solidFill>
                            <a:schemeClr val="bg1">
                              <a:lumMod val="6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完成教育訓練</a:t>
                      </a:r>
                      <a:endParaRPr lang="zh-TW" altLang="zh-TW" sz="1300" b="0" kern="100" dirty="0" smtClean="0">
                        <a:solidFill>
                          <a:schemeClr val="bg1">
                            <a:lumMod val="6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smtClean="0">
                          <a:solidFill>
                            <a:schemeClr val="bg1">
                              <a:lumMod val="6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如：簽到表、上課照片</a:t>
                      </a:r>
                      <a:endParaRPr lang="zh-TW" altLang="en-US" sz="1300" b="0" kern="100" dirty="0">
                        <a:solidFill>
                          <a:schemeClr val="bg1">
                            <a:lumMod val="6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600"/>
                        </a:lnSpc>
                        <a:spcAft>
                          <a:spcPts val="0"/>
                        </a:spcAft>
                      </a:pPr>
                      <a:r>
                        <a:rPr lang="en-US" sz="1300" b="1" kern="100" dirty="0" smtClean="0">
                          <a:solidFill>
                            <a:srgbClr val="000000"/>
                          </a:solidFill>
                          <a:latin typeface="微軟正黑體" pitchFamily="34" charset="-120"/>
                          <a:ea typeface="微軟正黑體" pitchFamily="34" charset="-120"/>
                          <a:cs typeface="Times New Roman"/>
                        </a:rPr>
                        <a:t>95%</a:t>
                      </a:r>
                      <a:endParaRPr lang="zh-TW" sz="1300" b="1" kern="100" dirty="0">
                        <a:solidFill>
                          <a:srgbClr val="000000"/>
                        </a:solidFill>
                        <a:latin typeface="微軟正黑體" pitchFamily="34" charset="-120"/>
                        <a:ea typeface="微軟正黑體"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19908">
                <a:tc>
                  <a:txBody>
                    <a:bodyPr/>
                    <a:lstStyle/>
                    <a:p>
                      <a:pPr algn="ctr" fontAlgn="b">
                        <a:lnSpc>
                          <a:spcPct val="100000"/>
                        </a:lnSpc>
                        <a:spcAft>
                          <a:spcPts val="0"/>
                        </a:spcAft>
                      </a:pPr>
                      <a:r>
                        <a:rPr lang="en-US" altLang="zh-TW" sz="130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6</a:t>
                      </a:r>
                      <a:endParaRPr lang="zh-TW" sz="13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endParaRPr lang="zh-TW" sz="13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300" dirty="0" smtClean="0">
                          <a:solidFill>
                            <a:schemeClr val="bg1">
                              <a:lumMod val="65000"/>
                            </a:schemeClr>
                          </a:solidFill>
                        </a:rPr>
                        <a:t>預期效益測試驗證</a:t>
                      </a:r>
                      <a:endParaRPr lang="zh-TW" altLang="en-US" sz="1300" dirty="0">
                        <a:solidFill>
                          <a:schemeClr val="bg1">
                            <a:lumMod val="65000"/>
                          </a:schemeClr>
                        </a:solidFill>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300" dirty="0">
                        <a:solidFill>
                          <a:schemeClr val="bg1">
                            <a:lumMod val="65000"/>
                          </a:schemeClr>
                        </a:solidFill>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300" dirty="0">
                        <a:solidFill>
                          <a:schemeClr val="bg1">
                            <a:lumMod val="65000"/>
                          </a:schemeClr>
                        </a:solidFill>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300" dirty="0" smtClean="0"/>
                        <a:t>…</a:t>
                      </a:r>
                      <a:endParaRPr lang="zh-TW" altLang="en-US" sz="130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44188">
                <a:tc>
                  <a:txBody>
                    <a:bodyPr/>
                    <a:lstStyle/>
                    <a:p>
                      <a:pPr algn="ctr" fontAlgn="b">
                        <a:lnSpc>
                          <a:spcPct val="100000"/>
                        </a:lnSpc>
                        <a:spcAft>
                          <a:spcPts val="0"/>
                        </a:spcAft>
                      </a:pPr>
                      <a:r>
                        <a:rPr lang="en-US" altLang="zh-TW" sz="130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13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endParaRPr lang="zh-TW" sz="13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提供資訊安全檢測報告</a:t>
                      </a:r>
                      <a:r>
                        <a:rPr lang="en-US" altLang="zh-TW"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複測</a:t>
                      </a:r>
                      <a:r>
                        <a:rPr lang="en-US" altLang="zh-TW"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必要</a:t>
                      </a:r>
                      <a:r>
                        <a:rPr lang="en-US" altLang="zh-TW"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300" b="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提供第三方資訊安全檢測</a:t>
                      </a:r>
                      <a:r>
                        <a:rPr lang="zh-TW" altLang="en-US" sz="13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複測</a:t>
                      </a: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報告</a:t>
                      </a:r>
                      <a:endParaRPr lang="zh-TW" altLang="en-US" sz="1300" b="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檢測報告</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3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3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高風險須為</a:t>
                      </a:r>
                      <a:r>
                        <a:rPr lang="en-US" altLang="zh-TW" sz="13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0)</a:t>
                      </a:r>
                      <a:endParaRPr lang="zh-TW" altLang="en-US" sz="13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300" dirty="0" smtClean="0"/>
                        <a:t>…</a:t>
                      </a:r>
                      <a:endParaRPr lang="zh-TW" altLang="en-US" sz="130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607648">
                <a:tc>
                  <a:txBody>
                    <a:bodyPr/>
                    <a:lstStyle/>
                    <a:p>
                      <a:pPr marL="0" algn="ctr" defTabSz="914400" rtl="0" eaLnBrk="1" fontAlgn="b" latinLnBrk="0" hangingPunct="1">
                        <a:lnSpc>
                          <a:spcPct val="100000"/>
                        </a:lnSpc>
                        <a:spcAft>
                          <a:spcPts val="0"/>
                        </a:spcAft>
                      </a:pPr>
                      <a:r>
                        <a:rPr lang="en-US" altLang="zh-TW" sz="13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8</a:t>
                      </a:r>
                      <a:endParaRPr lang="zh-TW" altLang="en-US" sz="13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r>
                        <a:rPr lang="en-US" sz="1300" kern="100" dirty="0">
                          <a:solidFill>
                            <a:srgbClr val="FF0000"/>
                          </a:solidFill>
                          <a:effectLst/>
                          <a:latin typeface="微軟正黑體" panose="020B0604030504040204" pitchFamily="34" charset="-120"/>
                          <a:ea typeface="微軟正黑體" panose="020B0604030504040204" pitchFamily="34" charset="-120"/>
                        </a:rPr>
                        <a:t> </a:t>
                      </a:r>
                      <a:endParaRPr lang="zh-TW" sz="13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a:solidFill>
                            <a:schemeClr val="bg1">
                              <a:lumMod val="6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執行成果報告</a:t>
                      </a: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a:solidFill>
                            <a:schemeClr val="bg1">
                              <a:lumMod val="6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完成執行成果報告</a:t>
                      </a: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a:solidFill>
                            <a:schemeClr val="bg1">
                              <a:lumMod val="6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執行成果報告</a:t>
                      </a:r>
                    </a:p>
                    <a:p>
                      <a:pPr marL="0" algn="l" defTabSz="914400" rtl="0" eaLnBrk="1" fontAlgn="b" latinLnBrk="0" hangingPunct="1">
                        <a:lnSpc>
                          <a:spcPct val="100000"/>
                        </a:lnSpc>
                        <a:spcAft>
                          <a:spcPts val="0"/>
                        </a:spcAft>
                      </a:pPr>
                      <a:r>
                        <a:rPr lang="en-US" altLang="en-US" sz="1300" b="0" kern="100" dirty="0">
                          <a:solidFill>
                            <a:schemeClr val="bg1">
                              <a:lumMod val="6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300" b="0" kern="100" dirty="0">
                          <a:solidFill>
                            <a:schemeClr val="bg1">
                              <a:lumMod val="6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含本計畫相關執行工作之佐證資料</a:t>
                      </a:r>
                      <a:r>
                        <a:rPr lang="en-US" altLang="en-US" sz="1300" b="0" kern="100" dirty="0">
                          <a:solidFill>
                            <a:schemeClr val="bg1">
                              <a:lumMod val="6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300" b="0" kern="100" dirty="0">
                        <a:solidFill>
                          <a:schemeClr val="bg1">
                            <a:lumMod val="6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600"/>
                        </a:lnSpc>
                        <a:spcAft>
                          <a:spcPts val="0"/>
                        </a:spcAft>
                      </a:pPr>
                      <a:r>
                        <a:rPr lang="en-US" sz="1300" b="1" kern="100" dirty="0">
                          <a:solidFill>
                            <a:srgbClr val="000000"/>
                          </a:solidFill>
                          <a:latin typeface="微軟正黑體" pitchFamily="34" charset="-120"/>
                          <a:ea typeface="微軟正黑體" pitchFamily="34" charset="-120"/>
                          <a:cs typeface="Times New Roman"/>
                        </a:rPr>
                        <a:t> </a:t>
                      </a:r>
                      <a:r>
                        <a:rPr lang="en-US" sz="1300" b="1" kern="100" dirty="0" smtClean="0">
                          <a:solidFill>
                            <a:srgbClr val="000000"/>
                          </a:solidFill>
                          <a:latin typeface="微軟正黑體" pitchFamily="34" charset="-120"/>
                          <a:ea typeface="微軟正黑體" pitchFamily="34" charset="-120"/>
                          <a:cs typeface="Times New Roman"/>
                        </a:rPr>
                        <a:t>100%</a:t>
                      </a:r>
                      <a:endParaRPr lang="zh-TW" sz="1300" b="1" kern="100" dirty="0">
                        <a:solidFill>
                          <a:srgbClr val="000000"/>
                        </a:solidFill>
                        <a:latin typeface="微軟正黑體" pitchFamily="34" charset="-120"/>
                        <a:ea typeface="微軟正黑體" pitchFamily="34" charset="-120"/>
                        <a:cs typeface="Times New Roman"/>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8"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557840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D89D4992-2C1A-4688-922E-9162A398FFF7}" type="slidenum">
              <a:rPr kumimoji="0" lang="en-US" altLang="zh-TW" sz="1800">
                <a:latin typeface="Constantia" panose="02030602050306030303" pitchFamily="18" charset="0"/>
                <a:ea typeface="標楷體" panose="03000509000000000000" pitchFamily="65" charset="-120"/>
              </a:rPr>
              <a:pPr/>
              <a:t>35</a:t>
            </a:fld>
            <a:endParaRPr kumimoji="0" lang="en-US" altLang="zh-TW" sz="1800">
              <a:latin typeface="Constantia" panose="02030602050306030303" pitchFamily="18" charset="0"/>
              <a:ea typeface="標楷體" panose="03000509000000000000" pitchFamily="65" charset="-120"/>
            </a:endParaRPr>
          </a:p>
        </p:txBody>
      </p:sp>
      <p:sp>
        <p:nvSpPr>
          <p:cNvPr id="6" name="矩形 5"/>
          <p:cNvSpPr/>
          <p:nvPr/>
        </p:nvSpPr>
        <p:spPr>
          <a:xfrm>
            <a:off x="-366179" y="584136"/>
            <a:ext cx="7019925" cy="461665"/>
          </a:xfrm>
          <a:prstGeom prst="rect">
            <a:avLst/>
          </a:prstGeom>
        </p:spPr>
        <p:txBody>
          <a:bodyPr>
            <a:spAutoFit/>
          </a:bodyPr>
          <a:lstStyle/>
          <a:p>
            <a:pPr lvl="1">
              <a:defRPr/>
            </a:pPr>
            <a:r>
              <a:rPr lang="zh-TW" altLang="en-US" sz="2400" b="1" dirty="0">
                <a:latin typeface="微軟正黑體" panose="020B0604030504040204" pitchFamily="34" charset="-120"/>
                <a:ea typeface="微軟正黑體" panose="020B0604030504040204" pitchFamily="34" charset="-120"/>
              </a:rPr>
              <a:t>四</a:t>
            </a:r>
            <a:r>
              <a:rPr lang="zh-TW"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人力與</a:t>
            </a:r>
            <a:r>
              <a:rPr lang="zh-TW" altLang="zh-TW" sz="2400" b="1" dirty="0" smtClean="0">
                <a:latin typeface="微軟正黑體" panose="020B0604030504040204" pitchFamily="34" charset="-120"/>
                <a:ea typeface="微軟正黑體" panose="020B0604030504040204" pitchFamily="34" charset="-120"/>
              </a:rPr>
              <a:t>經費</a:t>
            </a:r>
            <a:r>
              <a:rPr lang="zh-TW" altLang="zh-TW" sz="2400" b="1" dirty="0">
                <a:latin typeface="微軟正黑體" panose="020B0604030504040204" pitchFamily="34" charset="-120"/>
                <a:ea typeface="微軟正黑體" panose="020B0604030504040204" pitchFamily="34" charset="-120"/>
              </a:rPr>
              <a:t>說明</a:t>
            </a:r>
            <a:r>
              <a:rPr lang="en-US" altLang="zh-TW" sz="2400" b="1"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本</a:t>
            </a:r>
            <a:r>
              <a:rPr lang="zh-TW" altLang="zh-TW" sz="2400" dirty="0" smtClean="0">
                <a:latin typeface="微軟正黑體" panose="020B0604030504040204" pitchFamily="34" charset="-120"/>
                <a:ea typeface="微軟正黑體" panose="020B0604030504040204" pitchFamily="34" charset="-120"/>
              </a:rPr>
              <a:t>計畫</a:t>
            </a:r>
            <a:r>
              <a:rPr lang="zh-TW" altLang="zh-TW" sz="2400" dirty="0">
                <a:latin typeface="微軟正黑體" panose="020B0604030504040204" pitchFamily="34" charset="-120"/>
                <a:ea typeface="微軟正黑體" panose="020B0604030504040204" pitchFamily="34" charset="-120"/>
              </a:rPr>
              <a:t>人力</a:t>
            </a:r>
            <a:r>
              <a:rPr lang="zh-TW" altLang="zh-TW" sz="2400" dirty="0" smtClean="0">
                <a:latin typeface="微軟正黑體" panose="020B0604030504040204" pitchFamily="34" charset="-120"/>
                <a:ea typeface="微軟正黑體" panose="020B0604030504040204" pitchFamily="34" charset="-120"/>
              </a:rPr>
              <a:t>需求</a:t>
            </a:r>
            <a:endParaRPr lang="en-US" altLang="zh-TW" sz="2400" kern="0" dirty="0">
              <a:solidFill>
                <a:srgbClr val="FF0000"/>
              </a:solidFill>
              <a:latin typeface="+mj-ea"/>
              <a:ea typeface="+mj-ea"/>
            </a:endParaRPr>
          </a:p>
        </p:txBody>
      </p:sp>
      <p:graphicFrame>
        <p:nvGraphicFramePr>
          <p:cNvPr id="2" name="表格 1"/>
          <p:cNvGraphicFramePr>
            <a:graphicFrameLocks noGrp="1"/>
          </p:cNvGraphicFramePr>
          <p:nvPr/>
        </p:nvGraphicFramePr>
        <p:xfrm>
          <a:off x="250825" y="1484313"/>
          <a:ext cx="8642350" cy="3962400"/>
        </p:xfrm>
        <a:graphic>
          <a:graphicData uri="http://schemas.openxmlformats.org/drawingml/2006/table">
            <a:tbl>
              <a:tblPr>
                <a:tableStyleId>{5C22544A-7EE6-4342-B048-85BDC9FD1C3A}</a:tableStyleId>
              </a:tblPr>
              <a:tblGrid>
                <a:gridCol w="826523">
                  <a:extLst>
                    <a:ext uri="{9D8B030D-6E8A-4147-A177-3AD203B41FA5}">
                      <a16:colId xmlns:a16="http://schemas.microsoft.com/office/drawing/2014/main" val="20000"/>
                    </a:ext>
                  </a:extLst>
                </a:gridCol>
                <a:gridCol w="934501">
                  <a:extLst>
                    <a:ext uri="{9D8B030D-6E8A-4147-A177-3AD203B41FA5}">
                      <a16:colId xmlns:a16="http://schemas.microsoft.com/office/drawing/2014/main" val="20001"/>
                    </a:ext>
                  </a:extLst>
                </a:gridCol>
                <a:gridCol w="2751043">
                  <a:extLst>
                    <a:ext uri="{9D8B030D-6E8A-4147-A177-3AD203B41FA5}">
                      <a16:colId xmlns:a16="http://schemas.microsoft.com/office/drawing/2014/main" val="20002"/>
                    </a:ext>
                  </a:extLst>
                </a:gridCol>
                <a:gridCol w="1156432">
                  <a:extLst>
                    <a:ext uri="{9D8B030D-6E8A-4147-A177-3AD203B41FA5}">
                      <a16:colId xmlns:a16="http://schemas.microsoft.com/office/drawing/2014/main" val="20003"/>
                    </a:ext>
                  </a:extLst>
                </a:gridCol>
                <a:gridCol w="1480452">
                  <a:extLst>
                    <a:ext uri="{9D8B030D-6E8A-4147-A177-3AD203B41FA5}">
                      <a16:colId xmlns:a16="http://schemas.microsoft.com/office/drawing/2014/main" val="20004"/>
                    </a:ext>
                  </a:extLst>
                </a:gridCol>
                <a:gridCol w="643853">
                  <a:extLst>
                    <a:ext uri="{9D8B030D-6E8A-4147-A177-3AD203B41FA5}">
                      <a16:colId xmlns:a16="http://schemas.microsoft.com/office/drawing/2014/main" val="20005"/>
                    </a:ext>
                  </a:extLst>
                </a:gridCol>
                <a:gridCol w="849546">
                  <a:extLst>
                    <a:ext uri="{9D8B030D-6E8A-4147-A177-3AD203B41FA5}">
                      <a16:colId xmlns:a16="http://schemas.microsoft.com/office/drawing/2014/main" val="20006"/>
                    </a:ext>
                  </a:extLst>
                </a:gridCol>
              </a:tblGrid>
              <a:tr h="660384">
                <a:tc>
                  <a:txBody>
                    <a:bodyPr/>
                    <a:lstStyle/>
                    <a:p>
                      <a:pPr algn="ctr">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姓名</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最高學歷</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經歷</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a:effectLst/>
                          <a:latin typeface="微軟正黑體" panose="020B0604030504040204" pitchFamily="34" charset="-120"/>
                          <a:ea typeface="微軟正黑體" panose="020B0604030504040204" pitchFamily="34" charset="-120"/>
                        </a:rPr>
                        <a:t>職級</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本</a:t>
                      </a:r>
                      <a:r>
                        <a:rPr lang="zh-TW" sz="1400" kern="100" dirty="0" smtClean="0">
                          <a:effectLst/>
                          <a:latin typeface="微軟正黑體" panose="020B0604030504040204" pitchFamily="34" charset="-120"/>
                          <a:ea typeface="微軟正黑體" panose="020B0604030504040204" pitchFamily="34" charset="-120"/>
                        </a:rPr>
                        <a:t>計畫</a:t>
                      </a:r>
                      <a:r>
                        <a:rPr lang="zh-TW" altLang="en-US" sz="1400" kern="100" dirty="0" smtClean="0">
                          <a:effectLst/>
                          <a:latin typeface="微軟正黑體" panose="020B0604030504040204" pitchFamily="34" charset="-120"/>
                          <a:ea typeface="微軟正黑體" panose="020B0604030504040204" pitchFamily="34" charset="-120"/>
                        </a:rPr>
                        <a:t>執行</a:t>
                      </a:r>
                      <a:endParaRPr lang="zh-TW" sz="1400" kern="100" dirty="0">
                        <a:effectLst/>
                        <a:latin typeface="微軟正黑體" panose="020B0604030504040204" pitchFamily="34" charset="-120"/>
                        <a:ea typeface="微軟正黑體" panose="020B0604030504040204" pitchFamily="34" charset="-120"/>
                      </a:endParaRPr>
                    </a:p>
                    <a:p>
                      <a:pPr algn="ctr">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工作</a:t>
                      </a:r>
                      <a:r>
                        <a:rPr lang="zh-TW" sz="1400" kern="100" dirty="0" smtClean="0">
                          <a:effectLst/>
                          <a:latin typeface="微軟正黑體" panose="020B0604030504040204" pitchFamily="34" charset="-120"/>
                          <a:ea typeface="微軟正黑體" panose="020B0604030504040204" pitchFamily="34" charset="-120"/>
                        </a:rPr>
                        <a:t>內容</a:t>
                      </a:r>
                      <a:r>
                        <a:rPr lang="en-US" altLang="zh-TW" sz="1400" kern="100" dirty="0" smtClean="0">
                          <a:effectLst/>
                          <a:latin typeface="微軟正黑體" panose="020B0604030504040204" pitchFamily="34" charset="-120"/>
                          <a:ea typeface="微軟正黑體" panose="020B0604030504040204" pitchFamily="34" charset="-120"/>
                        </a:rPr>
                        <a:t>(</a:t>
                      </a:r>
                      <a:r>
                        <a:rPr lang="zh-TW" altLang="en-US" sz="1400" kern="100" dirty="0" smtClean="0">
                          <a:effectLst/>
                          <a:latin typeface="微軟正黑體" panose="020B0604030504040204" pitchFamily="34" charset="-120"/>
                          <a:ea typeface="微軟正黑體" panose="020B0604030504040204" pitchFamily="34" charset="-120"/>
                        </a:rPr>
                        <a:t>項目</a:t>
                      </a:r>
                      <a:r>
                        <a:rPr lang="en-US" altLang="zh-TW" sz="1400" kern="100" dirty="0" smtClean="0">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ts val="2600"/>
                        </a:lnSpc>
                        <a:spcAft>
                          <a:spcPts val="0"/>
                        </a:spcAft>
                      </a:pPr>
                      <a:r>
                        <a:rPr lang="zh-TW" altLang="en-US" sz="14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投入人月數</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30192">
                <a:tc gridSpan="7">
                  <a:txBody>
                    <a:bodyPr/>
                    <a:lstStyle/>
                    <a:p>
                      <a:pPr algn="just">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一、輔導單位</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1" marR="177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1"/>
                  </a:ext>
                </a:extLst>
              </a:tr>
              <a:tr h="660384">
                <a:tc>
                  <a:txBody>
                    <a:bodyPr/>
                    <a:lstStyle/>
                    <a:p>
                      <a:pPr algn="ctr">
                        <a:lnSpc>
                          <a:spcPts val="2600"/>
                        </a:lnSpc>
                        <a:spcAft>
                          <a:spcPts val="0"/>
                        </a:spcAft>
                      </a:pPr>
                      <a:r>
                        <a:rPr lang="zh-TW" sz="1400" kern="100" dirty="0">
                          <a:solidFill>
                            <a:schemeClr val="bg1">
                              <a:lumMod val="75000"/>
                            </a:schemeClr>
                          </a:solidFill>
                          <a:effectLst/>
                          <a:latin typeface="微軟正黑體" panose="020B0604030504040204" pitchFamily="34" charset="-120"/>
                          <a:ea typeface="微軟正黑體" panose="020B0604030504040204" pitchFamily="34" charset="-120"/>
                        </a:rPr>
                        <a:t>○○○</a:t>
                      </a:r>
                      <a:endParaRPr lang="zh-TW" sz="1400" kern="100" dirty="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dirty="0">
                          <a:solidFill>
                            <a:schemeClr val="bg1">
                              <a:lumMod val="75000"/>
                            </a:schemeClr>
                          </a:solidFill>
                          <a:effectLst/>
                          <a:latin typeface="微軟正黑體" panose="020B0604030504040204" pitchFamily="34" charset="-120"/>
                          <a:ea typeface="微軟正黑體" panose="020B0604030504040204" pitchFamily="34" charset="-120"/>
                        </a:rPr>
                        <a:t>碩士</a:t>
                      </a:r>
                      <a:endParaRPr lang="zh-TW" sz="1400" kern="100" dirty="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2600"/>
                        </a:lnSpc>
                        <a:spcAft>
                          <a:spcPts val="0"/>
                        </a:spcAft>
                      </a:pP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總</a:t>
                      </a:r>
                      <a:r>
                        <a:rPr lang="zh-TW" sz="1400" kern="100" dirty="0" smtClean="0">
                          <a:solidFill>
                            <a:schemeClr val="tx1"/>
                          </a:solidFill>
                          <a:effectLst/>
                          <a:latin typeface="微軟正黑體" panose="020B0604030504040204" pitchFamily="34" charset="-120"/>
                          <a:ea typeface="微軟正黑體" panose="020B0604030504040204" pitchFamily="34" charset="-120"/>
                        </a:rPr>
                        <a:t>年資</a:t>
                      </a:r>
                      <a:endParaRPr lang="zh-TW" sz="1400" kern="100" dirty="0">
                        <a:solidFill>
                          <a:schemeClr val="tx1"/>
                        </a:solidFill>
                        <a:effectLst/>
                        <a:latin typeface="微軟正黑體" panose="020B0604030504040204" pitchFamily="34" charset="-120"/>
                        <a:ea typeface="微軟正黑體" panose="020B0604030504040204" pitchFamily="34" charset="-120"/>
                      </a:endParaRPr>
                    </a:p>
                    <a:p>
                      <a:pPr algn="just">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專長</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dirty="0">
                          <a:solidFill>
                            <a:schemeClr val="bg1">
                              <a:lumMod val="75000"/>
                            </a:schemeClr>
                          </a:solidFill>
                          <a:effectLst/>
                          <a:latin typeface="微軟正黑體" panose="020B0604030504040204" pitchFamily="34" charset="-120"/>
                          <a:ea typeface="微軟正黑體" panose="020B0604030504040204" pitchFamily="34" charset="-120"/>
                        </a:rPr>
                        <a:t>副研究員</a:t>
                      </a:r>
                      <a:endParaRPr lang="zh-TW" sz="1400" kern="100" dirty="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a:solidFill>
                            <a:schemeClr val="bg1">
                              <a:lumMod val="75000"/>
                            </a:schemeClr>
                          </a:solidFill>
                          <a:effectLst/>
                          <a:latin typeface="微軟正黑體" panose="020B0604030504040204" pitchFamily="34" charset="-120"/>
                          <a:ea typeface="微軟正黑體" panose="020B0604030504040204" pitchFamily="34" charset="-120"/>
                        </a:rPr>
                        <a:t> </a:t>
                      </a:r>
                      <a:r>
                        <a:rPr lang="en-US" sz="1400" kern="100" dirty="0" smtClean="0">
                          <a:solidFill>
                            <a:schemeClr val="bg1">
                              <a:lumMod val="75000"/>
                            </a:schemeClr>
                          </a:solidFill>
                          <a:effectLst/>
                          <a:latin typeface="微軟正黑體" panose="020B0604030504040204" pitchFamily="34" charset="-120"/>
                          <a:ea typeface="微軟正黑體" panose="020B0604030504040204" pitchFamily="34" charset="-120"/>
                        </a:rPr>
                        <a:t>1</a:t>
                      </a:r>
                      <a:r>
                        <a:rPr lang="zh-TW" altLang="en-US" sz="1400" kern="100" dirty="0" smtClean="0">
                          <a:solidFill>
                            <a:schemeClr val="bg1">
                              <a:lumMod val="75000"/>
                            </a:schemeClr>
                          </a:solidFill>
                          <a:effectLst/>
                          <a:latin typeface="微軟正黑體" panose="020B0604030504040204" pitchFamily="34" charset="-120"/>
                          <a:ea typeface="微軟正黑體" panose="020B0604030504040204" pitchFamily="34" charset="-120"/>
                        </a:rPr>
                        <a:t>、</a:t>
                      </a:r>
                      <a:r>
                        <a:rPr lang="en-US" altLang="zh-TW" sz="1400" kern="100" dirty="0" smtClean="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5~8</a:t>
                      </a:r>
                      <a:endParaRPr lang="zh-TW" sz="1400" kern="100" dirty="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en-US" altLang="zh-TW" sz="1400" kern="100" dirty="0" smtClean="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1</a:t>
                      </a: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30192">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sz="1800" dirty="0"/>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30192">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sz="1800" dirty="0"/>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30192">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sz="1800" dirty="0"/>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30192">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sz="1800" dirty="0"/>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12832">
                <a:tc>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ts val="2600"/>
                        </a:lnSpc>
                        <a:spcBef>
                          <a:spcPts val="0"/>
                        </a:spcBef>
                        <a:spcAft>
                          <a:spcPts val="0"/>
                        </a:spcAft>
                        <a:buClrTx/>
                        <a:buSzTx/>
                        <a:buFontTx/>
                        <a:buNone/>
                        <a:tabLst/>
                        <a:defRPr/>
                      </a:pPr>
                      <a:r>
                        <a:rPr lang="en-US" sz="1400" kern="100" dirty="0">
                          <a:effectLst/>
                          <a:latin typeface="微軟正黑體" panose="020B0604030504040204" pitchFamily="34" charset="-120"/>
                          <a:ea typeface="微軟正黑體" panose="020B0604030504040204" pitchFamily="34" charset="-120"/>
                        </a:rPr>
                        <a:t> </a:t>
                      </a:r>
                      <a:r>
                        <a:rPr lang="en-US" altLang="zh-TW" sz="1400" kern="100" dirty="0" smtClean="0">
                          <a:effectLst/>
                          <a:latin typeface="微軟正黑體" panose="020B0604030504040204" pitchFamily="34" charset="-120"/>
                          <a:ea typeface="微軟正黑體" panose="020B0604030504040204" pitchFamily="34" charset="-120"/>
                        </a:rPr>
                        <a:t>(</a:t>
                      </a:r>
                      <a:r>
                        <a:rPr lang="zh-TW" altLang="zh-TW" sz="1400" kern="100" dirty="0" smtClean="0">
                          <a:effectLst/>
                          <a:latin typeface="微軟正黑體" panose="020B0604030504040204" pitchFamily="34" charset="-120"/>
                          <a:ea typeface="微軟正黑體" panose="020B0604030504040204" pitchFamily="34" charset="-120"/>
                        </a:rPr>
                        <a:t>表格不足請自行增列</a:t>
                      </a:r>
                      <a:r>
                        <a:rPr lang="en-US" altLang="zh-TW" sz="1400" kern="100" dirty="0" smtClean="0">
                          <a:effectLst/>
                          <a:latin typeface="微軟正黑體" panose="020B0604030504040204" pitchFamily="34" charset="-120"/>
                          <a:ea typeface="微軟正黑體" panose="020B0604030504040204" pitchFamily="34" charset="-120"/>
                        </a:rPr>
                        <a:t>)</a:t>
                      </a:r>
                      <a:endParaRPr lang="zh-TW" altLang="zh-TW" sz="14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sz="1800" dirty="0"/>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30192">
                <a:tc gridSpan="6">
                  <a:txBody>
                    <a:bodyPr/>
                    <a:lstStyle/>
                    <a:p>
                      <a:pPr algn="l">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r>
                        <a:rPr lang="zh-TW" altLang="en-US" sz="1400" kern="100" dirty="0" smtClean="0">
                          <a:effectLst/>
                          <a:latin typeface="微軟正黑體" panose="020B0604030504040204" pitchFamily="34" charset="-120"/>
                          <a:ea typeface="微軟正黑體" panose="020B0604030504040204" pitchFamily="34" charset="-120"/>
                        </a:rPr>
                        <a:t>人月</a:t>
                      </a:r>
                      <a:r>
                        <a:rPr lang="zh-TW" altLang="en-US" sz="14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合計</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1" marR="177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1" marR="177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2600"/>
                        </a:lnSpc>
                        <a:spcAft>
                          <a:spcPts val="0"/>
                        </a:spcAft>
                      </a:pP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800" dirty="0" smtClean="0"/>
                        <a:t> </a:t>
                      </a:r>
                      <a:r>
                        <a:rPr lang="zh-TW" altLang="en-US" sz="1800" dirty="0" smtClean="0">
                          <a:solidFill>
                            <a:schemeClr val="tx1"/>
                          </a:solidFill>
                        </a:rPr>
                        <a:t> </a:t>
                      </a:r>
                      <a:r>
                        <a:rPr lang="en-US" altLang="zh-TW" sz="1400" dirty="0" smtClean="0">
                          <a:solidFill>
                            <a:schemeClr val="bg1">
                              <a:lumMod val="75000"/>
                            </a:schemeClr>
                          </a:solidFill>
                          <a:latin typeface="微軟正黑體" panose="020B0604030504040204" pitchFamily="34" charset="-120"/>
                          <a:ea typeface="微軟正黑體" panose="020B0604030504040204" pitchFamily="34" charset="-120"/>
                        </a:rPr>
                        <a:t>1</a:t>
                      </a:r>
                      <a:r>
                        <a:rPr lang="zh-TW" altLang="en-US" sz="1400" dirty="0" smtClean="0">
                          <a:solidFill>
                            <a:schemeClr val="tx1"/>
                          </a:solidFill>
                          <a:latin typeface="微軟正黑體" panose="020B0604030504040204" pitchFamily="34" charset="-120"/>
                          <a:ea typeface="微軟正黑體" panose="020B0604030504040204" pitchFamily="34" charset="-120"/>
                        </a:rPr>
                        <a:t>人</a:t>
                      </a:r>
                      <a:r>
                        <a:rPr lang="zh-TW" altLang="en-US" sz="1400" dirty="0" smtClean="0">
                          <a:latin typeface="微軟正黑體" panose="020B0604030504040204" pitchFamily="34" charset="-120"/>
                          <a:ea typeface="微軟正黑體" panose="020B0604030504040204" pitchFamily="34" charset="-120"/>
                        </a:rPr>
                        <a:t>月</a:t>
                      </a:r>
                      <a:endParaRPr lang="zh-TW" altLang="en-US" sz="1400" dirty="0">
                        <a:latin typeface="微軟正黑體" panose="020B0604030504040204" pitchFamily="34" charset="-120"/>
                        <a:ea typeface="微軟正黑體" panose="020B0604030504040204" pitchFamily="34" charset="-12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7"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103745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4E2F5AC-72A7-49B7-9628-946C37619419}" type="slidenum">
              <a:rPr kumimoji="0" lang="en-US" altLang="zh-TW" sz="1800">
                <a:latin typeface="Constantia" panose="02030602050306030303" pitchFamily="18" charset="0"/>
                <a:ea typeface="標楷體" panose="03000509000000000000" pitchFamily="65" charset="-120"/>
              </a:rPr>
              <a:pPr/>
              <a:t>36</a:t>
            </a:fld>
            <a:endParaRPr kumimoji="0" lang="en-US" altLang="zh-TW" sz="1800">
              <a:latin typeface="Constantia" panose="02030602050306030303" pitchFamily="18" charset="0"/>
              <a:ea typeface="標楷體" panose="03000509000000000000" pitchFamily="65" charset="-120"/>
            </a:endParaRPr>
          </a:p>
        </p:txBody>
      </p:sp>
      <p:sp>
        <p:nvSpPr>
          <p:cNvPr id="27652" name="矩形 5"/>
          <p:cNvSpPr>
            <a:spLocks noChangeArrowheads="1"/>
          </p:cNvSpPr>
          <p:nvPr/>
        </p:nvSpPr>
        <p:spPr bwMode="auto">
          <a:xfrm>
            <a:off x="53182" y="584136"/>
            <a:ext cx="3703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hangingPunct="1"/>
            <a:r>
              <a:rPr lang="zh-TW" altLang="en-US" b="1" dirty="0">
                <a:latin typeface="微軟正黑體" panose="020B0604030504040204" pitchFamily="34" charset="-120"/>
                <a:ea typeface="微軟正黑體" panose="020B0604030504040204" pitchFamily="34" charset="-120"/>
              </a:rPr>
              <a:t>四</a:t>
            </a:r>
            <a:r>
              <a:rPr lang="zh-TW" altLang="zh-TW" b="1" dirty="0">
                <a:latin typeface="微軟正黑體" panose="020B0604030504040204" pitchFamily="34" charset="-120"/>
                <a:ea typeface="微軟正黑體" panose="020B0604030504040204" pitchFamily="34" charset="-120"/>
              </a:rPr>
              <a:t>、經費說明</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經費預算</a:t>
            </a:r>
            <a:r>
              <a:rPr lang="zh-TW" altLang="en-US" b="1" dirty="0" smtClean="0">
                <a:latin typeface="微軟正黑體" panose="020B0604030504040204" pitchFamily="34" charset="-120"/>
                <a:ea typeface="微軟正黑體" panose="020B0604030504040204" pitchFamily="34" charset="-120"/>
              </a:rPr>
              <a:t>表</a:t>
            </a:r>
            <a:endParaRPr lang="en-US" altLang="zh-TW" dirty="0">
              <a:latin typeface="標楷體" panose="03000509000000000000" pitchFamily="65" charset="-120"/>
              <a:ea typeface="標楷體" panose="03000509000000000000" pitchFamily="65" charset="-120"/>
            </a:endParaRPr>
          </a:p>
        </p:txBody>
      </p:sp>
      <p:graphicFrame>
        <p:nvGraphicFramePr>
          <p:cNvPr id="8" name="表格 7"/>
          <p:cNvGraphicFramePr>
            <a:graphicFrameLocks noGrp="1"/>
          </p:cNvGraphicFramePr>
          <p:nvPr>
            <p:extLst>
              <p:ext uri="{D42A27DB-BD31-4B8C-83A1-F6EECF244321}">
                <p14:modId xmlns:p14="http://schemas.microsoft.com/office/powerpoint/2010/main" val="630851467"/>
              </p:ext>
            </p:extLst>
          </p:nvPr>
        </p:nvGraphicFramePr>
        <p:xfrm>
          <a:off x="323850" y="2420938"/>
          <a:ext cx="8351836" cy="3200400"/>
        </p:xfrm>
        <a:graphic>
          <a:graphicData uri="http://schemas.openxmlformats.org/drawingml/2006/table">
            <a:tbl>
              <a:tblPr>
                <a:tableStyleId>{5940675A-B579-460E-94D1-54222C63F5DA}</a:tableStyleId>
              </a:tblPr>
              <a:tblGrid>
                <a:gridCol w="1702104">
                  <a:extLst>
                    <a:ext uri="{9D8B030D-6E8A-4147-A177-3AD203B41FA5}">
                      <a16:colId xmlns:a16="http://schemas.microsoft.com/office/drawing/2014/main" val="20000"/>
                    </a:ext>
                  </a:extLst>
                </a:gridCol>
                <a:gridCol w="1571816">
                  <a:extLst>
                    <a:ext uri="{9D8B030D-6E8A-4147-A177-3AD203B41FA5}">
                      <a16:colId xmlns:a16="http://schemas.microsoft.com/office/drawing/2014/main" val="20001"/>
                    </a:ext>
                  </a:extLst>
                </a:gridCol>
                <a:gridCol w="1571816">
                  <a:extLst>
                    <a:ext uri="{9D8B030D-6E8A-4147-A177-3AD203B41FA5}">
                      <a16:colId xmlns:a16="http://schemas.microsoft.com/office/drawing/2014/main" val="20002"/>
                    </a:ext>
                  </a:extLst>
                </a:gridCol>
                <a:gridCol w="1571816">
                  <a:extLst>
                    <a:ext uri="{9D8B030D-6E8A-4147-A177-3AD203B41FA5}">
                      <a16:colId xmlns:a16="http://schemas.microsoft.com/office/drawing/2014/main" val="20003"/>
                    </a:ext>
                  </a:extLst>
                </a:gridCol>
                <a:gridCol w="1182619">
                  <a:extLst>
                    <a:ext uri="{9D8B030D-6E8A-4147-A177-3AD203B41FA5}">
                      <a16:colId xmlns:a16="http://schemas.microsoft.com/office/drawing/2014/main" val="20004"/>
                    </a:ext>
                  </a:extLst>
                </a:gridCol>
                <a:gridCol w="751665">
                  <a:extLst>
                    <a:ext uri="{9D8B030D-6E8A-4147-A177-3AD203B41FA5}">
                      <a16:colId xmlns:a16="http://schemas.microsoft.com/office/drawing/2014/main" val="20005"/>
                    </a:ext>
                  </a:extLst>
                </a:gridCol>
              </a:tblGrid>
              <a:tr h="209550">
                <a:tc rowSpan="3">
                  <a:txBody>
                    <a:bodyPr/>
                    <a:lstStyle/>
                    <a:p>
                      <a:pPr algn="r">
                        <a:spcAft>
                          <a:spcPts val="0"/>
                        </a:spcAft>
                      </a:pPr>
                      <a:r>
                        <a:rPr lang="zh-TW" sz="1400" kern="100" dirty="0">
                          <a:effectLst/>
                          <a:latin typeface="微軟正黑體" panose="020B0604030504040204" pitchFamily="34" charset="-120"/>
                          <a:ea typeface="微軟正黑體" panose="020B0604030504040204" pitchFamily="34" charset="-120"/>
                        </a:rPr>
                        <a:t>項目</a:t>
                      </a:r>
                    </a:p>
                    <a:p>
                      <a:pPr algn="ctr">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endParaRPr>
                    </a:p>
                    <a:p>
                      <a:pPr algn="just">
                        <a:spcAft>
                          <a:spcPts val="0"/>
                        </a:spcAft>
                      </a:pPr>
                      <a:r>
                        <a:rPr lang="zh-TW" sz="1400" kern="100" dirty="0">
                          <a:effectLst/>
                          <a:latin typeface="微軟正黑體" panose="020B0604030504040204" pitchFamily="34" charset="-120"/>
                          <a:ea typeface="微軟正黑體" panose="020B0604030504040204" pitchFamily="34" charset="-120"/>
                        </a:rPr>
                        <a:t>會計科目</a:t>
                      </a:r>
                    </a:p>
                  </a:txBody>
                  <a:tcPr marL="0" marR="0" marT="0" marB="0" anchor="ctr"/>
                </a:tc>
                <a:tc gridSpan="4">
                  <a:txBody>
                    <a:bodyPr/>
                    <a:lstStyle/>
                    <a:p>
                      <a:pPr algn="ctr">
                        <a:spcAft>
                          <a:spcPts val="0"/>
                        </a:spcAft>
                      </a:pPr>
                      <a:r>
                        <a:rPr lang="zh-TW" sz="1400" kern="100" dirty="0">
                          <a:effectLst/>
                          <a:latin typeface="微軟正黑體" panose="020B0604030504040204" pitchFamily="34" charset="-120"/>
                          <a:ea typeface="微軟正黑體" panose="020B0604030504040204" pitchFamily="34" charset="-120"/>
                        </a:rPr>
                        <a:t>預</a:t>
                      </a:r>
                      <a:r>
                        <a:rPr lang="en-US" sz="1400" kern="100" dirty="0">
                          <a:effectLst/>
                          <a:latin typeface="微軟正黑體" panose="020B0604030504040204" pitchFamily="34" charset="-120"/>
                          <a:ea typeface="微軟正黑體" panose="020B0604030504040204" pitchFamily="34" charset="-120"/>
                        </a:rPr>
                        <a:t>        </a:t>
                      </a:r>
                      <a:r>
                        <a:rPr lang="zh-TW" sz="1400" kern="100" dirty="0">
                          <a:effectLst/>
                          <a:latin typeface="微軟正黑體" panose="020B0604030504040204" pitchFamily="34" charset="-120"/>
                          <a:ea typeface="微軟正黑體" panose="020B0604030504040204" pitchFamily="34" charset="-120"/>
                        </a:rPr>
                        <a:t>算</a:t>
                      </a:r>
                      <a:r>
                        <a:rPr lang="en-US" sz="1400" kern="100" dirty="0">
                          <a:effectLst/>
                          <a:latin typeface="微軟正黑體" panose="020B0604030504040204" pitchFamily="34" charset="-120"/>
                          <a:ea typeface="微軟正黑體" panose="020B0604030504040204" pitchFamily="34" charset="-120"/>
                        </a:rPr>
                        <a:t>          </a:t>
                      </a:r>
                      <a:r>
                        <a:rPr lang="zh-TW" sz="1400" kern="100" dirty="0">
                          <a:effectLst/>
                          <a:latin typeface="微軟正黑體" panose="020B0604030504040204" pitchFamily="34" charset="-120"/>
                          <a:ea typeface="微軟正黑體" panose="020B0604030504040204" pitchFamily="34" charset="-120"/>
                        </a:rPr>
                        <a:t>數</a:t>
                      </a:r>
                    </a:p>
                  </a:txBody>
                  <a:tcPr marL="0" marR="0" marT="0" marB="0" anchor="b"/>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ctr">
                        <a:spcAft>
                          <a:spcPts val="0"/>
                        </a:spcAft>
                      </a:pPr>
                      <a:r>
                        <a:rPr lang="zh-TW" sz="1400" kern="100">
                          <a:effectLst/>
                          <a:latin typeface="微軟正黑體" panose="020B0604030504040204" pitchFamily="34" charset="-120"/>
                          <a:ea typeface="微軟正黑體" panose="020B0604030504040204" pitchFamily="34" charset="-120"/>
                        </a:rPr>
                        <a:t>備</a:t>
                      </a:r>
                      <a:r>
                        <a:rPr lang="en-US" sz="1400" kern="100">
                          <a:effectLst/>
                          <a:latin typeface="微軟正黑體" panose="020B0604030504040204" pitchFamily="34" charset="-120"/>
                          <a:ea typeface="微軟正黑體" panose="020B0604030504040204" pitchFamily="34" charset="-120"/>
                        </a:rPr>
                        <a:t>    </a:t>
                      </a:r>
                      <a:r>
                        <a:rPr lang="zh-TW" sz="1400" kern="100">
                          <a:effectLst/>
                          <a:latin typeface="微軟正黑體" panose="020B0604030504040204" pitchFamily="34" charset="-120"/>
                          <a:ea typeface="微軟正黑體" panose="020B0604030504040204" pitchFamily="34" charset="-120"/>
                        </a:rPr>
                        <a:t>註</a:t>
                      </a:r>
                    </a:p>
                  </a:txBody>
                  <a:tcPr marL="0" marR="0" marT="0" marB="0" anchor="ctr"/>
                </a:tc>
                <a:extLst>
                  <a:ext uri="{0D108BD9-81ED-4DB2-BD59-A6C34878D82A}">
                    <a16:rowId xmlns:a16="http://schemas.microsoft.com/office/drawing/2014/main" val="10000"/>
                  </a:ext>
                </a:extLst>
              </a:tr>
              <a:tr h="209550">
                <a:tc vMerge="1">
                  <a:txBody>
                    <a:bodyPr/>
                    <a:lstStyle/>
                    <a:p>
                      <a:endParaRPr lang="zh-TW" altLang="en-US"/>
                    </a:p>
                  </a:txBody>
                  <a:tcPr/>
                </a:tc>
                <a:tc rowSpan="2">
                  <a:txBody>
                    <a:bodyPr/>
                    <a:lstStyle/>
                    <a:p>
                      <a:pPr algn="ctr">
                        <a:spcAft>
                          <a:spcPts val="0"/>
                        </a:spcAft>
                      </a:pPr>
                      <a:r>
                        <a:rPr lang="zh-TW" altLang="en-US" sz="1400" kern="100" dirty="0" smtClean="0">
                          <a:effectLst/>
                          <a:latin typeface="微軟正黑體" panose="020B0604030504040204" pitchFamily="34" charset="-120"/>
                          <a:ea typeface="微軟正黑體" panose="020B0604030504040204" pitchFamily="34" charset="-120"/>
                        </a:rPr>
                        <a:t>政府</a:t>
                      </a:r>
                      <a:endParaRPr lang="en-US" altLang="zh-TW" sz="140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altLang="en-US" sz="1400" kern="100" dirty="0" smtClean="0">
                          <a:effectLst/>
                          <a:latin typeface="微軟正黑體" panose="020B0604030504040204" pitchFamily="34" charset="-120"/>
                          <a:ea typeface="微軟正黑體" panose="020B0604030504040204" pitchFamily="34" charset="-120"/>
                        </a:rPr>
                        <a:t>輔導</a:t>
                      </a:r>
                      <a:r>
                        <a:rPr lang="zh-TW" sz="1400" kern="100" dirty="0" smtClean="0">
                          <a:effectLst/>
                          <a:latin typeface="微軟正黑體" panose="020B0604030504040204" pitchFamily="34" charset="-120"/>
                          <a:ea typeface="微軟正黑體" panose="020B0604030504040204" pitchFamily="34" charset="-120"/>
                        </a:rPr>
                        <a:t>經費</a:t>
                      </a:r>
                      <a:endParaRPr lang="zh-TW" sz="1400" kern="100" dirty="0">
                        <a:effectLst/>
                        <a:latin typeface="微軟正黑體" panose="020B0604030504040204" pitchFamily="34" charset="-120"/>
                        <a:ea typeface="微軟正黑體" panose="020B0604030504040204" pitchFamily="34" charset="-120"/>
                      </a:endParaRPr>
                    </a:p>
                  </a:txBody>
                  <a:tcPr marL="0" marR="0" marT="0" marB="0" anchor="b">
                    <a:noFill/>
                  </a:tcPr>
                </a:tc>
                <a:tc rowSpan="2">
                  <a:txBody>
                    <a:bodyPr/>
                    <a:lstStyle/>
                    <a:p>
                      <a:pPr algn="ctr">
                        <a:spcAft>
                          <a:spcPts val="0"/>
                        </a:spcAft>
                      </a:pPr>
                      <a:r>
                        <a:rPr lang="zh-TW" sz="1400" kern="100" dirty="0">
                          <a:effectLst/>
                          <a:latin typeface="微軟正黑體" panose="020B0604030504040204" pitchFamily="34" charset="-120"/>
                          <a:ea typeface="微軟正黑體" panose="020B0604030504040204" pitchFamily="34" charset="-120"/>
                        </a:rPr>
                        <a:t>廠　商</a:t>
                      </a:r>
                    </a:p>
                    <a:p>
                      <a:pPr algn="ctr">
                        <a:spcAft>
                          <a:spcPts val="0"/>
                        </a:spcAft>
                      </a:pPr>
                      <a:r>
                        <a:rPr lang="zh-TW" sz="1400" kern="100" dirty="0">
                          <a:effectLst/>
                          <a:latin typeface="微軟正黑體" panose="020B0604030504040204" pitchFamily="34" charset="-120"/>
                          <a:ea typeface="微軟正黑體" panose="020B0604030504040204" pitchFamily="34" charset="-120"/>
                        </a:rPr>
                        <a:t>自籌款</a:t>
                      </a:r>
                    </a:p>
                  </a:txBody>
                  <a:tcPr marL="0" marR="0" marT="0" marB="0" anchor="b">
                    <a:noFill/>
                  </a:tcPr>
                </a:tc>
                <a:tc gridSpan="2">
                  <a:txBody>
                    <a:bodyPr/>
                    <a:lstStyle/>
                    <a:p>
                      <a:pPr algn="ctr">
                        <a:spcAft>
                          <a:spcPts val="0"/>
                        </a:spcAft>
                      </a:pPr>
                      <a:r>
                        <a:rPr lang="zh-TW" sz="1400" kern="100" dirty="0">
                          <a:effectLst/>
                          <a:latin typeface="微軟正黑體" panose="020B0604030504040204" pitchFamily="34" charset="-120"/>
                          <a:ea typeface="微軟正黑體" panose="020B0604030504040204" pitchFamily="34" charset="-120"/>
                        </a:rPr>
                        <a:t>合</a:t>
                      </a:r>
                      <a:r>
                        <a:rPr lang="en-US" sz="1400" kern="100" dirty="0">
                          <a:effectLst/>
                          <a:latin typeface="微軟正黑體" panose="020B0604030504040204" pitchFamily="34" charset="-120"/>
                          <a:ea typeface="微軟正黑體" panose="020B0604030504040204" pitchFamily="34" charset="-120"/>
                        </a:rPr>
                        <a:t>    </a:t>
                      </a:r>
                      <a:r>
                        <a:rPr lang="zh-TW" sz="1400" kern="100" dirty="0">
                          <a:effectLst/>
                          <a:latin typeface="微軟正黑體" panose="020B0604030504040204" pitchFamily="34" charset="-120"/>
                          <a:ea typeface="微軟正黑體" panose="020B0604030504040204" pitchFamily="34" charset="-120"/>
                        </a:rPr>
                        <a:t>計</a:t>
                      </a:r>
                    </a:p>
                  </a:txBody>
                  <a:tcPr marL="0" marR="0" marT="0" marB="0" anchor="ctr">
                    <a:noFill/>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1"/>
                  </a:ext>
                </a:extLst>
              </a:tr>
              <a:tr h="20955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400" kern="100" dirty="0">
                          <a:effectLst/>
                          <a:latin typeface="微軟正黑體" panose="020B0604030504040204" pitchFamily="34" charset="-120"/>
                          <a:ea typeface="微軟正黑體" panose="020B0604030504040204" pitchFamily="34" charset="-120"/>
                        </a:rPr>
                        <a:t>金額</a:t>
                      </a:r>
                    </a:p>
                  </a:txBody>
                  <a:tcPr marL="0" marR="0" marT="0" marB="0" anchor="b">
                    <a:noFill/>
                  </a:tcPr>
                </a:tc>
                <a:tc>
                  <a:txBody>
                    <a:bodyPr/>
                    <a:lstStyle/>
                    <a:p>
                      <a:pPr algn="ctr">
                        <a:spcAft>
                          <a:spcPts val="0"/>
                        </a:spcAft>
                      </a:pPr>
                      <a:r>
                        <a:rPr lang="zh-TW" sz="1400" kern="100">
                          <a:effectLst/>
                          <a:latin typeface="微軟正黑體" panose="020B0604030504040204" pitchFamily="34" charset="-120"/>
                          <a:ea typeface="微軟正黑體" panose="020B0604030504040204" pitchFamily="34" charset="-120"/>
                        </a:rPr>
                        <a:t>佔總經費％</a:t>
                      </a:r>
                    </a:p>
                  </a:txBody>
                  <a:tcPr marL="0" marR="0" marT="0" marB="0" anchor="b">
                    <a:noFill/>
                  </a:tcPr>
                </a:tc>
                <a:tc vMerge="1">
                  <a:txBody>
                    <a:bodyPr/>
                    <a:lstStyle/>
                    <a:p>
                      <a:endParaRPr lang="zh-TW" altLang="en-US"/>
                    </a:p>
                  </a:txBody>
                  <a:tcPr/>
                </a:tc>
                <a:extLst>
                  <a:ext uri="{0D108BD9-81ED-4DB2-BD59-A6C34878D82A}">
                    <a16:rowId xmlns:a16="http://schemas.microsoft.com/office/drawing/2014/main" val="10002"/>
                  </a:ext>
                </a:extLst>
              </a:tr>
              <a:tr h="209550">
                <a:tc>
                  <a:txBody>
                    <a:bodyPr/>
                    <a:lstStyle/>
                    <a:p>
                      <a:pPr algn="just">
                        <a:spcAft>
                          <a:spcPts val="0"/>
                        </a:spcAft>
                      </a:pPr>
                      <a:r>
                        <a:rPr lang="zh-TW" sz="1400" kern="100" dirty="0">
                          <a:effectLst/>
                          <a:latin typeface="微軟正黑體" panose="020B0604030504040204" pitchFamily="34" charset="-120"/>
                          <a:ea typeface="微軟正黑體" panose="020B0604030504040204" pitchFamily="34" charset="-120"/>
                        </a:rPr>
                        <a:t>一、直接薪資</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rowSpan="12">
                  <a:txBody>
                    <a:bodyPr/>
                    <a:lstStyle/>
                    <a:p>
                      <a:pPr>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endParaRPr>
                    </a:p>
                  </a:txBody>
                  <a:tcPr marL="0" marR="0" marT="0" marB="0"/>
                </a:tc>
                <a:extLst>
                  <a:ext uri="{0D108BD9-81ED-4DB2-BD59-A6C34878D82A}">
                    <a16:rowId xmlns:a16="http://schemas.microsoft.com/office/drawing/2014/main" val="10003"/>
                  </a:ext>
                </a:extLst>
              </a:tr>
              <a:tr h="209550">
                <a:tc>
                  <a:txBody>
                    <a:bodyPr/>
                    <a:lstStyle/>
                    <a:p>
                      <a:pPr algn="just">
                        <a:spcAft>
                          <a:spcPts val="0"/>
                        </a:spcAft>
                      </a:pPr>
                      <a:r>
                        <a:rPr lang="zh-TW" sz="1400" kern="100" dirty="0">
                          <a:effectLst/>
                          <a:latin typeface="微軟正黑體" panose="020B0604030504040204" pitchFamily="34" charset="-120"/>
                          <a:ea typeface="微軟正黑體" panose="020B0604030504040204" pitchFamily="34" charset="-120"/>
                        </a:rPr>
                        <a:t>二、管理費用</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04"/>
                  </a:ext>
                </a:extLst>
              </a:tr>
              <a:tr h="209550">
                <a:tc>
                  <a:txBody>
                    <a:bodyPr/>
                    <a:lstStyle/>
                    <a:p>
                      <a:pPr algn="just">
                        <a:spcAft>
                          <a:spcPts val="0"/>
                        </a:spcAft>
                      </a:pPr>
                      <a:r>
                        <a:rPr lang="zh-TW" sz="1400" kern="100" dirty="0">
                          <a:effectLst/>
                          <a:latin typeface="微軟正黑體" panose="020B0604030504040204" pitchFamily="34" charset="-120"/>
                          <a:ea typeface="微軟正黑體" panose="020B0604030504040204" pitchFamily="34" charset="-120"/>
                        </a:rPr>
                        <a:t>三、其他直接費用</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05"/>
                  </a:ext>
                </a:extLst>
              </a:tr>
              <a:tr h="209550">
                <a:tc>
                  <a:txBody>
                    <a:bodyPr/>
                    <a:lstStyle/>
                    <a:p>
                      <a:pPr algn="r">
                        <a:spcAft>
                          <a:spcPts val="0"/>
                        </a:spcAft>
                      </a:pPr>
                      <a:r>
                        <a:rPr lang="en-US" sz="1400" kern="100" dirty="0">
                          <a:effectLst/>
                          <a:latin typeface="微軟正黑體" panose="020B0604030504040204" pitchFamily="34" charset="-120"/>
                          <a:ea typeface="微軟正黑體" panose="020B0604030504040204" pitchFamily="34" charset="-120"/>
                        </a:rPr>
                        <a:t>1.</a:t>
                      </a:r>
                      <a:r>
                        <a:rPr lang="zh-TW" sz="1400" kern="100" dirty="0">
                          <a:effectLst/>
                          <a:latin typeface="微軟正黑體" panose="020B0604030504040204" pitchFamily="34" charset="-120"/>
                          <a:ea typeface="微軟正黑體" panose="020B0604030504040204" pitchFamily="34" charset="-120"/>
                        </a:rPr>
                        <a:t>人事費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06"/>
                  </a:ext>
                </a:extLst>
              </a:tr>
              <a:tr h="209550">
                <a:tc>
                  <a:txBody>
                    <a:bodyPr/>
                    <a:lstStyle/>
                    <a:p>
                      <a:pPr algn="r">
                        <a:spcAft>
                          <a:spcPts val="0"/>
                        </a:spcAft>
                      </a:pPr>
                      <a:r>
                        <a:rPr lang="en-US" sz="1400" kern="100" dirty="0">
                          <a:effectLst/>
                          <a:latin typeface="微軟正黑體" panose="020B0604030504040204" pitchFamily="34" charset="-120"/>
                          <a:ea typeface="微軟正黑體" panose="020B0604030504040204" pitchFamily="34" charset="-120"/>
                        </a:rPr>
                        <a:t>2.</a:t>
                      </a:r>
                      <a:r>
                        <a:rPr lang="zh-TW" sz="1400" kern="100" dirty="0">
                          <a:effectLst/>
                          <a:latin typeface="微軟正黑體" panose="020B0604030504040204" pitchFamily="34" charset="-120"/>
                          <a:ea typeface="微軟正黑體" panose="020B0604030504040204" pitchFamily="34" charset="-120"/>
                        </a:rPr>
                        <a:t>旅運費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07"/>
                  </a:ext>
                </a:extLst>
              </a:tr>
              <a:tr h="209550">
                <a:tc>
                  <a:txBody>
                    <a:bodyPr/>
                    <a:lstStyle/>
                    <a:p>
                      <a:pPr algn="r">
                        <a:spcAft>
                          <a:spcPts val="0"/>
                        </a:spcAft>
                      </a:pPr>
                      <a:r>
                        <a:rPr lang="en-US" sz="1400" kern="100" dirty="0">
                          <a:effectLst/>
                          <a:latin typeface="微軟正黑體" panose="020B0604030504040204" pitchFamily="34" charset="-120"/>
                          <a:ea typeface="微軟正黑體" panose="020B0604030504040204" pitchFamily="34" charset="-120"/>
                        </a:rPr>
                        <a:t>3.</a:t>
                      </a:r>
                      <a:r>
                        <a:rPr lang="zh-TW" sz="1400" kern="100" dirty="0">
                          <a:effectLst/>
                          <a:latin typeface="微軟正黑體" panose="020B0604030504040204" pitchFamily="34" charset="-120"/>
                          <a:ea typeface="微軟正黑體" panose="020B0604030504040204" pitchFamily="34" charset="-120"/>
                        </a:rPr>
                        <a:t>材料費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08"/>
                  </a:ext>
                </a:extLst>
              </a:tr>
              <a:tr h="209550">
                <a:tc>
                  <a:txBody>
                    <a:bodyPr/>
                    <a:lstStyle/>
                    <a:p>
                      <a:pPr algn="r">
                        <a:spcAft>
                          <a:spcPts val="0"/>
                        </a:spcAft>
                      </a:pPr>
                      <a:r>
                        <a:rPr lang="en-US" sz="1400" kern="100" dirty="0">
                          <a:effectLst/>
                          <a:latin typeface="微軟正黑體" panose="020B0604030504040204" pitchFamily="34" charset="-120"/>
                          <a:ea typeface="微軟正黑體" panose="020B0604030504040204" pitchFamily="34" charset="-120"/>
                        </a:rPr>
                        <a:t>4.</a:t>
                      </a:r>
                      <a:r>
                        <a:rPr lang="zh-TW" sz="1400" kern="100" dirty="0">
                          <a:effectLst/>
                          <a:latin typeface="微軟正黑體" panose="020B0604030504040204" pitchFamily="34" charset="-120"/>
                          <a:ea typeface="微軟正黑體" panose="020B0604030504040204" pitchFamily="34" charset="-120"/>
                        </a:rPr>
                        <a:t>維護費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09"/>
                  </a:ext>
                </a:extLst>
              </a:tr>
              <a:tr h="209550">
                <a:tc>
                  <a:txBody>
                    <a:bodyPr/>
                    <a:lstStyle/>
                    <a:p>
                      <a:pPr algn="r">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5.</a:t>
                      </a:r>
                      <a:r>
                        <a:rPr lang="zh-TW" sz="1400" b="0" kern="100" dirty="0">
                          <a:solidFill>
                            <a:schemeClr val="tx1"/>
                          </a:solidFill>
                          <a:effectLst/>
                          <a:latin typeface="微軟正黑體" panose="020B0604030504040204" pitchFamily="34" charset="-120"/>
                          <a:ea typeface="微軟正黑體" panose="020B0604030504040204" pitchFamily="34" charset="-120"/>
                        </a:rPr>
                        <a:t>業務費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10"/>
                  </a:ext>
                </a:extLst>
              </a:tr>
              <a:tr h="209550">
                <a:tc>
                  <a:txBody>
                    <a:bodyPr/>
                    <a:lstStyle/>
                    <a:p>
                      <a:pPr algn="just">
                        <a:spcAft>
                          <a:spcPts val="0"/>
                        </a:spcAft>
                      </a:pPr>
                      <a:r>
                        <a:rPr lang="zh-TW" sz="1400" kern="100" dirty="0">
                          <a:effectLst/>
                          <a:latin typeface="微軟正黑體" panose="020B0604030504040204" pitchFamily="34" charset="-120"/>
                          <a:ea typeface="微軟正黑體" panose="020B0604030504040204" pitchFamily="34" charset="-120"/>
                        </a:rPr>
                        <a:t>四、公費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11"/>
                  </a:ext>
                </a:extLst>
              </a:tr>
              <a:tr h="209550">
                <a:tc>
                  <a:txBody>
                    <a:bodyPr/>
                    <a:lstStyle/>
                    <a:p>
                      <a:pPr algn="just">
                        <a:spcAft>
                          <a:spcPts val="0"/>
                        </a:spcAft>
                      </a:pPr>
                      <a:r>
                        <a:rPr lang="zh-TW" sz="1400" kern="100" dirty="0">
                          <a:effectLst/>
                          <a:latin typeface="微軟正黑體" panose="020B0604030504040204" pitchFamily="34" charset="-120"/>
                          <a:ea typeface="微軟正黑體" panose="020B0604030504040204" pitchFamily="34" charset="-120"/>
                        </a:rPr>
                        <a:t>伍、營業稅</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12"/>
                  </a:ext>
                </a:extLst>
              </a:tr>
              <a:tr h="209550">
                <a:tc>
                  <a:txBody>
                    <a:bodyPr/>
                    <a:lstStyle/>
                    <a:p>
                      <a:pPr algn="ctr">
                        <a:spcAft>
                          <a:spcPts val="0"/>
                        </a:spcAft>
                      </a:pPr>
                      <a:r>
                        <a:rPr lang="zh-TW" sz="1400" kern="100" dirty="0">
                          <a:effectLst/>
                          <a:latin typeface="微軟正黑體" panose="020B0604030504040204" pitchFamily="34" charset="-120"/>
                          <a:ea typeface="微軟正黑體" panose="020B0604030504040204" pitchFamily="34" charset="-120"/>
                        </a:rPr>
                        <a:t>合計金額</a:t>
                      </a:r>
                    </a:p>
                  </a:txBody>
                  <a:tcPr marL="0" marR="0" marT="0" marB="0" anchor="ctr"/>
                </a:tc>
                <a:tc>
                  <a:txBody>
                    <a:bodyPr/>
                    <a:lstStyle/>
                    <a:p>
                      <a:pPr algn="r">
                        <a:spcAft>
                          <a:spcPts val="0"/>
                        </a:spcAft>
                      </a:pPr>
                      <a:endParaRPr lang="zh-TW" sz="14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13"/>
                  </a:ext>
                </a:extLst>
              </a:tr>
              <a:tr h="209550">
                <a:tc>
                  <a:txBody>
                    <a:bodyPr/>
                    <a:lstStyle/>
                    <a:p>
                      <a:pPr algn="ctr">
                        <a:spcAft>
                          <a:spcPts val="0"/>
                        </a:spcAft>
                      </a:pPr>
                      <a:r>
                        <a:rPr lang="zh-TW" sz="1400" kern="100" dirty="0">
                          <a:effectLst/>
                          <a:latin typeface="微軟正黑體" panose="020B0604030504040204" pitchFamily="34" charset="-120"/>
                          <a:ea typeface="微軟正黑體" panose="020B0604030504040204" pitchFamily="34" charset="-120"/>
                        </a:rPr>
                        <a:t>合計佔總經費％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14"/>
                  </a:ext>
                </a:extLst>
              </a:tr>
            </a:tbl>
          </a:graphicData>
        </a:graphic>
      </p:graphicFrame>
      <p:sp>
        <p:nvSpPr>
          <p:cNvPr id="9" name="矩形 8"/>
          <p:cNvSpPr/>
          <p:nvPr/>
        </p:nvSpPr>
        <p:spPr>
          <a:xfrm>
            <a:off x="7580313" y="2133600"/>
            <a:ext cx="903287" cy="307975"/>
          </a:xfrm>
          <a:prstGeom prst="rect">
            <a:avLst/>
          </a:prstGeom>
        </p:spPr>
        <p:txBody>
          <a:bodyPr wrap="none">
            <a:spAutoFit/>
          </a:bodyPr>
          <a:lstStyle/>
          <a:p>
            <a:pPr>
              <a:defRPr/>
            </a:pPr>
            <a:r>
              <a:rPr lang="zh-TW" altLang="zh-TW" sz="1400" kern="100">
                <a:latin typeface="微軟正黑體" panose="020B0604030504040204" pitchFamily="34" charset="-120"/>
                <a:ea typeface="微軟正黑體" panose="020B0604030504040204" pitchFamily="34" charset="-120"/>
                <a:cs typeface="Times New Roman" panose="02020603050405020304" pitchFamily="18" charset="0"/>
              </a:rPr>
              <a:t>單位</a:t>
            </a:r>
            <a:r>
              <a:rPr lang="zh-TW" altLang="en-US" sz="1400" kern="10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400" kern="100">
                <a:latin typeface="微軟正黑體" panose="020B0604030504040204" pitchFamily="34" charset="-120"/>
                <a:ea typeface="微軟正黑體" panose="020B0604030504040204" pitchFamily="34" charset="-120"/>
                <a:cs typeface="Times New Roman" panose="02020603050405020304" pitchFamily="18" charset="0"/>
              </a:rPr>
              <a:t>元</a:t>
            </a:r>
            <a:endParaRPr lang="zh-TW" altLang="en-US" dirty="0">
              <a:latin typeface="微軟正黑體" panose="020B0604030504040204" pitchFamily="34" charset="-120"/>
              <a:ea typeface="微軟正黑體" panose="020B0604030504040204" pitchFamily="34" charset="-120"/>
            </a:endParaRPr>
          </a:p>
        </p:txBody>
      </p:sp>
      <p:sp>
        <p:nvSpPr>
          <p:cNvPr id="2" name="矩形 1"/>
          <p:cNvSpPr/>
          <p:nvPr/>
        </p:nvSpPr>
        <p:spPr>
          <a:xfrm>
            <a:off x="53182" y="1256830"/>
            <a:ext cx="8964612" cy="958850"/>
          </a:xfrm>
          <a:prstGeom prst="rect">
            <a:avLst/>
          </a:prstGeom>
        </p:spPr>
        <p:txBody>
          <a:bodyPr>
            <a:spAutoFit/>
          </a:bodyPr>
          <a:lstStyle/>
          <a:p>
            <a:pPr marL="781050" indent="-601663" algn="just">
              <a:lnSpc>
                <a:spcPct val="150000"/>
              </a:lnSpc>
              <a:spcAft>
                <a:spcPts val="0"/>
              </a:spcAft>
              <a:defRPr/>
            </a:pPr>
            <a:r>
              <a:rPr lang="zh-TW" altLang="zh-TW" sz="2000" kern="100" dirty="0">
                <a:latin typeface="微軟正黑體" panose="020B0604030504040204" pitchFamily="34" charset="-120"/>
                <a:ea typeface="微軟正黑體" panose="020B0604030504040204" pitchFamily="34" charset="-120"/>
              </a:rPr>
              <a:t>計畫總經費</a:t>
            </a:r>
            <a:r>
              <a:rPr lang="zh-TW" altLang="en-US" sz="2000" kern="100" dirty="0">
                <a:latin typeface="微軟正黑體" panose="020B0604030504040204" pitchFamily="34" charset="-120"/>
                <a:ea typeface="微軟正黑體" panose="020B0604030504040204" pitchFamily="34" charset="-120"/>
              </a:rPr>
              <a:t>：</a:t>
            </a:r>
            <a:r>
              <a:rPr lang="en-US" altLang="zh-TW" sz="2000" u="sng" kern="100" dirty="0">
                <a:latin typeface="微軟正黑體" panose="020B0604030504040204" pitchFamily="34" charset="-120"/>
                <a:ea typeface="微軟正黑體" panose="020B0604030504040204" pitchFamily="34" charset="-120"/>
              </a:rPr>
              <a:t> </a:t>
            </a:r>
            <a:r>
              <a:rPr lang="zh-TW" altLang="en-US" sz="2000" u="sng" kern="100" dirty="0">
                <a:latin typeface="微軟正黑體" panose="020B0604030504040204" pitchFamily="34" charset="-120"/>
                <a:ea typeface="微軟正黑體" panose="020B0604030504040204" pitchFamily="34" charset="-120"/>
              </a:rPr>
              <a:t>            </a:t>
            </a:r>
            <a:r>
              <a:rPr lang="zh-TW" altLang="en-US" sz="2000" kern="100" dirty="0">
                <a:latin typeface="微軟正黑體" panose="020B0604030504040204" pitchFamily="34" charset="-120"/>
                <a:ea typeface="微軟正黑體" panose="020B0604030504040204" pitchFamily="34" charset="-120"/>
              </a:rPr>
              <a:t>元</a:t>
            </a:r>
            <a:endParaRPr lang="zh-TW" altLang="zh-TW" sz="2000" kern="100" dirty="0">
              <a:latin typeface="微軟正黑體" panose="020B0604030504040204" pitchFamily="34" charset="-120"/>
              <a:ea typeface="微軟正黑體" panose="020B0604030504040204" pitchFamily="34" charset="-120"/>
            </a:endParaRPr>
          </a:p>
          <a:p>
            <a:pPr marL="781050" indent="-601663" algn="just">
              <a:lnSpc>
                <a:spcPct val="150000"/>
              </a:lnSpc>
              <a:spcAft>
                <a:spcPts val="0"/>
              </a:spcAft>
              <a:defRPr/>
            </a:pPr>
            <a:r>
              <a:rPr lang="en-US" altLang="zh-TW" sz="2000" kern="100" dirty="0">
                <a:latin typeface="微軟正黑體" panose="020B0604030504040204" pitchFamily="34" charset="-120"/>
                <a:ea typeface="微軟正黑體" panose="020B0604030504040204" pitchFamily="34" charset="-120"/>
              </a:rPr>
              <a:t>(</a:t>
            </a:r>
            <a:r>
              <a:rPr lang="zh-TW" altLang="en-US" sz="2000" kern="100" dirty="0">
                <a:latin typeface="微軟正黑體" panose="020B0604030504040204" pitchFamily="34" charset="-120"/>
                <a:ea typeface="微軟正黑體" panose="020B0604030504040204" pitchFamily="34" charset="-120"/>
              </a:rPr>
              <a:t>政府輔導</a:t>
            </a:r>
            <a:r>
              <a:rPr lang="zh-TW" altLang="zh-TW" sz="2000" kern="100" dirty="0">
                <a:latin typeface="微軟正黑體" panose="020B0604030504040204" pitchFamily="34" charset="-120"/>
                <a:ea typeface="微軟正黑體" panose="020B0604030504040204" pitchFamily="34" charset="-120"/>
              </a:rPr>
              <a:t>經費</a:t>
            </a:r>
            <a:r>
              <a:rPr lang="zh-TW" altLang="en-US" sz="2000" kern="100" dirty="0">
                <a:latin typeface="微軟正黑體" panose="020B0604030504040204" pitchFamily="34" charset="-120"/>
                <a:ea typeface="微軟正黑體" panose="020B0604030504040204" pitchFamily="34" charset="-120"/>
              </a:rPr>
              <a:t>：</a:t>
            </a:r>
            <a:r>
              <a:rPr lang="en-US" altLang="zh-TW" sz="2000" u="sng" kern="100" dirty="0">
                <a:latin typeface="微軟正黑體" panose="020B0604030504040204" pitchFamily="34" charset="-120"/>
                <a:ea typeface="微軟正黑體" panose="020B0604030504040204" pitchFamily="34" charset="-120"/>
              </a:rPr>
              <a:t> </a:t>
            </a:r>
            <a:r>
              <a:rPr lang="zh-TW" altLang="en-US" sz="2000" u="sng" kern="100" dirty="0">
                <a:latin typeface="微軟正黑體" panose="020B0604030504040204" pitchFamily="34" charset="-120"/>
                <a:ea typeface="微軟正黑體" panose="020B0604030504040204" pitchFamily="34" charset="-120"/>
              </a:rPr>
              <a:t>          </a:t>
            </a:r>
            <a:r>
              <a:rPr lang="zh-TW" altLang="en-US" sz="2000" kern="100" dirty="0">
                <a:latin typeface="微軟正黑體" panose="020B0604030504040204" pitchFamily="34" charset="-120"/>
                <a:ea typeface="微軟正黑體" panose="020B0604030504040204" pitchFamily="34" charset="-120"/>
              </a:rPr>
              <a:t>元</a:t>
            </a:r>
            <a:r>
              <a:rPr lang="zh-TW" altLang="zh-TW" sz="2000" kern="100" dirty="0">
                <a:latin typeface="微軟正黑體" panose="020B0604030504040204" pitchFamily="34" charset="-120"/>
                <a:ea typeface="微軟正黑體" panose="020B0604030504040204" pitchFamily="34" charset="-120"/>
              </a:rPr>
              <a:t>，</a:t>
            </a:r>
            <a:r>
              <a:rPr lang="zh-TW" altLang="zh-TW" sz="2000" u="sng" kern="100" dirty="0">
                <a:latin typeface="微軟正黑體" panose="020B0604030504040204" pitchFamily="34" charset="-120"/>
                <a:ea typeface="微軟正黑體" panose="020B0604030504040204" pitchFamily="34" charset="-120"/>
              </a:rPr>
              <a:t> </a:t>
            </a:r>
            <a:r>
              <a:rPr lang="zh-TW" altLang="en-US" sz="2000" u="sng" kern="100" dirty="0">
                <a:latin typeface="微軟正黑體" panose="020B0604030504040204" pitchFamily="34" charset="-120"/>
                <a:ea typeface="微軟正黑體" panose="020B0604030504040204" pitchFamily="34" charset="-120"/>
              </a:rPr>
              <a:t>        </a:t>
            </a:r>
            <a:r>
              <a:rPr lang="en-US" altLang="zh-TW" sz="2000" u="sng" kern="100" dirty="0">
                <a:latin typeface="微軟正黑體" panose="020B0604030504040204" pitchFamily="34" charset="-120"/>
                <a:ea typeface="微軟正黑體" panose="020B0604030504040204" pitchFamily="34" charset="-120"/>
              </a:rPr>
              <a:t> </a:t>
            </a:r>
            <a:r>
              <a:rPr lang="en-US" altLang="zh-TW" sz="2000" kern="100" dirty="0">
                <a:latin typeface="微軟正黑體" panose="020B0604030504040204" pitchFamily="34" charset="-120"/>
                <a:ea typeface="微軟正黑體" panose="020B0604030504040204" pitchFamily="34" charset="-120"/>
              </a:rPr>
              <a:t>%</a:t>
            </a:r>
            <a:r>
              <a:rPr lang="zh-TW" altLang="zh-TW" sz="2000" kern="100" dirty="0">
                <a:latin typeface="微軟正黑體" panose="020B0604030504040204" pitchFamily="34" charset="-120"/>
                <a:ea typeface="微軟正黑體" panose="020B0604030504040204" pitchFamily="34" charset="-120"/>
              </a:rPr>
              <a:t>；廠商自籌款</a:t>
            </a:r>
            <a:r>
              <a:rPr lang="zh-TW" altLang="en-US" sz="2000" kern="100" dirty="0">
                <a:latin typeface="微軟正黑體" panose="020B0604030504040204" pitchFamily="34" charset="-120"/>
                <a:ea typeface="微軟正黑體" panose="020B0604030504040204" pitchFamily="34" charset="-120"/>
              </a:rPr>
              <a:t>：</a:t>
            </a:r>
            <a:r>
              <a:rPr lang="en-US" altLang="zh-TW" sz="2000" u="sng" kern="100" dirty="0">
                <a:latin typeface="微軟正黑體" panose="020B0604030504040204" pitchFamily="34" charset="-120"/>
                <a:ea typeface="微軟正黑體" panose="020B0604030504040204" pitchFamily="34" charset="-120"/>
              </a:rPr>
              <a:t>  </a:t>
            </a:r>
            <a:r>
              <a:rPr lang="zh-TW" altLang="en-US" sz="2000" u="sng" kern="100" dirty="0">
                <a:latin typeface="微軟正黑體" panose="020B0604030504040204" pitchFamily="34" charset="-120"/>
                <a:ea typeface="微軟正黑體" panose="020B0604030504040204" pitchFamily="34" charset="-120"/>
              </a:rPr>
              <a:t>       </a:t>
            </a:r>
            <a:r>
              <a:rPr lang="en-US" altLang="zh-TW" sz="2000" u="sng" kern="100" dirty="0">
                <a:latin typeface="微軟正黑體" panose="020B0604030504040204" pitchFamily="34" charset="-120"/>
                <a:ea typeface="微軟正黑體" panose="020B0604030504040204" pitchFamily="34" charset="-120"/>
              </a:rPr>
              <a:t> </a:t>
            </a:r>
            <a:r>
              <a:rPr lang="zh-TW" altLang="en-US" sz="2000" kern="100" dirty="0">
                <a:latin typeface="微軟正黑體" panose="020B0604030504040204" pitchFamily="34" charset="-120"/>
                <a:ea typeface="微軟正黑體" panose="020B0604030504040204" pitchFamily="34" charset="-120"/>
              </a:rPr>
              <a:t>元</a:t>
            </a:r>
            <a:r>
              <a:rPr lang="zh-TW" altLang="zh-TW" sz="2000" kern="100" dirty="0">
                <a:latin typeface="微軟正黑體" panose="020B0604030504040204" pitchFamily="34" charset="-120"/>
                <a:ea typeface="微軟正黑體" panose="020B0604030504040204" pitchFamily="34" charset="-120"/>
              </a:rPr>
              <a:t>，</a:t>
            </a:r>
            <a:r>
              <a:rPr lang="zh-TW" altLang="zh-TW" sz="2000" u="sng" kern="100" dirty="0">
                <a:latin typeface="微軟正黑體" panose="020B0604030504040204" pitchFamily="34" charset="-120"/>
                <a:ea typeface="微軟正黑體" panose="020B0604030504040204" pitchFamily="34" charset="-120"/>
              </a:rPr>
              <a:t> </a:t>
            </a:r>
            <a:r>
              <a:rPr lang="zh-TW" altLang="en-US" sz="2000" u="sng" kern="100" dirty="0">
                <a:latin typeface="微軟正黑體" panose="020B0604030504040204" pitchFamily="34" charset="-120"/>
                <a:ea typeface="微軟正黑體" panose="020B0604030504040204" pitchFamily="34" charset="-120"/>
              </a:rPr>
              <a:t>        </a:t>
            </a:r>
            <a:r>
              <a:rPr lang="en-US" altLang="zh-TW" sz="2000" u="sng" kern="100" dirty="0">
                <a:latin typeface="微軟正黑體" panose="020B0604030504040204" pitchFamily="34" charset="-120"/>
                <a:ea typeface="微軟正黑體" panose="020B0604030504040204" pitchFamily="34" charset="-120"/>
              </a:rPr>
              <a:t>  </a:t>
            </a:r>
            <a:r>
              <a:rPr lang="en-US" altLang="zh-TW" sz="2000" kern="100" dirty="0">
                <a:latin typeface="微軟正黑體" panose="020B0604030504040204" pitchFamily="34" charset="-120"/>
                <a:ea typeface="微軟正黑體" panose="020B0604030504040204" pitchFamily="34" charset="-120"/>
              </a:rPr>
              <a:t>%)</a:t>
            </a:r>
            <a:endParaRPr lang="zh-TW" altLang="zh-TW" sz="2000" kern="100" dirty="0">
              <a:latin typeface="微軟正黑體" panose="020B0604030504040204" pitchFamily="34" charset="-120"/>
              <a:ea typeface="微軟正黑體" panose="020B0604030504040204" pitchFamily="34" charset="-120"/>
            </a:endParaRPr>
          </a:p>
        </p:txBody>
      </p:sp>
      <p:sp>
        <p:nvSpPr>
          <p:cNvPr id="10"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515840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4E2F5AC-72A7-49B7-9628-946C37619419}" type="slidenum">
              <a:rPr kumimoji="0" lang="en-US" altLang="zh-TW" sz="1800">
                <a:latin typeface="Constantia" panose="02030602050306030303" pitchFamily="18" charset="0"/>
                <a:ea typeface="標楷體" panose="03000509000000000000" pitchFamily="65" charset="-120"/>
              </a:rPr>
              <a:pPr/>
              <a:t>37</a:t>
            </a:fld>
            <a:endParaRPr kumimoji="0" lang="en-US" altLang="zh-TW" sz="1800">
              <a:latin typeface="Constantia" panose="02030602050306030303" pitchFamily="18" charset="0"/>
              <a:ea typeface="標楷體" panose="03000509000000000000" pitchFamily="65" charset="-120"/>
            </a:endParaRPr>
          </a:p>
        </p:txBody>
      </p:sp>
      <p:sp>
        <p:nvSpPr>
          <p:cNvPr id="27652" name="矩形 5"/>
          <p:cNvSpPr>
            <a:spLocks noChangeArrowheads="1"/>
          </p:cNvSpPr>
          <p:nvPr/>
        </p:nvSpPr>
        <p:spPr bwMode="auto">
          <a:xfrm>
            <a:off x="23085" y="590742"/>
            <a:ext cx="37032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hangingPunct="1"/>
            <a:r>
              <a:rPr lang="zh-TW" altLang="en-US" b="1" dirty="0">
                <a:latin typeface="微軟正黑體" panose="020B0604030504040204" pitchFamily="34" charset="-120"/>
                <a:ea typeface="微軟正黑體" panose="020B0604030504040204" pitchFamily="34" charset="-120"/>
              </a:rPr>
              <a:t>四</a:t>
            </a:r>
            <a:r>
              <a:rPr lang="zh-TW" altLang="zh-TW" b="1" dirty="0">
                <a:latin typeface="微軟正黑體" panose="020B0604030504040204" pitchFamily="34" charset="-120"/>
                <a:ea typeface="微軟正黑體" panose="020B0604030504040204" pitchFamily="34" charset="-120"/>
              </a:rPr>
              <a:t>、經費說明</a:t>
            </a:r>
            <a:r>
              <a:rPr lang="en-US" altLang="zh-TW" b="1" dirty="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經費明細表</a:t>
            </a:r>
            <a:endParaRPr lang="en-US" altLang="zh-TW" dirty="0">
              <a:latin typeface="標楷體" panose="03000509000000000000" pitchFamily="65" charset="-120"/>
              <a:ea typeface="標楷體" panose="03000509000000000000" pitchFamily="65" charset="-120"/>
            </a:endParaRPr>
          </a:p>
        </p:txBody>
      </p:sp>
      <p:sp>
        <p:nvSpPr>
          <p:cNvPr id="10" name="矩形 9"/>
          <p:cNvSpPr/>
          <p:nvPr/>
        </p:nvSpPr>
        <p:spPr>
          <a:xfrm>
            <a:off x="467544" y="937145"/>
            <a:ext cx="8964612" cy="553998"/>
          </a:xfrm>
          <a:prstGeom prst="rect">
            <a:avLst/>
          </a:prstGeom>
        </p:spPr>
        <p:txBody>
          <a:bodyPr>
            <a:spAutoFit/>
          </a:bodyPr>
          <a:lstStyle/>
          <a:p>
            <a:pPr marL="781050" indent="-601663" algn="just">
              <a:lnSpc>
                <a:spcPct val="150000"/>
              </a:lnSpc>
              <a:spcAft>
                <a:spcPts val="0"/>
              </a:spcAft>
              <a:defRPr/>
            </a:pPr>
            <a:r>
              <a:rPr lang="zh-TW" altLang="en-US" sz="2000" b="1" kern="100" dirty="0" smtClean="0">
                <a:latin typeface="微軟正黑體" panose="020B0604030504040204" pitchFamily="34" charset="-120"/>
                <a:ea typeface="微軟正黑體" panose="020B0604030504040204" pitchFamily="34" charset="-120"/>
              </a:rPr>
              <a:t>業務費</a:t>
            </a:r>
            <a:r>
              <a:rPr lang="zh-TW" altLang="en-US" sz="2000" kern="100" dirty="0" smtClean="0">
                <a:latin typeface="微軟正黑體" panose="020B0604030504040204" pitchFamily="34" charset="-120"/>
                <a:ea typeface="微軟正黑體" panose="020B0604030504040204" pitchFamily="34" charset="-120"/>
              </a:rPr>
              <a:t> </a:t>
            </a:r>
            <a:r>
              <a:rPr lang="en-US" altLang="zh-TW" sz="2000" kern="100" dirty="0" smtClean="0">
                <a:latin typeface="微軟正黑體" panose="020B0604030504040204" pitchFamily="34" charset="-120"/>
                <a:ea typeface="微軟正黑體" panose="020B0604030504040204" pitchFamily="34" charset="-120"/>
              </a:rPr>
              <a:t>(</a:t>
            </a:r>
            <a:r>
              <a:rPr lang="zh-TW" altLang="en-US" sz="2000" kern="100" dirty="0" smtClean="0">
                <a:latin typeface="微軟正黑體" panose="020B0604030504040204" pitchFamily="34" charset="-120"/>
                <a:ea typeface="微軟正黑體" panose="020B0604030504040204" pitchFamily="34" charset="-120"/>
              </a:rPr>
              <a:t>如代辦加工費及專業服務費</a:t>
            </a:r>
            <a:r>
              <a:rPr lang="en-US" altLang="zh-TW" sz="2000" kern="100" dirty="0" smtClean="0">
                <a:latin typeface="微軟正黑體" panose="020B0604030504040204" pitchFamily="34" charset="-120"/>
                <a:ea typeface="微軟正黑體" panose="020B0604030504040204" pitchFamily="34" charset="-120"/>
              </a:rPr>
              <a:t>)</a:t>
            </a:r>
            <a:r>
              <a:rPr lang="zh-TW" altLang="en-US" sz="2000" kern="100" dirty="0" smtClean="0">
                <a:latin typeface="微軟正黑體" panose="020B0604030504040204" pitchFamily="34" charset="-120"/>
                <a:ea typeface="微軟正黑體" panose="020B0604030504040204" pitchFamily="34" charset="-120"/>
              </a:rPr>
              <a:t>明細表</a:t>
            </a:r>
          </a:p>
        </p:txBody>
      </p:sp>
      <p:graphicFrame>
        <p:nvGraphicFramePr>
          <p:cNvPr id="11" name="表格 10"/>
          <p:cNvGraphicFramePr>
            <a:graphicFrameLocks noGrp="1"/>
          </p:cNvGraphicFramePr>
          <p:nvPr>
            <p:extLst>
              <p:ext uri="{D42A27DB-BD31-4B8C-83A1-F6EECF244321}">
                <p14:modId xmlns:p14="http://schemas.microsoft.com/office/powerpoint/2010/main" val="556839357"/>
              </p:ext>
            </p:extLst>
          </p:nvPr>
        </p:nvGraphicFramePr>
        <p:xfrm>
          <a:off x="1115616" y="1817580"/>
          <a:ext cx="6984776" cy="3555638"/>
        </p:xfrm>
        <a:graphic>
          <a:graphicData uri="http://schemas.openxmlformats.org/drawingml/2006/table">
            <a:tbl>
              <a:tblPr/>
              <a:tblGrid>
                <a:gridCol w="2087701">
                  <a:extLst>
                    <a:ext uri="{9D8B030D-6E8A-4147-A177-3AD203B41FA5}">
                      <a16:colId xmlns:a16="http://schemas.microsoft.com/office/drawing/2014/main" val="20000"/>
                    </a:ext>
                  </a:extLst>
                </a:gridCol>
                <a:gridCol w="902093">
                  <a:extLst>
                    <a:ext uri="{9D8B030D-6E8A-4147-A177-3AD203B41FA5}">
                      <a16:colId xmlns:a16="http://schemas.microsoft.com/office/drawing/2014/main" val="20001"/>
                    </a:ext>
                  </a:extLst>
                </a:gridCol>
                <a:gridCol w="890377">
                  <a:extLst>
                    <a:ext uri="{9D8B030D-6E8A-4147-A177-3AD203B41FA5}">
                      <a16:colId xmlns:a16="http://schemas.microsoft.com/office/drawing/2014/main" val="20002"/>
                    </a:ext>
                  </a:extLst>
                </a:gridCol>
                <a:gridCol w="890377">
                  <a:extLst>
                    <a:ext uri="{9D8B030D-6E8A-4147-A177-3AD203B41FA5}">
                      <a16:colId xmlns:a16="http://schemas.microsoft.com/office/drawing/2014/main" val="20003"/>
                    </a:ext>
                  </a:extLst>
                </a:gridCol>
                <a:gridCol w="2214228">
                  <a:extLst>
                    <a:ext uri="{9D8B030D-6E8A-4147-A177-3AD203B41FA5}">
                      <a16:colId xmlns:a16="http://schemas.microsoft.com/office/drawing/2014/main" val="20004"/>
                    </a:ext>
                  </a:extLst>
                </a:gridCol>
              </a:tblGrid>
              <a:tr h="790141">
                <a:tc>
                  <a:txBody>
                    <a:bodyPr/>
                    <a:lstStyle/>
                    <a:p>
                      <a:pPr algn="ctr">
                        <a:lnSpc>
                          <a:spcPts val="2600"/>
                        </a:lnSpc>
                        <a:spcAft>
                          <a:spcPts val="0"/>
                        </a:spcAft>
                      </a:pPr>
                      <a:r>
                        <a:rPr lang="zh-TW" sz="1600" kern="100" dirty="0">
                          <a:latin typeface="微軟正黑體" panose="020B0604030504040204" pitchFamily="34" charset="-120"/>
                          <a:ea typeface="微軟正黑體" panose="020B0604030504040204" pitchFamily="34" charset="-120"/>
                          <a:cs typeface="Times New Roman"/>
                        </a:rPr>
                        <a:t>品名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600" kern="100" dirty="0">
                          <a:latin typeface="微軟正黑體" panose="020B0604030504040204" pitchFamily="34" charset="-120"/>
                          <a:ea typeface="微軟正黑體" panose="020B0604030504040204" pitchFamily="34" charset="-120"/>
                          <a:cs typeface="Times New Roman"/>
                        </a:rPr>
                        <a:t>單位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600" kern="100">
                          <a:latin typeface="微軟正黑體" panose="020B0604030504040204" pitchFamily="34" charset="-120"/>
                          <a:ea typeface="微軟正黑體" panose="020B0604030504040204" pitchFamily="34" charset="-120"/>
                          <a:cs typeface="Times New Roman"/>
                        </a:rPr>
                        <a:t>單價</a:t>
                      </a:r>
                    </a:p>
                    <a:p>
                      <a:pPr algn="ctr">
                        <a:lnSpc>
                          <a:spcPts val="2600"/>
                        </a:lnSpc>
                        <a:spcAft>
                          <a:spcPts val="0"/>
                        </a:spcAft>
                      </a:pPr>
                      <a:r>
                        <a:rPr lang="en-US" sz="1600" kern="100">
                          <a:latin typeface="微軟正黑體" panose="020B0604030504040204" pitchFamily="34" charset="-120"/>
                          <a:ea typeface="微軟正黑體" panose="020B0604030504040204" pitchFamily="34" charset="-120"/>
                          <a:cs typeface="Times New Roman"/>
                        </a:rPr>
                        <a:t>(</a:t>
                      </a:r>
                      <a:r>
                        <a:rPr lang="zh-TW" sz="1600" kern="100">
                          <a:latin typeface="微軟正黑體" panose="020B0604030504040204" pitchFamily="34" charset="-120"/>
                          <a:ea typeface="微軟正黑體" panose="020B0604030504040204" pitchFamily="34" charset="-120"/>
                          <a:cs typeface="Times New Roman"/>
                        </a:rPr>
                        <a:t>元</a:t>
                      </a:r>
                      <a:r>
                        <a:rPr lang="en-US" sz="1600" kern="100">
                          <a:latin typeface="微軟正黑體" panose="020B0604030504040204" pitchFamily="34" charset="-120"/>
                          <a:ea typeface="微軟正黑體" panose="020B0604030504040204" pitchFamily="34" charset="-120"/>
                          <a:cs typeface="Times New Roman"/>
                        </a:rPr>
                        <a:t>)</a:t>
                      </a:r>
                      <a:endParaRPr lang="zh-TW" sz="1600" kern="100">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600" kern="100">
                          <a:latin typeface="微軟正黑體" panose="020B0604030504040204" pitchFamily="34" charset="-120"/>
                          <a:ea typeface="微軟正黑體" panose="020B0604030504040204" pitchFamily="34" charset="-120"/>
                          <a:cs typeface="Times New Roman"/>
                        </a:rPr>
                        <a:t>數量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600" kern="100">
                          <a:latin typeface="微軟正黑體" panose="020B0604030504040204" pitchFamily="34" charset="-120"/>
                          <a:ea typeface="微軟正黑體" panose="020B0604030504040204" pitchFamily="34" charset="-120"/>
                          <a:cs typeface="Times New Roman"/>
                        </a:rPr>
                        <a:t>小計</a:t>
                      </a:r>
                    </a:p>
                    <a:p>
                      <a:pPr algn="ctr">
                        <a:lnSpc>
                          <a:spcPts val="2600"/>
                        </a:lnSpc>
                        <a:spcAft>
                          <a:spcPts val="0"/>
                        </a:spcAft>
                      </a:pPr>
                      <a:r>
                        <a:rPr lang="en-US" sz="1600" kern="100">
                          <a:latin typeface="微軟正黑體" panose="020B0604030504040204" pitchFamily="34" charset="-120"/>
                          <a:ea typeface="微軟正黑體" panose="020B0604030504040204" pitchFamily="34" charset="-120"/>
                          <a:cs typeface="Times New Roman"/>
                        </a:rPr>
                        <a:t>(</a:t>
                      </a:r>
                      <a:r>
                        <a:rPr lang="zh-TW" sz="1600" kern="100">
                          <a:latin typeface="微軟正黑體" panose="020B0604030504040204" pitchFamily="34" charset="-120"/>
                          <a:ea typeface="微軟正黑體" panose="020B0604030504040204" pitchFamily="34" charset="-120"/>
                          <a:cs typeface="Times New Roman"/>
                        </a:rPr>
                        <a:t>元</a:t>
                      </a:r>
                      <a:r>
                        <a:rPr lang="en-US" sz="1600" kern="100">
                          <a:latin typeface="微軟正黑體" panose="020B0604030504040204" pitchFamily="34" charset="-120"/>
                          <a:ea typeface="微軟正黑體" panose="020B0604030504040204" pitchFamily="34" charset="-120"/>
                          <a:cs typeface="Times New Roman"/>
                        </a:rPr>
                        <a:t>)</a:t>
                      </a:r>
                      <a:endParaRPr lang="zh-TW" sz="1600" kern="100">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0"/>
                  </a:ext>
                </a:extLst>
              </a:tr>
              <a:tr h="395071">
                <a:tc>
                  <a:txBody>
                    <a:bodyPr/>
                    <a:lstStyle/>
                    <a:p>
                      <a:pPr algn="just">
                        <a:lnSpc>
                          <a:spcPts val="2600"/>
                        </a:lnSpc>
                        <a:spcAft>
                          <a:spcPts val="0"/>
                        </a:spcAft>
                      </a:pPr>
                      <a:r>
                        <a:rPr lang="en-US" altLang="zh-TW" sz="1600" kern="100" dirty="0" smtClean="0">
                          <a:latin typeface="微軟正黑體" panose="020B0604030504040204" pitchFamily="34" charset="-120"/>
                          <a:ea typeface="微軟正黑體" panose="020B0604030504040204" pitchFamily="34" charset="-120"/>
                          <a:cs typeface="新細明體"/>
                        </a:rPr>
                        <a:t>PLC</a:t>
                      </a:r>
                      <a:r>
                        <a:rPr lang="zh-TW" altLang="en-US" sz="1600" kern="100" dirty="0" smtClean="0">
                          <a:latin typeface="微軟正黑體" panose="020B0604030504040204" pitchFamily="34" charset="-120"/>
                          <a:ea typeface="微軟正黑體" panose="020B0604030504040204" pitchFamily="34" charset="-120"/>
                          <a:cs typeface="新細明體"/>
                        </a:rPr>
                        <a:t>控制器</a:t>
                      </a: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5071">
                <a:tc>
                  <a:txBody>
                    <a:bodyPr/>
                    <a:lstStyle/>
                    <a:p>
                      <a:pPr algn="just">
                        <a:lnSpc>
                          <a:spcPts val="2600"/>
                        </a:lnSpc>
                        <a:spcAft>
                          <a:spcPts val="0"/>
                        </a:spcAft>
                      </a:pPr>
                      <a:endParaRPr lang="en-US" sz="1600" kern="0" dirty="0">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5071">
                <a:tc>
                  <a:txBody>
                    <a:bodyPr/>
                    <a:lstStyle/>
                    <a:p>
                      <a:pPr algn="just">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5071">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5071">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5071">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5071">
                <a:tc>
                  <a:txBody>
                    <a:bodyPr/>
                    <a:lstStyle/>
                    <a:p>
                      <a:pPr algn="ctr">
                        <a:lnSpc>
                          <a:spcPts val="2600"/>
                        </a:lnSpc>
                        <a:spcAft>
                          <a:spcPts val="0"/>
                        </a:spcAft>
                      </a:pPr>
                      <a:r>
                        <a:rPr lang="zh-TW" sz="1600" kern="100">
                          <a:latin typeface="微軟正黑體" panose="020B0604030504040204" pitchFamily="34" charset="-120"/>
                          <a:ea typeface="微軟正黑體" panose="020B0604030504040204" pitchFamily="34" charset="-120"/>
                          <a:cs typeface="Times New Roman"/>
                        </a:rPr>
                        <a:t>合計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600" kern="100">
                          <a:latin typeface="微軟正黑體" panose="020B0604030504040204" pitchFamily="34" charset="-120"/>
                          <a:ea typeface="微軟正黑體" panose="020B0604030504040204" pitchFamily="34" charset="-120"/>
                          <a:cs typeface="新細明體"/>
                        </a:rPr>
                        <a:t>-</a:t>
                      </a:r>
                      <a:endParaRPr lang="zh-TW" sz="1600" kern="100">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600" kern="100">
                          <a:latin typeface="微軟正黑體" panose="020B0604030504040204" pitchFamily="34" charset="-120"/>
                          <a:ea typeface="微軟正黑體" panose="020B0604030504040204" pitchFamily="34" charset="-120"/>
                          <a:cs typeface="新細明體"/>
                        </a:rPr>
                        <a:t>-</a:t>
                      </a:r>
                      <a:endParaRPr lang="zh-TW" sz="1600" kern="100">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2" name="矩形 11"/>
          <p:cNvSpPr/>
          <p:nvPr/>
        </p:nvSpPr>
        <p:spPr>
          <a:xfrm>
            <a:off x="2051720" y="5589240"/>
            <a:ext cx="5328592" cy="338554"/>
          </a:xfrm>
          <a:prstGeom prst="rect">
            <a:avLst/>
          </a:prstGeom>
        </p:spPr>
        <p:txBody>
          <a:bodyPr wrap="square">
            <a:spAutoFit/>
          </a:bodyPr>
          <a:lstStyle/>
          <a:p>
            <a:r>
              <a:rPr lang="zh-TW" altLang="en-US" sz="1600" dirty="0">
                <a:solidFill>
                  <a:schemeClr val="bg1">
                    <a:lumMod val="65000"/>
                  </a:schemeClr>
                </a:solidFill>
                <a:latin typeface="+mn-ea"/>
                <a:ea typeface="+mn-ea"/>
              </a:rPr>
              <a:t>註</a:t>
            </a:r>
            <a:r>
              <a:rPr lang="en-US" altLang="zh-TW" sz="1600" dirty="0">
                <a:solidFill>
                  <a:schemeClr val="bg1">
                    <a:lumMod val="65000"/>
                  </a:schemeClr>
                </a:solidFill>
                <a:latin typeface="+mn-ea"/>
                <a:ea typeface="+mn-ea"/>
              </a:rPr>
              <a:t>:(</a:t>
            </a:r>
            <a:r>
              <a:rPr lang="zh-TW" altLang="en-US" sz="1600" dirty="0">
                <a:solidFill>
                  <a:schemeClr val="bg1">
                    <a:lumMod val="65000"/>
                  </a:schemeClr>
                </a:solidFill>
                <a:latin typeface="+mn-ea"/>
                <a:ea typeface="+mn-ea"/>
              </a:rPr>
              <a:t>單價</a:t>
            </a:r>
            <a:r>
              <a:rPr lang="zh-TW" altLang="zh-TW" sz="1600" dirty="0">
                <a:solidFill>
                  <a:schemeClr val="bg1">
                    <a:lumMod val="65000"/>
                  </a:schemeClr>
                </a:solidFill>
                <a:latin typeface="+mn-ea"/>
                <a:ea typeface="+mn-ea"/>
              </a:rPr>
              <a:t>新臺幣一萬元以上</a:t>
            </a:r>
            <a:r>
              <a:rPr lang="en-US" altLang="zh-TW" sz="1600" dirty="0">
                <a:solidFill>
                  <a:schemeClr val="bg1">
                    <a:lumMod val="65000"/>
                  </a:schemeClr>
                </a:solidFill>
                <a:latin typeface="+mn-ea"/>
                <a:ea typeface="+mn-ea"/>
              </a:rPr>
              <a:t>(</a:t>
            </a:r>
            <a:r>
              <a:rPr lang="zh-TW" altLang="zh-TW" sz="1600" dirty="0">
                <a:solidFill>
                  <a:schemeClr val="bg1">
                    <a:lumMod val="65000"/>
                  </a:schemeClr>
                </a:solidFill>
                <a:latin typeface="+mn-ea"/>
                <a:ea typeface="+mn-ea"/>
              </a:rPr>
              <a:t>含</a:t>
            </a:r>
            <a:r>
              <a:rPr lang="en-US" altLang="zh-TW" sz="1600" dirty="0">
                <a:solidFill>
                  <a:schemeClr val="bg1">
                    <a:lumMod val="65000"/>
                  </a:schemeClr>
                </a:solidFill>
                <a:latin typeface="+mn-ea"/>
                <a:ea typeface="+mn-ea"/>
              </a:rPr>
              <a:t>)</a:t>
            </a:r>
            <a:r>
              <a:rPr lang="zh-TW" altLang="zh-TW" sz="1600" dirty="0">
                <a:solidFill>
                  <a:schemeClr val="bg1">
                    <a:lumMod val="65000"/>
                  </a:schemeClr>
                </a:solidFill>
                <a:latin typeface="+mn-ea"/>
                <a:ea typeface="+mn-ea"/>
              </a:rPr>
              <a:t>之材料費應改列為業務費</a:t>
            </a:r>
            <a:r>
              <a:rPr lang="en-US" altLang="zh-TW" sz="1600" dirty="0">
                <a:solidFill>
                  <a:schemeClr val="bg1">
                    <a:lumMod val="65000"/>
                  </a:schemeClr>
                </a:solidFill>
                <a:latin typeface="+mn-ea"/>
                <a:ea typeface="+mn-ea"/>
              </a:rPr>
              <a:t>) </a:t>
            </a:r>
            <a:endParaRPr lang="zh-TW" altLang="en-US" sz="1600" dirty="0">
              <a:solidFill>
                <a:schemeClr val="bg1">
                  <a:lumMod val="65000"/>
                </a:schemeClr>
              </a:solidFill>
              <a:latin typeface="+mn-ea"/>
              <a:ea typeface="+mn-ea"/>
            </a:endParaRPr>
          </a:p>
        </p:txBody>
      </p:sp>
      <p:sp>
        <p:nvSpPr>
          <p:cNvPr id="9"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1115616" y="1491143"/>
            <a:ext cx="2160240" cy="369332"/>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材料費明細表</a:t>
            </a:r>
          </a:p>
        </p:txBody>
      </p:sp>
    </p:spTree>
    <p:extLst>
      <p:ext uri="{BB962C8B-B14F-4D97-AF65-F5344CB8AC3E}">
        <p14:creationId xmlns:p14="http://schemas.microsoft.com/office/powerpoint/2010/main" val="14515840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4E2F5AC-72A7-49B7-9628-946C37619419}" type="slidenum">
              <a:rPr kumimoji="0" lang="en-US" altLang="zh-TW" sz="1800">
                <a:latin typeface="Constantia" panose="02030602050306030303" pitchFamily="18" charset="0"/>
                <a:ea typeface="標楷體" panose="03000509000000000000" pitchFamily="65" charset="-120"/>
              </a:rPr>
              <a:pPr/>
              <a:t>38</a:t>
            </a:fld>
            <a:endParaRPr kumimoji="0" lang="en-US" altLang="zh-TW" sz="1800">
              <a:latin typeface="Constantia" panose="02030602050306030303" pitchFamily="18" charset="0"/>
              <a:ea typeface="標楷體" panose="03000509000000000000" pitchFamily="65" charset="-120"/>
            </a:endParaRPr>
          </a:p>
        </p:txBody>
      </p:sp>
      <p:sp>
        <p:nvSpPr>
          <p:cNvPr id="27652" name="矩形 5"/>
          <p:cNvSpPr>
            <a:spLocks noChangeArrowheads="1"/>
          </p:cNvSpPr>
          <p:nvPr/>
        </p:nvSpPr>
        <p:spPr bwMode="auto">
          <a:xfrm>
            <a:off x="23085" y="590742"/>
            <a:ext cx="37032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hangingPunct="1"/>
            <a:r>
              <a:rPr lang="zh-TW" altLang="en-US" b="1" dirty="0">
                <a:latin typeface="微軟正黑體" panose="020B0604030504040204" pitchFamily="34" charset="-120"/>
                <a:ea typeface="微軟正黑體" panose="020B0604030504040204" pitchFamily="34" charset="-120"/>
              </a:rPr>
              <a:t>四</a:t>
            </a:r>
            <a:r>
              <a:rPr lang="zh-TW" altLang="zh-TW" b="1" dirty="0">
                <a:latin typeface="微軟正黑體" panose="020B0604030504040204" pitchFamily="34" charset="-120"/>
                <a:ea typeface="微軟正黑體" panose="020B0604030504040204" pitchFamily="34" charset="-120"/>
              </a:rPr>
              <a:t>、經費說明</a:t>
            </a:r>
            <a:r>
              <a:rPr lang="en-US" altLang="zh-TW" b="1" dirty="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經費明細表</a:t>
            </a:r>
            <a:endParaRPr lang="en-US" altLang="zh-TW" dirty="0">
              <a:latin typeface="標楷體" panose="03000509000000000000" pitchFamily="65" charset="-120"/>
              <a:ea typeface="標楷體" panose="03000509000000000000" pitchFamily="65" charset="-120"/>
            </a:endParaRPr>
          </a:p>
        </p:txBody>
      </p:sp>
      <p:sp>
        <p:nvSpPr>
          <p:cNvPr id="10" name="矩形 9"/>
          <p:cNvSpPr/>
          <p:nvPr/>
        </p:nvSpPr>
        <p:spPr>
          <a:xfrm>
            <a:off x="467544" y="937145"/>
            <a:ext cx="8964612" cy="553998"/>
          </a:xfrm>
          <a:prstGeom prst="rect">
            <a:avLst/>
          </a:prstGeom>
        </p:spPr>
        <p:txBody>
          <a:bodyPr>
            <a:spAutoFit/>
          </a:bodyPr>
          <a:lstStyle/>
          <a:p>
            <a:pPr marL="781050" indent="-601663" algn="just">
              <a:lnSpc>
                <a:spcPct val="150000"/>
              </a:lnSpc>
              <a:spcAft>
                <a:spcPts val="0"/>
              </a:spcAft>
              <a:defRPr/>
            </a:pPr>
            <a:r>
              <a:rPr lang="zh-TW" altLang="en-US" sz="2000" b="1" kern="100" dirty="0" smtClean="0">
                <a:latin typeface="微軟正黑體" panose="020B0604030504040204" pitchFamily="34" charset="-120"/>
                <a:ea typeface="微軟正黑體" panose="020B0604030504040204" pitchFamily="34" charset="-120"/>
              </a:rPr>
              <a:t>業務費</a:t>
            </a:r>
            <a:r>
              <a:rPr lang="zh-TW" altLang="en-US" sz="2000" kern="100" dirty="0" smtClean="0">
                <a:latin typeface="微軟正黑體" panose="020B0604030504040204" pitchFamily="34" charset="-120"/>
                <a:ea typeface="微軟正黑體" panose="020B0604030504040204" pitchFamily="34" charset="-120"/>
              </a:rPr>
              <a:t> </a:t>
            </a:r>
            <a:r>
              <a:rPr lang="en-US" altLang="zh-TW" sz="2000" kern="100" dirty="0" smtClean="0">
                <a:latin typeface="微軟正黑體" panose="020B0604030504040204" pitchFamily="34" charset="-120"/>
                <a:ea typeface="微軟正黑體" panose="020B0604030504040204" pitchFamily="34" charset="-120"/>
              </a:rPr>
              <a:t>(</a:t>
            </a:r>
            <a:r>
              <a:rPr lang="zh-TW" altLang="en-US" sz="2000" kern="100" dirty="0" smtClean="0">
                <a:latin typeface="微軟正黑體" panose="020B0604030504040204" pitchFamily="34" charset="-120"/>
                <a:ea typeface="微軟正黑體" panose="020B0604030504040204" pitchFamily="34" charset="-120"/>
              </a:rPr>
              <a:t>如代辦加工費及專業服務費</a:t>
            </a:r>
            <a:r>
              <a:rPr lang="en-US" altLang="zh-TW" sz="2000" kern="100" dirty="0" smtClean="0">
                <a:latin typeface="微軟正黑體" panose="020B0604030504040204" pitchFamily="34" charset="-120"/>
                <a:ea typeface="微軟正黑體" panose="020B0604030504040204" pitchFamily="34" charset="-120"/>
              </a:rPr>
              <a:t>)</a:t>
            </a:r>
            <a:r>
              <a:rPr lang="zh-TW" altLang="en-US" sz="2000" kern="100" dirty="0" smtClean="0">
                <a:latin typeface="微軟正黑體" panose="020B0604030504040204" pitchFamily="34" charset="-120"/>
                <a:ea typeface="微軟正黑體" panose="020B0604030504040204" pitchFamily="34" charset="-120"/>
              </a:rPr>
              <a:t>明細表</a:t>
            </a:r>
          </a:p>
        </p:txBody>
      </p:sp>
      <p:graphicFrame>
        <p:nvGraphicFramePr>
          <p:cNvPr id="11" name="表格 10"/>
          <p:cNvGraphicFramePr>
            <a:graphicFrameLocks noGrp="1"/>
          </p:cNvGraphicFramePr>
          <p:nvPr>
            <p:extLst>
              <p:ext uri="{D42A27DB-BD31-4B8C-83A1-F6EECF244321}">
                <p14:modId xmlns:p14="http://schemas.microsoft.com/office/powerpoint/2010/main" val="978017151"/>
              </p:ext>
            </p:extLst>
          </p:nvPr>
        </p:nvGraphicFramePr>
        <p:xfrm>
          <a:off x="1115616" y="1817580"/>
          <a:ext cx="6984776" cy="3555638"/>
        </p:xfrm>
        <a:graphic>
          <a:graphicData uri="http://schemas.openxmlformats.org/drawingml/2006/table">
            <a:tbl>
              <a:tblPr/>
              <a:tblGrid>
                <a:gridCol w="2087701">
                  <a:extLst>
                    <a:ext uri="{9D8B030D-6E8A-4147-A177-3AD203B41FA5}">
                      <a16:colId xmlns:a16="http://schemas.microsoft.com/office/drawing/2014/main" val="20000"/>
                    </a:ext>
                  </a:extLst>
                </a:gridCol>
                <a:gridCol w="902093">
                  <a:extLst>
                    <a:ext uri="{9D8B030D-6E8A-4147-A177-3AD203B41FA5}">
                      <a16:colId xmlns:a16="http://schemas.microsoft.com/office/drawing/2014/main" val="20001"/>
                    </a:ext>
                  </a:extLst>
                </a:gridCol>
                <a:gridCol w="890377">
                  <a:extLst>
                    <a:ext uri="{9D8B030D-6E8A-4147-A177-3AD203B41FA5}">
                      <a16:colId xmlns:a16="http://schemas.microsoft.com/office/drawing/2014/main" val="20002"/>
                    </a:ext>
                  </a:extLst>
                </a:gridCol>
                <a:gridCol w="890377">
                  <a:extLst>
                    <a:ext uri="{9D8B030D-6E8A-4147-A177-3AD203B41FA5}">
                      <a16:colId xmlns:a16="http://schemas.microsoft.com/office/drawing/2014/main" val="20003"/>
                    </a:ext>
                  </a:extLst>
                </a:gridCol>
                <a:gridCol w="2214228">
                  <a:extLst>
                    <a:ext uri="{9D8B030D-6E8A-4147-A177-3AD203B41FA5}">
                      <a16:colId xmlns:a16="http://schemas.microsoft.com/office/drawing/2014/main" val="20004"/>
                    </a:ext>
                  </a:extLst>
                </a:gridCol>
              </a:tblGrid>
              <a:tr h="790141">
                <a:tc>
                  <a:txBody>
                    <a:bodyPr/>
                    <a:lstStyle/>
                    <a:p>
                      <a:pPr algn="ctr">
                        <a:lnSpc>
                          <a:spcPts val="2600"/>
                        </a:lnSpc>
                        <a:spcAft>
                          <a:spcPts val="0"/>
                        </a:spcAft>
                      </a:pPr>
                      <a:r>
                        <a:rPr lang="zh-TW" sz="1600" kern="100" dirty="0">
                          <a:latin typeface="微軟正黑體" panose="020B0604030504040204" pitchFamily="34" charset="-120"/>
                          <a:ea typeface="微軟正黑體" panose="020B0604030504040204" pitchFamily="34" charset="-120"/>
                          <a:cs typeface="Times New Roman"/>
                        </a:rPr>
                        <a:t>品名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600" kern="100" dirty="0">
                          <a:latin typeface="微軟正黑體" panose="020B0604030504040204" pitchFamily="34" charset="-120"/>
                          <a:ea typeface="微軟正黑體" panose="020B0604030504040204" pitchFamily="34" charset="-120"/>
                          <a:cs typeface="Times New Roman"/>
                        </a:rPr>
                        <a:t>單位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600" kern="100">
                          <a:latin typeface="微軟正黑體" panose="020B0604030504040204" pitchFamily="34" charset="-120"/>
                          <a:ea typeface="微軟正黑體" panose="020B0604030504040204" pitchFamily="34" charset="-120"/>
                          <a:cs typeface="Times New Roman"/>
                        </a:rPr>
                        <a:t>單價</a:t>
                      </a:r>
                    </a:p>
                    <a:p>
                      <a:pPr algn="ctr">
                        <a:lnSpc>
                          <a:spcPts val="2600"/>
                        </a:lnSpc>
                        <a:spcAft>
                          <a:spcPts val="0"/>
                        </a:spcAft>
                      </a:pPr>
                      <a:r>
                        <a:rPr lang="en-US" sz="1600" kern="100">
                          <a:latin typeface="微軟正黑體" panose="020B0604030504040204" pitchFamily="34" charset="-120"/>
                          <a:ea typeface="微軟正黑體" panose="020B0604030504040204" pitchFamily="34" charset="-120"/>
                          <a:cs typeface="Times New Roman"/>
                        </a:rPr>
                        <a:t>(</a:t>
                      </a:r>
                      <a:r>
                        <a:rPr lang="zh-TW" sz="1600" kern="100">
                          <a:latin typeface="微軟正黑體" panose="020B0604030504040204" pitchFamily="34" charset="-120"/>
                          <a:ea typeface="微軟正黑體" panose="020B0604030504040204" pitchFamily="34" charset="-120"/>
                          <a:cs typeface="Times New Roman"/>
                        </a:rPr>
                        <a:t>元</a:t>
                      </a:r>
                      <a:r>
                        <a:rPr lang="en-US" sz="1600" kern="100">
                          <a:latin typeface="微軟正黑體" panose="020B0604030504040204" pitchFamily="34" charset="-120"/>
                          <a:ea typeface="微軟正黑體" panose="020B0604030504040204" pitchFamily="34" charset="-120"/>
                          <a:cs typeface="Times New Roman"/>
                        </a:rPr>
                        <a:t>)</a:t>
                      </a:r>
                      <a:endParaRPr lang="zh-TW" sz="1600" kern="100">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600" kern="100">
                          <a:latin typeface="微軟正黑體" panose="020B0604030504040204" pitchFamily="34" charset="-120"/>
                          <a:ea typeface="微軟正黑體" panose="020B0604030504040204" pitchFamily="34" charset="-120"/>
                          <a:cs typeface="Times New Roman"/>
                        </a:rPr>
                        <a:t>數量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600" kern="100">
                          <a:latin typeface="微軟正黑體" panose="020B0604030504040204" pitchFamily="34" charset="-120"/>
                          <a:ea typeface="微軟正黑體" panose="020B0604030504040204" pitchFamily="34" charset="-120"/>
                          <a:cs typeface="Times New Roman"/>
                        </a:rPr>
                        <a:t>小計</a:t>
                      </a:r>
                    </a:p>
                    <a:p>
                      <a:pPr algn="ctr">
                        <a:lnSpc>
                          <a:spcPts val="2600"/>
                        </a:lnSpc>
                        <a:spcAft>
                          <a:spcPts val="0"/>
                        </a:spcAft>
                      </a:pPr>
                      <a:r>
                        <a:rPr lang="en-US" sz="1600" kern="100">
                          <a:latin typeface="微軟正黑體" panose="020B0604030504040204" pitchFamily="34" charset="-120"/>
                          <a:ea typeface="微軟正黑體" panose="020B0604030504040204" pitchFamily="34" charset="-120"/>
                          <a:cs typeface="Times New Roman"/>
                        </a:rPr>
                        <a:t>(</a:t>
                      </a:r>
                      <a:r>
                        <a:rPr lang="zh-TW" sz="1600" kern="100">
                          <a:latin typeface="微軟正黑體" panose="020B0604030504040204" pitchFamily="34" charset="-120"/>
                          <a:ea typeface="微軟正黑體" panose="020B0604030504040204" pitchFamily="34" charset="-120"/>
                          <a:cs typeface="Times New Roman"/>
                        </a:rPr>
                        <a:t>元</a:t>
                      </a:r>
                      <a:r>
                        <a:rPr lang="en-US" sz="1600" kern="100">
                          <a:latin typeface="微軟正黑體" panose="020B0604030504040204" pitchFamily="34" charset="-120"/>
                          <a:ea typeface="微軟正黑體" panose="020B0604030504040204" pitchFamily="34" charset="-120"/>
                          <a:cs typeface="Times New Roman"/>
                        </a:rPr>
                        <a:t>)</a:t>
                      </a:r>
                      <a:endParaRPr lang="zh-TW" sz="1600" kern="100">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0"/>
                  </a:ext>
                </a:extLst>
              </a:tr>
              <a:tr h="395071">
                <a:tc>
                  <a:txBody>
                    <a:bodyPr/>
                    <a:lstStyle/>
                    <a:p>
                      <a:pPr algn="just">
                        <a:lnSpc>
                          <a:spcPts val="2600"/>
                        </a:lnSpc>
                        <a:spcAft>
                          <a:spcPts val="0"/>
                        </a:spcAft>
                      </a:pPr>
                      <a:r>
                        <a:rPr lang="zh-TW" altLang="en-US" sz="1600" kern="100" dirty="0" smtClean="0">
                          <a:latin typeface="微軟正黑體" panose="020B0604030504040204" pitchFamily="34" charset="-120"/>
                          <a:ea typeface="微軟正黑體" panose="020B0604030504040204" pitchFamily="34" charset="-120"/>
                          <a:cs typeface="新細明體"/>
                        </a:rPr>
                        <a:t>委託金屬零件加工</a:t>
                      </a: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5071">
                <a:tc>
                  <a:txBody>
                    <a:bodyPr/>
                    <a:lstStyle/>
                    <a:p>
                      <a:pPr algn="just">
                        <a:lnSpc>
                          <a:spcPts val="2600"/>
                        </a:lnSpc>
                        <a:spcAft>
                          <a:spcPts val="0"/>
                        </a:spcAft>
                      </a:pPr>
                      <a:endParaRPr lang="en-US" sz="1600" kern="0">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5071">
                <a:tc>
                  <a:txBody>
                    <a:bodyPr/>
                    <a:lstStyle/>
                    <a:p>
                      <a:pPr algn="just">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5071">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5071">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5071">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5071">
                <a:tc>
                  <a:txBody>
                    <a:bodyPr/>
                    <a:lstStyle/>
                    <a:p>
                      <a:pPr algn="ctr">
                        <a:lnSpc>
                          <a:spcPts val="2600"/>
                        </a:lnSpc>
                        <a:spcAft>
                          <a:spcPts val="0"/>
                        </a:spcAft>
                      </a:pPr>
                      <a:r>
                        <a:rPr lang="zh-TW" sz="1600" kern="100">
                          <a:latin typeface="微軟正黑體" panose="020B0604030504040204" pitchFamily="34" charset="-120"/>
                          <a:ea typeface="微軟正黑體" panose="020B0604030504040204" pitchFamily="34" charset="-120"/>
                          <a:cs typeface="Times New Roman"/>
                        </a:rPr>
                        <a:t>合計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600" kern="100">
                          <a:latin typeface="微軟正黑體" panose="020B0604030504040204" pitchFamily="34" charset="-120"/>
                          <a:ea typeface="微軟正黑體" panose="020B0604030504040204" pitchFamily="34" charset="-120"/>
                          <a:cs typeface="新細明體"/>
                        </a:rPr>
                        <a:t>-</a:t>
                      </a:r>
                      <a:endParaRPr lang="zh-TW" sz="1600" kern="100">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600" kern="100">
                          <a:latin typeface="微軟正黑體" panose="020B0604030504040204" pitchFamily="34" charset="-120"/>
                          <a:ea typeface="微軟正黑體" panose="020B0604030504040204" pitchFamily="34" charset="-120"/>
                          <a:cs typeface="新細明體"/>
                        </a:rPr>
                        <a:t>-</a:t>
                      </a:r>
                      <a:endParaRPr lang="zh-TW" sz="1600" kern="100">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600" kern="100" dirty="0">
                        <a:latin typeface="微軟正黑體" panose="020B0604030504040204" pitchFamily="34" charset="-120"/>
                        <a:ea typeface="微軟正黑體" panose="020B0604030504040204" pitchFamily="34" charset="-120"/>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2" name="矩形 11"/>
          <p:cNvSpPr/>
          <p:nvPr/>
        </p:nvSpPr>
        <p:spPr>
          <a:xfrm>
            <a:off x="2051720" y="5589240"/>
            <a:ext cx="5328592" cy="338554"/>
          </a:xfrm>
          <a:prstGeom prst="rect">
            <a:avLst/>
          </a:prstGeom>
        </p:spPr>
        <p:txBody>
          <a:bodyPr wrap="square">
            <a:spAutoFit/>
          </a:bodyPr>
          <a:lstStyle/>
          <a:p>
            <a:r>
              <a:rPr lang="zh-TW" altLang="en-US" sz="1600" dirty="0">
                <a:solidFill>
                  <a:schemeClr val="bg1">
                    <a:lumMod val="65000"/>
                  </a:schemeClr>
                </a:solidFill>
                <a:latin typeface="+mn-ea"/>
                <a:ea typeface="+mn-ea"/>
              </a:rPr>
              <a:t>註</a:t>
            </a:r>
            <a:r>
              <a:rPr lang="en-US" altLang="zh-TW" sz="1600" dirty="0">
                <a:solidFill>
                  <a:schemeClr val="bg1">
                    <a:lumMod val="65000"/>
                  </a:schemeClr>
                </a:solidFill>
                <a:latin typeface="+mn-ea"/>
                <a:ea typeface="+mn-ea"/>
              </a:rPr>
              <a:t>:(</a:t>
            </a:r>
            <a:r>
              <a:rPr lang="zh-TW" altLang="en-US" sz="1600" dirty="0">
                <a:solidFill>
                  <a:schemeClr val="bg1">
                    <a:lumMod val="65000"/>
                  </a:schemeClr>
                </a:solidFill>
                <a:latin typeface="+mn-ea"/>
                <a:ea typeface="+mn-ea"/>
              </a:rPr>
              <a:t>單價</a:t>
            </a:r>
            <a:r>
              <a:rPr lang="zh-TW" altLang="zh-TW" sz="1600" dirty="0">
                <a:solidFill>
                  <a:schemeClr val="bg1">
                    <a:lumMod val="65000"/>
                  </a:schemeClr>
                </a:solidFill>
                <a:latin typeface="+mn-ea"/>
                <a:ea typeface="+mn-ea"/>
              </a:rPr>
              <a:t>新臺幣一萬元以上</a:t>
            </a:r>
            <a:r>
              <a:rPr lang="en-US" altLang="zh-TW" sz="1600" dirty="0">
                <a:solidFill>
                  <a:schemeClr val="bg1">
                    <a:lumMod val="65000"/>
                  </a:schemeClr>
                </a:solidFill>
                <a:latin typeface="+mn-ea"/>
                <a:ea typeface="+mn-ea"/>
              </a:rPr>
              <a:t>(</a:t>
            </a:r>
            <a:r>
              <a:rPr lang="zh-TW" altLang="zh-TW" sz="1600" dirty="0">
                <a:solidFill>
                  <a:schemeClr val="bg1">
                    <a:lumMod val="65000"/>
                  </a:schemeClr>
                </a:solidFill>
                <a:latin typeface="+mn-ea"/>
                <a:ea typeface="+mn-ea"/>
              </a:rPr>
              <a:t>含</a:t>
            </a:r>
            <a:r>
              <a:rPr lang="en-US" altLang="zh-TW" sz="1600" dirty="0">
                <a:solidFill>
                  <a:schemeClr val="bg1">
                    <a:lumMod val="65000"/>
                  </a:schemeClr>
                </a:solidFill>
                <a:latin typeface="+mn-ea"/>
                <a:ea typeface="+mn-ea"/>
              </a:rPr>
              <a:t>)</a:t>
            </a:r>
            <a:r>
              <a:rPr lang="zh-TW" altLang="zh-TW" sz="1600" dirty="0">
                <a:solidFill>
                  <a:schemeClr val="bg1">
                    <a:lumMod val="65000"/>
                  </a:schemeClr>
                </a:solidFill>
                <a:latin typeface="+mn-ea"/>
                <a:ea typeface="+mn-ea"/>
              </a:rPr>
              <a:t>之材料費應改列為業務費</a:t>
            </a:r>
            <a:r>
              <a:rPr lang="en-US" altLang="zh-TW" sz="1600" dirty="0">
                <a:solidFill>
                  <a:schemeClr val="bg1">
                    <a:lumMod val="65000"/>
                  </a:schemeClr>
                </a:solidFill>
                <a:latin typeface="+mn-ea"/>
                <a:ea typeface="+mn-ea"/>
              </a:rPr>
              <a:t>) </a:t>
            </a:r>
            <a:endParaRPr lang="zh-TW" altLang="en-US" sz="1600" dirty="0">
              <a:solidFill>
                <a:schemeClr val="bg1">
                  <a:lumMod val="65000"/>
                </a:schemeClr>
              </a:solidFill>
              <a:latin typeface="+mn-ea"/>
              <a:ea typeface="+mn-ea"/>
            </a:endParaRPr>
          </a:p>
        </p:txBody>
      </p:sp>
      <p:sp>
        <p:nvSpPr>
          <p:cNvPr id="9"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1115616" y="1491143"/>
            <a:ext cx="2160240" cy="369332"/>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代辦加工</a:t>
            </a:r>
            <a:r>
              <a:rPr lang="zh-TW" altLang="en-US" dirty="0" smtClean="0">
                <a:latin typeface="微軟正黑體" panose="020B0604030504040204" pitchFamily="34" charset="-120"/>
                <a:ea typeface="微軟正黑體" panose="020B0604030504040204" pitchFamily="34" charset="-120"/>
              </a:rPr>
              <a:t>費表</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39472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3</a:t>
            </a:fld>
            <a:endParaRPr lang="zh-TW" altLang="en-US"/>
          </a:p>
        </p:txBody>
      </p:sp>
      <p:sp>
        <p:nvSpPr>
          <p:cNvPr id="72" name="Rectangle 2"/>
          <p:cNvSpPr txBox="1">
            <a:spLocks noChangeArrowheads="1"/>
          </p:cNvSpPr>
          <p:nvPr/>
        </p:nvSpPr>
        <p:spPr bwMode="auto">
          <a:xfrm>
            <a:off x="251520" y="782972"/>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zh-TW" sz="2400" b="1" dirty="0"/>
              <a:t>一、</a:t>
            </a:r>
            <a:r>
              <a:rPr lang="zh-TW" altLang="en-US" sz="2400" b="1" dirty="0"/>
              <a:t>受輔導業者</a:t>
            </a:r>
            <a:r>
              <a:rPr lang="zh-TW" altLang="zh-TW" sz="2400" b="1" dirty="0"/>
              <a:t>面臨問題</a:t>
            </a:r>
            <a:r>
              <a:rPr lang="zh-TW" altLang="en-US" sz="2400" b="1" dirty="0"/>
              <a:t>與</a:t>
            </a:r>
            <a:r>
              <a:rPr lang="zh-TW" altLang="en-US" sz="2400" b="1" dirty="0" smtClean="0"/>
              <a:t>需求</a:t>
            </a:r>
            <a:endParaRPr lang="en-US" altLang="zh-TW" sz="2400" b="1" dirty="0" smtClean="0"/>
          </a:p>
          <a:p>
            <a:pPr marL="361950" lvl="1" algn="l">
              <a:spcBef>
                <a:spcPts val="0"/>
              </a:spcBef>
            </a:pPr>
            <a:r>
              <a:rPr lang="en-US" altLang="zh-TW" sz="2000" dirty="0"/>
              <a:t>(</a:t>
            </a:r>
            <a:r>
              <a:rPr lang="zh-TW" altLang="zh-TW" sz="2000" dirty="0"/>
              <a:t>一</a:t>
            </a:r>
            <a:r>
              <a:rPr lang="en-US" altLang="zh-TW" sz="2000" dirty="0" smtClean="0"/>
              <a:t>)</a:t>
            </a:r>
            <a:r>
              <a:rPr lang="zh-TW" altLang="en-US" sz="2000" dirty="0" smtClean="0"/>
              <a:t>外在環境需求說明</a:t>
            </a:r>
          </a:p>
        </p:txBody>
      </p:sp>
      <p:sp>
        <p:nvSpPr>
          <p:cNvPr id="59" name="文字方塊 58"/>
          <p:cNvSpPr txBox="1"/>
          <p:nvPr/>
        </p:nvSpPr>
        <p:spPr>
          <a:xfrm>
            <a:off x="1026355" y="1484784"/>
            <a:ext cx="7908388" cy="584775"/>
          </a:xfrm>
          <a:prstGeom prst="rect">
            <a:avLst/>
          </a:prstGeom>
          <a:noFill/>
        </p:spPr>
        <p:txBody>
          <a:bodyPr wrap="square" rtlCol="0">
            <a:spAutoFit/>
          </a:bodyPr>
          <a:lstStyle/>
          <a:p>
            <a:pPr marL="0" lvl="1" algn="just"/>
            <a:r>
              <a:rPr lang="zh-TW" altLang="en-US" sz="1600" dirty="0" smtClean="0">
                <a:solidFill>
                  <a:schemeClr val="tx1">
                    <a:lumMod val="50000"/>
                    <a:lumOff val="50000"/>
                  </a:schemeClr>
                </a:solidFill>
                <a:latin typeface="微軟正黑體" panose="020B0604030504040204" pitchFamily="34" charset="-120"/>
                <a:ea typeface="微軟正黑體" panose="020B0604030504040204" pitchFamily="34" charset="-120"/>
              </a:rPr>
              <a:t>請說明受輔導業者之客戶在是否有特殊需求，如：要求受輔導單位必須具有生產的可追溯性；或該產業已形成的要求，如：產品加工之尺寸精度須提高至</a:t>
            </a:r>
            <a:r>
              <a:rPr lang="en-US" altLang="zh-TW" sz="1600" dirty="0" smtClean="0">
                <a:solidFill>
                  <a:schemeClr val="tx1">
                    <a:lumMod val="50000"/>
                    <a:lumOff val="50000"/>
                  </a:schemeClr>
                </a:solidFill>
                <a:latin typeface="微軟正黑體" panose="020B0604030504040204" pitchFamily="34" charset="-120"/>
                <a:ea typeface="微軟正黑體" panose="020B0604030504040204" pitchFamily="34" charset="-120"/>
              </a:rPr>
              <a:t>2</a:t>
            </a:r>
            <a:r>
              <a:rPr lang="el-GR" altLang="zh-TW" sz="1600" dirty="0" smtClean="0">
                <a:solidFill>
                  <a:schemeClr val="tx1">
                    <a:lumMod val="50000"/>
                    <a:lumOff val="50000"/>
                  </a:schemeClr>
                </a:solidFill>
                <a:latin typeface="微軟正黑體" panose="020B0604030504040204" pitchFamily="34" charset="-120"/>
                <a:ea typeface="微軟正黑體" panose="020B0604030504040204" pitchFamily="34" charset="-120"/>
              </a:rPr>
              <a:t>μ</a:t>
            </a:r>
            <a:r>
              <a:rPr lang="en-US" altLang="zh-TW" sz="1600" dirty="0" smtClean="0">
                <a:solidFill>
                  <a:schemeClr val="tx1">
                    <a:lumMod val="50000"/>
                    <a:lumOff val="50000"/>
                  </a:schemeClr>
                </a:solidFill>
                <a:latin typeface="微軟正黑體" panose="020B0604030504040204" pitchFamily="34" charset="-120"/>
                <a:ea typeface="微軟正黑體" panose="020B0604030504040204" pitchFamily="34" charset="-120"/>
              </a:rPr>
              <a:t>m</a:t>
            </a:r>
            <a:r>
              <a:rPr lang="zh-TW" altLang="en-US" sz="1600" dirty="0" smtClean="0">
                <a:solidFill>
                  <a:schemeClr val="tx1">
                    <a:lumMod val="50000"/>
                    <a:lumOff val="50000"/>
                  </a:schemeClr>
                </a:solidFill>
                <a:latin typeface="微軟正黑體" panose="020B0604030504040204" pitchFamily="34" charset="-120"/>
                <a:ea typeface="微軟正黑體" panose="020B0604030504040204" pitchFamily="34" charset="-120"/>
              </a:rPr>
              <a:t>以下等。</a:t>
            </a:r>
            <a:endParaRPr lang="zh-TW" altLang="en-US" sz="1600"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sp>
        <p:nvSpPr>
          <p:cNvPr id="7" name="Rectangle 2"/>
          <p:cNvSpPr>
            <a:spLocks noGrp="1" noChangeArrowheads="1"/>
          </p:cNvSpPr>
          <p:nvPr>
            <p:ph type="title"/>
          </p:nvPr>
        </p:nvSpPr>
        <p:spPr bwMode="auto">
          <a:xfrm>
            <a:off x="1009261" y="-2738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b="1" dirty="0">
                <a:latin typeface="微軟正黑體" panose="020B0604030504040204" pitchFamily="34" charset="-120"/>
                <a:ea typeface="微軟正黑體" panose="020B0604030504040204" pitchFamily="34" charset="-120"/>
              </a:rPr>
              <a:t>壹、</a:t>
            </a:r>
            <a:r>
              <a:rPr lang="zh-TW" altLang="zh-TW" b="1" dirty="0">
                <a:latin typeface="微軟正黑體" panose="020B0604030504040204" pitchFamily="34" charset="-120"/>
                <a:ea typeface="微軟正黑體" panose="020B0604030504040204" pitchFamily="34" charset="-120"/>
              </a:rPr>
              <a:t>計畫內容</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337508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編號版面配置區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4C3B3841-8585-4359-900A-B108426DABBE}" type="slidenum">
              <a:rPr kumimoji="0" lang="en-US" altLang="zh-TW" sz="1800">
                <a:latin typeface="Constantia" panose="02030602050306030303" pitchFamily="18" charset="0"/>
                <a:ea typeface="標楷體" panose="03000509000000000000" pitchFamily="65" charset="-120"/>
              </a:rPr>
              <a:pPr/>
              <a:t>39</a:t>
            </a:fld>
            <a:endParaRPr kumimoji="0" lang="en-US" altLang="zh-TW" sz="1800">
              <a:latin typeface="Constantia" panose="02030602050306030303" pitchFamily="18" charset="0"/>
              <a:ea typeface="標楷體" panose="03000509000000000000" pitchFamily="65" charset="-120"/>
            </a:endParaRPr>
          </a:p>
        </p:txBody>
      </p:sp>
      <p:sp>
        <p:nvSpPr>
          <p:cNvPr id="28675" name="Rectangle 2"/>
          <p:cNvSpPr>
            <a:spLocks noGrp="1" noChangeArrowheads="1"/>
          </p:cNvSpPr>
          <p:nvPr>
            <p:ph type="title"/>
          </p:nvPr>
        </p:nvSpPr>
        <p:spPr bwMode="auto">
          <a:xfrm>
            <a:off x="1007740" y="-25588"/>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b="1" dirty="0">
                <a:latin typeface="微軟正黑體" panose="020B0604030504040204" pitchFamily="34" charset="-120"/>
                <a:ea typeface="微軟正黑體" panose="020B0604030504040204" pitchFamily="34" charset="-120"/>
              </a:rPr>
              <a:t>貳、預期效益</a:t>
            </a:r>
          </a:p>
        </p:txBody>
      </p:sp>
      <p:sp>
        <p:nvSpPr>
          <p:cNvPr id="2" name="矩形 1"/>
          <p:cNvSpPr/>
          <p:nvPr/>
        </p:nvSpPr>
        <p:spPr>
          <a:xfrm>
            <a:off x="323528" y="1052736"/>
            <a:ext cx="1755775" cy="425450"/>
          </a:xfrm>
          <a:prstGeom prst="rect">
            <a:avLst/>
          </a:prstGeom>
        </p:spPr>
        <p:txBody>
          <a:bodyPr wrap="none">
            <a:spAutoFit/>
          </a:bodyPr>
          <a:lstStyle/>
          <a:p>
            <a:pPr marL="285750" lvl="1" indent="-285750" algn="just">
              <a:lnSpc>
                <a:spcPts val="2600"/>
              </a:lnSpc>
              <a:spcAft>
                <a:spcPts val="0"/>
              </a:spcAft>
              <a:buFont typeface="+mj-ea"/>
              <a:buAutoNum type="ea1ChtPlain"/>
              <a:defRPr/>
            </a:pPr>
            <a:r>
              <a:rPr lang="zh-TW" altLang="en-US" sz="2000"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kern="100" dirty="0">
                <a:latin typeface="微軟正黑體" panose="020B0604030504040204" pitchFamily="34" charset="-120"/>
                <a:ea typeface="微軟正黑體" panose="020B0604030504040204" pitchFamily="34" charset="-120"/>
                <a:cs typeface="Times New Roman" panose="02020603050405020304" pitchFamily="18" charset="0"/>
              </a:rPr>
              <a:t>量化效益</a:t>
            </a:r>
          </a:p>
        </p:txBody>
      </p:sp>
      <p:sp>
        <p:nvSpPr>
          <p:cNvPr id="6" name="矩形 5"/>
          <p:cNvSpPr/>
          <p:nvPr/>
        </p:nvSpPr>
        <p:spPr>
          <a:xfrm>
            <a:off x="339403" y="3716561"/>
            <a:ext cx="1724025" cy="425450"/>
          </a:xfrm>
          <a:prstGeom prst="rect">
            <a:avLst/>
          </a:prstGeom>
        </p:spPr>
        <p:txBody>
          <a:bodyPr wrap="none">
            <a:spAutoFit/>
          </a:bodyPr>
          <a:lstStyle/>
          <a:p>
            <a:pPr marL="0" lvl="1" algn="just">
              <a:lnSpc>
                <a:spcPts val="2600"/>
              </a:lnSpc>
              <a:spcAft>
                <a:spcPts val="0"/>
              </a:spcAft>
              <a:defRPr/>
            </a:pPr>
            <a:r>
              <a:rPr lang="zh-TW" altLang="en-US" sz="2000" b="1" kern="100" dirty="0">
                <a:latin typeface="微軟正黑體" panose="020B0604030504040204" pitchFamily="34" charset="-120"/>
                <a:ea typeface="微軟正黑體" panose="020B0604030504040204" pitchFamily="34" charset="-120"/>
                <a:cs typeface="Times New Roman" panose="02020603050405020304" pitchFamily="18" charset="0"/>
              </a:rPr>
              <a:t>二、質化</a:t>
            </a:r>
            <a:r>
              <a:rPr lang="zh-TW" altLang="zh-TW" sz="2000" b="1" kern="100" dirty="0">
                <a:latin typeface="微軟正黑體" panose="020B0604030504040204" pitchFamily="34" charset="-120"/>
                <a:ea typeface="微軟正黑體" panose="020B0604030504040204" pitchFamily="34" charset="-120"/>
                <a:cs typeface="Times New Roman" panose="02020603050405020304" pitchFamily="18" charset="0"/>
              </a:rPr>
              <a:t>效益</a:t>
            </a:r>
          </a:p>
        </p:txBody>
      </p:sp>
      <p:sp>
        <p:nvSpPr>
          <p:cNvPr id="28678" name="文字方塊 2"/>
          <p:cNvSpPr txBox="1">
            <a:spLocks noChangeArrowheads="1"/>
          </p:cNvSpPr>
          <p:nvPr/>
        </p:nvSpPr>
        <p:spPr bwMode="auto">
          <a:xfrm>
            <a:off x="855340" y="1457549"/>
            <a:ext cx="698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600" dirty="0">
                <a:solidFill>
                  <a:schemeClr val="bg1">
                    <a:lumMod val="65000"/>
                  </a:schemeClr>
                </a:solidFill>
                <a:latin typeface="+mn-ea"/>
                <a:ea typeface="+mn-ea"/>
              </a:rPr>
              <a:t>(</a:t>
            </a:r>
            <a:r>
              <a:rPr lang="zh-TW" altLang="en-US" sz="1600" dirty="0">
                <a:solidFill>
                  <a:schemeClr val="bg1">
                    <a:lumMod val="65000"/>
                  </a:schemeClr>
                </a:solidFill>
                <a:latin typeface="+mn-ea"/>
                <a:ea typeface="+mn-ea"/>
              </a:rPr>
              <a:t>請填入計畫書所列量化效益，並說明其估算方式</a:t>
            </a:r>
            <a:r>
              <a:rPr lang="en-US" altLang="zh-TW" sz="1600" dirty="0">
                <a:solidFill>
                  <a:schemeClr val="bg1">
                    <a:lumMod val="65000"/>
                  </a:schemeClr>
                </a:solidFill>
                <a:latin typeface="+mn-ea"/>
                <a:ea typeface="+mn-ea"/>
              </a:rPr>
              <a:t>)</a:t>
            </a:r>
            <a:endParaRPr lang="zh-TW" altLang="en-US" sz="1600" dirty="0">
              <a:solidFill>
                <a:schemeClr val="bg1">
                  <a:lumMod val="65000"/>
                </a:schemeClr>
              </a:solidFill>
              <a:latin typeface="+mn-ea"/>
              <a:ea typeface="+mn-ea"/>
            </a:endParaRPr>
          </a:p>
        </p:txBody>
      </p:sp>
      <p:sp>
        <p:nvSpPr>
          <p:cNvPr id="28679" name="文字方塊 2"/>
          <p:cNvSpPr txBox="1">
            <a:spLocks noChangeArrowheads="1"/>
          </p:cNvSpPr>
          <p:nvPr/>
        </p:nvSpPr>
        <p:spPr bwMode="auto">
          <a:xfrm>
            <a:off x="1007740" y="4142011"/>
            <a:ext cx="698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600" dirty="0">
                <a:solidFill>
                  <a:schemeClr val="bg1">
                    <a:lumMod val="65000"/>
                  </a:schemeClr>
                </a:solidFill>
                <a:latin typeface="+mn-ea"/>
                <a:ea typeface="+mn-ea"/>
              </a:rPr>
              <a:t>(</a:t>
            </a:r>
            <a:r>
              <a:rPr lang="zh-TW" altLang="en-US" sz="1600" dirty="0">
                <a:solidFill>
                  <a:schemeClr val="bg1">
                    <a:lumMod val="65000"/>
                  </a:schemeClr>
                </a:solidFill>
                <a:latin typeface="+mn-ea"/>
                <a:ea typeface="+mn-ea"/>
              </a:rPr>
              <a:t>請說明藉由本輔導案除量化效益外，可達成之其他效益</a:t>
            </a:r>
            <a:r>
              <a:rPr lang="en-US" altLang="zh-TW" sz="1600" dirty="0">
                <a:solidFill>
                  <a:schemeClr val="bg1">
                    <a:lumMod val="65000"/>
                  </a:schemeClr>
                </a:solidFill>
                <a:latin typeface="+mn-ea"/>
                <a:ea typeface="+mn-ea"/>
              </a:rPr>
              <a:t>)</a:t>
            </a:r>
            <a:endParaRPr lang="zh-TW" altLang="en-US" sz="1600" dirty="0">
              <a:solidFill>
                <a:schemeClr val="bg1">
                  <a:lumMod val="65000"/>
                </a:schemeClr>
              </a:solidFill>
              <a:latin typeface="+mn-ea"/>
              <a:ea typeface="+mn-ea"/>
            </a:endParaRPr>
          </a:p>
        </p:txBody>
      </p:sp>
    </p:spTree>
    <p:extLst>
      <p:ext uri="{BB962C8B-B14F-4D97-AF65-F5344CB8AC3E}">
        <p14:creationId xmlns:p14="http://schemas.microsoft.com/office/powerpoint/2010/main" val="24655631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fld id="{5971744C-9344-4AB3-BF77-911763BD1A17}" type="slidenum">
              <a:rPr lang="en-US" altLang="zh-TW" smtClean="0"/>
              <a:pPr/>
              <a:t>40</a:t>
            </a:fld>
            <a:endParaRPr lang="en-US" altLang="zh-TW"/>
          </a:p>
        </p:txBody>
      </p:sp>
      <p:sp>
        <p:nvSpPr>
          <p:cNvPr id="5" name="矩形 4"/>
          <p:cNvSpPr/>
          <p:nvPr/>
        </p:nvSpPr>
        <p:spPr>
          <a:xfrm>
            <a:off x="395536" y="843450"/>
            <a:ext cx="2146742" cy="401264"/>
          </a:xfrm>
          <a:prstGeom prst="rect">
            <a:avLst/>
          </a:prstGeom>
        </p:spPr>
        <p:txBody>
          <a:bodyPr wrap="none">
            <a:spAutoFit/>
          </a:bodyPr>
          <a:lstStyle/>
          <a:p>
            <a:pPr marL="0" lvl="1" algn="just">
              <a:lnSpc>
                <a:spcPts val="2600"/>
              </a:lnSpc>
              <a:spcAft>
                <a:spcPts val="0"/>
              </a:spcAft>
              <a:defRPr/>
            </a:pPr>
            <a:r>
              <a:rPr lang="zh-TW" altLang="en-US" sz="2000" b="1" kern="100" dirty="0" smtClean="0">
                <a:latin typeface="微軟正黑體" panose="020B0604030504040204" pitchFamily="34" charset="-120"/>
                <a:ea typeface="微軟正黑體" panose="020B0604030504040204" pitchFamily="34" charset="-120"/>
                <a:cs typeface="Times New Roman" panose="02020603050405020304" pitchFamily="18" charset="0"/>
              </a:rPr>
              <a:t>□流程</a:t>
            </a:r>
            <a:r>
              <a:rPr lang="zh-TW" altLang="en-US" sz="2000" b="1" kern="100" dirty="0">
                <a:latin typeface="微軟正黑體" panose="020B0604030504040204" pitchFamily="34" charset="-120"/>
                <a:ea typeface="微軟正黑體" panose="020B0604030504040204" pitchFamily="34" charset="-120"/>
                <a:cs typeface="Times New Roman" panose="02020603050405020304" pitchFamily="18" charset="0"/>
              </a:rPr>
              <a:t>數位化</a:t>
            </a:r>
            <a:r>
              <a:rPr lang="zh-TW" altLang="zh-TW" sz="2000" b="1" kern="100" dirty="0" smtClean="0">
                <a:latin typeface="微軟正黑體" panose="020B0604030504040204" pitchFamily="34" charset="-120"/>
                <a:ea typeface="微軟正黑體" panose="020B0604030504040204" pitchFamily="34" charset="-120"/>
                <a:cs typeface="Times New Roman" panose="02020603050405020304" pitchFamily="18" charset="0"/>
              </a:rPr>
              <a:t>效益</a:t>
            </a:r>
            <a:endParaRPr lang="zh-TW" altLang="zh-TW" sz="2000" b="1"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1478929126"/>
              </p:ext>
            </p:extLst>
          </p:nvPr>
        </p:nvGraphicFramePr>
        <p:xfrm>
          <a:off x="811727" y="1988840"/>
          <a:ext cx="7560840" cy="3263552"/>
        </p:xfrm>
        <a:graphic>
          <a:graphicData uri="http://schemas.openxmlformats.org/drawingml/2006/table">
            <a:tbl>
              <a:tblPr firstRow="1" firstCol="1" bandRow="1">
                <a:tableStyleId>{5C22544A-7EE6-4342-B048-85BDC9FD1C3A}</a:tableStyleId>
              </a:tblPr>
              <a:tblGrid>
                <a:gridCol w="595994">
                  <a:extLst>
                    <a:ext uri="{9D8B030D-6E8A-4147-A177-3AD203B41FA5}">
                      <a16:colId xmlns:a16="http://schemas.microsoft.com/office/drawing/2014/main" val="1000727812"/>
                    </a:ext>
                  </a:extLst>
                </a:gridCol>
                <a:gridCol w="1275501">
                  <a:extLst>
                    <a:ext uri="{9D8B030D-6E8A-4147-A177-3AD203B41FA5}">
                      <a16:colId xmlns:a16="http://schemas.microsoft.com/office/drawing/2014/main" val="369574019"/>
                    </a:ext>
                  </a:extLst>
                </a:gridCol>
                <a:gridCol w="673738">
                  <a:extLst>
                    <a:ext uri="{9D8B030D-6E8A-4147-A177-3AD203B41FA5}">
                      <a16:colId xmlns:a16="http://schemas.microsoft.com/office/drawing/2014/main" val="2224726227"/>
                    </a:ext>
                  </a:extLst>
                </a:gridCol>
                <a:gridCol w="2967716">
                  <a:extLst>
                    <a:ext uri="{9D8B030D-6E8A-4147-A177-3AD203B41FA5}">
                      <a16:colId xmlns:a16="http://schemas.microsoft.com/office/drawing/2014/main" val="2451197842"/>
                    </a:ext>
                  </a:extLst>
                </a:gridCol>
                <a:gridCol w="924213">
                  <a:extLst>
                    <a:ext uri="{9D8B030D-6E8A-4147-A177-3AD203B41FA5}">
                      <a16:colId xmlns:a16="http://schemas.microsoft.com/office/drawing/2014/main" val="1954795029"/>
                    </a:ext>
                  </a:extLst>
                </a:gridCol>
                <a:gridCol w="1123678">
                  <a:extLst>
                    <a:ext uri="{9D8B030D-6E8A-4147-A177-3AD203B41FA5}">
                      <a16:colId xmlns:a16="http://schemas.microsoft.com/office/drawing/2014/main" val="4143817719"/>
                    </a:ext>
                  </a:extLst>
                </a:gridCol>
              </a:tblGrid>
              <a:tr h="288032">
                <a:tc gridSpan="2">
                  <a:txBody>
                    <a:bodyPr/>
                    <a:lstStyle/>
                    <a:p>
                      <a:pPr marL="0" algn="ctr">
                        <a:lnSpc>
                          <a:spcPts val="1400"/>
                        </a:lnSpc>
                        <a:spcAft>
                          <a:spcPts val="0"/>
                        </a:spcAft>
                      </a:pPr>
                      <a:r>
                        <a:rPr lang="zh-TW" sz="1200" kern="100" dirty="0">
                          <a:solidFill>
                            <a:schemeClr val="tx1"/>
                          </a:solidFill>
                          <a:effectLst/>
                          <a:latin typeface="+mn-ea"/>
                          <a:ea typeface="+mn-ea"/>
                        </a:rPr>
                        <a:t>改善前作業流程</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gridSpan="2">
                  <a:txBody>
                    <a:bodyPr/>
                    <a:lstStyle/>
                    <a:p>
                      <a:pPr marL="0" algn="ctr">
                        <a:lnSpc>
                          <a:spcPts val="1400"/>
                        </a:lnSpc>
                        <a:spcAft>
                          <a:spcPts val="0"/>
                        </a:spcAft>
                      </a:pPr>
                      <a:r>
                        <a:rPr lang="zh-TW" sz="1200" kern="100" dirty="0">
                          <a:solidFill>
                            <a:schemeClr val="tx1"/>
                          </a:solidFill>
                          <a:effectLst/>
                          <a:latin typeface="+mn-ea"/>
                          <a:ea typeface="+mn-ea"/>
                        </a:rPr>
                        <a:t>本案導入作業流程數位化程度說明</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marL="0" algn="ctr">
                        <a:lnSpc>
                          <a:spcPts val="1400"/>
                        </a:lnSpc>
                        <a:spcAft>
                          <a:spcPts val="0"/>
                        </a:spcAft>
                      </a:pPr>
                      <a:r>
                        <a:rPr lang="zh-TW" sz="1200" kern="100" dirty="0">
                          <a:solidFill>
                            <a:schemeClr val="tx1"/>
                          </a:solidFill>
                          <a:effectLst/>
                          <a:latin typeface="+mn-ea"/>
                          <a:ea typeface="+mn-ea"/>
                        </a:rPr>
                        <a:t>參數</a:t>
                      </a:r>
                      <a:r>
                        <a:rPr lang="zh-TW" sz="1200" kern="100" dirty="0" smtClean="0">
                          <a:solidFill>
                            <a:schemeClr val="tx1"/>
                          </a:solidFill>
                          <a:effectLst/>
                          <a:latin typeface="+mn-ea"/>
                          <a:ea typeface="+mn-ea"/>
                        </a:rPr>
                        <a:t>數位</a:t>
                      </a:r>
                      <a:r>
                        <a:rPr lang="zh-TW" altLang="en-US" sz="1200" kern="100" dirty="0" smtClean="0">
                          <a:solidFill>
                            <a:schemeClr val="tx1"/>
                          </a:solidFill>
                          <a:effectLst/>
                          <a:latin typeface="+mn-ea"/>
                          <a:ea typeface="+mn-ea"/>
                        </a:rPr>
                        <a:t>化</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zh-TW" sz="1200" kern="100" dirty="0">
                          <a:solidFill>
                            <a:schemeClr val="tx1"/>
                          </a:solidFill>
                          <a:effectLst/>
                          <a:latin typeface="+mn-ea"/>
                          <a:ea typeface="+mn-ea"/>
                        </a:rPr>
                        <a:t>流程</a:t>
                      </a:r>
                      <a:r>
                        <a:rPr lang="zh-TW" sz="1200" kern="100" dirty="0" smtClean="0">
                          <a:solidFill>
                            <a:schemeClr val="tx1"/>
                          </a:solidFill>
                          <a:effectLst/>
                          <a:latin typeface="+mn-ea"/>
                          <a:ea typeface="+mn-ea"/>
                        </a:rPr>
                        <a:t>數位</a:t>
                      </a:r>
                      <a:r>
                        <a:rPr lang="zh-TW" altLang="en-US" sz="1200" kern="100" dirty="0" smtClean="0">
                          <a:solidFill>
                            <a:schemeClr val="tx1"/>
                          </a:solidFill>
                          <a:effectLst/>
                          <a:latin typeface="+mn-ea"/>
                          <a:ea typeface="+mn-ea"/>
                        </a:rPr>
                        <a:t>化</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2903778"/>
                  </a:ext>
                </a:extLst>
              </a:tr>
              <a:tr h="216024">
                <a:tc>
                  <a:txBody>
                    <a:bodyPr/>
                    <a:lstStyle/>
                    <a:p>
                      <a:pPr marL="0" algn="ctr">
                        <a:lnSpc>
                          <a:spcPts val="1400"/>
                        </a:lnSpc>
                        <a:spcAft>
                          <a:spcPts val="0"/>
                        </a:spcAft>
                      </a:pPr>
                      <a:r>
                        <a:rPr lang="en-US" sz="1200" kern="100" dirty="0">
                          <a:solidFill>
                            <a:schemeClr val="tx1"/>
                          </a:solidFill>
                          <a:effectLst/>
                          <a:latin typeface="+mn-ea"/>
                          <a:ea typeface="+mn-ea"/>
                        </a:rPr>
                        <a:t>1</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zh-TW" sz="1200" kern="100" dirty="0">
                          <a:effectLst/>
                          <a:latin typeface="+mn-ea"/>
                          <a:ea typeface="+mn-ea"/>
                        </a:rPr>
                        <a:t>無實質標準作業</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dirty="0">
                          <a:solidFill>
                            <a:srgbClr val="000000"/>
                          </a:solidFill>
                          <a:effectLst/>
                          <a:latin typeface="+mn-ea"/>
                          <a:ea typeface="+mn-ea"/>
                          <a:cs typeface="Times New Roman" panose="02020603050405020304" pitchFamily="18" charset="0"/>
                        </a:rPr>
                        <a:t>A1</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ct val="100000"/>
                        </a:lnSpc>
                        <a:spcAft>
                          <a:spcPts val="0"/>
                        </a:spcAft>
                      </a:pPr>
                      <a:r>
                        <a:rPr lang="zh-TW" sz="1200" b="1" kern="100" dirty="0">
                          <a:solidFill>
                            <a:srgbClr val="000000"/>
                          </a:solidFill>
                          <a:effectLst/>
                          <a:latin typeface="+mn-ea"/>
                          <a:ea typeface="+mn-ea"/>
                          <a:cs typeface="Times New Roman" panose="02020603050405020304" pitchFamily="18" charset="0"/>
                        </a:rPr>
                        <a:t>確認工單</a:t>
                      </a:r>
                      <a:r>
                        <a:rPr lang="en-US" sz="1200" b="1" kern="100" dirty="0">
                          <a:solidFill>
                            <a:srgbClr val="000000"/>
                          </a:solidFill>
                          <a:effectLst/>
                          <a:latin typeface="+mn-ea"/>
                          <a:ea typeface="+mn-ea"/>
                          <a:cs typeface="Times New Roman" panose="02020603050405020304" pitchFamily="18" charset="0"/>
                        </a:rPr>
                        <a:t>A</a:t>
                      </a:r>
                      <a:r>
                        <a:rPr lang="zh-TW" sz="1200" b="1" kern="100" dirty="0">
                          <a:solidFill>
                            <a:srgbClr val="000000"/>
                          </a:solidFill>
                          <a:effectLst/>
                          <a:latin typeface="+mn-ea"/>
                          <a:ea typeface="+mn-ea"/>
                          <a:cs typeface="Times New Roman" panose="02020603050405020304" pitchFamily="18" charset="0"/>
                        </a:rPr>
                        <a:t>，依前置作業</a:t>
                      </a:r>
                      <a:r>
                        <a:rPr lang="en-US" sz="1200" b="1" kern="100" dirty="0">
                          <a:solidFill>
                            <a:srgbClr val="000000"/>
                          </a:solidFill>
                          <a:effectLst/>
                          <a:latin typeface="+mn-ea"/>
                          <a:ea typeface="+mn-ea"/>
                          <a:cs typeface="Times New Roman" panose="02020603050405020304" pitchFamily="18" charset="0"/>
                        </a:rPr>
                        <a:t>A1 S.O.P</a:t>
                      </a:r>
                      <a:r>
                        <a:rPr lang="zh-TW" sz="1200" b="1" kern="100" dirty="0">
                          <a:solidFill>
                            <a:srgbClr val="000000"/>
                          </a:solidFill>
                          <a:effectLst/>
                          <a:latin typeface="+mn-ea"/>
                          <a:ea typeface="+mn-ea"/>
                          <a:cs typeface="Times New Roman" panose="02020603050405020304" pitchFamily="18" charset="0"/>
                        </a:rPr>
                        <a:t>實施</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dirty="0">
                          <a:effectLst/>
                          <a:latin typeface="+mn-ea"/>
                          <a:ea typeface="+mn-ea"/>
                        </a:rPr>
                        <a:t> </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a:effectLst/>
                          <a:latin typeface="+mn-ea"/>
                          <a:ea typeface="+mn-ea"/>
                        </a:rPr>
                        <a:t>Y</a:t>
                      </a:r>
                      <a:endParaRPr lang="zh-TW" sz="1400" kern="10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3363801"/>
                  </a:ext>
                </a:extLst>
              </a:tr>
              <a:tr h="215349">
                <a:tc>
                  <a:txBody>
                    <a:bodyPr/>
                    <a:lstStyle/>
                    <a:p>
                      <a:pPr marL="0" algn="ctr">
                        <a:lnSpc>
                          <a:spcPts val="1400"/>
                        </a:lnSpc>
                        <a:spcAft>
                          <a:spcPts val="0"/>
                        </a:spcAft>
                      </a:pPr>
                      <a:r>
                        <a:rPr lang="en-US" sz="1200" kern="100" dirty="0">
                          <a:solidFill>
                            <a:schemeClr val="tx1"/>
                          </a:solidFill>
                          <a:effectLst/>
                          <a:latin typeface="+mn-ea"/>
                          <a:ea typeface="+mn-ea"/>
                        </a:rPr>
                        <a:t>2</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sz="1200" kern="100" dirty="0">
                          <a:effectLst/>
                          <a:latin typeface="+mn-ea"/>
                          <a:ea typeface="+mn-ea"/>
                        </a:rPr>
                        <a:t> </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dirty="0">
                          <a:solidFill>
                            <a:srgbClr val="000000"/>
                          </a:solidFill>
                          <a:effectLst/>
                          <a:latin typeface="+mn-ea"/>
                          <a:ea typeface="+mn-ea"/>
                          <a:cs typeface="Times New Roman" panose="02020603050405020304" pitchFamily="18" charset="0"/>
                        </a:rPr>
                        <a:t>A1-1</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ct val="100000"/>
                        </a:lnSpc>
                        <a:spcAft>
                          <a:spcPts val="0"/>
                        </a:spcAft>
                      </a:pPr>
                      <a:r>
                        <a:rPr lang="zh-TW" sz="1200" b="1" kern="100" dirty="0">
                          <a:solidFill>
                            <a:srgbClr val="000000"/>
                          </a:solidFill>
                          <a:effectLst/>
                          <a:latin typeface="+mn-ea"/>
                          <a:ea typeface="+mn-ea"/>
                          <a:cs typeface="Times New Roman" panose="02020603050405020304" pitchFamily="18" charset="0"/>
                        </a:rPr>
                        <a:t>技術員報工</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dirty="0">
                          <a:effectLst/>
                          <a:latin typeface="+mn-ea"/>
                          <a:ea typeface="+mn-ea"/>
                        </a:rPr>
                        <a:t> </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a:effectLst/>
                          <a:latin typeface="+mn-ea"/>
                          <a:ea typeface="+mn-ea"/>
                        </a:rPr>
                        <a:t>N</a:t>
                      </a:r>
                      <a:endParaRPr lang="zh-TW" sz="1400" kern="10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8881592"/>
                  </a:ext>
                </a:extLst>
              </a:tr>
              <a:tr h="215349">
                <a:tc>
                  <a:txBody>
                    <a:bodyPr/>
                    <a:lstStyle/>
                    <a:p>
                      <a:pPr marL="0" algn="ctr">
                        <a:lnSpc>
                          <a:spcPts val="1400"/>
                        </a:lnSpc>
                        <a:spcAft>
                          <a:spcPts val="0"/>
                        </a:spcAft>
                      </a:pPr>
                      <a:r>
                        <a:rPr lang="en-US" sz="1200" kern="100" dirty="0">
                          <a:solidFill>
                            <a:schemeClr val="tx1"/>
                          </a:solidFill>
                          <a:effectLst/>
                          <a:latin typeface="+mn-ea"/>
                          <a:ea typeface="+mn-ea"/>
                        </a:rPr>
                        <a:t>3</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sz="1200" kern="100" dirty="0">
                          <a:effectLst/>
                          <a:latin typeface="+mn-ea"/>
                          <a:ea typeface="+mn-ea"/>
                        </a:rPr>
                        <a:t> </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dirty="0">
                          <a:solidFill>
                            <a:srgbClr val="000000"/>
                          </a:solidFill>
                          <a:effectLst/>
                          <a:latin typeface="+mn-ea"/>
                          <a:ea typeface="+mn-ea"/>
                          <a:cs typeface="Times New Roman" panose="02020603050405020304" pitchFamily="18" charset="0"/>
                        </a:rPr>
                        <a:t>A1-2</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ct val="100000"/>
                        </a:lnSpc>
                        <a:spcAft>
                          <a:spcPts val="0"/>
                        </a:spcAft>
                      </a:pPr>
                      <a:r>
                        <a:rPr lang="zh-TW" sz="1200" b="1" kern="100" dirty="0">
                          <a:solidFill>
                            <a:srgbClr val="000000"/>
                          </a:solidFill>
                          <a:effectLst/>
                          <a:latin typeface="+mn-ea"/>
                          <a:ea typeface="+mn-ea"/>
                          <a:cs typeface="Times New Roman" panose="02020603050405020304" pitchFamily="18" charset="0"/>
                        </a:rPr>
                        <a:t>安裝</a:t>
                      </a:r>
                      <a:r>
                        <a:rPr lang="en-US" sz="1200" b="1" kern="100" dirty="0">
                          <a:solidFill>
                            <a:srgbClr val="000000"/>
                          </a:solidFill>
                          <a:effectLst/>
                          <a:latin typeface="+mn-ea"/>
                          <a:ea typeface="+mn-ea"/>
                          <a:cs typeface="Times New Roman" panose="02020603050405020304" pitchFamily="18" charset="0"/>
                        </a:rPr>
                        <a:t>A</a:t>
                      </a:r>
                      <a:r>
                        <a:rPr lang="zh-TW" sz="1200" b="1" kern="100" dirty="0">
                          <a:solidFill>
                            <a:srgbClr val="000000"/>
                          </a:solidFill>
                          <a:effectLst/>
                          <a:latin typeface="+mn-ea"/>
                          <a:ea typeface="+mn-ea"/>
                          <a:cs typeface="Times New Roman" panose="02020603050405020304" pitchFamily="18" charset="0"/>
                        </a:rPr>
                        <a:t>作業夾治具、刀具、選用程式</a:t>
                      </a:r>
                      <a:r>
                        <a:rPr lang="en-US" sz="1200" b="1" kern="100" dirty="0">
                          <a:solidFill>
                            <a:srgbClr val="000000"/>
                          </a:solidFill>
                          <a:effectLst/>
                          <a:latin typeface="+mn-ea"/>
                          <a:ea typeface="+mn-ea"/>
                          <a:cs typeface="Times New Roman" panose="02020603050405020304" pitchFamily="18" charset="0"/>
                        </a:rPr>
                        <a:t>A</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dirty="0">
                          <a:effectLst/>
                          <a:latin typeface="+mn-ea"/>
                          <a:ea typeface="+mn-ea"/>
                        </a:rPr>
                        <a:t> </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a:effectLst/>
                          <a:latin typeface="+mn-ea"/>
                          <a:ea typeface="+mn-ea"/>
                        </a:rPr>
                        <a:t>N</a:t>
                      </a:r>
                      <a:endParaRPr lang="zh-TW" sz="1400" kern="10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2157241"/>
                  </a:ext>
                </a:extLst>
              </a:tr>
              <a:tr h="215349">
                <a:tc>
                  <a:txBody>
                    <a:bodyPr/>
                    <a:lstStyle/>
                    <a:p>
                      <a:pPr marL="0" algn="ctr">
                        <a:lnSpc>
                          <a:spcPts val="1400"/>
                        </a:lnSpc>
                        <a:spcAft>
                          <a:spcPts val="0"/>
                        </a:spcAft>
                      </a:pPr>
                      <a:r>
                        <a:rPr lang="en-US" sz="1200" kern="100" dirty="0">
                          <a:solidFill>
                            <a:schemeClr val="tx1"/>
                          </a:solidFill>
                          <a:effectLst/>
                          <a:latin typeface="+mn-ea"/>
                          <a:ea typeface="+mn-ea"/>
                        </a:rPr>
                        <a:t>4</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sz="1200" kern="100" dirty="0">
                          <a:effectLst/>
                          <a:latin typeface="+mn-ea"/>
                          <a:ea typeface="+mn-ea"/>
                        </a:rPr>
                        <a:t> </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a:solidFill>
                            <a:srgbClr val="000000"/>
                          </a:solidFill>
                          <a:effectLst/>
                          <a:latin typeface="+mn-ea"/>
                          <a:ea typeface="+mn-ea"/>
                          <a:cs typeface="Times New Roman" panose="02020603050405020304" pitchFamily="18" charset="0"/>
                        </a:rPr>
                        <a:t>A1-3</a:t>
                      </a:r>
                      <a:endParaRPr lang="zh-TW" sz="1400" kern="10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ct val="100000"/>
                        </a:lnSpc>
                        <a:spcAft>
                          <a:spcPts val="0"/>
                        </a:spcAft>
                      </a:pPr>
                      <a:r>
                        <a:rPr lang="zh-TW" sz="1200" b="1" kern="100" dirty="0">
                          <a:solidFill>
                            <a:srgbClr val="000000"/>
                          </a:solidFill>
                          <a:effectLst/>
                          <a:latin typeface="+mn-ea"/>
                          <a:ea typeface="+mn-ea"/>
                          <a:cs typeface="Times New Roman" panose="02020603050405020304" pitchFamily="18" charset="0"/>
                        </a:rPr>
                        <a:t>首件切削</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dirty="0">
                          <a:effectLst/>
                          <a:latin typeface="+mn-ea"/>
                          <a:ea typeface="+mn-ea"/>
                        </a:rPr>
                        <a:t> </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dirty="0">
                          <a:effectLst/>
                          <a:latin typeface="+mn-ea"/>
                          <a:ea typeface="+mn-ea"/>
                        </a:rPr>
                        <a:t>Y</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4231883"/>
                  </a:ext>
                </a:extLst>
              </a:tr>
              <a:tr h="215349">
                <a:tc>
                  <a:txBody>
                    <a:bodyPr/>
                    <a:lstStyle/>
                    <a:p>
                      <a:pPr marL="0" algn="ctr">
                        <a:lnSpc>
                          <a:spcPts val="1400"/>
                        </a:lnSpc>
                        <a:spcAft>
                          <a:spcPts val="0"/>
                        </a:spcAft>
                      </a:pP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dirty="0">
                          <a:solidFill>
                            <a:srgbClr val="000000"/>
                          </a:solidFill>
                          <a:effectLst/>
                          <a:latin typeface="+mn-ea"/>
                          <a:ea typeface="+mn-ea"/>
                          <a:cs typeface="Times New Roman" panose="02020603050405020304" pitchFamily="18" charset="0"/>
                        </a:rPr>
                        <a:t>A1-4</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ct val="100000"/>
                        </a:lnSpc>
                        <a:spcAft>
                          <a:spcPts val="0"/>
                        </a:spcAft>
                      </a:pPr>
                      <a:r>
                        <a:rPr lang="zh-TW" sz="1200" b="1" kern="100" dirty="0">
                          <a:solidFill>
                            <a:srgbClr val="000000"/>
                          </a:solidFill>
                          <a:effectLst/>
                          <a:latin typeface="+mn-ea"/>
                          <a:ea typeface="+mn-ea"/>
                          <a:cs typeface="Times New Roman" panose="02020603050405020304" pitchFamily="18" charset="0"/>
                        </a:rPr>
                        <a:t>首件量測</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altLang="zh-TW" sz="1400" kern="100" dirty="0" smtClean="0">
                          <a:effectLst/>
                          <a:latin typeface="+mn-ea"/>
                          <a:ea typeface="+mn-ea"/>
                          <a:cs typeface="Times New Roman" panose="02020603050405020304" pitchFamily="18" charset="0"/>
                        </a:rPr>
                        <a:t>Y</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altLang="zh-TW" sz="1400" kern="100" dirty="0" smtClean="0">
                          <a:effectLst/>
                          <a:latin typeface="+mn-ea"/>
                          <a:ea typeface="+mn-ea"/>
                          <a:cs typeface="Times New Roman" panose="02020603050405020304" pitchFamily="18" charset="0"/>
                        </a:rPr>
                        <a:t>Y</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2994309"/>
                  </a:ext>
                </a:extLst>
              </a:tr>
              <a:tr h="390657">
                <a:tc>
                  <a:txBody>
                    <a:bodyPr/>
                    <a:lstStyle/>
                    <a:p>
                      <a:pPr marL="0" algn="ctr">
                        <a:lnSpc>
                          <a:spcPts val="1400"/>
                        </a:lnSpc>
                        <a:spcAft>
                          <a:spcPts val="0"/>
                        </a:spcAft>
                      </a:pP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a:solidFill>
                            <a:srgbClr val="000000"/>
                          </a:solidFill>
                          <a:effectLst/>
                          <a:latin typeface="+mn-ea"/>
                          <a:ea typeface="+mn-ea"/>
                          <a:cs typeface="Times New Roman" panose="02020603050405020304" pitchFamily="18" charset="0"/>
                        </a:rPr>
                        <a:t>A1-5</a:t>
                      </a:r>
                      <a:endParaRPr lang="zh-TW" sz="1400" kern="10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ct val="100000"/>
                        </a:lnSpc>
                        <a:spcAft>
                          <a:spcPts val="0"/>
                        </a:spcAft>
                      </a:pPr>
                      <a:r>
                        <a:rPr lang="zh-TW" sz="1200" b="1" kern="100" dirty="0">
                          <a:solidFill>
                            <a:srgbClr val="000000"/>
                          </a:solidFill>
                          <a:effectLst/>
                          <a:latin typeface="+mn-ea"/>
                          <a:ea typeface="+mn-ea"/>
                          <a:cs typeface="Times New Roman" panose="02020603050405020304" pitchFamily="18" charset="0"/>
                        </a:rPr>
                        <a:t>符合規格同意作業員依</a:t>
                      </a:r>
                      <a:r>
                        <a:rPr lang="en-US" sz="1200" b="1" kern="100" dirty="0">
                          <a:solidFill>
                            <a:srgbClr val="000000"/>
                          </a:solidFill>
                          <a:effectLst/>
                          <a:latin typeface="+mn-ea"/>
                          <a:ea typeface="+mn-ea"/>
                          <a:cs typeface="Times New Roman" panose="02020603050405020304" pitchFamily="18" charset="0"/>
                        </a:rPr>
                        <a:t>A2S.O.P</a:t>
                      </a:r>
                      <a:r>
                        <a:rPr lang="zh-TW" sz="1200" b="1" kern="100" dirty="0">
                          <a:solidFill>
                            <a:srgbClr val="000000"/>
                          </a:solidFill>
                          <a:effectLst/>
                          <a:latin typeface="+mn-ea"/>
                          <a:ea typeface="+mn-ea"/>
                          <a:cs typeface="Times New Roman" panose="02020603050405020304" pitchFamily="18" charset="0"/>
                        </a:rPr>
                        <a:t>量產、技術員報工</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altLang="zh-TW" sz="1400" kern="100" dirty="0" smtClean="0">
                          <a:effectLst/>
                          <a:latin typeface="+mn-ea"/>
                          <a:ea typeface="+mn-ea"/>
                          <a:cs typeface="Times New Roman" panose="02020603050405020304" pitchFamily="18" charset="0"/>
                        </a:rPr>
                        <a:t>Y</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390754"/>
                  </a:ext>
                </a:extLst>
              </a:tr>
              <a:tr h="215349">
                <a:tc>
                  <a:txBody>
                    <a:bodyPr/>
                    <a:lstStyle/>
                    <a:p>
                      <a:pPr marL="0" algn="ctr">
                        <a:lnSpc>
                          <a:spcPts val="1400"/>
                        </a:lnSpc>
                        <a:spcAft>
                          <a:spcPts val="0"/>
                        </a:spcAft>
                      </a:pPr>
                      <a:endParaRPr lang="zh-TW" sz="12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zh-TW" altLang="en-US" sz="1200" kern="100" dirty="0" smtClean="0">
                          <a:effectLst/>
                          <a:latin typeface="+mn-ea"/>
                          <a:ea typeface="+mn-ea"/>
                          <a:cs typeface="Times New Roman" panose="02020603050405020304" pitchFamily="18" charset="0"/>
                        </a:rPr>
                        <a:t>效益指標</a:t>
                      </a: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zh-TW" altLang="en-US" sz="1200" kern="100" dirty="0" smtClean="0">
                          <a:effectLst/>
                          <a:latin typeface="+mn-ea"/>
                          <a:ea typeface="+mn-ea"/>
                          <a:cs typeface="Times New Roman" panose="02020603050405020304" pitchFamily="18" charset="0"/>
                        </a:rPr>
                        <a:t>數位化指標</a:t>
                      </a:r>
                      <a:endParaRPr lang="zh-TW" altLang="zh-TW" sz="1200" kern="100" dirty="0" smtClean="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416769"/>
                  </a:ext>
                </a:extLst>
              </a:tr>
              <a:tr h="215349">
                <a:tc>
                  <a:txBody>
                    <a:bodyPr/>
                    <a:lstStyle/>
                    <a:p>
                      <a:pPr marL="0" algn="ctr">
                        <a:lnSpc>
                          <a:spcPct val="100000"/>
                        </a:lnSpc>
                        <a:spcAft>
                          <a:spcPts val="0"/>
                        </a:spcAft>
                      </a:pPr>
                      <a:r>
                        <a:rPr lang="en-US" sz="12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L/T</a:t>
                      </a:r>
                      <a:endParaRPr lang="zh-TW" sz="14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zh-TW" sz="12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約</a:t>
                      </a:r>
                      <a:r>
                        <a:rPr lang="en-US" sz="12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30hrs</a:t>
                      </a:r>
                      <a:endParaRPr lang="zh-TW" sz="14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L/T</a:t>
                      </a:r>
                      <a:endParaRPr lang="zh-TW" sz="1400"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en-US" sz="12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8hrs (</a:t>
                      </a:r>
                      <a:r>
                        <a:rPr lang="zh-TW" sz="12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每</a:t>
                      </a:r>
                      <a:r>
                        <a:rPr lang="en-US" sz="12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400</a:t>
                      </a:r>
                      <a:r>
                        <a:rPr lang="zh-TW" sz="12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個</a:t>
                      </a:r>
                      <a:r>
                        <a:rPr lang="en-US" sz="12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altLang="zh-TW" sz="1200" kern="100" dirty="0" smtClean="0">
                          <a:solidFill>
                            <a:srgbClr val="FF0000"/>
                          </a:solidFill>
                          <a:effectLst/>
                          <a:latin typeface="+mn-ea"/>
                          <a:ea typeface="+mn-ea"/>
                          <a:cs typeface="Times New Roman" panose="02020603050405020304" pitchFamily="18" charset="0"/>
                        </a:rPr>
                        <a:t>Y</a:t>
                      </a:r>
                      <a:endParaRPr lang="zh-TW" sz="1200" kern="100" dirty="0">
                        <a:solidFill>
                          <a:srgbClr val="FF0000"/>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solidFill>
                          <a:srgbClr val="FF0000"/>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1922714"/>
                  </a:ext>
                </a:extLst>
              </a:tr>
              <a:tr h="215349">
                <a:tc>
                  <a:txBody>
                    <a:bodyPr/>
                    <a:lstStyle/>
                    <a:p>
                      <a:pPr marL="0" algn="ctr">
                        <a:lnSpc>
                          <a:spcPct val="100000"/>
                        </a:lnSpc>
                        <a:spcAft>
                          <a:spcPts val="0"/>
                        </a:spcAft>
                      </a:pPr>
                      <a:r>
                        <a:rPr lang="zh-TW" sz="12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架模</a:t>
                      </a:r>
                      <a:endParaRPr lang="zh-TW" sz="14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zh-TW" sz="12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約</a:t>
                      </a:r>
                      <a:r>
                        <a:rPr lang="en-US" sz="12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4hrs</a:t>
                      </a:r>
                      <a:endParaRPr lang="zh-TW" sz="14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zh-TW" sz="12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架模</a:t>
                      </a:r>
                      <a:endParaRPr lang="zh-TW" sz="1400"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en-US" sz="12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3hrs 27 </a:t>
                      </a:r>
                      <a:r>
                        <a:rPr lang="en-US" sz="1200" b="1" kern="100" dirty="0" err="1"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mins</a:t>
                      </a:r>
                      <a:r>
                        <a:rPr lang="en-US" sz="12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2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本次</a:t>
                      </a:r>
                      <a:r>
                        <a:rPr lang="en-US" altLang="zh-TW" sz="12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4hrs(</a:t>
                      </a:r>
                      <a:r>
                        <a:rPr lang="zh-TW" sz="12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前次</a:t>
                      </a:r>
                      <a:r>
                        <a:rPr lang="en-US" sz="12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altLang="zh-TW" sz="1200" kern="100" dirty="0" smtClean="0">
                          <a:solidFill>
                            <a:srgbClr val="FF0000"/>
                          </a:solidFill>
                          <a:effectLst/>
                          <a:latin typeface="+mn-ea"/>
                          <a:ea typeface="+mn-ea"/>
                          <a:cs typeface="Times New Roman" panose="02020603050405020304" pitchFamily="18" charset="0"/>
                        </a:rPr>
                        <a:t>Y</a:t>
                      </a:r>
                      <a:endParaRPr lang="zh-TW" sz="1200" kern="100" dirty="0">
                        <a:solidFill>
                          <a:srgbClr val="FF0000"/>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solidFill>
                          <a:srgbClr val="FF0000"/>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2612344"/>
                  </a:ext>
                </a:extLst>
              </a:tr>
              <a:tr h="215349">
                <a:tc>
                  <a:txBody>
                    <a:bodyPr/>
                    <a:lstStyle/>
                    <a:p>
                      <a:pPr marL="0" algn="ctr">
                        <a:lnSpc>
                          <a:spcPct val="100000"/>
                        </a:lnSpc>
                        <a:spcAft>
                          <a:spcPts val="0"/>
                        </a:spcAft>
                      </a:pPr>
                      <a:r>
                        <a:rPr lang="en-US" sz="12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4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en-US" sz="12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4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zh-TW" sz="12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調機</a:t>
                      </a:r>
                      <a:endParaRPr lang="zh-TW" sz="1400"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en-US" sz="12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35mins(</a:t>
                      </a:r>
                      <a:r>
                        <a:rPr lang="zh-TW" sz="12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本次</a:t>
                      </a:r>
                      <a:r>
                        <a:rPr lang="en-US" sz="12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40mins(</a:t>
                      </a:r>
                      <a:r>
                        <a:rPr lang="zh-TW" sz="12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前次</a:t>
                      </a:r>
                      <a:r>
                        <a:rPr lang="en-US" sz="12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altLang="zh-TW" sz="1200" kern="100" dirty="0" smtClean="0">
                          <a:solidFill>
                            <a:srgbClr val="FF0000"/>
                          </a:solidFill>
                          <a:effectLst/>
                          <a:latin typeface="+mn-ea"/>
                          <a:ea typeface="+mn-ea"/>
                          <a:cs typeface="Times New Roman" panose="02020603050405020304" pitchFamily="18" charset="0"/>
                        </a:rPr>
                        <a:t>Y</a:t>
                      </a:r>
                      <a:endParaRPr lang="zh-TW" sz="1200" kern="100" dirty="0">
                        <a:solidFill>
                          <a:srgbClr val="FF0000"/>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solidFill>
                          <a:srgbClr val="FF0000"/>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6719728"/>
                  </a:ext>
                </a:extLst>
              </a:tr>
              <a:tr h="215349">
                <a:tc>
                  <a:txBody>
                    <a:bodyPr/>
                    <a:lstStyle/>
                    <a:p>
                      <a:pPr marL="0" algn="ctr">
                        <a:lnSpc>
                          <a:spcPct val="100000"/>
                        </a:lnSpc>
                        <a:spcAft>
                          <a:spcPts val="0"/>
                        </a:spcAft>
                      </a:pPr>
                      <a:r>
                        <a:rPr lang="zh-TW" sz="12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調機</a:t>
                      </a:r>
                      <a:endParaRPr lang="zh-TW" sz="14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zh-TW" sz="12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約</a:t>
                      </a:r>
                      <a:r>
                        <a:rPr lang="en-US" sz="12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30mins</a:t>
                      </a:r>
                      <a:endParaRPr lang="zh-TW" sz="14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C/T</a:t>
                      </a:r>
                      <a:endParaRPr lang="zh-TW" sz="1400"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en-US" sz="12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47sec(</a:t>
                      </a:r>
                      <a:r>
                        <a:rPr lang="zh-TW" sz="12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天</a:t>
                      </a:r>
                      <a:r>
                        <a:rPr lang="en-US" sz="12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49sec(</a:t>
                      </a:r>
                      <a:r>
                        <a:rPr lang="zh-TW" sz="12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周</a:t>
                      </a:r>
                      <a:r>
                        <a:rPr lang="en-US" sz="12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48sec(</a:t>
                      </a:r>
                      <a:r>
                        <a:rPr lang="zh-TW" sz="12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工單</a:t>
                      </a:r>
                      <a:r>
                        <a:rPr lang="en-US" sz="12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altLang="zh-TW" sz="1200" kern="100" dirty="0" smtClean="0">
                          <a:solidFill>
                            <a:srgbClr val="FF0000"/>
                          </a:solidFill>
                          <a:effectLst/>
                          <a:latin typeface="+mn-ea"/>
                          <a:ea typeface="+mn-ea"/>
                          <a:cs typeface="Times New Roman" panose="02020603050405020304" pitchFamily="18" charset="0"/>
                        </a:rPr>
                        <a:t>Y</a:t>
                      </a:r>
                      <a:endParaRPr lang="zh-TW" sz="1200" kern="100" dirty="0">
                        <a:solidFill>
                          <a:srgbClr val="FF0000"/>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solidFill>
                          <a:srgbClr val="FF0000"/>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8397749"/>
                  </a:ext>
                </a:extLst>
              </a:tr>
              <a:tr h="215349">
                <a:tc>
                  <a:txBody>
                    <a:bodyPr/>
                    <a:lstStyle/>
                    <a:p>
                      <a:pPr marL="0" algn="ctr">
                        <a:lnSpc>
                          <a:spcPct val="100000"/>
                        </a:lnSpc>
                        <a:spcAft>
                          <a:spcPts val="0"/>
                        </a:spcAft>
                      </a:pPr>
                      <a:r>
                        <a:rPr lang="en-US" sz="12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C/T</a:t>
                      </a:r>
                      <a:endParaRPr lang="zh-TW" sz="1400"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zh-TW" sz="12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約</a:t>
                      </a:r>
                      <a:r>
                        <a:rPr lang="en-US" sz="12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50sec</a:t>
                      </a:r>
                      <a:endParaRPr lang="zh-TW" sz="14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zh-TW" sz="12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良率</a:t>
                      </a:r>
                      <a:endParaRPr lang="zh-TW" sz="14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en-US" sz="12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93% (</a:t>
                      </a:r>
                      <a:r>
                        <a:rPr lang="zh-TW" sz="12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天</a:t>
                      </a:r>
                      <a:r>
                        <a:rPr lang="en-US" sz="12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95%(</a:t>
                      </a:r>
                      <a:r>
                        <a:rPr lang="zh-TW" sz="12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周</a:t>
                      </a:r>
                      <a:r>
                        <a:rPr lang="en-US" sz="12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90%(</a:t>
                      </a:r>
                      <a:r>
                        <a:rPr lang="zh-TW" sz="12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工單</a:t>
                      </a:r>
                      <a:r>
                        <a:rPr lang="en-US" sz="12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400"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altLang="zh-TW" sz="1200" kern="100" dirty="0" smtClean="0">
                          <a:solidFill>
                            <a:srgbClr val="FF0000"/>
                          </a:solidFill>
                          <a:effectLst/>
                          <a:latin typeface="+mn-ea"/>
                          <a:ea typeface="+mn-ea"/>
                          <a:cs typeface="Times New Roman" panose="02020603050405020304" pitchFamily="18" charset="0"/>
                        </a:rPr>
                        <a:t>Y</a:t>
                      </a:r>
                      <a:endParaRPr lang="zh-TW" sz="1200" kern="100" dirty="0">
                        <a:solidFill>
                          <a:srgbClr val="FF0000"/>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solidFill>
                          <a:srgbClr val="FF0000"/>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7906637"/>
                  </a:ext>
                </a:extLst>
              </a:tr>
              <a:tr h="215349">
                <a:tc>
                  <a:txBody>
                    <a:bodyPr/>
                    <a:lstStyle/>
                    <a:p>
                      <a:pPr marL="0" algn="ctr">
                        <a:lnSpc>
                          <a:spcPct val="100000"/>
                        </a:lnSpc>
                        <a:spcAft>
                          <a:spcPts val="0"/>
                        </a:spcAft>
                      </a:pPr>
                      <a:r>
                        <a:rPr lang="zh-TW" sz="12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良率</a:t>
                      </a:r>
                      <a:endParaRPr lang="zh-TW" sz="1400"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zh-TW" sz="12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約</a:t>
                      </a:r>
                      <a:r>
                        <a:rPr lang="en-US" sz="12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90%</a:t>
                      </a:r>
                      <a:endParaRPr lang="zh-TW" sz="14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L/T</a:t>
                      </a:r>
                      <a:endParaRPr lang="zh-TW" sz="1400" kern="10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en-US" sz="12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8hrs (</a:t>
                      </a:r>
                      <a:r>
                        <a:rPr lang="zh-TW" sz="12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每</a:t>
                      </a:r>
                      <a:r>
                        <a:rPr lang="en-US" sz="12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400</a:t>
                      </a:r>
                      <a:r>
                        <a:rPr lang="zh-TW" sz="12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個</a:t>
                      </a:r>
                      <a:r>
                        <a:rPr lang="en-US" sz="12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altLang="zh-TW" sz="1200" kern="100" dirty="0" smtClean="0">
                          <a:solidFill>
                            <a:srgbClr val="FF0000"/>
                          </a:solidFill>
                          <a:effectLst/>
                          <a:latin typeface="+mn-ea"/>
                          <a:ea typeface="+mn-ea"/>
                          <a:cs typeface="Times New Roman" panose="02020603050405020304" pitchFamily="18" charset="0"/>
                        </a:rPr>
                        <a:t>Y</a:t>
                      </a:r>
                      <a:endParaRPr lang="zh-TW" sz="1200" kern="100" dirty="0">
                        <a:solidFill>
                          <a:srgbClr val="FF0000"/>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solidFill>
                          <a:srgbClr val="FF0000"/>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3649988"/>
                  </a:ext>
                </a:extLst>
              </a:tr>
            </a:tbl>
          </a:graphicData>
        </a:graphic>
      </p:graphicFrame>
      <p:sp>
        <p:nvSpPr>
          <p:cNvPr id="12" name="文字方塊 2"/>
          <p:cNvSpPr txBox="1">
            <a:spLocks noChangeArrowheads="1"/>
          </p:cNvSpPr>
          <p:nvPr/>
        </p:nvSpPr>
        <p:spPr bwMode="auto">
          <a:xfrm>
            <a:off x="539552" y="1169974"/>
            <a:ext cx="83529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600" dirty="0">
                <a:solidFill>
                  <a:schemeClr val="bg1">
                    <a:lumMod val="65000"/>
                  </a:schemeClr>
                </a:solidFill>
                <a:latin typeface="+mn-ea"/>
                <a:ea typeface="+mn-ea"/>
              </a:rPr>
              <a:t>(</a:t>
            </a:r>
            <a:r>
              <a:rPr lang="zh-TW" altLang="en-US" sz="1600" dirty="0">
                <a:solidFill>
                  <a:schemeClr val="bg1">
                    <a:lumMod val="65000"/>
                  </a:schemeClr>
                </a:solidFill>
                <a:latin typeface="+mn-ea"/>
                <a:ea typeface="+mn-ea"/>
              </a:rPr>
              <a:t>請填入輔導案導入前後流程差異，並說明本案可數位化計算項目</a:t>
            </a:r>
            <a:r>
              <a:rPr lang="en-US" altLang="zh-TW" sz="1600" dirty="0">
                <a:solidFill>
                  <a:schemeClr val="bg1">
                    <a:lumMod val="65000"/>
                  </a:schemeClr>
                </a:solidFill>
                <a:latin typeface="+mn-ea"/>
                <a:ea typeface="+mn-ea"/>
              </a:rPr>
              <a:t>)</a:t>
            </a:r>
            <a:endParaRPr lang="zh-TW" altLang="en-US" sz="1600" dirty="0">
              <a:solidFill>
                <a:schemeClr val="bg1">
                  <a:lumMod val="65000"/>
                </a:schemeClr>
              </a:solidFill>
              <a:latin typeface="+mn-ea"/>
              <a:ea typeface="+mn-ea"/>
            </a:endParaRPr>
          </a:p>
        </p:txBody>
      </p:sp>
      <p:sp>
        <p:nvSpPr>
          <p:cNvPr id="9" name="Rectangle 2"/>
          <p:cNvSpPr>
            <a:spLocks noGrp="1" noChangeArrowheads="1"/>
          </p:cNvSpPr>
          <p:nvPr>
            <p:ph type="title"/>
          </p:nvPr>
        </p:nvSpPr>
        <p:spPr bwMode="auto">
          <a:xfrm>
            <a:off x="1007740" y="-25588"/>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b="1" dirty="0">
                <a:latin typeface="微軟正黑體" panose="020B0604030504040204" pitchFamily="34" charset="-120"/>
                <a:ea typeface="微軟正黑體" panose="020B0604030504040204" pitchFamily="34" charset="-120"/>
              </a:rPr>
              <a:t>貳、預期效益</a:t>
            </a:r>
          </a:p>
        </p:txBody>
      </p:sp>
    </p:spTree>
    <p:extLst>
      <p:ext uri="{BB962C8B-B14F-4D97-AF65-F5344CB8AC3E}">
        <p14:creationId xmlns:p14="http://schemas.microsoft.com/office/powerpoint/2010/main" val="32836197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矩形 1"/>
          <p:cNvSpPr>
            <a:spLocks noChangeArrowheads="1"/>
          </p:cNvSpPr>
          <p:nvPr/>
        </p:nvSpPr>
        <p:spPr bwMode="auto">
          <a:xfrm>
            <a:off x="899592" y="0"/>
            <a:ext cx="53142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buFont typeface="Wingdings" panose="05000000000000000000" pitchFamily="2" charset="2"/>
              <a:buNone/>
            </a:pPr>
            <a:r>
              <a:rPr lang="zh-TW" altLang="en-US" sz="4000" b="1" dirty="0">
                <a:latin typeface="微軟正黑體" panose="020B0604030504040204" pitchFamily="34" charset="-120"/>
                <a:ea typeface="微軟正黑體" panose="020B0604030504040204" pitchFamily="34" charset="-120"/>
                <a:cs typeface="+mj-cs"/>
              </a:rPr>
              <a:t>參、一頁摘要說明</a:t>
            </a:r>
            <a:r>
              <a:rPr lang="zh-TW" altLang="en-US" sz="4000" b="1" dirty="0" smtClean="0">
                <a:latin typeface="微軟正黑體" panose="020B0604030504040204" pitchFamily="34" charset="-120"/>
                <a:ea typeface="微軟正黑體" panose="020B0604030504040204" pitchFamily="34" charset="-120"/>
                <a:cs typeface="+mj-cs"/>
              </a:rPr>
              <a:t>資料</a:t>
            </a:r>
            <a:endParaRPr lang="en-US" altLang="zh-TW" sz="4000" b="1" dirty="0">
              <a:latin typeface="微軟正黑體" panose="020B0604030504040204" pitchFamily="34" charset="-120"/>
              <a:ea typeface="微軟正黑體" panose="020B0604030504040204" pitchFamily="34" charset="-120"/>
              <a:cs typeface="+mj-cs"/>
            </a:endParaRPr>
          </a:p>
        </p:txBody>
      </p:sp>
      <p:sp>
        <p:nvSpPr>
          <p:cNvPr id="54274" name="Rectangle 2"/>
          <p:cNvSpPr>
            <a:spLocks noChangeArrowheads="1"/>
          </p:cNvSpPr>
          <p:nvPr/>
        </p:nvSpPr>
        <p:spPr bwMode="auto">
          <a:xfrm>
            <a:off x="0" y="0"/>
            <a:ext cx="9144000" cy="0"/>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ea typeface="新細明體" charset="-120"/>
            </a:endParaRPr>
          </a:p>
        </p:txBody>
      </p:sp>
      <p:pic>
        <p:nvPicPr>
          <p:cNvPr id="3174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672" y="1268413"/>
            <a:ext cx="13357225"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68445" y="661892"/>
            <a:ext cx="8807109" cy="271869"/>
          </a:xfrm>
          <a:prstGeom prst="rect">
            <a:avLst/>
          </a:prstGeom>
        </p:spPr>
        <p:txBody>
          <a:bodyPr wrap="square">
            <a:spAutoFit/>
          </a:bodyPr>
          <a:lstStyle/>
          <a:p>
            <a:pPr>
              <a:lnSpc>
                <a:spcPts val="1400"/>
              </a:lnSpc>
              <a:buFont typeface="Wingdings" panose="05000000000000000000" pitchFamily="2" charset="2"/>
              <a:buNone/>
            </a:pPr>
            <a:r>
              <a:rPr lang="en-US" altLang="zh-TW" sz="1600" dirty="0">
                <a:solidFill>
                  <a:schemeClr val="bg1">
                    <a:lumMod val="65000"/>
                  </a:schemeClr>
                </a:solidFill>
                <a:latin typeface="+mn-ea"/>
                <a:ea typeface="+mn-ea"/>
              </a:rPr>
              <a:t>(</a:t>
            </a:r>
            <a:r>
              <a:rPr lang="zh-TW" altLang="en-US" sz="1600" dirty="0">
                <a:solidFill>
                  <a:schemeClr val="bg1">
                    <a:lumMod val="65000"/>
                  </a:schemeClr>
                </a:solidFill>
                <a:latin typeface="+mn-ea"/>
                <a:ea typeface="+mn-ea"/>
              </a:rPr>
              <a:t>請依個案情況填寫，提案時不需繳交，驗收時需提供輔導前後之差異，並依實際狀況調整內容）</a:t>
            </a:r>
          </a:p>
        </p:txBody>
      </p:sp>
      <p:sp>
        <p:nvSpPr>
          <p:cNvPr id="6" name="矩形 5"/>
          <p:cNvSpPr/>
          <p:nvPr/>
        </p:nvSpPr>
        <p:spPr>
          <a:xfrm>
            <a:off x="6084168" y="153311"/>
            <a:ext cx="697627" cy="401264"/>
          </a:xfrm>
          <a:prstGeom prst="rect">
            <a:avLst/>
          </a:prstGeom>
          <a:solidFill>
            <a:srgbClr val="C00000"/>
          </a:solidFill>
        </p:spPr>
        <p:txBody>
          <a:bodyPr wrap="none">
            <a:spAutoFit/>
          </a:bodyPr>
          <a:lstStyle/>
          <a:p>
            <a:pPr marL="0" lvl="1" algn="just">
              <a:lnSpc>
                <a:spcPts val="2600"/>
              </a:lnSpc>
              <a:spcAft>
                <a:spcPts val="0"/>
              </a:spcAft>
              <a:defRPr/>
            </a:pPr>
            <a:r>
              <a:rPr lang="zh-TW" altLang="en-US" sz="2000" b="1" kern="100" dirty="0" smtClean="0">
                <a:solidFill>
                  <a:schemeClr val="bg1">
                    <a:lumMod val="95000"/>
                  </a:schemeClr>
                </a:solidFill>
                <a:latin typeface="微軟正黑體" panose="020B0604030504040204" pitchFamily="34" charset="-120"/>
                <a:ea typeface="微軟正黑體" panose="020B0604030504040204" pitchFamily="34" charset="-120"/>
                <a:cs typeface="Times New Roman" panose="02020603050405020304" pitchFamily="18" charset="0"/>
              </a:rPr>
              <a:t>範例</a:t>
            </a:r>
            <a:endParaRPr lang="zh-TW" altLang="zh-TW" sz="2000" b="1" kern="100" dirty="0">
              <a:solidFill>
                <a:schemeClr val="bg1">
                  <a:lumMod val="9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6035114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編號版面配置區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C488B54-E78B-40E8-9FBA-622526054144}" type="slidenum">
              <a:rPr kumimoji="0" lang="en-US" altLang="zh-TW" sz="1800">
                <a:latin typeface="Constantia" panose="02030602050306030303" pitchFamily="18" charset="0"/>
                <a:ea typeface="標楷體" panose="03000509000000000000" pitchFamily="65" charset="-120"/>
              </a:rPr>
              <a:pPr/>
              <a:t>42</a:t>
            </a:fld>
            <a:endParaRPr kumimoji="0" lang="en-US" altLang="zh-TW" sz="1800">
              <a:latin typeface="Constantia" panose="02030602050306030303" pitchFamily="18" charset="0"/>
              <a:ea typeface="標楷體" panose="03000509000000000000" pitchFamily="65" charset="-120"/>
            </a:endParaRPr>
          </a:p>
        </p:txBody>
      </p:sp>
      <p:sp>
        <p:nvSpPr>
          <p:cNvPr id="30723" name="Rectangle 2"/>
          <p:cNvSpPr>
            <a:spLocks noGrp="1" noChangeArrowheads="1"/>
          </p:cNvSpPr>
          <p:nvPr>
            <p:ph type="title"/>
          </p:nvPr>
        </p:nvSpPr>
        <p:spPr bwMode="auto">
          <a:xfrm>
            <a:off x="3203849" y="2708920"/>
            <a:ext cx="2232248"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kumimoji="1" lang="zh-TW" altLang="en-US" b="1" dirty="0">
                <a:latin typeface="微軟正黑體" panose="020B0604030504040204" pitchFamily="34" charset="-120"/>
                <a:ea typeface="微軟正黑體" panose="020B0604030504040204" pitchFamily="34" charset="-120"/>
              </a:rPr>
              <a:t>肆、附錄</a:t>
            </a:r>
          </a:p>
        </p:txBody>
      </p:sp>
    </p:spTree>
    <p:extLst>
      <p:ext uri="{BB962C8B-B14F-4D97-AF65-F5344CB8AC3E}">
        <p14:creationId xmlns:p14="http://schemas.microsoft.com/office/powerpoint/2010/main" val="17972718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編號版面配置區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AA2ECCA-F063-4CB6-A9F7-8CD5D8C78C49}" type="slidenum">
              <a:rPr kumimoji="0" lang="en-US" altLang="zh-TW" sz="1800">
                <a:latin typeface="Constantia" panose="02030602050306030303" pitchFamily="18" charset="0"/>
                <a:ea typeface="標楷體" panose="03000509000000000000" pitchFamily="65" charset="-120"/>
              </a:rPr>
              <a:pPr/>
              <a:t>43</a:t>
            </a:fld>
            <a:endParaRPr kumimoji="0" lang="en-US" altLang="zh-TW" sz="1800">
              <a:latin typeface="Constantia" panose="02030602050306030303" pitchFamily="18" charset="0"/>
              <a:ea typeface="標楷體" panose="03000509000000000000" pitchFamily="65" charset="-120"/>
            </a:endParaRPr>
          </a:p>
        </p:txBody>
      </p:sp>
      <p:sp>
        <p:nvSpPr>
          <p:cNvPr id="29699" name="Rectangle 2"/>
          <p:cNvSpPr>
            <a:spLocks noGrp="1" noChangeArrowheads="1"/>
          </p:cNvSpPr>
          <p:nvPr>
            <p:ph type="title"/>
          </p:nvPr>
        </p:nvSpPr>
        <p:spPr bwMode="auto">
          <a:xfrm>
            <a:off x="395536" y="-23997"/>
            <a:ext cx="4824536"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kumimoji="1" lang="zh-TW" altLang="en-US" b="1" dirty="0">
                <a:latin typeface="微軟正黑體" panose="020B0604030504040204" pitchFamily="34" charset="-120"/>
                <a:ea typeface="微軟正黑體" panose="020B0604030504040204" pitchFamily="34" charset="-120"/>
              </a:rPr>
              <a:t>肆、附錄</a:t>
            </a:r>
            <a:r>
              <a:rPr lang="en-US" altLang="zh-TW" sz="2800" dirty="0" smtClean="0">
                <a:latin typeface="微軟正黑體" panose="020B0604030504040204" pitchFamily="34" charset="-120"/>
                <a:ea typeface="微軟正黑體" panose="020B0604030504040204" pitchFamily="34" charset="-120"/>
              </a:rPr>
              <a:t>-</a:t>
            </a:r>
            <a:r>
              <a:rPr lang="zh-TW" altLang="en-US" sz="2800" dirty="0" smtClean="0">
                <a:latin typeface="微軟正黑體" panose="020B0604030504040204" pitchFamily="34" charset="-120"/>
                <a:ea typeface="微軟正黑體" panose="020B0604030504040204" pitchFamily="34" charset="-120"/>
              </a:rPr>
              <a:t>基本資料</a:t>
            </a:r>
          </a:p>
        </p:txBody>
      </p:sp>
      <p:sp>
        <p:nvSpPr>
          <p:cNvPr id="8196" name="Text Box 105"/>
          <p:cNvSpPr txBox="1">
            <a:spLocks noChangeArrowheads="1"/>
          </p:cNvSpPr>
          <p:nvPr/>
        </p:nvSpPr>
        <p:spPr bwMode="auto">
          <a:xfrm>
            <a:off x="47154" y="980728"/>
            <a:ext cx="9109075" cy="769938"/>
          </a:xfrm>
          <a:prstGeom prst="rect">
            <a:avLst/>
          </a:prstGeom>
          <a:noFill/>
          <a:ln>
            <a:noFill/>
          </a:ln>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一、受輔導業者：</a:t>
            </a:r>
            <a:endParaRPr lang="en-US" altLang="zh-TW" sz="2000" dirty="0" smtClean="0">
              <a:latin typeface="微軟正黑體" panose="020B0604030504040204" pitchFamily="34" charset="-120"/>
              <a:ea typeface="微軟正黑體" panose="020B0604030504040204" pitchFamily="34" charset="-120"/>
            </a:endParaRPr>
          </a:p>
          <a:p>
            <a:pPr marL="265113" eaLnBrk="1" hangingPunct="1">
              <a:defRPr/>
            </a:pPr>
            <a:endParaRPr lang="zh-TW" altLang="en-US" sz="2000" dirty="0" smtClean="0">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4034755037"/>
              </p:ext>
            </p:extLst>
          </p:nvPr>
        </p:nvGraphicFramePr>
        <p:xfrm>
          <a:off x="658342" y="1463328"/>
          <a:ext cx="8353425" cy="5166381"/>
        </p:xfrm>
        <a:graphic>
          <a:graphicData uri="http://schemas.openxmlformats.org/drawingml/2006/table">
            <a:tbl>
              <a:tblPr firstRow="1" bandRow="1">
                <a:tableStyleId>{5C22544A-7EE6-4342-B048-85BDC9FD1C3A}</a:tableStyleId>
              </a:tblPr>
              <a:tblGrid>
                <a:gridCol w="2088356">
                  <a:extLst>
                    <a:ext uri="{9D8B030D-6E8A-4147-A177-3AD203B41FA5}">
                      <a16:colId xmlns:a16="http://schemas.microsoft.com/office/drawing/2014/main" val="20000"/>
                    </a:ext>
                  </a:extLst>
                </a:gridCol>
                <a:gridCol w="2304393">
                  <a:extLst>
                    <a:ext uri="{9D8B030D-6E8A-4147-A177-3AD203B41FA5}">
                      <a16:colId xmlns:a16="http://schemas.microsoft.com/office/drawing/2014/main" val="20001"/>
                    </a:ext>
                  </a:extLst>
                </a:gridCol>
                <a:gridCol w="1728295">
                  <a:extLst>
                    <a:ext uri="{9D8B030D-6E8A-4147-A177-3AD203B41FA5}">
                      <a16:colId xmlns:a16="http://schemas.microsoft.com/office/drawing/2014/main" val="20002"/>
                    </a:ext>
                  </a:extLst>
                </a:gridCol>
                <a:gridCol w="2232381">
                  <a:extLst>
                    <a:ext uri="{9D8B030D-6E8A-4147-A177-3AD203B41FA5}">
                      <a16:colId xmlns:a16="http://schemas.microsoft.com/office/drawing/2014/main" val="20003"/>
                    </a:ext>
                  </a:extLst>
                </a:gridCol>
              </a:tblGrid>
              <a:tr h="370821">
                <a:tc>
                  <a:txBody>
                    <a:bodyPr/>
                    <a:lstStyle/>
                    <a:p>
                      <a:pPr algn="l"/>
                      <a:r>
                        <a:rPr lang="zh-TW" altLang="en-US" sz="1800" b="0" dirty="0" smtClean="0">
                          <a:solidFill>
                            <a:schemeClr val="tx1"/>
                          </a:solidFill>
                          <a:latin typeface="微軟正黑體" pitchFamily="34" charset="-120"/>
                          <a:ea typeface="微軟正黑體" pitchFamily="34" charset="-120"/>
                        </a:rPr>
                        <a:t>業者名稱</a:t>
                      </a: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a:t>
                      </a:r>
                      <a:endParaRPr lang="zh-TW" altLang="en-US" sz="1800" b="0" dirty="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〇〇〇〇〇〇〇〇</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370821">
                <a:tc>
                  <a:txBody>
                    <a:bodyPr/>
                    <a:lstStyle/>
                    <a:p>
                      <a:pPr algn="l"/>
                      <a:r>
                        <a:rPr lang="zh-TW" altLang="en-US" sz="1800" b="0" dirty="0" smtClean="0">
                          <a:solidFill>
                            <a:schemeClr val="tx1"/>
                          </a:solidFill>
                          <a:latin typeface="微軟正黑體" pitchFamily="34" charset="-120"/>
                          <a:ea typeface="微軟正黑體" pitchFamily="34" charset="-120"/>
                        </a:rPr>
                        <a:t>工廠</a:t>
                      </a:r>
                      <a:r>
                        <a:rPr lang="zh-TW" altLang="zh-TW" sz="1800" b="0" dirty="0" smtClean="0">
                          <a:solidFill>
                            <a:schemeClr val="tx1"/>
                          </a:solidFill>
                          <a:latin typeface="微軟正黑體" pitchFamily="34" charset="-120"/>
                          <a:ea typeface="微軟正黑體" pitchFamily="34" charset="-120"/>
                        </a:rPr>
                        <a:t>地</a:t>
                      </a:r>
                      <a:r>
                        <a:rPr lang="zh-TW" altLang="en-US" sz="1800" b="0" dirty="0" smtClean="0">
                          <a:solidFill>
                            <a:schemeClr val="tx1"/>
                          </a:solidFill>
                          <a:latin typeface="微軟正黑體" pitchFamily="34" charset="-120"/>
                          <a:ea typeface="微軟正黑體" pitchFamily="34" charset="-120"/>
                        </a:rPr>
                        <a:t>區：</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〇〇市〇〇區</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1"/>
                  </a:ext>
                </a:extLst>
              </a:tr>
              <a:tr h="370821">
                <a:tc>
                  <a:txBody>
                    <a:bodyPr/>
                    <a:lstStyle/>
                    <a:p>
                      <a:pPr algn="l"/>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資本額：</a:t>
                      </a:r>
                      <a:endParaRPr lang="zh-TW" altLang="en-US" sz="1800" b="0" dirty="0" smtClean="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〇〇〇</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〇〇〇</a:t>
                      </a: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元</a:t>
                      </a:r>
                      <a:endParaRPr lang="zh-TW" altLang="en-US" sz="1800" b="0" dirty="0" smtClean="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2"/>
                  </a:ext>
                </a:extLst>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員工人數：</a:t>
                      </a:r>
                      <a:endParaRPr lang="zh-TW" altLang="en-US" sz="1800" b="0" dirty="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a:t>
                      </a: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人 </a:t>
                      </a:r>
                      <a:r>
                        <a:rPr lang="en-US" altLang="zh-TW" sz="1800" b="0" dirty="0" smtClean="0">
                          <a:solidFill>
                            <a:schemeClr val="tx1"/>
                          </a:solidFill>
                          <a:latin typeface="微軟正黑體" pitchFamily="34" charset="-120"/>
                          <a:ea typeface="微軟正黑體" pitchFamily="34" charset="-120"/>
                          <a:cs typeface="Times New Roman" panose="02020603050405020304" pitchFamily="18" charset="0"/>
                        </a:rPr>
                        <a:t>(</a:t>
                      </a: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研發人員比例：</a:t>
                      </a:r>
                      <a:r>
                        <a:rPr lang="en-US" altLang="zh-TW" sz="1800" b="0" dirty="0" smtClean="0">
                          <a:solidFill>
                            <a:schemeClr val="tx1"/>
                          </a:solidFill>
                          <a:latin typeface="微軟正黑體" pitchFamily="34" charset="-120"/>
                          <a:ea typeface="微軟正黑體" pitchFamily="34" charset="-120"/>
                          <a:cs typeface="Times New Roman" panose="02020603050405020304" pitchFamily="18" charset="0"/>
                        </a:rPr>
                        <a:t>___%)(</a:t>
                      </a: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員工男女比例：</a:t>
                      </a:r>
                      <a:r>
                        <a:rPr lang="en-US" altLang="zh-TW" sz="1800" b="0" dirty="0" smtClean="0">
                          <a:solidFill>
                            <a:schemeClr val="tx1"/>
                          </a:solidFill>
                          <a:latin typeface="微軟正黑體" pitchFamily="34" charset="-120"/>
                          <a:ea typeface="微軟正黑體" pitchFamily="34" charset="-120"/>
                          <a:cs typeface="Times New Roman" panose="02020603050405020304" pitchFamily="18" charset="0"/>
                        </a:rPr>
                        <a:t>__%</a:t>
                      </a: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a:t>
                      </a:r>
                      <a:r>
                        <a:rPr lang="en-US" altLang="zh-TW" sz="1800" b="0" dirty="0" smtClean="0">
                          <a:solidFill>
                            <a:schemeClr val="tx1"/>
                          </a:solidFill>
                          <a:latin typeface="微軟正黑體" pitchFamily="34" charset="-120"/>
                          <a:ea typeface="微軟正黑體" pitchFamily="34" charset="-120"/>
                          <a:cs typeface="Times New Roman" panose="02020603050405020304" pitchFamily="18" charset="0"/>
                        </a:rPr>
                        <a:t>__%) </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3"/>
                  </a:ext>
                </a:extLst>
              </a:tr>
              <a:tr h="370821">
                <a:tc>
                  <a:txBody>
                    <a:bodyPr/>
                    <a:lstStyle/>
                    <a:p>
                      <a:pPr algn="l"/>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行業別：</a:t>
                      </a:r>
                      <a:endParaRPr lang="zh-TW" altLang="en-US" sz="1800" b="0" dirty="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機械設備製造業</a:t>
                      </a:r>
                      <a:endParaRPr lang="zh-TW" altLang="en-US" sz="1800" b="0" dirty="0" smtClean="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4"/>
                  </a:ext>
                </a:extLst>
              </a:tr>
              <a:tr h="370821">
                <a:tc>
                  <a:txBody>
                    <a:bodyPr/>
                    <a:lstStyle/>
                    <a:p>
                      <a:pPr algn="l"/>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主要產品：</a:t>
                      </a:r>
                      <a:endParaRPr lang="en-US" altLang="zh-TW" sz="1800" b="0" dirty="0" smtClean="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〇〇〇〇</a:t>
                      </a:r>
                      <a:r>
                        <a:rPr lang="zh-TW" altLang="zh-TW" sz="1800" b="0" dirty="0" smtClean="0">
                          <a:solidFill>
                            <a:schemeClr val="tx1"/>
                          </a:solidFill>
                          <a:latin typeface="微軟正黑體" pitchFamily="34" charset="-120"/>
                          <a:ea typeface="微軟正黑體" pitchFamily="34" charset="-120"/>
                        </a:rPr>
                        <a:t>機械設備</a:t>
                      </a:r>
                      <a:r>
                        <a:rPr lang="zh-TW" altLang="en-US" sz="1800" b="0" dirty="0" smtClean="0">
                          <a:solidFill>
                            <a:schemeClr val="tx1"/>
                          </a:solidFill>
                          <a:latin typeface="微軟正黑體" pitchFamily="34" charset="-120"/>
                          <a:ea typeface="微軟正黑體" pitchFamily="34" charset="-120"/>
                        </a:rPr>
                        <a:t>等</a:t>
                      </a:r>
                      <a:endParaRPr lang="en-US" altLang="zh-TW" sz="1800" b="0" dirty="0" smtClean="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5"/>
                  </a:ext>
                </a:extLst>
              </a:tr>
              <a:tr h="370821">
                <a:tc>
                  <a:txBody>
                    <a:bodyPr/>
                    <a:lstStyle/>
                    <a:p>
                      <a:pPr algn="l"/>
                      <a:r>
                        <a:rPr lang="zh-TW" altLang="en-US" sz="1800" b="0" dirty="0" smtClean="0">
                          <a:solidFill>
                            <a:schemeClr val="tx1"/>
                          </a:solidFill>
                          <a:latin typeface="微軟正黑體" pitchFamily="34" charset="-120"/>
                          <a:ea typeface="微軟正黑體" pitchFamily="34" charset="-120"/>
                        </a:rPr>
                        <a:t>公司統一編號：</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〇〇〇〇</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工廠登記證號：</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〇〇〇〇</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21">
                <a:tc>
                  <a:txBody>
                    <a:bodyPr/>
                    <a:lstStyle/>
                    <a:p>
                      <a:pPr algn="l"/>
                      <a:r>
                        <a:rPr lang="zh-TW" altLang="en-US" sz="1800" b="0" dirty="0" smtClean="0">
                          <a:solidFill>
                            <a:schemeClr val="tx1"/>
                          </a:solidFill>
                          <a:latin typeface="微軟正黑體" pitchFamily="34" charset="-120"/>
                          <a:ea typeface="微軟正黑體" pitchFamily="34" charset="-120"/>
                        </a:rPr>
                        <a:t>經營概況營業額：</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〇〇〇</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〇〇〇</a:t>
                      </a: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元</a:t>
                      </a:r>
                      <a:endParaRPr lang="zh-TW" altLang="en-US" sz="1800" b="0" dirty="0" smtClean="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7"/>
                  </a:ext>
                </a:extLst>
              </a:tr>
              <a:tr h="370821">
                <a:tc>
                  <a:txBody>
                    <a:bodyPr/>
                    <a:lstStyle/>
                    <a:p>
                      <a:pPr algn="l"/>
                      <a:r>
                        <a:rPr lang="zh-TW" altLang="en-US" sz="1800" b="0" dirty="0" smtClean="0">
                          <a:solidFill>
                            <a:schemeClr val="tx1"/>
                          </a:solidFill>
                          <a:latin typeface="微軟正黑體" pitchFamily="34" charset="-120"/>
                          <a:ea typeface="微軟正黑體" pitchFamily="34" charset="-120"/>
                        </a:rPr>
                        <a:t>輔導期間：</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l"/>
                      <a:r>
                        <a:rPr lang="en-US" altLang="zh-TW" sz="1800" b="0" dirty="0" smtClean="0">
                          <a:solidFill>
                            <a:schemeClr val="tx1"/>
                          </a:solidFill>
                          <a:latin typeface="微軟正黑體" pitchFamily="34" charset="-120"/>
                          <a:ea typeface="微軟正黑體" pitchFamily="34" charset="-120"/>
                        </a:rPr>
                        <a:t>114</a:t>
                      </a:r>
                      <a:r>
                        <a:rPr lang="zh-TW" altLang="en-US" sz="1800" b="0" dirty="0" smtClean="0">
                          <a:solidFill>
                            <a:schemeClr val="tx1"/>
                          </a:solidFill>
                          <a:latin typeface="微軟正黑體" pitchFamily="34" charset="-120"/>
                          <a:ea typeface="微軟正黑體" pitchFamily="34" charset="-120"/>
                        </a:rPr>
                        <a:t>年〇月〇日 至</a:t>
                      </a:r>
                      <a:r>
                        <a:rPr lang="en-US" altLang="zh-TW" sz="1800" b="0" dirty="0" smtClean="0">
                          <a:solidFill>
                            <a:schemeClr val="tx1"/>
                          </a:solidFill>
                          <a:latin typeface="微軟正黑體" pitchFamily="34" charset="-120"/>
                          <a:ea typeface="微軟正黑體" pitchFamily="34" charset="-120"/>
                        </a:rPr>
                        <a:t>114</a:t>
                      </a:r>
                      <a:r>
                        <a:rPr lang="zh-TW" altLang="en-US" sz="1800" b="0" dirty="0" smtClean="0">
                          <a:solidFill>
                            <a:schemeClr val="tx1"/>
                          </a:solidFill>
                          <a:latin typeface="微軟正黑體" pitchFamily="34" charset="-120"/>
                          <a:ea typeface="微軟正黑體" pitchFamily="34" charset="-120"/>
                        </a:rPr>
                        <a:t>年〇月〇日 </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8"/>
                  </a:ext>
                </a:extLst>
              </a:tr>
              <a:tr h="640142">
                <a:tc>
                  <a:txBody>
                    <a:bodyPr/>
                    <a:lstStyle/>
                    <a:p>
                      <a:pPr algn="l"/>
                      <a:r>
                        <a:rPr lang="zh-TW" altLang="en-US" sz="1800" b="0" dirty="0" smtClean="0">
                          <a:solidFill>
                            <a:schemeClr val="tx1"/>
                          </a:solidFill>
                          <a:latin typeface="微軟正黑體" pitchFamily="34" charset="-120"/>
                          <a:ea typeface="微軟正黑體" pitchFamily="34" charset="-120"/>
                        </a:rPr>
                        <a:t>計畫經費合計：</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〇〇〇</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〇〇〇元</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政府經費：〇〇〇</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〇〇〇元，自籌款：〇〇〇</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〇〇〇元</a:t>
                      </a:r>
                      <a:r>
                        <a:rPr lang="en-US" altLang="zh-TW" sz="1800" b="0" dirty="0" smtClean="0">
                          <a:solidFill>
                            <a:schemeClr val="tx1"/>
                          </a:solidFill>
                          <a:latin typeface="微軟正黑體" pitchFamily="34" charset="-120"/>
                          <a:ea typeface="微軟正黑體" pitchFamily="34" charset="-120"/>
                        </a:rPr>
                        <a:t>, </a:t>
                      </a:r>
                      <a:r>
                        <a:rPr lang="zh-TW" altLang="en-US" sz="1800" b="0" dirty="0" smtClean="0">
                          <a:solidFill>
                            <a:schemeClr val="tx1"/>
                          </a:solidFill>
                          <a:latin typeface="微軟正黑體" pitchFamily="34" charset="-120"/>
                          <a:ea typeface="微軟正黑體" pitchFamily="34" charset="-120"/>
                        </a:rPr>
                        <a:t>自籌款比例：</a:t>
                      </a:r>
                      <a:r>
                        <a:rPr lang="en-US" altLang="zh-TW" sz="1800" b="0" dirty="0" smtClean="0">
                          <a:solidFill>
                            <a:schemeClr val="tx1"/>
                          </a:solidFill>
                          <a:latin typeface="微軟正黑體" pitchFamily="34" charset="-120"/>
                          <a:ea typeface="微軟正黑體" pitchFamily="34" charset="-120"/>
                        </a:rPr>
                        <a:t> </a:t>
                      </a:r>
                      <a:r>
                        <a:rPr lang="zh-TW" altLang="en-US" sz="1800" b="0" dirty="0" smtClean="0">
                          <a:solidFill>
                            <a:schemeClr val="tx1"/>
                          </a:solidFill>
                          <a:latin typeface="微軟正黑體" pitchFamily="34" charset="-120"/>
                          <a:ea typeface="微軟正黑體" pitchFamily="34" charset="-120"/>
                        </a:rPr>
                        <a:t>政府款〇〇</a:t>
                      </a:r>
                      <a:r>
                        <a:rPr lang="en-US" altLang="zh-TW" sz="1800" b="0" dirty="0" smtClean="0">
                          <a:solidFill>
                            <a:schemeClr val="tx1"/>
                          </a:solidFill>
                          <a:latin typeface="微軟正黑體" pitchFamily="34" charset="-120"/>
                          <a:ea typeface="微軟正黑體" pitchFamily="34" charset="-120"/>
                        </a:rPr>
                        <a:t>%)</a:t>
                      </a:r>
                      <a:endParaRPr lang="zh-TW" altLang="en-US" sz="1800" b="0" dirty="0" smtClean="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9"/>
                  </a:ext>
                </a:extLst>
              </a:tr>
              <a:tr h="11888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latin typeface="微軟正黑體" pitchFamily="34" charset="-120"/>
                          <a:ea typeface="微軟正黑體" pitchFamily="34" charset="-120"/>
                        </a:rPr>
                        <a:t>本</a:t>
                      </a:r>
                      <a:r>
                        <a:rPr lang="zh-TW" altLang="en-US" sz="1800" b="0" smtClean="0">
                          <a:latin typeface="微軟正黑體" pitchFamily="34" charset="-120"/>
                          <a:ea typeface="微軟正黑體" pitchFamily="34" charset="-120"/>
                        </a:rPr>
                        <a:t>計畫重點：</a:t>
                      </a:r>
                      <a:endParaRPr lang="en-US" altLang="zh-TW" sz="1800" b="0" dirty="0" smtClean="0">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800" b="0" dirty="0" smtClean="0">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800" b="0" dirty="0" smtClean="0">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800" b="0" dirty="0" smtClean="0">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800" b="0" dirty="0" smtClean="0">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1362938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編號版面配置區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C488B54-E78B-40E8-9FBA-622526054144}" type="slidenum">
              <a:rPr kumimoji="0" lang="en-US" altLang="zh-TW" sz="1800">
                <a:latin typeface="Constantia" panose="02030602050306030303" pitchFamily="18" charset="0"/>
                <a:ea typeface="標楷體" panose="03000509000000000000" pitchFamily="65" charset="-120"/>
              </a:rPr>
              <a:pPr/>
              <a:t>44</a:t>
            </a:fld>
            <a:endParaRPr kumimoji="0" lang="en-US" altLang="zh-TW" sz="1800">
              <a:latin typeface="Constantia" panose="02030602050306030303" pitchFamily="18" charset="0"/>
              <a:ea typeface="標楷體" panose="03000509000000000000" pitchFamily="65" charset="-120"/>
            </a:endParaRPr>
          </a:p>
        </p:txBody>
      </p:sp>
      <p:sp>
        <p:nvSpPr>
          <p:cNvPr id="8196" name="Text Box 105"/>
          <p:cNvSpPr txBox="1">
            <a:spLocks noChangeArrowheads="1"/>
          </p:cNvSpPr>
          <p:nvPr/>
        </p:nvSpPr>
        <p:spPr bwMode="auto">
          <a:xfrm>
            <a:off x="0" y="1052736"/>
            <a:ext cx="9109075" cy="1692275"/>
          </a:xfrm>
          <a:prstGeom prst="rect">
            <a:avLst/>
          </a:prstGeom>
          <a:noFill/>
          <a:ln>
            <a:noFill/>
          </a:ln>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二、輔導單位：</a:t>
            </a:r>
            <a:endParaRPr lang="en-US" altLang="zh-TW" b="1" dirty="0" smtClean="0">
              <a:latin typeface="微軟正黑體" panose="020B0604030504040204" pitchFamily="34" charset="-120"/>
              <a:ea typeface="微軟正黑體" panose="020B0604030504040204" pitchFamily="34" charset="-120"/>
            </a:endParaRPr>
          </a:p>
          <a:p>
            <a:pPr marL="265113" eaLnBrk="1" hangingPunct="1">
              <a:defRPr/>
            </a:pPr>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			</a:t>
            </a:r>
            <a:endPar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265113" eaLnBrk="1" hangingPunct="1">
              <a:defRPr/>
            </a:pPr>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	</a:t>
            </a:r>
          </a:p>
          <a:p>
            <a:pPr marL="265113" eaLnBrk="1" hangingPunct="1">
              <a:defRPr/>
            </a:pPr>
            <a:r>
              <a:rPr lang="en-US" altLang="zh-TW" sz="2000" dirty="0" smtClean="0">
                <a:latin typeface="微軟正黑體" panose="020B0604030504040204" pitchFamily="34" charset="-120"/>
                <a:ea typeface="微軟正黑體" panose="020B0604030504040204" pitchFamily="34" charset="-120"/>
              </a:rPr>
              <a:t>	</a:t>
            </a:r>
          </a:p>
          <a:p>
            <a:pPr marL="265113" eaLnBrk="1" hangingPunct="1">
              <a:defRPr/>
            </a:pPr>
            <a:r>
              <a:rPr lang="zh-TW" altLang="en-US" sz="2000" dirty="0" smtClean="0">
                <a:latin typeface="微軟正黑體" panose="020B0604030504040204" pitchFamily="34" charset="-120"/>
                <a:ea typeface="微軟正黑體" panose="020B0604030504040204" pitchFamily="34" charset="-120"/>
              </a:rPr>
              <a:t>    </a:t>
            </a:r>
          </a:p>
        </p:txBody>
      </p:sp>
      <p:graphicFrame>
        <p:nvGraphicFramePr>
          <p:cNvPr id="7" name="表格 6"/>
          <p:cNvGraphicFramePr>
            <a:graphicFrameLocks noGrp="1"/>
          </p:cNvGraphicFramePr>
          <p:nvPr>
            <p:extLst>
              <p:ext uri="{D42A27DB-BD31-4B8C-83A1-F6EECF244321}">
                <p14:modId xmlns:p14="http://schemas.microsoft.com/office/powerpoint/2010/main" val="2785373258"/>
              </p:ext>
            </p:extLst>
          </p:nvPr>
        </p:nvGraphicFramePr>
        <p:xfrm>
          <a:off x="576263" y="1532161"/>
          <a:ext cx="8280400" cy="4237038"/>
        </p:xfrm>
        <a:graphic>
          <a:graphicData uri="http://schemas.openxmlformats.org/drawingml/2006/table">
            <a:tbl>
              <a:tblPr firstRow="1" bandRow="1">
                <a:tableStyleId>{5C22544A-7EE6-4342-B048-85BDC9FD1C3A}</a:tableStyleId>
              </a:tblPr>
              <a:tblGrid>
                <a:gridCol w="2760133">
                  <a:extLst>
                    <a:ext uri="{9D8B030D-6E8A-4147-A177-3AD203B41FA5}">
                      <a16:colId xmlns:a16="http://schemas.microsoft.com/office/drawing/2014/main" val="20000"/>
                    </a:ext>
                  </a:extLst>
                </a:gridCol>
                <a:gridCol w="2855846">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368277">
                  <a:extLst>
                    <a:ext uri="{9D8B030D-6E8A-4147-A177-3AD203B41FA5}">
                      <a16:colId xmlns:a16="http://schemas.microsoft.com/office/drawing/2014/main" val="20003"/>
                    </a:ext>
                  </a:extLst>
                </a:gridCol>
              </a:tblGrid>
              <a:tr h="370868">
                <a:tc>
                  <a:txBody>
                    <a:bodyPr/>
                    <a:lstStyle/>
                    <a:p>
                      <a:pPr algn="l"/>
                      <a:r>
                        <a:rPr lang="zh-TW" altLang="en-US" sz="1800" b="1" dirty="0" smtClean="0">
                          <a:solidFill>
                            <a:schemeClr val="tx1"/>
                          </a:solidFill>
                          <a:latin typeface="微軟正黑體" pitchFamily="34" charset="-120"/>
                          <a:ea typeface="微軟正黑體" pitchFamily="34" charset="-120"/>
                        </a:rPr>
                        <a:t>單位</a:t>
                      </a:r>
                      <a:r>
                        <a:rPr lang="zh-TW" altLang="zh-TW" sz="1800" b="1" dirty="0" smtClean="0">
                          <a:solidFill>
                            <a:schemeClr val="tx1"/>
                          </a:solidFill>
                          <a:latin typeface="微軟正黑體" pitchFamily="34" charset="-120"/>
                          <a:ea typeface="微軟正黑體" pitchFamily="34" charset="-120"/>
                        </a:rPr>
                        <a:t>名稱</a:t>
                      </a:r>
                      <a:r>
                        <a:rPr lang="zh-TW" altLang="en-US" sz="1800" b="1" dirty="0" smtClean="0">
                          <a:solidFill>
                            <a:schemeClr val="tx1"/>
                          </a:solidFill>
                          <a:latin typeface="微軟正黑體" pitchFamily="34" charset="-120"/>
                          <a:ea typeface="微軟正黑體" pitchFamily="34" charset="-120"/>
                        </a:rPr>
                        <a:t>：</a:t>
                      </a:r>
                      <a:endParaRPr lang="zh-TW" altLang="en-US" sz="1800" dirty="0">
                        <a:solidFill>
                          <a:schemeClr val="tx1"/>
                        </a:solidFill>
                        <a:latin typeface="微軟正黑體" pitchFamily="34" charset="-120"/>
                        <a:ea typeface="微軟正黑體" pitchFamily="34" charset="-12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tx1"/>
                          </a:solidFill>
                          <a:latin typeface="微軟正黑體" panose="020B0604030504040204" pitchFamily="34" charset="-120"/>
                          <a:ea typeface="微軟正黑體" panose="020B0604030504040204" pitchFamily="34" charset="-120"/>
                        </a:rPr>
                        <a:t>〇〇〇〇〇〇〇〇</a:t>
                      </a:r>
                      <a:endParaRPr lang="en-US" altLang="zh-TW" sz="18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370868">
                <a:tc>
                  <a:txBody>
                    <a:bodyPr/>
                    <a:lstStyle/>
                    <a:p>
                      <a:pPr algn="l"/>
                      <a:r>
                        <a:rPr lang="zh-TW" altLang="en-US" sz="1800" smtClean="0">
                          <a:solidFill>
                            <a:schemeClr val="tx1"/>
                          </a:solidFill>
                          <a:latin typeface="微軟正黑體" pitchFamily="34" charset="-120"/>
                          <a:ea typeface="微軟正黑體" pitchFamily="34" charset="-120"/>
                          <a:cs typeface="Times New Roman" panose="02020603050405020304" pitchFamily="18" charset="0"/>
                        </a:rPr>
                        <a:t>資本額：</a:t>
                      </a:r>
                      <a:endParaRPr lang="zh-TW" altLang="en-US" sz="1800" dirty="0">
                        <a:solidFill>
                          <a:schemeClr val="tx1"/>
                        </a:solidFill>
                        <a:latin typeface="微軟正黑體" pitchFamily="34" charset="-120"/>
                        <a:ea typeface="微軟正黑體" pitchFamily="34" charset="-12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tx1"/>
                          </a:solidFill>
                          <a:latin typeface="微軟正黑體" panose="020B0604030504040204" pitchFamily="34" charset="-120"/>
                          <a:ea typeface="微軟正黑體" panose="020B0604030504040204" pitchFamily="34" charset="-120"/>
                        </a:rPr>
                        <a:t>〇〇</a:t>
                      </a:r>
                      <a:r>
                        <a:rPr lang="en-US" altLang="zh-TW" sz="1800" b="1" dirty="0" smtClean="0">
                          <a:solidFill>
                            <a:schemeClr val="tx1"/>
                          </a:solidFill>
                          <a:latin typeface="微軟正黑體" panose="020B0604030504040204" pitchFamily="34" charset="-120"/>
                          <a:ea typeface="微軟正黑體" panose="020B0604030504040204" pitchFamily="34" charset="-120"/>
                        </a:rPr>
                        <a:t>,</a:t>
                      </a:r>
                      <a:r>
                        <a:rPr lang="zh-TW" altLang="en-US" sz="1800" b="1" dirty="0" smtClean="0">
                          <a:solidFill>
                            <a:schemeClr val="tx1"/>
                          </a:solidFill>
                          <a:latin typeface="微軟正黑體" panose="020B0604030504040204" pitchFamily="34" charset="-120"/>
                          <a:ea typeface="微軟正黑體" panose="020B0604030504040204" pitchFamily="34" charset="-120"/>
                        </a:rPr>
                        <a:t>〇〇〇</a:t>
                      </a:r>
                      <a:r>
                        <a:rPr lang="en-US" altLang="zh-TW" sz="1800" b="1" dirty="0" smtClean="0">
                          <a:solidFill>
                            <a:schemeClr val="tx1"/>
                          </a:solidFill>
                          <a:latin typeface="微軟正黑體" panose="020B0604030504040204" pitchFamily="34" charset="-120"/>
                          <a:ea typeface="微軟正黑體" panose="020B0604030504040204" pitchFamily="34" charset="-120"/>
                        </a:rPr>
                        <a:t>,</a:t>
                      </a:r>
                      <a:r>
                        <a:rPr lang="zh-TW" altLang="en-US" sz="1800" b="1" dirty="0" smtClean="0">
                          <a:solidFill>
                            <a:schemeClr val="tx1"/>
                          </a:solidFill>
                          <a:latin typeface="微軟正黑體" panose="020B0604030504040204" pitchFamily="34" charset="-120"/>
                          <a:ea typeface="微軟正黑體" panose="020B0604030504040204" pitchFamily="34" charset="-120"/>
                        </a:rPr>
                        <a:t>〇〇〇</a:t>
                      </a:r>
                      <a:r>
                        <a:rPr lang="zh-TW" altLang="en-US" sz="18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元</a:t>
                      </a:r>
                      <a:endParaRPr lang="zh-TW" altLang="en-US" sz="1800" dirty="0" smtClean="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員工人數：</a:t>
                      </a:r>
                      <a:endParaRPr lang="zh-TW" altLang="en-US" sz="1800" dirty="0" smtClean="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tx1"/>
                          </a:solidFill>
                          <a:latin typeface="微軟正黑體" panose="020B0604030504040204" pitchFamily="34" charset="-120"/>
                          <a:ea typeface="微軟正黑體" panose="020B0604030504040204" pitchFamily="34" charset="-120"/>
                        </a:rPr>
                        <a:t>〇〇〇</a:t>
                      </a:r>
                      <a:r>
                        <a:rPr lang="zh-TW" altLang="en-US" sz="18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人 </a:t>
                      </a:r>
                      <a:endParaRPr lang="zh-TW" altLang="en-US" sz="1800" dirty="0" smtClean="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68">
                <a:tc>
                  <a:txBody>
                    <a:bodyPr/>
                    <a:lstStyle/>
                    <a:p>
                      <a:pPr algn="l"/>
                      <a:r>
                        <a:rPr lang="zh-TW" altLang="en-US" sz="1800" smtClean="0">
                          <a:solidFill>
                            <a:schemeClr val="tx1"/>
                          </a:solidFill>
                          <a:latin typeface="微軟正黑體" pitchFamily="34" charset="-120"/>
                          <a:ea typeface="微軟正黑體" pitchFamily="34" charset="-120"/>
                          <a:cs typeface="Times New Roman" panose="02020603050405020304" pitchFamily="18" charset="0"/>
                        </a:rPr>
                        <a:t>行業別：</a:t>
                      </a:r>
                      <a:endParaRPr lang="zh-TW" altLang="en-US" sz="1800" dirty="0">
                        <a:solidFill>
                          <a:schemeClr val="tx1"/>
                        </a:solidFill>
                        <a:latin typeface="微軟正黑體" pitchFamily="34" charset="-120"/>
                        <a:ea typeface="微軟正黑體" pitchFamily="34" charset="-12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r>
                        <a:rPr lang="zh-TW" altLang="en-US" sz="18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機械設備製造業</a:t>
                      </a:r>
                      <a:endParaRPr lang="zh-TW" altLang="en-US" sz="1800" dirty="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2"/>
                  </a:ext>
                </a:extLst>
              </a:tr>
              <a:tr h="370868">
                <a:tc>
                  <a:txBody>
                    <a:bodyPr/>
                    <a:lstStyle/>
                    <a:p>
                      <a:pPr algn="l"/>
                      <a:r>
                        <a:rPr lang="zh-TW" altLang="en-US" sz="1800" smtClean="0">
                          <a:solidFill>
                            <a:schemeClr val="tx1"/>
                          </a:solidFill>
                          <a:latin typeface="微軟正黑體" pitchFamily="34" charset="-120"/>
                          <a:ea typeface="微軟正黑體" pitchFamily="34" charset="-120"/>
                          <a:cs typeface="Times New Roman" panose="02020603050405020304" pitchFamily="18" charset="0"/>
                        </a:rPr>
                        <a:t>主要產品：</a:t>
                      </a:r>
                      <a:endParaRPr lang="zh-TW" altLang="en-US" sz="1800" dirty="0">
                        <a:solidFill>
                          <a:schemeClr val="tx1"/>
                        </a:solidFill>
                        <a:latin typeface="微軟正黑體" pitchFamily="34" charset="-120"/>
                        <a:ea typeface="微軟正黑體" pitchFamily="34" charset="-12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r>
                        <a:rPr lang="zh-TW" altLang="en-US" sz="1800" b="1" dirty="0" smtClean="0">
                          <a:solidFill>
                            <a:schemeClr val="tx1"/>
                          </a:solidFill>
                          <a:latin typeface="微軟正黑體" panose="020B0604030504040204" pitchFamily="34" charset="-120"/>
                          <a:ea typeface="微軟正黑體" panose="020B0604030504040204" pitchFamily="34" charset="-120"/>
                        </a:rPr>
                        <a:t>〇〇〇</a:t>
                      </a:r>
                      <a:r>
                        <a:rPr lang="zh-TW" altLang="en-US" sz="1800" dirty="0" smtClean="0">
                          <a:solidFill>
                            <a:schemeClr val="tx1"/>
                          </a:solidFill>
                          <a:latin typeface="微軟正黑體" panose="020B0604030504040204" pitchFamily="34" charset="-120"/>
                          <a:ea typeface="微軟正黑體" panose="020B0604030504040204" pitchFamily="34" charset="-120"/>
                        </a:rPr>
                        <a:t>系統整合服務</a:t>
                      </a:r>
                      <a:endParaRPr lang="zh-TW" altLang="en-US" sz="1800" dirty="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3"/>
                  </a:ext>
                </a:extLst>
              </a:tr>
              <a:tr h="370868">
                <a:tc>
                  <a:txBody>
                    <a:bodyPr/>
                    <a:lstStyle/>
                    <a:p>
                      <a:pPr algn="l"/>
                      <a:r>
                        <a:rPr lang="zh-TW" altLang="en-US" sz="1800" smtClean="0">
                          <a:solidFill>
                            <a:schemeClr val="tx1"/>
                          </a:solidFill>
                          <a:latin typeface="微軟正黑體" pitchFamily="34" charset="-120"/>
                          <a:ea typeface="微軟正黑體" pitchFamily="34" charset="-120"/>
                        </a:rPr>
                        <a:t>公司統一編號：</a:t>
                      </a:r>
                      <a:endParaRPr lang="zh-TW" altLang="en-US" sz="1800" dirty="0">
                        <a:solidFill>
                          <a:schemeClr val="tx1"/>
                        </a:solidFill>
                        <a:latin typeface="微軟正黑體" pitchFamily="34" charset="-120"/>
                        <a:ea typeface="微軟正黑體" pitchFamily="34" charset="-12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r>
                        <a:rPr lang="zh-TW" altLang="en-US" sz="1800" b="1" dirty="0" smtClean="0">
                          <a:solidFill>
                            <a:schemeClr val="tx1"/>
                          </a:solidFill>
                          <a:latin typeface="微軟正黑體" panose="020B0604030504040204" pitchFamily="34" charset="-120"/>
                          <a:ea typeface="微軟正黑體" panose="020B0604030504040204" pitchFamily="34" charset="-120"/>
                        </a:rPr>
                        <a:t>〇〇〇〇</a:t>
                      </a:r>
                      <a:endParaRPr lang="zh-TW" altLang="en-US" sz="1800" dirty="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4"/>
                  </a:ext>
                </a:extLst>
              </a:tr>
              <a:tr h="370868">
                <a:tc>
                  <a:txBody>
                    <a:bodyPr/>
                    <a:lstStyle/>
                    <a:p>
                      <a:pPr algn="l"/>
                      <a:r>
                        <a:rPr lang="zh-TW" altLang="en-US" sz="1800" dirty="0" smtClean="0">
                          <a:solidFill>
                            <a:schemeClr val="tx1"/>
                          </a:solidFill>
                          <a:latin typeface="微軟正黑體" pitchFamily="34" charset="-120"/>
                          <a:ea typeface="微軟正黑體" pitchFamily="34" charset="-120"/>
                        </a:rPr>
                        <a:t>經營概況營業額：</a:t>
                      </a:r>
                      <a:endParaRPr lang="zh-TW" altLang="en-US" sz="1800" dirty="0">
                        <a:solidFill>
                          <a:schemeClr val="tx1"/>
                        </a:solidFill>
                        <a:latin typeface="微軟正黑體" pitchFamily="34" charset="-120"/>
                        <a:ea typeface="微軟正黑體" pitchFamily="34" charset="-12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tx1"/>
                          </a:solidFill>
                          <a:latin typeface="微軟正黑體" panose="020B0604030504040204" pitchFamily="34" charset="-120"/>
                          <a:ea typeface="微軟正黑體" panose="020B0604030504040204" pitchFamily="34" charset="-120"/>
                        </a:rPr>
                        <a:t>〇〇</a:t>
                      </a:r>
                      <a:r>
                        <a:rPr lang="en-US" altLang="zh-TW" sz="1800" b="1" dirty="0" smtClean="0">
                          <a:solidFill>
                            <a:schemeClr val="tx1"/>
                          </a:solidFill>
                          <a:latin typeface="微軟正黑體" panose="020B0604030504040204" pitchFamily="34" charset="-120"/>
                          <a:ea typeface="微軟正黑體" panose="020B0604030504040204" pitchFamily="34" charset="-120"/>
                        </a:rPr>
                        <a:t>,</a:t>
                      </a:r>
                      <a:r>
                        <a:rPr lang="zh-TW" altLang="en-US" sz="1800" b="1" dirty="0" smtClean="0">
                          <a:solidFill>
                            <a:schemeClr val="tx1"/>
                          </a:solidFill>
                          <a:latin typeface="微軟正黑體" panose="020B0604030504040204" pitchFamily="34" charset="-120"/>
                          <a:ea typeface="微軟正黑體" panose="020B0604030504040204" pitchFamily="34" charset="-120"/>
                        </a:rPr>
                        <a:t>〇〇〇</a:t>
                      </a:r>
                      <a:r>
                        <a:rPr lang="en-US" altLang="zh-TW" sz="1800" b="1" dirty="0" smtClean="0">
                          <a:solidFill>
                            <a:schemeClr val="tx1"/>
                          </a:solidFill>
                          <a:latin typeface="微軟正黑體" panose="020B0604030504040204" pitchFamily="34" charset="-120"/>
                          <a:ea typeface="微軟正黑體" panose="020B0604030504040204" pitchFamily="34" charset="-120"/>
                        </a:rPr>
                        <a:t>,</a:t>
                      </a:r>
                      <a:r>
                        <a:rPr lang="zh-TW" altLang="en-US" sz="1800" b="1" dirty="0" smtClean="0">
                          <a:solidFill>
                            <a:schemeClr val="tx1"/>
                          </a:solidFill>
                          <a:latin typeface="微軟正黑體" panose="020B0604030504040204" pitchFamily="34" charset="-120"/>
                          <a:ea typeface="微軟正黑體" panose="020B0604030504040204" pitchFamily="34" charset="-120"/>
                        </a:rPr>
                        <a:t>〇〇〇</a:t>
                      </a:r>
                      <a:r>
                        <a:rPr lang="zh-TW" altLang="en-US" sz="18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元</a:t>
                      </a:r>
                      <a:endParaRPr lang="zh-TW" altLang="en-US" sz="1800" dirty="0" smtClean="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5"/>
                  </a:ext>
                </a:extLst>
              </a:tr>
              <a:tr h="2011830">
                <a:tc>
                  <a:txBody>
                    <a:bodyPr/>
                    <a:lstStyle/>
                    <a:p>
                      <a:pPr marL="0" marR="0" indent="0" algn="dist"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chemeClr val="tx1"/>
                          </a:solidFill>
                          <a:latin typeface="微軟正黑體" pitchFamily="34" charset="-120"/>
                          <a:ea typeface="微軟正黑體" pitchFamily="34" charset="-120"/>
                        </a:rPr>
                        <a:t>相關輔導執行案例說明：</a:t>
                      </a:r>
                      <a:endParaRPr lang="en-US" altLang="zh-TW" sz="1800" dirty="0" smtClean="0">
                        <a:solidFill>
                          <a:schemeClr val="tx1"/>
                        </a:solidFill>
                        <a:latin typeface="微軟正黑體" pitchFamily="34" charset="-120"/>
                        <a:ea typeface="微軟正黑體" pitchFamily="34" charset="-12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endParaRPr lang="en-US" altLang="zh-TW" sz="1800" dirty="0" smtClean="0">
                        <a:solidFill>
                          <a:schemeClr val="tx1"/>
                        </a:solidFill>
                      </a:endParaRPr>
                    </a:p>
                    <a:p>
                      <a:endParaRPr lang="en-US" altLang="zh-TW" sz="1800" dirty="0" smtClean="0">
                        <a:solidFill>
                          <a:schemeClr val="tx1"/>
                        </a:solidFill>
                      </a:endParaRPr>
                    </a:p>
                    <a:p>
                      <a:endParaRPr lang="en-US" altLang="zh-TW" sz="1800" dirty="0" smtClean="0">
                        <a:solidFill>
                          <a:schemeClr val="tx1"/>
                        </a:solidFill>
                      </a:endParaRPr>
                    </a:p>
                    <a:p>
                      <a:endParaRPr lang="en-US" altLang="zh-TW" sz="1800" dirty="0" smtClean="0">
                        <a:solidFill>
                          <a:schemeClr val="tx1"/>
                        </a:solidFill>
                      </a:endParaRPr>
                    </a:p>
                    <a:p>
                      <a:endParaRPr lang="en-US" altLang="zh-TW" sz="1800" dirty="0" smtClean="0">
                        <a:solidFill>
                          <a:schemeClr val="tx1"/>
                        </a:solidFill>
                      </a:endParaRPr>
                    </a:p>
                    <a:p>
                      <a:endParaRPr lang="en-US" altLang="zh-TW" sz="1800" dirty="0" smtClean="0">
                        <a:solidFill>
                          <a:schemeClr val="tx1"/>
                        </a:solidFill>
                      </a:endParaRPr>
                    </a:p>
                    <a:p>
                      <a:endParaRPr lang="zh-TW" altLang="en-US" sz="1800" dirty="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6"/>
                  </a:ext>
                </a:extLst>
              </a:tr>
            </a:tbl>
          </a:graphicData>
        </a:graphic>
      </p:graphicFrame>
      <p:sp>
        <p:nvSpPr>
          <p:cNvPr id="8" name="Rectangle 2"/>
          <p:cNvSpPr>
            <a:spLocks noGrp="1" noChangeArrowheads="1"/>
          </p:cNvSpPr>
          <p:nvPr>
            <p:ph type="title"/>
          </p:nvPr>
        </p:nvSpPr>
        <p:spPr bwMode="auto">
          <a:xfrm>
            <a:off x="395536" y="-23997"/>
            <a:ext cx="4824536"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kumimoji="1" lang="zh-TW" altLang="en-US" b="1" dirty="0">
                <a:latin typeface="微軟正黑體" panose="020B0604030504040204" pitchFamily="34" charset="-120"/>
                <a:ea typeface="微軟正黑體" panose="020B0604030504040204" pitchFamily="34" charset="-120"/>
              </a:rPr>
              <a:t>肆、附錄</a:t>
            </a:r>
            <a:r>
              <a:rPr lang="en-US" altLang="zh-TW" sz="2800" dirty="0" smtClean="0">
                <a:latin typeface="微軟正黑體" panose="020B0604030504040204" pitchFamily="34" charset="-120"/>
                <a:ea typeface="微軟正黑體" panose="020B0604030504040204" pitchFamily="34" charset="-120"/>
              </a:rPr>
              <a:t>-</a:t>
            </a:r>
            <a:r>
              <a:rPr lang="zh-TW" altLang="en-US" sz="2800" dirty="0" smtClean="0">
                <a:latin typeface="微軟正黑體" panose="020B0604030504040204" pitchFamily="34" charset="-120"/>
                <a:ea typeface="微軟正黑體" panose="020B0604030504040204" pitchFamily="34" charset="-120"/>
              </a:rPr>
              <a:t>基本資料</a:t>
            </a:r>
          </a:p>
        </p:txBody>
      </p:sp>
    </p:spTree>
    <p:extLst>
      <p:ext uri="{BB962C8B-B14F-4D97-AF65-F5344CB8AC3E}">
        <p14:creationId xmlns:p14="http://schemas.microsoft.com/office/powerpoint/2010/main" val="17972718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45</a:t>
            </a:fld>
            <a:endParaRPr lang="zh-TW" altLang="en-US"/>
          </a:p>
        </p:txBody>
      </p:sp>
      <p:sp>
        <p:nvSpPr>
          <p:cNvPr id="7" name="Rectangle 2"/>
          <p:cNvSpPr txBox="1">
            <a:spLocks noChangeArrowheads="1"/>
          </p:cNvSpPr>
          <p:nvPr/>
        </p:nvSpPr>
        <p:spPr bwMode="auto">
          <a:xfrm>
            <a:off x="239028" y="934087"/>
            <a:ext cx="6121400" cy="224676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361950" lvl="1" algn="l">
              <a:spcBef>
                <a:spcPts val="0"/>
              </a:spcBef>
            </a:pPr>
            <a:r>
              <a:rPr lang="en-US" altLang="zh-TW" sz="2000" dirty="0" smtClean="0"/>
              <a:t>SMB</a:t>
            </a:r>
            <a:r>
              <a:rPr lang="zh-TW" altLang="en-US" sz="2000" dirty="0" smtClean="0"/>
              <a:t>規格</a:t>
            </a:r>
            <a:r>
              <a:rPr lang="en-US" altLang="zh-TW" sz="2000" dirty="0" smtClean="0"/>
              <a:t>:</a:t>
            </a:r>
          </a:p>
          <a:p>
            <a:pPr marL="361950" lvl="1" algn="l">
              <a:spcBef>
                <a:spcPts val="0"/>
              </a:spcBef>
            </a:pPr>
            <a:endParaRPr lang="en-US" altLang="zh-TW" sz="2000" dirty="0"/>
          </a:p>
          <a:p>
            <a:pPr marL="361950" lvl="1" algn="l">
              <a:spcBef>
                <a:spcPts val="0"/>
              </a:spcBef>
            </a:pPr>
            <a:endParaRPr lang="en-US" altLang="zh-TW" sz="2000" dirty="0" smtClean="0"/>
          </a:p>
          <a:p>
            <a:pPr marL="361950" lvl="1" algn="l">
              <a:spcBef>
                <a:spcPts val="0"/>
              </a:spcBef>
            </a:pPr>
            <a:r>
              <a:rPr lang="en-US" altLang="zh-TW" sz="2000" dirty="0" smtClean="0"/>
              <a:t>Server</a:t>
            </a:r>
            <a:r>
              <a:rPr lang="zh-TW" altLang="en-US" sz="2000" dirty="0" smtClean="0"/>
              <a:t>規格</a:t>
            </a:r>
            <a:r>
              <a:rPr lang="en-US" altLang="zh-TW" sz="2000" dirty="0" smtClean="0"/>
              <a:t>:</a:t>
            </a:r>
          </a:p>
          <a:p>
            <a:pPr marL="361950" lvl="1" algn="l">
              <a:spcBef>
                <a:spcPts val="0"/>
              </a:spcBef>
            </a:pPr>
            <a:endParaRPr lang="en-US" altLang="zh-TW" sz="2000" dirty="0"/>
          </a:p>
          <a:p>
            <a:pPr marL="361950" lvl="1" algn="l">
              <a:spcBef>
                <a:spcPts val="0"/>
              </a:spcBef>
            </a:pPr>
            <a:endParaRPr lang="en-US" altLang="zh-TW" sz="2000" dirty="0" smtClean="0"/>
          </a:p>
          <a:p>
            <a:pPr marL="361950" lvl="1" algn="l">
              <a:spcBef>
                <a:spcPts val="0"/>
              </a:spcBef>
            </a:pPr>
            <a:r>
              <a:rPr lang="zh-TW" altLang="en-US" sz="2000" dirty="0" smtClean="0"/>
              <a:t>周邊</a:t>
            </a:r>
            <a:r>
              <a:rPr lang="zh-TW" altLang="en-US" sz="2000" dirty="0"/>
              <a:t>硬體</a:t>
            </a:r>
            <a:r>
              <a:rPr lang="zh-TW" altLang="en-US" sz="2000" dirty="0" smtClean="0"/>
              <a:t>規格</a:t>
            </a:r>
            <a:r>
              <a:rPr lang="en-US" altLang="zh-TW" sz="2000" dirty="0" smtClean="0"/>
              <a:t>:</a:t>
            </a:r>
            <a:endParaRPr lang="zh-TW" altLang="en-US" sz="2000" dirty="0" smtClean="0"/>
          </a:p>
        </p:txBody>
      </p:sp>
      <p:sp>
        <p:nvSpPr>
          <p:cNvPr id="5" name="Rectangle 2"/>
          <p:cNvSpPr>
            <a:spLocks noGrp="1" noChangeArrowheads="1"/>
          </p:cNvSpPr>
          <p:nvPr>
            <p:ph type="title"/>
          </p:nvPr>
        </p:nvSpPr>
        <p:spPr bwMode="auto">
          <a:xfrm>
            <a:off x="827584" y="-27384"/>
            <a:ext cx="6120680"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kumimoji="1" lang="zh-TW" altLang="en-US" b="1" dirty="0" smtClean="0">
                <a:latin typeface="微軟正黑體" panose="020B0604030504040204" pitchFamily="34" charset="-120"/>
                <a:ea typeface="微軟正黑體" panose="020B0604030504040204" pitchFamily="34" charset="-120"/>
              </a:rPr>
              <a:t>肆、附錄</a:t>
            </a:r>
            <a:r>
              <a:rPr lang="en-US" altLang="zh-TW" sz="2800" dirty="0" smtClean="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本案系統硬體規格</a:t>
            </a:r>
            <a:r>
              <a:rPr lang="zh-TW" altLang="en-US" sz="2800" dirty="0" smtClean="0">
                <a:latin typeface="微軟正黑體" panose="020B0604030504040204" pitchFamily="34" charset="-120"/>
                <a:ea typeface="微軟正黑體" panose="020B0604030504040204" pitchFamily="34" charset="-120"/>
              </a:rPr>
              <a:t>說明</a:t>
            </a:r>
          </a:p>
        </p:txBody>
      </p:sp>
    </p:spTree>
    <p:extLst>
      <p:ext uri="{BB962C8B-B14F-4D97-AF65-F5344CB8AC3E}">
        <p14:creationId xmlns:p14="http://schemas.microsoft.com/office/powerpoint/2010/main" val="33921122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46</a:t>
            </a:fld>
            <a:endParaRPr lang="zh-TW" altLang="en-US"/>
          </a:p>
        </p:txBody>
      </p:sp>
      <p:graphicFrame>
        <p:nvGraphicFramePr>
          <p:cNvPr id="54" name="表格 53"/>
          <p:cNvGraphicFramePr>
            <a:graphicFrameLocks noGrp="1"/>
          </p:cNvGraphicFramePr>
          <p:nvPr>
            <p:extLst>
              <p:ext uri="{D42A27DB-BD31-4B8C-83A1-F6EECF244321}">
                <p14:modId xmlns:p14="http://schemas.microsoft.com/office/powerpoint/2010/main" val="1325894769"/>
              </p:ext>
            </p:extLst>
          </p:nvPr>
        </p:nvGraphicFramePr>
        <p:xfrm>
          <a:off x="683568" y="1124744"/>
          <a:ext cx="7992888" cy="4810320"/>
        </p:xfrm>
        <a:graphic>
          <a:graphicData uri="http://schemas.openxmlformats.org/drawingml/2006/table">
            <a:tbl>
              <a:tblPr/>
              <a:tblGrid>
                <a:gridCol w="275141">
                  <a:extLst>
                    <a:ext uri="{9D8B030D-6E8A-4147-A177-3AD203B41FA5}">
                      <a16:colId xmlns:a16="http://schemas.microsoft.com/office/drawing/2014/main" val="20000"/>
                    </a:ext>
                  </a:extLst>
                </a:gridCol>
                <a:gridCol w="1381043">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2376264">
                  <a:extLst>
                    <a:ext uri="{9D8B030D-6E8A-4147-A177-3AD203B41FA5}">
                      <a16:colId xmlns:a16="http://schemas.microsoft.com/office/drawing/2014/main" val="20003"/>
                    </a:ext>
                  </a:extLst>
                </a:gridCol>
                <a:gridCol w="1728192">
                  <a:extLst>
                    <a:ext uri="{9D8B030D-6E8A-4147-A177-3AD203B41FA5}">
                      <a16:colId xmlns:a16="http://schemas.microsoft.com/office/drawing/2014/main" val="20004"/>
                    </a:ext>
                  </a:extLst>
                </a:gridCol>
              </a:tblGrid>
              <a:tr h="238250">
                <a:tc gridSpan="2">
                  <a:txBody>
                    <a:bodyPr/>
                    <a:lstStyle/>
                    <a:p>
                      <a:pPr algn="ctr">
                        <a:lnSpc>
                          <a:spcPct val="100000"/>
                        </a:lnSpc>
                        <a:spcAft>
                          <a:spcPts val="0"/>
                        </a:spcAft>
                      </a:pPr>
                      <a:r>
                        <a:rPr lang="zh-TW" sz="1200" b="1" kern="100" dirty="0">
                          <a:latin typeface="+mn-ea"/>
                          <a:ea typeface="+mn-ea"/>
                          <a:cs typeface="Times New Roman"/>
                        </a:rPr>
                        <a:t>設備名稱</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hMerge="1">
                  <a:txBody>
                    <a:bodyPr/>
                    <a:lstStyle/>
                    <a:p>
                      <a:endParaRPr lang="zh-TW" altLang="en-US"/>
                    </a:p>
                  </a:txBody>
                  <a:tcPr/>
                </a:tc>
                <a:tc>
                  <a:txBody>
                    <a:bodyPr/>
                    <a:lstStyle/>
                    <a:p>
                      <a:pPr algn="ctr">
                        <a:lnSpc>
                          <a:spcPct val="100000"/>
                        </a:lnSpc>
                        <a:spcAft>
                          <a:spcPts val="0"/>
                        </a:spcAft>
                      </a:pPr>
                      <a:r>
                        <a:rPr lang="zh-TW" sz="1200" b="1" kern="100" dirty="0">
                          <a:latin typeface="+mn-ea"/>
                          <a:ea typeface="+mn-ea"/>
                          <a:cs typeface="Times New Roman"/>
                        </a:rPr>
                        <a:t>設備控制器</a:t>
                      </a:r>
                      <a:r>
                        <a:rPr lang="en-US" sz="1200" b="1" kern="100" dirty="0">
                          <a:latin typeface="+mn-ea"/>
                          <a:ea typeface="+mn-ea"/>
                          <a:cs typeface="Times New Roman"/>
                        </a:rPr>
                        <a:t>/</a:t>
                      </a:r>
                      <a:r>
                        <a:rPr lang="zh-TW" sz="1200" b="1" kern="100" dirty="0">
                          <a:latin typeface="+mn-ea"/>
                          <a:ea typeface="+mn-ea"/>
                          <a:cs typeface="Times New Roman"/>
                        </a:rPr>
                        <a:t>介面</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00000"/>
                        </a:lnSpc>
                        <a:spcAft>
                          <a:spcPts val="0"/>
                        </a:spcAft>
                      </a:pPr>
                      <a:r>
                        <a:rPr lang="en-US" sz="1200" b="1" kern="100" dirty="0">
                          <a:latin typeface="+mn-ea"/>
                          <a:ea typeface="+mn-ea"/>
                          <a:cs typeface="Times New Roman"/>
                        </a:rPr>
                        <a:t>SMB</a:t>
                      </a:r>
                      <a:r>
                        <a:rPr lang="zh-TW" sz="1200" b="1" kern="100" dirty="0">
                          <a:latin typeface="+mn-ea"/>
                          <a:ea typeface="+mn-ea"/>
                          <a:cs typeface="Times New Roman"/>
                        </a:rPr>
                        <a:t>硬體品牌</a:t>
                      </a:r>
                      <a:r>
                        <a:rPr lang="en-US" sz="1200" b="1" kern="100" dirty="0">
                          <a:latin typeface="+mn-ea"/>
                          <a:ea typeface="+mn-ea"/>
                          <a:cs typeface="Times New Roman"/>
                        </a:rPr>
                        <a:t>/</a:t>
                      </a:r>
                      <a:r>
                        <a:rPr lang="zh-TW" sz="1200" b="1" kern="100" dirty="0">
                          <a:latin typeface="+mn-ea"/>
                          <a:ea typeface="+mn-ea"/>
                          <a:cs typeface="Times New Roman"/>
                        </a:rPr>
                        <a:t>型號</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00000"/>
                        </a:lnSpc>
                        <a:spcAft>
                          <a:spcPts val="0"/>
                        </a:spcAft>
                      </a:pPr>
                      <a:r>
                        <a:rPr lang="en-US" sz="1200" b="1" kern="100" dirty="0">
                          <a:latin typeface="+mn-ea"/>
                          <a:ea typeface="+mn-ea"/>
                          <a:cs typeface="Times New Roman"/>
                        </a:rPr>
                        <a:t>Server</a:t>
                      </a:r>
                      <a:r>
                        <a:rPr lang="zh-TW" sz="1200" b="1" kern="100" dirty="0">
                          <a:latin typeface="+mn-ea"/>
                          <a:ea typeface="+mn-ea"/>
                          <a:cs typeface="Times New Roman"/>
                        </a:rPr>
                        <a:t>硬體品牌</a:t>
                      </a:r>
                      <a:r>
                        <a:rPr lang="en-US" sz="1200" b="1" kern="100" dirty="0">
                          <a:latin typeface="+mn-ea"/>
                          <a:ea typeface="+mn-ea"/>
                          <a:cs typeface="Times New Roman"/>
                        </a:rPr>
                        <a:t>/</a:t>
                      </a:r>
                      <a:r>
                        <a:rPr lang="zh-TW" sz="1200" b="1" kern="100" dirty="0">
                          <a:latin typeface="+mn-ea"/>
                          <a:ea typeface="+mn-ea"/>
                          <a:cs typeface="Times New Roman"/>
                        </a:rPr>
                        <a:t>型號</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0"/>
                  </a:ext>
                </a:extLst>
              </a:tr>
              <a:tr h="504000">
                <a:tc>
                  <a:txBody>
                    <a:bodyPr/>
                    <a:lstStyle/>
                    <a:p>
                      <a:pPr algn="ctr">
                        <a:lnSpc>
                          <a:spcPct val="100000"/>
                        </a:lnSpc>
                        <a:spcAft>
                          <a:spcPts val="0"/>
                        </a:spcAft>
                      </a:pPr>
                      <a:r>
                        <a:rPr lang="en-US" sz="1200" kern="100" dirty="0">
                          <a:latin typeface="+mn-ea"/>
                          <a:ea typeface="+mn-ea"/>
                          <a:cs typeface="Times New Roman"/>
                        </a:rPr>
                        <a:t>1</a:t>
                      </a:r>
                      <a:endParaRPr lang="zh-TW"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dirty="0">
                          <a:latin typeface="+mn-ea"/>
                          <a:ea typeface="+mn-ea"/>
                          <a:cs typeface="Times New Roman"/>
                        </a:rPr>
                        <a:t>車床</a:t>
                      </a:r>
                      <a:r>
                        <a:rPr lang="en-US" sz="1200" kern="100" dirty="0">
                          <a:latin typeface="+mn-ea"/>
                          <a:ea typeface="+mn-ea"/>
                          <a:cs typeface="Times New Roman"/>
                        </a:rPr>
                        <a:t>(</a:t>
                      </a:r>
                      <a:r>
                        <a:rPr lang="zh-TW" sz="1200" kern="100" dirty="0">
                          <a:latin typeface="+mn-ea"/>
                          <a:ea typeface="+mn-ea"/>
                          <a:cs typeface="Times New Roman"/>
                        </a:rPr>
                        <a:t>名稱</a:t>
                      </a:r>
                      <a:r>
                        <a:rPr lang="en-US" sz="1200" kern="100" dirty="0">
                          <a:latin typeface="+mn-ea"/>
                          <a:ea typeface="+mn-ea"/>
                          <a:cs typeface="Times New Roman"/>
                        </a:rPr>
                        <a:t>) #1</a:t>
                      </a:r>
                      <a:endParaRPr lang="zh-TW"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TW" sz="1200" kern="100">
                          <a:latin typeface="+mn-ea"/>
                          <a:ea typeface="+mn-ea"/>
                          <a:cs typeface="Times New Roman"/>
                        </a:rPr>
                        <a:t>如</a:t>
                      </a:r>
                      <a:r>
                        <a:rPr lang="en-US" sz="1200" kern="100">
                          <a:latin typeface="+mn-ea"/>
                          <a:ea typeface="+mn-ea"/>
                          <a:cs typeface="Times New Roman"/>
                        </a:rPr>
                        <a:t>:Fanuc XXX/ </a:t>
                      </a:r>
                      <a:r>
                        <a:rPr lang="zh-TW" sz="1200" kern="100">
                          <a:latin typeface="+mn-ea"/>
                          <a:ea typeface="+mn-ea"/>
                          <a:cs typeface="Times New Roman"/>
                        </a:rPr>
                        <a:t>無通訊界面</a:t>
                      </a:r>
                      <a:r>
                        <a:rPr lang="en-US" sz="1200" kern="100">
                          <a:latin typeface="+mn-ea"/>
                          <a:ea typeface="+mn-ea"/>
                          <a:cs typeface="Times New Roman"/>
                        </a:rPr>
                        <a:t>(I/O)</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a:latin typeface="+mn-ea"/>
                          <a:ea typeface="+mn-ea"/>
                          <a:cs typeface="Times New Roman"/>
                        </a:rPr>
                        <a:t>如：研華</a:t>
                      </a:r>
                      <a:r>
                        <a:rPr lang="en-US" sz="1200" kern="100">
                          <a:latin typeface="+mn-ea"/>
                          <a:ea typeface="+mn-ea"/>
                          <a:cs typeface="Times New Roman"/>
                        </a:rPr>
                        <a:t>/UNO2271G/WebAccess</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a:latin typeface="+mn-ea"/>
                          <a:ea typeface="+mn-ea"/>
                          <a:cs typeface="Times New Roman"/>
                        </a:rPr>
                        <a:t>如</a:t>
                      </a:r>
                      <a:r>
                        <a:rPr lang="en-US" sz="1200" kern="100">
                          <a:latin typeface="+mn-ea"/>
                          <a:ea typeface="+mn-ea"/>
                          <a:cs typeface="Times New Roman"/>
                        </a:rPr>
                        <a:t>:IBM/xxxx</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4000">
                <a:tc>
                  <a:txBody>
                    <a:bodyPr/>
                    <a:lstStyle/>
                    <a:p>
                      <a:pPr algn="ctr">
                        <a:lnSpc>
                          <a:spcPct val="100000"/>
                        </a:lnSpc>
                        <a:spcAft>
                          <a:spcPts val="0"/>
                        </a:spcAft>
                      </a:pPr>
                      <a:r>
                        <a:rPr lang="en-US" sz="1200" kern="100">
                          <a:latin typeface="+mn-ea"/>
                          <a:ea typeface="+mn-ea"/>
                          <a:cs typeface="Times New Roman"/>
                        </a:rPr>
                        <a:t>2</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dirty="0">
                          <a:latin typeface="+mn-ea"/>
                          <a:ea typeface="+mn-ea"/>
                          <a:cs typeface="Times New Roman"/>
                        </a:rPr>
                        <a:t>車床</a:t>
                      </a:r>
                      <a:r>
                        <a:rPr lang="en-US" sz="1200" kern="100" dirty="0">
                          <a:latin typeface="+mn-ea"/>
                          <a:ea typeface="+mn-ea"/>
                          <a:cs typeface="Times New Roman"/>
                        </a:rPr>
                        <a:t>(</a:t>
                      </a:r>
                      <a:r>
                        <a:rPr lang="zh-TW" sz="1200" kern="100" dirty="0">
                          <a:latin typeface="+mn-ea"/>
                          <a:ea typeface="+mn-ea"/>
                          <a:cs typeface="Times New Roman"/>
                        </a:rPr>
                        <a:t>名稱</a:t>
                      </a:r>
                      <a:r>
                        <a:rPr lang="en-US" sz="1200" kern="100" dirty="0">
                          <a:latin typeface="+mn-ea"/>
                          <a:ea typeface="+mn-ea"/>
                          <a:cs typeface="Times New Roman"/>
                        </a:rPr>
                        <a:t>) #2</a:t>
                      </a:r>
                      <a:endParaRPr lang="zh-TW"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4000">
                <a:tc>
                  <a:txBody>
                    <a:bodyPr/>
                    <a:lstStyle/>
                    <a:p>
                      <a:pPr algn="ctr">
                        <a:lnSpc>
                          <a:spcPct val="100000"/>
                        </a:lnSpc>
                        <a:spcAft>
                          <a:spcPts val="0"/>
                        </a:spcAft>
                      </a:pPr>
                      <a:r>
                        <a:rPr lang="en-US" sz="1200" kern="100">
                          <a:latin typeface="+mn-ea"/>
                          <a:ea typeface="+mn-ea"/>
                          <a:cs typeface="Times New Roman"/>
                        </a:rPr>
                        <a:t>3</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dirty="0">
                          <a:latin typeface="+mn-ea"/>
                          <a:ea typeface="+mn-ea"/>
                          <a:cs typeface="Times New Roman"/>
                        </a:rPr>
                        <a:t>車床</a:t>
                      </a:r>
                      <a:r>
                        <a:rPr lang="en-US" sz="1200" kern="100" dirty="0">
                          <a:latin typeface="+mn-ea"/>
                          <a:ea typeface="+mn-ea"/>
                          <a:cs typeface="Times New Roman"/>
                        </a:rPr>
                        <a:t>(</a:t>
                      </a:r>
                      <a:r>
                        <a:rPr lang="zh-TW" sz="1200" kern="100" dirty="0">
                          <a:latin typeface="+mn-ea"/>
                          <a:ea typeface="+mn-ea"/>
                          <a:cs typeface="Times New Roman"/>
                        </a:rPr>
                        <a:t>名稱</a:t>
                      </a:r>
                      <a:r>
                        <a:rPr lang="en-US" sz="1200" kern="100" dirty="0">
                          <a:latin typeface="+mn-ea"/>
                          <a:ea typeface="+mn-ea"/>
                          <a:cs typeface="Times New Roman"/>
                        </a:rPr>
                        <a:t>) #3</a:t>
                      </a:r>
                      <a:endParaRPr lang="zh-TW"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TW" sz="1200" kern="100" dirty="0">
                          <a:latin typeface="+mn-ea"/>
                          <a:ea typeface="+mn-ea"/>
                          <a:cs typeface="Times New Roman"/>
                        </a:rPr>
                        <a:t>如</a:t>
                      </a:r>
                      <a:r>
                        <a:rPr lang="en-US" sz="1200" kern="100" dirty="0">
                          <a:latin typeface="+mn-ea"/>
                          <a:ea typeface="+mn-ea"/>
                          <a:cs typeface="Times New Roman"/>
                        </a:rPr>
                        <a:t>:Fanuc XXX/ </a:t>
                      </a:r>
                      <a:r>
                        <a:rPr lang="en-US" sz="1200" kern="100" dirty="0" err="1">
                          <a:latin typeface="+mn-ea"/>
                          <a:ea typeface="+mn-ea"/>
                          <a:cs typeface="Times New Roman"/>
                        </a:rPr>
                        <a:t>MTconnect</a:t>
                      </a:r>
                      <a:r>
                        <a:rPr lang="en-US" sz="1200" kern="100" dirty="0">
                          <a:latin typeface="+mn-ea"/>
                          <a:ea typeface="+mn-ea"/>
                          <a:cs typeface="Times New Roman"/>
                        </a:rPr>
                        <a:t>(RJ45)</a:t>
                      </a:r>
                      <a:endParaRPr lang="zh-TW"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04000">
                <a:tc>
                  <a:txBody>
                    <a:bodyPr/>
                    <a:lstStyle/>
                    <a:p>
                      <a:pPr algn="ctr">
                        <a:lnSpc>
                          <a:spcPct val="100000"/>
                        </a:lnSpc>
                        <a:spcAft>
                          <a:spcPts val="0"/>
                        </a:spcAft>
                      </a:pPr>
                      <a:r>
                        <a:rPr lang="en-US" sz="1200" kern="100">
                          <a:latin typeface="+mn-ea"/>
                          <a:ea typeface="+mn-ea"/>
                          <a:cs typeface="Times New Roman"/>
                        </a:rPr>
                        <a:t>4</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a:latin typeface="+mn-ea"/>
                          <a:ea typeface="+mn-ea"/>
                          <a:cs typeface="Times New Roman"/>
                        </a:rPr>
                        <a:t>車床</a:t>
                      </a:r>
                      <a:r>
                        <a:rPr lang="en-US" sz="1200" kern="100">
                          <a:latin typeface="+mn-ea"/>
                          <a:ea typeface="+mn-ea"/>
                          <a:cs typeface="Times New Roman"/>
                        </a:rPr>
                        <a:t>(</a:t>
                      </a:r>
                      <a:r>
                        <a:rPr lang="zh-TW" sz="1200" kern="100">
                          <a:latin typeface="+mn-ea"/>
                          <a:ea typeface="+mn-ea"/>
                          <a:cs typeface="Times New Roman"/>
                        </a:rPr>
                        <a:t>名稱</a:t>
                      </a:r>
                      <a:r>
                        <a:rPr lang="en-US" sz="1200" kern="100">
                          <a:latin typeface="+mn-ea"/>
                          <a:ea typeface="+mn-ea"/>
                          <a:cs typeface="Times New Roman"/>
                        </a:rPr>
                        <a:t>) #4</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04000">
                <a:tc>
                  <a:txBody>
                    <a:bodyPr/>
                    <a:lstStyle/>
                    <a:p>
                      <a:pPr algn="ctr">
                        <a:lnSpc>
                          <a:spcPct val="100000"/>
                        </a:lnSpc>
                        <a:spcAft>
                          <a:spcPts val="0"/>
                        </a:spcAft>
                      </a:pPr>
                      <a:r>
                        <a:rPr lang="en-US" sz="1200" kern="100">
                          <a:latin typeface="+mn-ea"/>
                          <a:ea typeface="+mn-ea"/>
                          <a:cs typeface="Times New Roman"/>
                        </a:rPr>
                        <a:t>5</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a:latin typeface="+mn-ea"/>
                          <a:ea typeface="+mn-ea"/>
                          <a:cs typeface="Times New Roman"/>
                        </a:rPr>
                        <a:t>車床</a:t>
                      </a:r>
                      <a:r>
                        <a:rPr lang="en-US" sz="1200" kern="100">
                          <a:latin typeface="+mn-ea"/>
                          <a:ea typeface="+mn-ea"/>
                          <a:cs typeface="Times New Roman"/>
                        </a:rPr>
                        <a:t>(</a:t>
                      </a:r>
                      <a:r>
                        <a:rPr lang="zh-TW" sz="1200" kern="100">
                          <a:latin typeface="+mn-ea"/>
                          <a:ea typeface="+mn-ea"/>
                          <a:cs typeface="Times New Roman"/>
                        </a:rPr>
                        <a:t>名稱</a:t>
                      </a:r>
                      <a:r>
                        <a:rPr lang="en-US" sz="1200" kern="100">
                          <a:latin typeface="+mn-ea"/>
                          <a:ea typeface="+mn-ea"/>
                          <a:cs typeface="Times New Roman"/>
                        </a:rPr>
                        <a:t>) #5</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04000">
                <a:tc>
                  <a:txBody>
                    <a:bodyPr/>
                    <a:lstStyle/>
                    <a:p>
                      <a:pPr algn="ctr">
                        <a:lnSpc>
                          <a:spcPct val="100000"/>
                        </a:lnSpc>
                        <a:spcAft>
                          <a:spcPts val="0"/>
                        </a:spcAft>
                      </a:pPr>
                      <a:r>
                        <a:rPr lang="en-US" sz="1200" kern="100">
                          <a:latin typeface="+mn-ea"/>
                          <a:ea typeface="+mn-ea"/>
                          <a:cs typeface="Times New Roman"/>
                        </a:rPr>
                        <a:t>6</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a:latin typeface="+mn-ea"/>
                          <a:ea typeface="+mn-ea"/>
                          <a:cs typeface="Times New Roman"/>
                        </a:rPr>
                        <a:t>磨床</a:t>
                      </a:r>
                      <a:r>
                        <a:rPr lang="en-US" sz="1200" kern="100">
                          <a:latin typeface="+mn-ea"/>
                          <a:ea typeface="+mn-ea"/>
                          <a:cs typeface="Times New Roman"/>
                        </a:rPr>
                        <a:t>(</a:t>
                      </a:r>
                      <a:r>
                        <a:rPr lang="zh-TW" sz="1200" kern="100">
                          <a:latin typeface="+mn-ea"/>
                          <a:ea typeface="+mn-ea"/>
                          <a:cs typeface="Times New Roman"/>
                        </a:rPr>
                        <a:t>名稱</a:t>
                      </a:r>
                      <a:r>
                        <a:rPr lang="en-US" sz="1200" kern="100">
                          <a:latin typeface="+mn-ea"/>
                          <a:ea typeface="+mn-ea"/>
                          <a:cs typeface="Times New Roman"/>
                        </a:rPr>
                        <a:t>) #6</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04000">
                <a:tc>
                  <a:txBody>
                    <a:bodyPr/>
                    <a:lstStyle/>
                    <a:p>
                      <a:pPr algn="ctr">
                        <a:lnSpc>
                          <a:spcPct val="100000"/>
                        </a:lnSpc>
                        <a:spcAft>
                          <a:spcPts val="0"/>
                        </a:spcAft>
                      </a:pPr>
                      <a:r>
                        <a:rPr lang="en-US" sz="1200" kern="100">
                          <a:latin typeface="+mn-ea"/>
                          <a:ea typeface="+mn-ea"/>
                          <a:cs typeface="Times New Roman"/>
                        </a:rPr>
                        <a:t>7</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kern="100">
                          <a:latin typeface="+mn-ea"/>
                          <a:ea typeface="+mn-ea"/>
                          <a:cs typeface="Times New Roman"/>
                        </a:rPr>
                        <a:t>…</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n-ea"/>
                        <a:ea typeface="+mn-ea"/>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04000">
                <a:tc>
                  <a:txBody>
                    <a:bodyPr/>
                    <a:lstStyle/>
                    <a:p>
                      <a:pPr algn="ctr">
                        <a:lnSpc>
                          <a:spcPct val="100000"/>
                        </a:lnSpc>
                        <a:spcAft>
                          <a:spcPts val="0"/>
                        </a:spcAft>
                      </a:pPr>
                      <a:r>
                        <a:rPr lang="en-US" sz="1200" kern="100">
                          <a:latin typeface="+mn-ea"/>
                          <a:ea typeface="+mn-ea"/>
                          <a:cs typeface="Times New Roman"/>
                        </a:rPr>
                        <a:t>8</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n-ea"/>
                        <a:ea typeface="+mn-ea"/>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04000">
                <a:tc>
                  <a:txBody>
                    <a:bodyPr/>
                    <a:lstStyle/>
                    <a:p>
                      <a:pPr algn="ctr">
                        <a:lnSpc>
                          <a:spcPct val="100000"/>
                        </a:lnSpc>
                        <a:spcAft>
                          <a:spcPts val="0"/>
                        </a:spcAft>
                      </a:pPr>
                      <a:endParaRPr lang="en-US" sz="1200" kern="100">
                        <a:solidFill>
                          <a:srgbClr val="A6A6A6"/>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100" kern="100" dirty="0">
                          <a:solidFill>
                            <a:srgbClr val="A6A6A6"/>
                          </a:solidFill>
                          <a:latin typeface="+mn-ea"/>
                          <a:ea typeface="+mn-ea"/>
                          <a:cs typeface="Times New Roman"/>
                        </a:rPr>
                        <a:t>(</a:t>
                      </a:r>
                      <a:r>
                        <a:rPr lang="zh-TW" sz="1100" kern="100" dirty="0">
                          <a:solidFill>
                            <a:srgbClr val="A6A6A6"/>
                          </a:solidFill>
                          <a:latin typeface="+mn-ea"/>
                          <a:ea typeface="+mn-ea"/>
                          <a:cs typeface="Times New Roman"/>
                        </a:rPr>
                        <a:t>自行增列連網設備</a:t>
                      </a:r>
                      <a:r>
                        <a:rPr lang="en-US" sz="1100" kern="100" dirty="0">
                          <a:solidFill>
                            <a:srgbClr val="A6A6A6"/>
                          </a:solidFill>
                          <a:latin typeface="+mn-ea"/>
                          <a:ea typeface="+mn-ea"/>
                          <a:cs typeface="Times New Roman"/>
                        </a:rPr>
                        <a:t>)</a:t>
                      </a:r>
                      <a:endParaRPr lang="zh-TW" sz="11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solidFill>
                          <a:srgbClr val="A6A6A6"/>
                        </a:solidFill>
                        <a:latin typeface="+mn-ea"/>
                        <a:ea typeface="+mn-ea"/>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solidFill>
                          <a:srgbClr val="A6A6A6"/>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solidFill>
                          <a:srgbClr val="A6A6A6"/>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6" name="Rectangle 2"/>
          <p:cNvSpPr txBox="1">
            <a:spLocks noChangeArrowheads="1"/>
          </p:cNvSpPr>
          <p:nvPr/>
        </p:nvSpPr>
        <p:spPr bwMode="auto">
          <a:xfrm>
            <a:off x="827584" y="-27384"/>
            <a:ext cx="5040560" cy="596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eaLnBrk="1" hangingPunct="1"/>
            <a:r>
              <a:rPr kumimoji="1" lang="zh-TW" altLang="en-US" b="1" dirty="0" smtClean="0">
                <a:latin typeface="微軟正黑體" panose="020B0604030504040204" pitchFamily="34" charset="-120"/>
                <a:ea typeface="微軟正黑體" panose="020B0604030504040204" pitchFamily="34" charset="-120"/>
              </a:rPr>
              <a:t>肆、附錄</a:t>
            </a:r>
            <a:r>
              <a:rPr kumimoji="0" lang="en-US" altLang="zh-TW" sz="2800" dirty="0" smtClean="0">
                <a:latin typeface="微軟正黑體" panose="020B0604030504040204" pitchFamily="34" charset="-120"/>
                <a:ea typeface="微軟正黑體" panose="020B0604030504040204" pitchFamily="34" charset="-120"/>
              </a:rPr>
              <a:t>-</a:t>
            </a:r>
            <a:r>
              <a:rPr kumimoji="0" lang="zh-TW" altLang="en-US" sz="2800" dirty="0" smtClean="0">
                <a:latin typeface="微軟正黑體" panose="020B0604030504040204" pitchFamily="34" charset="-120"/>
                <a:ea typeface="微軟正黑體" panose="020B0604030504040204" pitchFamily="34" charset="-120"/>
              </a:rPr>
              <a:t>原</a:t>
            </a:r>
            <a:r>
              <a:rPr kumimoji="0" lang="zh-TW" altLang="en-US" sz="2800" dirty="0">
                <a:latin typeface="微軟正黑體" panose="020B0604030504040204" pitchFamily="34" charset="-120"/>
                <a:ea typeface="微軟正黑體" panose="020B0604030504040204" pitchFamily="34" charset="-120"/>
              </a:rPr>
              <a:t>設備聯網列表</a:t>
            </a:r>
            <a:endParaRPr kumimoji="0" lang="zh-TW" altLang="en-US" sz="2800"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493565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47</a:t>
            </a:fld>
            <a:endParaRPr lang="zh-TW" altLang="en-US"/>
          </a:p>
        </p:txBody>
      </p:sp>
      <p:graphicFrame>
        <p:nvGraphicFramePr>
          <p:cNvPr id="2" name="表格 1"/>
          <p:cNvGraphicFramePr>
            <a:graphicFrameLocks noGrp="1"/>
          </p:cNvGraphicFramePr>
          <p:nvPr>
            <p:extLst>
              <p:ext uri="{D42A27DB-BD31-4B8C-83A1-F6EECF244321}">
                <p14:modId xmlns:p14="http://schemas.microsoft.com/office/powerpoint/2010/main" val="85780317"/>
              </p:ext>
            </p:extLst>
          </p:nvPr>
        </p:nvGraphicFramePr>
        <p:xfrm>
          <a:off x="395536" y="1052736"/>
          <a:ext cx="8280920" cy="2377440"/>
        </p:xfrm>
        <a:graphic>
          <a:graphicData uri="http://schemas.openxmlformats.org/drawingml/2006/table">
            <a:tbl>
              <a:tblPr firstRow="1" firstCol="1" bandRow="1">
                <a:tableStyleId>{5C22544A-7EE6-4342-B048-85BDC9FD1C3A}</a:tableStyleId>
              </a:tblPr>
              <a:tblGrid>
                <a:gridCol w="648072">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4392488">
                  <a:extLst>
                    <a:ext uri="{9D8B030D-6E8A-4147-A177-3AD203B41FA5}">
                      <a16:colId xmlns:a16="http://schemas.microsoft.com/office/drawing/2014/main" val="20003"/>
                    </a:ext>
                  </a:extLst>
                </a:gridCol>
              </a:tblGrid>
              <a:tr h="0">
                <a:tc gridSpan="4">
                  <a:txBody>
                    <a:bodyPr/>
                    <a:lstStyle/>
                    <a:p>
                      <a:pPr algn="just">
                        <a:lnSpc>
                          <a:spcPct val="100000"/>
                        </a:lnSpc>
                        <a:spcAft>
                          <a:spcPts val="0"/>
                        </a:spcAft>
                      </a:pPr>
                      <a:r>
                        <a:rPr lang="en-US" sz="1600" b="0" kern="100" dirty="0" smtClean="0">
                          <a:solidFill>
                            <a:schemeClr val="tx1"/>
                          </a:solidFill>
                          <a:effectLst/>
                          <a:latin typeface="微軟正黑體" panose="020B0604030504040204" pitchFamily="34" charset="-120"/>
                          <a:ea typeface="微軟正黑體" panose="020B0604030504040204" pitchFamily="34" charset="-120"/>
                        </a:rPr>
                        <a:t>1.</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 </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「製造管理</a:t>
                      </a:r>
                      <a:r>
                        <a:rPr lang="en-US" altLang="zh-TW" sz="1600" b="1" kern="100" dirty="0" smtClean="0">
                          <a:solidFill>
                            <a:schemeClr val="tx1"/>
                          </a:solidFill>
                          <a:effectLst/>
                          <a:latin typeface="微軟正黑體" panose="020B0604030504040204" pitchFamily="34" charset="-120"/>
                          <a:ea typeface="微軟正黑體" panose="020B0604030504040204" pitchFamily="34" charset="-120"/>
                        </a:rPr>
                        <a:t>-</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設備管理」資訊流</a:t>
                      </a:r>
                      <a:r>
                        <a:rPr lang="en-US" sz="1600" b="0" kern="100" dirty="0" smtClean="0">
                          <a:solidFill>
                            <a:schemeClr val="tx1"/>
                          </a:solidFill>
                          <a:effectLst/>
                          <a:latin typeface="微軟正黑體" panose="020B0604030504040204" pitchFamily="34" charset="-120"/>
                          <a:ea typeface="微軟正黑體" panose="020B0604030504040204" pitchFamily="34" charset="-120"/>
                        </a:rPr>
                        <a:t>(</a:t>
                      </a:r>
                      <a:r>
                        <a:rPr lang="zh-TW" sz="1600" b="0" kern="100" dirty="0" smtClean="0">
                          <a:solidFill>
                            <a:schemeClr val="tx1"/>
                          </a:solidFill>
                          <a:effectLst/>
                          <a:latin typeface="微軟正黑體" panose="020B0604030504040204" pitchFamily="34" charset="-120"/>
                          <a:ea typeface="微軟正黑體" panose="020B0604030504040204" pitchFamily="34" charset="-120"/>
                        </a:rPr>
                        <a:t>資料</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交換格式：</a:t>
                      </a:r>
                      <a:r>
                        <a:rPr lang="en-US" sz="1600" b="0" kern="100" dirty="0" smtClean="0">
                          <a:solidFill>
                            <a:schemeClr val="tx1"/>
                          </a:solidFill>
                          <a:effectLst/>
                          <a:latin typeface="微軟正黑體" panose="020B0604030504040204" pitchFamily="34" charset="-120"/>
                          <a:ea typeface="微軟正黑體" panose="020B0604030504040204" pitchFamily="34" charset="-120"/>
                        </a:rPr>
                        <a:t>JSON</a:t>
                      </a:r>
                      <a:r>
                        <a:rPr lang="zh-TW" sz="1600" b="0"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0" kern="100" dirty="0" smtClean="0">
                          <a:solidFill>
                            <a:schemeClr val="tx1"/>
                          </a:solidFill>
                          <a:effectLst/>
                          <a:latin typeface="微軟正黑體" panose="020B0604030504040204" pitchFamily="34" charset="-120"/>
                          <a:ea typeface="微軟正黑體" panose="020B0604030504040204" pitchFamily="34" charset="-120"/>
                        </a:rPr>
                        <a:t>CSV</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0" kern="100" dirty="0" smtClean="0">
                          <a:solidFill>
                            <a:schemeClr val="tx1"/>
                          </a:solidFill>
                          <a:effectLst/>
                          <a:latin typeface="微軟正黑體" panose="020B0604030504040204" pitchFamily="34" charset="-120"/>
                          <a:ea typeface="微軟正黑體" panose="020B0604030504040204" pitchFamily="34" charset="-120"/>
                        </a:rPr>
                        <a:t>XML</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 </a:t>
                      </a:r>
                      <a:r>
                        <a:rPr lang="en-US" sz="1600" b="0" kern="100" dirty="0" smtClean="0">
                          <a:solidFill>
                            <a:schemeClr val="tx1"/>
                          </a:solidFill>
                          <a:effectLst/>
                          <a:latin typeface="微軟正黑體" panose="020B0604030504040204" pitchFamily="34" charset="-120"/>
                          <a:ea typeface="微軟正黑體" panose="020B0604030504040204" pitchFamily="34" charset="-120"/>
                        </a:rPr>
                        <a:t>or </a:t>
                      </a:r>
                      <a:r>
                        <a:rPr lang="en-US" sz="1600" b="0" kern="100" dirty="0">
                          <a:solidFill>
                            <a:schemeClr val="tx1"/>
                          </a:solidFill>
                          <a:effectLst/>
                          <a:latin typeface="微軟正黑體" panose="020B0604030504040204" pitchFamily="34" charset="-120"/>
                          <a:ea typeface="微軟正黑體" panose="020B0604030504040204" pitchFamily="34" charset="-120"/>
                        </a:rPr>
                        <a:t>excel file)</a:t>
                      </a:r>
                      <a:endParaRPr lang="zh-TW" sz="16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0">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項次</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altLang="en-US" sz="14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欄位名稱</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資料型態</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來源</a:t>
                      </a:r>
                      <a:r>
                        <a:rPr lang="en-US" sz="1400" b="1" kern="100" dirty="0">
                          <a:solidFill>
                            <a:schemeClr val="tx1"/>
                          </a:solidFill>
                          <a:effectLst/>
                          <a:latin typeface="微軟正黑體" panose="020B0604030504040204" pitchFamily="34" charset="-120"/>
                          <a:ea typeface="微軟正黑體" panose="020B0604030504040204" pitchFamily="34" charset="-120"/>
                        </a:rPr>
                        <a:t>(</a:t>
                      </a:r>
                      <a:r>
                        <a:rPr lang="zh-TW" sz="1400" b="1" kern="100" dirty="0">
                          <a:solidFill>
                            <a:schemeClr val="tx1"/>
                          </a:solidFill>
                          <a:effectLst/>
                          <a:latin typeface="微軟正黑體" panose="020B0604030504040204" pitchFamily="34" charset="-120"/>
                          <a:ea typeface="微軟正黑體" panose="020B0604030504040204" pitchFamily="34" charset="-120"/>
                        </a:rPr>
                        <a:t>系統別</a:t>
                      </a:r>
                      <a:r>
                        <a:rPr lang="en-US" sz="1400" b="1" kern="100" dirty="0" smtClean="0">
                          <a:solidFill>
                            <a:schemeClr val="tx1"/>
                          </a:solidFill>
                          <a:effectLst/>
                          <a:latin typeface="微軟正黑體" panose="020B0604030504040204" pitchFamily="34" charset="-120"/>
                          <a:ea typeface="微軟正黑體" panose="020B0604030504040204" pitchFamily="34" charset="-120"/>
                        </a:rPr>
                        <a:t>)</a:t>
                      </a:r>
                    </a:p>
                    <a:p>
                      <a:pPr algn="ctr">
                        <a:lnSpc>
                          <a:spcPct val="100000"/>
                        </a:lnSpc>
                        <a:spcAft>
                          <a:spcPts val="0"/>
                        </a:spcAft>
                      </a:pPr>
                      <a:r>
                        <a:rPr lang="zh-TW" sz="1400" b="1" kern="100" dirty="0" smtClean="0">
                          <a:solidFill>
                            <a:schemeClr val="tx1"/>
                          </a:solidFill>
                          <a:effectLst/>
                          <a:latin typeface="微軟正黑體" panose="020B0604030504040204" pitchFamily="34" charset="-120"/>
                          <a:ea typeface="微軟正黑體" panose="020B0604030504040204" pitchFamily="34" charset="-120"/>
                        </a:rPr>
                        <a:t>或</a:t>
                      </a:r>
                      <a:r>
                        <a:rPr lang="zh-TW" sz="1400" b="1" kern="100" dirty="0">
                          <a:solidFill>
                            <a:schemeClr val="tx1"/>
                          </a:solidFill>
                          <a:effectLst/>
                          <a:latin typeface="微軟正黑體" panose="020B0604030504040204" pitchFamily="34" charset="-120"/>
                          <a:ea typeface="微軟正黑體" panose="020B0604030504040204" pitchFamily="34" charset="-120"/>
                        </a:rPr>
                        <a:t>用途</a:t>
                      </a:r>
                      <a:r>
                        <a:rPr lang="en-US" sz="1400" b="1" kern="100" dirty="0">
                          <a:solidFill>
                            <a:schemeClr val="tx1"/>
                          </a:solidFill>
                          <a:effectLst/>
                          <a:latin typeface="微軟正黑體" panose="020B0604030504040204" pitchFamily="34" charset="-120"/>
                          <a:ea typeface="微軟正黑體" panose="020B0604030504040204" pitchFamily="34" charset="-120"/>
                        </a:rPr>
                        <a:t>(</a:t>
                      </a:r>
                      <a:r>
                        <a:rPr lang="zh-TW" sz="1400" b="1" kern="100" dirty="0">
                          <a:solidFill>
                            <a:schemeClr val="tx1"/>
                          </a:solidFill>
                          <a:effectLst/>
                          <a:latin typeface="微軟正黑體" panose="020B0604030504040204" pitchFamily="34" charset="-120"/>
                          <a:ea typeface="微軟正黑體" panose="020B0604030504040204" pitchFamily="34" charset="-120"/>
                        </a:rPr>
                        <a:t>功能別</a:t>
                      </a:r>
                      <a:r>
                        <a:rPr lang="en-US" sz="1400" b="1" kern="100" dirty="0">
                          <a:solidFill>
                            <a:schemeClr val="tx1"/>
                          </a:solidFill>
                          <a:effectLst/>
                          <a:latin typeface="微軟正黑體" panose="020B0604030504040204" pitchFamily="34" charset="-120"/>
                          <a:ea typeface="微軟正黑體" panose="020B0604030504040204" pitchFamily="34" charset="-120"/>
                        </a:rPr>
                        <a:t>)</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1</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時間</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時間</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400" b="0" kern="100">
                          <a:solidFill>
                            <a:schemeClr val="tx1"/>
                          </a:solidFill>
                          <a:effectLst/>
                          <a:latin typeface="微軟正黑體" panose="020B0604030504040204" pitchFamily="34" charset="-120"/>
                          <a:ea typeface="微軟正黑體" panose="020B0604030504040204" pitchFamily="34" charset="-120"/>
                        </a:rPr>
                        <a:t>SMB-</a:t>
                      </a:r>
                      <a:r>
                        <a:rPr lang="zh-TW" sz="1400" b="0" kern="100">
                          <a:solidFill>
                            <a:schemeClr val="tx1"/>
                          </a:solidFill>
                          <a:effectLst/>
                          <a:latin typeface="微軟正黑體" panose="020B0604030504040204" pitchFamily="34" charset="-120"/>
                          <a:ea typeface="微軟正黑體" panose="020B0604030504040204" pitchFamily="34" charset="-120"/>
                        </a:rPr>
                        <a:t>時間戳記</a:t>
                      </a:r>
                      <a:endParaRPr lang="zh-TW" sz="1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2</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設備代號</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文字</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400" b="0" kern="100">
                          <a:solidFill>
                            <a:schemeClr val="tx1"/>
                          </a:solidFill>
                          <a:effectLst/>
                          <a:latin typeface="微軟正黑體" panose="020B0604030504040204" pitchFamily="34" charset="-120"/>
                          <a:ea typeface="微軟正黑體" panose="020B0604030504040204" pitchFamily="34" charset="-120"/>
                        </a:rPr>
                        <a:t>SMB-</a:t>
                      </a:r>
                      <a:r>
                        <a:rPr lang="zh-TW" sz="1400" b="0" kern="100">
                          <a:solidFill>
                            <a:schemeClr val="tx1"/>
                          </a:solidFill>
                          <a:effectLst/>
                          <a:latin typeface="微軟正黑體" panose="020B0604030504040204" pitchFamily="34" charset="-120"/>
                          <a:ea typeface="微軟正黑體" panose="020B0604030504040204" pitchFamily="34" charset="-120"/>
                        </a:rPr>
                        <a:t>設備聯網</a:t>
                      </a:r>
                      <a:endParaRPr lang="zh-TW" sz="1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3</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生產記數</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數字</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400" b="0" kern="100">
                          <a:solidFill>
                            <a:schemeClr val="tx1"/>
                          </a:solidFill>
                          <a:effectLst/>
                          <a:latin typeface="微軟正黑體" panose="020B0604030504040204" pitchFamily="34" charset="-120"/>
                          <a:ea typeface="微軟正黑體" panose="020B0604030504040204" pitchFamily="34" charset="-120"/>
                        </a:rPr>
                        <a:t>SMB-</a:t>
                      </a:r>
                      <a:r>
                        <a:rPr lang="zh-TW" sz="1400" b="0" kern="100">
                          <a:solidFill>
                            <a:schemeClr val="tx1"/>
                          </a:solidFill>
                          <a:effectLst/>
                          <a:latin typeface="微軟正黑體" panose="020B0604030504040204" pitchFamily="34" charset="-120"/>
                          <a:ea typeface="微軟正黑體" panose="020B0604030504040204" pitchFamily="34" charset="-120"/>
                        </a:rPr>
                        <a:t>完工計量管理</a:t>
                      </a:r>
                      <a:endParaRPr lang="zh-TW" sz="1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 </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訂單編號</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文字</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A.</a:t>
                      </a:r>
                      <a:r>
                        <a:rPr lang="zh-TW" sz="1400" b="0" kern="100" dirty="0">
                          <a:solidFill>
                            <a:schemeClr val="tx1"/>
                          </a:solidFill>
                          <a:effectLst/>
                          <a:latin typeface="微軟正黑體" panose="020B0604030504040204" pitchFamily="34" charset="-120"/>
                          <a:ea typeface="微軟正黑體" panose="020B0604030504040204" pitchFamily="34" charset="-120"/>
                        </a:rPr>
                        <a:t>工單管理</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 </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400" b="0" kern="100">
                          <a:solidFill>
                            <a:schemeClr val="tx1"/>
                          </a:solidFill>
                          <a:effectLst/>
                          <a:latin typeface="微軟正黑體" panose="020B0604030504040204" pitchFamily="34" charset="-120"/>
                          <a:ea typeface="微軟正黑體" panose="020B0604030504040204" pitchFamily="34" charset="-120"/>
                        </a:rPr>
                        <a:t>…</a:t>
                      </a:r>
                      <a:endParaRPr lang="zh-TW" sz="1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4034982827"/>
              </p:ext>
            </p:extLst>
          </p:nvPr>
        </p:nvGraphicFramePr>
        <p:xfrm>
          <a:off x="387946" y="3501008"/>
          <a:ext cx="8280920" cy="1463040"/>
        </p:xfrm>
        <a:graphic>
          <a:graphicData uri="http://schemas.openxmlformats.org/drawingml/2006/table">
            <a:tbl>
              <a:tblPr firstRow="1" firstCol="1" bandRow="1">
                <a:tableStyleId>{5C22544A-7EE6-4342-B048-85BDC9FD1C3A}</a:tableStyleId>
              </a:tblPr>
              <a:tblGrid>
                <a:gridCol w="648072">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4392488">
                  <a:extLst>
                    <a:ext uri="{9D8B030D-6E8A-4147-A177-3AD203B41FA5}">
                      <a16:colId xmlns:a16="http://schemas.microsoft.com/office/drawing/2014/main" val="20003"/>
                    </a:ext>
                  </a:extLst>
                </a:gridCol>
              </a:tblGrid>
              <a:tr h="0">
                <a:tc gridSpan="4">
                  <a:txBody>
                    <a:bodyPr/>
                    <a:lstStyle/>
                    <a:p>
                      <a:pPr algn="just">
                        <a:lnSpc>
                          <a:spcPct val="100000"/>
                        </a:lnSpc>
                        <a:spcAft>
                          <a:spcPts val="0"/>
                        </a:spcAft>
                      </a:pPr>
                      <a:r>
                        <a:rPr lang="en-US" sz="1600" b="0" kern="100" dirty="0" smtClean="0">
                          <a:solidFill>
                            <a:schemeClr val="tx1"/>
                          </a:solidFill>
                          <a:effectLst/>
                          <a:latin typeface="微軟正黑體" panose="020B0604030504040204" pitchFamily="34" charset="-120"/>
                          <a:ea typeface="微軟正黑體" panose="020B0604030504040204" pitchFamily="34" charset="-120"/>
                        </a:rPr>
                        <a:t>2.</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 </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1" kern="100" dirty="0" smtClean="0">
                          <a:solidFill>
                            <a:schemeClr val="tx1"/>
                          </a:solidFill>
                          <a:effectLst/>
                          <a:latin typeface="微軟正黑體" panose="020B0604030504040204" pitchFamily="34" charset="-120"/>
                          <a:ea typeface="微軟正黑體" panose="020B0604030504040204" pitchFamily="34" charset="-120"/>
                        </a:rPr>
                        <a:t>ERP-</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製造管理」資訊流</a:t>
                      </a:r>
                      <a:r>
                        <a:rPr lang="en-US" sz="1600" b="0" kern="100" dirty="0" smtClean="0">
                          <a:solidFill>
                            <a:schemeClr val="tx1"/>
                          </a:solidFill>
                          <a:effectLst/>
                          <a:latin typeface="微軟正黑體" panose="020B0604030504040204" pitchFamily="34" charset="-120"/>
                          <a:ea typeface="微軟正黑體" panose="020B0604030504040204" pitchFamily="34" charset="-120"/>
                        </a:rPr>
                        <a:t>(</a:t>
                      </a:r>
                      <a:r>
                        <a:rPr lang="zh-TW" sz="1600" b="0" kern="100" dirty="0" smtClean="0">
                          <a:solidFill>
                            <a:schemeClr val="tx1"/>
                          </a:solidFill>
                          <a:effectLst/>
                          <a:latin typeface="微軟正黑體" panose="020B0604030504040204" pitchFamily="34" charset="-120"/>
                          <a:ea typeface="微軟正黑體" panose="020B0604030504040204" pitchFamily="34" charset="-120"/>
                        </a:rPr>
                        <a:t>資料</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交換格式：</a:t>
                      </a:r>
                      <a:r>
                        <a:rPr lang="en-US" sz="1600" b="0" kern="100" dirty="0" smtClean="0">
                          <a:solidFill>
                            <a:schemeClr val="tx1"/>
                          </a:solidFill>
                          <a:effectLst/>
                          <a:latin typeface="微軟正黑體" panose="020B0604030504040204" pitchFamily="34" charset="-120"/>
                          <a:ea typeface="微軟正黑體" panose="020B0604030504040204" pitchFamily="34" charset="-120"/>
                        </a:rPr>
                        <a:t>JSON</a:t>
                      </a:r>
                      <a:r>
                        <a:rPr lang="zh-TW" sz="1600" b="0"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0" kern="100" dirty="0" smtClean="0">
                          <a:solidFill>
                            <a:schemeClr val="tx1"/>
                          </a:solidFill>
                          <a:effectLst/>
                          <a:latin typeface="微軟正黑體" panose="020B0604030504040204" pitchFamily="34" charset="-120"/>
                          <a:ea typeface="微軟正黑體" panose="020B0604030504040204" pitchFamily="34" charset="-120"/>
                        </a:rPr>
                        <a:t>CSV</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0" kern="100" dirty="0" smtClean="0">
                          <a:solidFill>
                            <a:schemeClr val="tx1"/>
                          </a:solidFill>
                          <a:effectLst/>
                          <a:latin typeface="微軟正黑體" panose="020B0604030504040204" pitchFamily="34" charset="-120"/>
                          <a:ea typeface="微軟正黑體" panose="020B0604030504040204" pitchFamily="34" charset="-120"/>
                        </a:rPr>
                        <a:t>XML</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 </a:t>
                      </a:r>
                      <a:r>
                        <a:rPr lang="en-US" sz="1600" b="0" kern="100" dirty="0" smtClean="0">
                          <a:solidFill>
                            <a:schemeClr val="tx1"/>
                          </a:solidFill>
                          <a:effectLst/>
                          <a:latin typeface="微軟正黑體" panose="020B0604030504040204" pitchFamily="34" charset="-120"/>
                          <a:ea typeface="微軟正黑體" panose="020B0604030504040204" pitchFamily="34" charset="-120"/>
                        </a:rPr>
                        <a:t>or </a:t>
                      </a:r>
                      <a:r>
                        <a:rPr lang="en-US" sz="1600" b="0" kern="100" dirty="0">
                          <a:solidFill>
                            <a:schemeClr val="tx1"/>
                          </a:solidFill>
                          <a:effectLst/>
                          <a:latin typeface="微軟正黑體" panose="020B0604030504040204" pitchFamily="34" charset="-120"/>
                          <a:ea typeface="微軟正黑體" panose="020B0604030504040204" pitchFamily="34" charset="-120"/>
                        </a:rPr>
                        <a:t>excel file)</a:t>
                      </a:r>
                      <a:endParaRPr lang="zh-TW" sz="16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0">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項次</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altLang="en-US" sz="14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欄位名稱</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資料型態</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來源</a:t>
                      </a:r>
                      <a:r>
                        <a:rPr lang="en-US" sz="1400" b="1" kern="100" dirty="0">
                          <a:solidFill>
                            <a:schemeClr val="tx1"/>
                          </a:solidFill>
                          <a:effectLst/>
                          <a:latin typeface="微軟正黑體" panose="020B0604030504040204" pitchFamily="34" charset="-120"/>
                          <a:ea typeface="微軟正黑體" panose="020B0604030504040204" pitchFamily="34" charset="-120"/>
                        </a:rPr>
                        <a:t>(</a:t>
                      </a:r>
                      <a:r>
                        <a:rPr lang="zh-TW" sz="1400" b="1" kern="100" dirty="0">
                          <a:solidFill>
                            <a:schemeClr val="tx1"/>
                          </a:solidFill>
                          <a:effectLst/>
                          <a:latin typeface="微軟正黑體" panose="020B0604030504040204" pitchFamily="34" charset="-120"/>
                          <a:ea typeface="微軟正黑體" panose="020B0604030504040204" pitchFamily="34" charset="-120"/>
                        </a:rPr>
                        <a:t>系統別</a:t>
                      </a:r>
                      <a:r>
                        <a:rPr lang="en-US" sz="1400" b="1" kern="100" dirty="0" smtClean="0">
                          <a:solidFill>
                            <a:schemeClr val="tx1"/>
                          </a:solidFill>
                          <a:effectLst/>
                          <a:latin typeface="微軟正黑體" panose="020B0604030504040204" pitchFamily="34" charset="-120"/>
                          <a:ea typeface="微軟正黑體" panose="020B0604030504040204" pitchFamily="34" charset="-120"/>
                        </a:rPr>
                        <a:t>)</a:t>
                      </a:r>
                    </a:p>
                    <a:p>
                      <a:pPr algn="ctr">
                        <a:lnSpc>
                          <a:spcPct val="100000"/>
                        </a:lnSpc>
                        <a:spcAft>
                          <a:spcPts val="0"/>
                        </a:spcAft>
                      </a:pPr>
                      <a:r>
                        <a:rPr lang="zh-TW" sz="1400" b="1" kern="100" dirty="0" smtClean="0">
                          <a:solidFill>
                            <a:schemeClr val="tx1"/>
                          </a:solidFill>
                          <a:effectLst/>
                          <a:latin typeface="微軟正黑體" panose="020B0604030504040204" pitchFamily="34" charset="-120"/>
                          <a:ea typeface="微軟正黑體" panose="020B0604030504040204" pitchFamily="34" charset="-120"/>
                        </a:rPr>
                        <a:t>或</a:t>
                      </a:r>
                      <a:r>
                        <a:rPr lang="zh-TW" sz="1400" b="1" kern="100" dirty="0">
                          <a:solidFill>
                            <a:schemeClr val="tx1"/>
                          </a:solidFill>
                          <a:effectLst/>
                          <a:latin typeface="微軟正黑體" panose="020B0604030504040204" pitchFamily="34" charset="-120"/>
                          <a:ea typeface="微軟正黑體" panose="020B0604030504040204" pitchFamily="34" charset="-120"/>
                        </a:rPr>
                        <a:t>用途</a:t>
                      </a:r>
                      <a:r>
                        <a:rPr lang="en-US" sz="1400" b="1" kern="100" dirty="0">
                          <a:solidFill>
                            <a:schemeClr val="tx1"/>
                          </a:solidFill>
                          <a:effectLst/>
                          <a:latin typeface="微軟正黑體" panose="020B0604030504040204" pitchFamily="34" charset="-120"/>
                          <a:ea typeface="微軟正黑體" panose="020B0604030504040204" pitchFamily="34" charset="-120"/>
                        </a:rPr>
                        <a:t>(</a:t>
                      </a:r>
                      <a:r>
                        <a:rPr lang="zh-TW" sz="1400" b="1" kern="100" dirty="0">
                          <a:solidFill>
                            <a:schemeClr val="tx1"/>
                          </a:solidFill>
                          <a:effectLst/>
                          <a:latin typeface="微軟正黑體" panose="020B0604030504040204" pitchFamily="34" charset="-120"/>
                          <a:ea typeface="微軟正黑體" panose="020B0604030504040204" pitchFamily="34" charset="-120"/>
                        </a:rPr>
                        <a:t>功能別</a:t>
                      </a:r>
                      <a:r>
                        <a:rPr lang="en-US" sz="1400" b="1" kern="100" dirty="0">
                          <a:solidFill>
                            <a:schemeClr val="tx1"/>
                          </a:solidFill>
                          <a:effectLst/>
                          <a:latin typeface="微軟正黑體" panose="020B0604030504040204" pitchFamily="34" charset="-120"/>
                          <a:ea typeface="微軟正黑體" panose="020B0604030504040204" pitchFamily="34" charset="-120"/>
                        </a:rPr>
                        <a:t>)</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1</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2</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3614672905"/>
              </p:ext>
            </p:extLst>
          </p:nvPr>
        </p:nvGraphicFramePr>
        <p:xfrm>
          <a:off x="379016" y="5056882"/>
          <a:ext cx="8280920" cy="1463040"/>
        </p:xfrm>
        <a:graphic>
          <a:graphicData uri="http://schemas.openxmlformats.org/drawingml/2006/table">
            <a:tbl>
              <a:tblPr firstRow="1" firstCol="1" bandRow="1">
                <a:tableStyleId>{5C22544A-7EE6-4342-B048-85BDC9FD1C3A}</a:tableStyleId>
              </a:tblPr>
              <a:tblGrid>
                <a:gridCol w="648072">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4392488">
                  <a:extLst>
                    <a:ext uri="{9D8B030D-6E8A-4147-A177-3AD203B41FA5}">
                      <a16:colId xmlns:a16="http://schemas.microsoft.com/office/drawing/2014/main" val="20003"/>
                    </a:ext>
                  </a:extLst>
                </a:gridCol>
              </a:tblGrid>
              <a:tr h="0">
                <a:tc gridSpan="4">
                  <a:txBody>
                    <a:bodyPr/>
                    <a:lstStyle/>
                    <a:p>
                      <a:pPr algn="just">
                        <a:lnSpc>
                          <a:spcPct val="100000"/>
                        </a:lnSpc>
                        <a:spcAft>
                          <a:spcPts val="0"/>
                        </a:spcAft>
                      </a:pPr>
                      <a:r>
                        <a:rPr lang="en-US" sz="1600" b="0" kern="100" dirty="0" smtClean="0">
                          <a:solidFill>
                            <a:schemeClr val="tx1"/>
                          </a:solidFill>
                          <a:effectLst/>
                          <a:latin typeface="微軟正黑體" panose="020B0604030504040204" pitchFamily="34" charset="-120"/>
                          <a:ea typeface="微軟正黑體" panose="020B0604030504040204" pitchFamily="34" charset="-120"/>
                        </a:rPr>
                        <a:t>3.</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 </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1" kern="100" dirty="0" smtClean="0">
                          <a:solidFill>
                            <a:schemeClr val="tx1"/>
                          </a:solidFill>
                          <a:effectLst/>
                          <a:latin typeface="微軟正黑體" panose="020B0604030504040204" pitchFamily="34" charset="-120"/>
                          <a:ea typeface="微軟正黑體" panose="020B0604030504040204" pitchFamily="34" charset="-120"/>
                        </a:rPr>
                        <a:t>OOO-OOO</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」資訊流</a:t>
                      </a:r>
                      <a:r>
                        <a:rPr lang="en-US" sz="1600" b="0" kern="100" dirty="0" smtClean="0">
                          <a:solidFill>
                            <a:schemeClr val="tx1"/>
                          </a:solidFill>
                          <a:effectLst/>
                          <a:latin typeface="微軟正黑體" panose="020B0604030504040204" pitchFamily="34" charset="-120"/>
                          <a:ea typeface="微軟正黑體" panose="020B0604030504040204" pitchFamily="34" charset="-120"/>
                        </a:rPr>
                        <a:t>(</a:t>
                      </a:r>
                      <a:r>
                        <a:rPr lang="zh-TW" sz="1600" b="0" kern="100" dirty="0" smtClean="0">
                          <a:solidFill>
                            <a:schemeClr val="tx1"/>
                          </a:solidFill>
                          <a:effectLst/>
                          <a:latin typeface="微軟正黑體" panose="020B0604030504040204" pitchFamily="34" charset="-120"/>
                          <a:ea typeface="微軟正黑體" panose="020B0604030504040204" pitchFamily="34" charset="-120"/>
                        </a:rPr>
                        <a:t>資料</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交換格式：</a:t>
                      </a:r>
                      <a:r>
                        <a:rPr lang="en-US" sz="1600" b="0" kern="100" dirty="0" smtClean="0">
                          <a:solidFill>
                            <a:schemeClr val="tx1"/>
                          </a:solidFill>
                          <a:effectLst/>
                          <a:latin typeface="微軟正黑體" panose="020B0604030504040204" pitchFamily="34" charset="-120"/>
                          <a:ea typeface="微軟正黑體" panose="020B0604030504040204" pitchFamily="34" charset="-120"/>
                        </a:rPr>
                        <a:t>JSON</a:t>
                      </a:r>
                      <a:r>
                        <a:rPr lang="zh-TW" sz="1600" b="0"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0" kern="100" dirty="0" smtClean="0">
                          <a:solidFill>
                            <a:schemeClr val="tx1"/>
                          </a:solidFill>
                          <a:effectLst/>
                          <a:latin typeface="微軟正黑體" panose="020B0604030504040204" pitchFamily="34" charset="-120"/>
                          <a:ea typeface="微軟正黑體" panose="020B0604030504040204" pitchFamily="34" charset="-120"/>
                        </a:rPr>
                        <a:t>CSV</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0" kern="100" dirty="0" smtClean="0">
                          <a:solidFill>
                            <a:schemeClr val="tx1"/>
                          </a:solidFill>
                          <a:effectLst/>
                          <a:latin typeface="微軟正黑體" panose="020B0604030504040204" pitchFamily="34" charset="-120"/>
                          <a:ea typeface="微軟正黑體" panose="020B0604030504040204" pitchFamily="34" charset="-120"/>
                        </a:rPr>
                        <a:t>XML</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 </a:t>
                      </a:r>
                      <a:r>
                        <a:rPr lang="en-US" sz="1600" b="0" kern="100" dirty="0" smtClean="0">
                          <a:solidFill>
                            <a:schemeClr val="tx1"/>
                          </a:solidFill>
                          <a:effectLst/>
                          <a:latin typeface="微軟正黑體" panose="020B0604030504040204" pitchFamily="34" charset="-120"/>
                          <a:ea typeface="微軟正黑體" panose="020B0604030504040204" pitchFamily="34" charset="-120"/>
                        </a:rPr>
                        <a:t>or </a:t>
                      </a:r>
                      <a:r>
                        <a:rPr lang="en-US" sz="1600" b="0" kern="100" dirty="0">
                          <a:solidFill>
                            <a:schemeClr val="tx1"/>
                          </a:solidFill>
                          <a:effectLst/>
                          <a:latin typeface="微軟正黑體" panose="020B0604030504040204" pitchFamily="34" charset="-120"/>
                          <a:ea typeface="微軟正黑體" panose="020B0604030504040204" pitchFamily="34" charset="-120"/>
                        </a:rPr>
                        <a:t>excel file)</a:t>
                      </a:r>
                      <a:endParaRPr lang="zh-TW" sz="16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0">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項次</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altLang="en-US" sz="14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欄位名稱</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資料型態</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來源</a:t>
                      </a:r>
                      <a:r>
                        <a:rPr lang="en-US" sz="1400" b="1" kern="100" dirty="0">
                          <a:solidFill>
                            <a:schemeClr val="tx1"/>
                          </a:solidFill>
                          <a:effectLst/>
                          <a:latin typeface="微軟正黑體" panose="020B0604030504040204" pitchFamily="34" charset="-120"/>
                          <a:ea typeface="微軟正黑體" panose="020B0604030504040204" pitchFamily="34" charset="-120"/>
                        </a:rPr>
                        <a:t>(</a:t>
                      </a:r>
                      <a:r>
                        <a:rPr lang="zh-TW" sz="1400" b="1" kern="100" dirty="0">
                          <a:solidFill>
                            <a:schemeClr val="tx1"/>
                          </a:solidFill>
                          <a:effectLst/>
                          <a:latin typeface="微軟正黑體" panose="020B0604030504040204" pitchFamily="34" charset="-120"/>
                          <a:ea typeface="微軟正黑體" panose="020B0604030504040204" pitchFamily="34" charset="-120"/>
                        </a:rPr>
                        <a:t>系統別</a:t>
                      </a:r>
                      <a:r>
                        <a:rPr lang="en-US" sz="1400" b="1" kern="100" dirty="0" smtClean="0">
                          <a:solidFill>
                            <a:schemeClr val="tx1"/>
                          </a:solidFill>
                          <a:effectLst/>
                          <a:latin typeface="微軟正黑體" panose="020B0604030504040204" pitchFamily="34" charset="-120"/>
                          <a:ea typeface="微軟正黑體" panose="020B0604030504040204" pitchFamily="34" charset="-120"/>
                        </a:rPr>
                        <a:t>)</a:t>
                      </a:r>
                    </a:p>
                    <a:p>
                      <a:pPr algn="ctr">
                        <a:lnSpc>
                          <a:spcPct val="100000"/>
                        </a:lnSpc>
                        <a:spcAft>
                          <a:spcPts val="0"/>
                        </a:spcAft>
                      </a:pPr>
                      <a:r>
                        <a:rPr lang="zh-TW" sz="1400" b="1" kern="100" dirty="0" smtClean="0">
                          <a:solidFill>
                            <a:schemeClr val="tx1"/>
                          </a:solidFill>
                          <a:effectLst/>
                          <a:latin typeface="微軟正黑體" panose="020B0604030504040204" pitchFamily="34" charset="-120"/>
                          <a:ea typeface="微軟正黑體" panose="020B0604030504040204" pitchFamily="34" charset="-120"/>
                        </a:rPr>
                        <a:t>或</a:t>
                      </a:r>
                      <a:r>
                        <a:rPr lang="zh-TW" sz="1400" b="1" kern="100" dirty="0">
                          <a:solidFill>
                            <a:schemeClr val="tx1"/>
                          </a:solidFill>
                          <a:effectLst/>
                          <a:latin typeface="微軟正黑體" panose="020B0604030504040204" pitchFamily="34" charset="-120"/>
                          <a:ea typeface="微軟正黑體" panose="020B0604030504040204" pitchFamily="34" charset="-120"/>
                        </a:rPr>
                        <a:t>用途</a:t>
                      </a:r>
                      <a:r>
                        <a:rPr lang="en-US" sz="1400" b="1" kern="100" dirty="0">
                          <a:solidFill>
                            <a:schemeClr val="tx1"/>
                          </a:solidFill>
                          <a:effectLst/>
                          <a:latin typeface="微軟正黑體" panose="020B0604030504040204" pitchFamily="34" charset="-120"/>
                          <a:ea typeface="微軟正黑體" panose="020B0604030504040204" pitchFamily="34" charset="-120"/>
                        </a:rPr>
                        <a:t>(</a:t>
                      </a:r>
                      <a:r>
                        <a:rPr lang="zh-TW" sz="1400" b="1" kern="100" dirty="0">
                          <a:solidFill>
                            <a:schemeClr val="tx1"/>
                          </a:solidFill>
                          <a:effectLst/>
                          <a:latin typeface="微軟正黑體" panose="020B0604030504040204" pitchFamily="34" charset="-120"/>
                          <a:ea typeface="微軟正黑體" panose="020B0604030504040204" pitchFamily="34" charset="-120"/>
                        </a:rPr>
                        <a:t>功能別</a:t>
                      </a:r>
                      <a:r>
                        <a:rPr lang="en-US" sz="1400" b="1" kern="100" dirty="0">
                          <a:solidFill>
                            <a:schemeClr val="tx1"/>
                          </a:solidFill>
                          <a:effectLst/>
                          <a:latin typeface="微軟正黑體" panose="020B0604030504040204" pitchFamily="34" charset="-120"/>
                          <a:ea typeface="微軟正黑體" panose="020B0604030504040204" pitchFamily="34" charset="-120"/>
                        </a:rPr>
                        <a:t>)</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1</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2</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9" name="Rectangle 2"/>
          <p:cNvSpPr txBox="1">
            <a:spLocks noChangeArrowheads="1"/>
          </p:cNvSpPr>
          <p:nvPr/>
        </p:nvSpPr>
        <p:spPr bwMode="auto">
          <a:xfrm>
            <a:off x="827584" y="-27384"/>
            <a:ext cx="6840760" cy="596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eaLnBrk="1" hangingPunct="1"/>
            <a:r>
              <a:rPr kumimoji="1" lang="zh-TW" altLang="en-US" b="1" dirty="0" smtClean="0">
                <a:latin typeface="微軟正黑體" panose="020B0604030504040204" pitchFamily="34" charset="-120"/>
                <a:ea typeface="微軟正黑體" panose="020B0604030504040204" pitchFamily="34" charset="-120"/>
              </a:rPr>
              <a:t>肆、附錄</a:t>
            </a:r>
            <a:r>
              <a:rPr kumimoji="0" lang="en-US" altLang="zh-TW" sz="2800" dirty="0" smtClean="0">
                <a:latin typeface="微軟正黑體" panose="020B0604030504040204" pitchFamily="34" charset="-120"/>
                <a:ea typeface="微軟正黑體" panose="020B0604030504040204" pitchFamily="34" charset="-120"/>
              </a:rPr>
              <a:t>-</a:t>
            </a:r>
            <a:r>
              <a:rPr kumimoji="0" lang="zh-TW" altLang="en-US" sz="2800" dirty="0">
                <a:latin typeface="微軟正黑體" panose="020B0604030504040204" pitchFamily="34" charset="-120"/>
                <a:ea typeface="微軟正黑體" panose="020B0604030504040204" pitchFamily="34" charset="-120"/>
              </a:rPr>
              <a:t>系統資訊流之資訊項目列表</a:t>
            </a:r>
            <a:endParaRPr kumimoji="0" lang="zh-TW" altLang="en-US" sz="2800"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52359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4</a:t>
            </a:fld>
            <a:endParaRPr lang="zh-TW" altLang="en-US"/>
          </a:p>
        </p:txBody>
      </p:sp>
      <p:sp>
        <p:nvSpPr>
          <p:cNvPr id="59" name="Rectangle 2"/>
          <p:cNvSpPr txBox="1">
            <a:spLocks noChangeArrowheads="1"/>
          </p:cNvSpPr>
          <p:nvPr/>
        </p:nvSpPr>
        <p:spPr bwMode="auto">
          <a:xfrm>
            <a:off x="239028" y="764704"/>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zh-TW" sz="2400" b="1" dirty="0"/>
              <a:t>一、</a:t>
            </a:r>
            <a:r>
              <a:rPr lang="zh-TW" altLang="en-US" sz="2400" b="1" dirty="0"/>
              <a:t>受輔導業者</a:t>
            </a:r>
            <a:r>
              <a:rPr lang="zh-TW" altLang="zh-TW" sz="2400" b="1" dirty="0"/>
              <a:t>面臨問題</a:t>
            </a:r>
            <a:r>
              <a:rPr lang="zh-TW" altLang="en-US" sz="2400" b="1" dirty="0"/>
              <a:t>與</a:t>
            </a:r>
            <a:r>
              <a:rPr lang="zh-TW" altLang="en-US" sz="2400" b="1" dirty="0" smtClean="0"/>
              <a:t>需求</a:t>
            </a:r>
            <a:endParaRPr lang="en-US" altLang="zh-TW" sz="2400" b="1" dirty="0" smtClean="0"/>
          </a:p>
          <a:p>
            <a:pPr marL="361950" lvl="1" algn="l">
              <a:spcBef>
                <a:spcPts val="0"/>
              </a:spcBef>
            </a:pPr>
            <a:r>
              <a:rPr lang="en-US" altLang="zh-TW" sz="2000" dirty="0" smtClean="0"/>
              <a:t>(</a:t>
            </a:r>
            <a:r>
              <a:rPr lang="zh-TW" altLang="en-US" sz="2000" dirty="0" smtClean="0"/>
              <a:t>二</a:t>
            </a:r>
            <a:r>
              <a:rPr lang="en-US" altLang="zh-TW" sz="2000" dirty="0" smtClean="0"/>
              <a:t>)</a:t>
            </a:r>
            <a:r>
              <a:rPr lang="zh-TW" altLang="en-US" sz="2000" dirty="0" smtClean="0"/>
              <a:t>主要產品及其生產流程</a:t>
            </a:r>
          </a:p>
        </p:txBody>
      </p:sp>
      <p:sp>
        <p:nvSpPr>
          <p:cNvPr id="60" name="文字方塊 59"/>
          <p:cNvSpPr txBox="1"/>
          <p:nvPr/>
        </p:nvSpPr>
        <p:spPr>
          <a:xfrm>
            <a:off x="1043608" y="1459417"/>
            <a:ext cx="7560840" cy="830997"/>
          </a:xfrm>
          <a:prstGeom prst="rect">
            <a:avLst/>
          </a:prstGeom>
          <a:noFill/>
        </p:spPr>
        <p:txBody>
          <a:bodyPr wrap="square" rtlCol="0">
            <a:spAutoFit/>
          </a:bodyPr>
          <a:lstStyle/>
          <a:p>
            <a:pPr marL="0" lvl="1" algn="just"/>
            <a:r>
              <a:rPr lang="zh-TW" altLang="en-US" sz="1600" dirty="0" smtClean="0">
                <a:solidFill>
                  <a:schemeClr val="tx1">
                    <a:lumMod val="50000"/>
                    <a:lumOff val="50000"/>
                  </a:schemeClr>
                </a:solidFill>
                <a:latin typeface="+mn-ea"/>
                <a:ea typeface="+mn-ea"/>
              </a:rPr>
              <a:t>請說明受</a:t>
            </a:r>
            <a:r>
              <a:rPr lang="zh-TW" altLang="en-US" sz="1600" dirty="0">
                <a:solidFill>
                  <a:schemeClr val="tx1">
                    <a:lumMod val="50000"/>
                    <a:lumOff val="50000"/>
                  </a:schemeClr>
                </a:solidFill>
                <a:latin typeface="+mn-ea"/>
                <a:ea typeface="+mn-ea"/>
              </a:rPr>
              <a:t>輔導</a:t>
            </a:r>
            <a:r>
              <a:rPr lang="zh-TW" altLang="en-US" sz="1600" dirty="0" smtClean="0">
                <a:solidFill>
                  <a:schemeClr val="tx1">
                    <a:lumMod val="50000"/>
                    <a:lumOff val="50000"/>
                  </a:schemeClr>
                </a:solidFill>
                <a:latin typeface="+mn-ea"/>
                <a:ea typeface="+mn-ea"/>
              </a:rPr>
              <a:t>業者主要生產產品及其生產流程</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工序</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，需標註：流程序、流程名稱、管理方式、工件簡稱、設備種類、台數、是否已連結</a:t>
            </a:r>
            <a:r>
              <a:rPr lang="en-US" altLang="zh-TW" sz="1600" dirty="0" smtClean="0">
                <a:solidFill>
                  <a:schemeClr val="tx1">
                    <a:lumMod val="50000"/>
                    <a:lumOff val="50000"/>
                  </a:schemeClr>
                </a:solidFill>
                <a:latin typeface="+mn-ea"/>
                <a:ea typeface="+mn-ea"/>
              </a:rPr>
              <a:t>SMB</a:t>
            </a:r>
            <a:r>
              <a:rPr lang="zh-TW" altLang="en-US" sz="1600" dirty="0" smtClean="0">
                <a:solidFill>
                  <a:schemeClr val="tx1">
                    <a:lumMod val="50000"/>
                    <a:lumOff val="50000"/>
                  </a:schemeClr>
                </a:solidFill>
                <a:latin typeface="+mn-ea"/>
                <a:ea typeface="+mn-ea"/>
              </a:rPr>
              <a:t>、屬本計畫成果落實範疇等，請參考以下範例自行調整流程數量與相關說明。</a:t>
            </a:r>
          </a:p>
        </p:txBody>
      </p:sp>
      <p:cxnSp>
        <p:nvCxnSpPr>
          <p:cNvPr id="62" name="直線單箭頭接點 61"/>
          <p:cNvCxnSpPr>
            <a:stCxn id="11" idx="3"/>
            <a:endCxn id="16" idx="1"/>
          </p:cNvCxnSpPr>
          <p:nvPr/>
        </p:nvCxnSpPr>
        <p:spPr>
          <a:xfrm>
            <a:off x="3383376" y="3504273"/>
            <a:ext cx="7205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直線單箭頭接點 74"/>
          <p:cNvCxnSpPr>
            <a:stCxn id="16" idx="3"/>
            <a:endCxn id="65" idx="1"/>
          </p:cNvCxnSpPr>
          <p:nvPr/>
        </p:nvCxnSpPr>
        <p:spPr>
          <a:xfrm>
            <a:off x="5003720" y="3504273"/>
            <a:ext cx="7205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6" name="直線單箭頭接點 85"/>
          <p:cNvCxnSpPr>
            <a:stCxn id="65" idx="3"/>
            <a:endCxn id="21" idx="1"/>
          </p:cNvCxnSpPr>
          <p:nvPr/>
        </p:nvCxnSpPr>
        <p:spPr>
          <a:xfrm>
            <a:off x="6624064" y="3504273"/>
            <a:ext cx="7205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9" name="直線單箭頭接點 88"/>
          <p:cNvCxnSpPr>
            <a:stCxn id="21" idx="3"/>
            <a:endCxn id="26" idx="1"/>
          </p:cNvCxnSpPr>
          <p:nvPr/>
        </p:nvCxnSpPr>
        <p:spPr>
          <a:xfrm flipH="1">
            <a:off x="1439957" y="3504273"/>
            <a:ext cx="6804451" cy="1728192"/>
          </a:xfrm>
          <a:prstGeom prst="bentConnector5">
            <a:avLst>
              <a:gd name="adj1" fmla="val -3360"/>
              <a:gd name="adj2" fmla="val 77740"/>
              <a:gd name="adj3" fmla="val 10336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2" name="直線單箭頭接點 91"/>
          <p:cNvCxnSpPr>
            <a:stCxn id="26" idx="3"/>
            <a:endCxn id="31" idx="1"/>
          </p:cNvCxnSpPr>
          <p:nvPr/>
        </p:nvCxnSpPr>
        <p:spPr>
          <a:xfrm>
            <a:off x="2339752" y="5232465"/>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7" name="直線單箭頭接點 96"/>
          <p:cNvCxnSpPr>
            <a:stCxn id="31" idx="3"/>
            <a:endCxn id="40" idx="1"/>
          </p:cNvCxnSpPr>
          <p:nvPr/>
        </p:nvCxnSpPr>
        <p:spPr>
          <a:xfrm>
            <a:off x="3815916" y="5232465"/>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0" name="直線單箭頭接點 99"/>
          <p:cNvCxnSpPr>
            <a:stCxn id="40" idx="3"/>
            <a:endCxn id="45" idx="1"/>
          </p:cNvCxnSpPr>
          <p:nvPr/>
        </p:nvCxnSpPr>
        <p:spPr>
          <a:xfrm>
            <a:off x="5292080" y="5232465"/>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3" name="直線單箭頭接點 102"/>
          <p:cNvCxnSpPr>
            <a:stCxn id="45" idx="3"/>
            <a:endCxn id="50" idx="1"/>
          </p:cNvCxnSpPr>
          <p:nvPr/>
        </p:nvCxnSpPr>
        <p:spPr>
          <a:xfrm>
            <a:off x="6768244" y="5232465"/>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6" name="文字方塊 105"/>
          <p:cNvSpPr txBox="1"/>
          <p:nvPr/>
        </p:nvSpPr>
        <p:spPr>
          <a:xfrm>
            <a:off x="1087397" y="3366076"/>
            <a:ext cx="113524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流程序</a:t>
            </a:r>
            <a:r>
              <a:rPr lang="en-US" altLang="zh-TW" sz="1000" dirty="0" smtClean="0">
                <a:solidFill>
                  <a:schemeClr val="tx1">
                    <a:lumMod val="50000"/>
                    <a:lumOff val="50000"/>
                  </a:schemeClr>
                </a:solidFill>
                <a:latin typeface="+mn-ea"/>
                <a:ea typeface="+mn-ea"/>
              </a:rPr>
              <a:t>/</a:t>
            </a:r>
            <a:r>
              <a:rPr lang="zh-TW" altLang="en-US" sz="1000" dirty="0" smtClean="0">
                <a:solidFill>
                  <a:schemeClr val="tx1">
                    <a:lumMod val="50000"/>
                    <a:lumOff val="50000"/>
                  </a:schemeClr>
                </a:solidFill>
                <a:latin typeface="+mn-ea"/>
                <a:ea typeface="+mn-ea"/>
              </a:rPr>
              <a:t>流程名稱</a:t>
            </a:r>
            <a:endParaRPr lang="zh-TW" altLang="en-US" sz="1000" dirty="0">
              <a:solidFill>
                <a:schemeClr val="tx1">
                  <a:lumMod val="50000"/>
                  <a:lumOff val="50000"/>
                </a:schemeClr>
              </a:solidFill>
              <a:latin typeface="+mn-ea"/>
              <a:ea typeface="+mn-ea"/>
            </a:endParaRPr>
          </a:p>
        </p:txBody>
      </p:sp>
      <p:sp>
        <p:nvSpPr>
          <p:cNvPr id="107" name="文字方塊 106"/>
          <p:cNvSpPr txBox="1"/>
          <p:nvPr/>
        </p:nvSpPr>
        <p:spPr>
          <a:xfrm>
            <a:off x="1525017" y="3582100"/>
            <a:ext cx="69762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管理方式</a:t>
            </a:r>
            <a:endParaRPr lang="zh-TW" altLang="en-US" sz="1000" dirty="0">
              <a:solidFill>
                <a:schemeClr val="tx1">
                  <a:lumMod val="50000"/>
                  <a:lumOff val="50000"/>
                </a:schemeClr>
              </a:solidFill>
              <a:latin typeface="+mn-ea"/>
              <a:ea typeface="+mn-ea"/>
            </a:endParaRPr>
          </a:p>
        </p:txBody>
      </p:sp>
      <p:sp>
        <p:nvSpPr>
          <p:cNvPr id="108" name="文字方塊 107"/>
          <p:cNvSpPr txBox="1"/>
          <p:nvPr/>
        </p:nvSpPr>
        <p:spPr>
          <a:xfrm>
            <a:off x="1525017" y="3798124"/>
            <a:ext cx="69762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工件簡稱</a:t>
            </a:r>
            <a:endParaRPr lang="zh-TW" altLang="en-US" sz="1000" dirty="0">
              <a:solidFill>
                <a:schemeClr val="tx1">
                  <a:lumMod val="50000"/>
                  <a:lumOff val="50000"/>
                </a:schemeClr>
              </a:solidFill>
              <a:latin typeface="+mn-ea"/>
              <a:ea typeface="+mn-ea"/>
            </a:endParaRPr>
          </a:p>
        </p:txBody>
      </p:sp>
      <p:sp>
        <p:nvSpPr>
          <p:cNvPr id="109" name="文字方塊 108"/>
          <p:cNvSpPr txBox="1"/>
          <p:nvPr/>
        </p:nvSpPr>
        <p:spPr>
          <a:xfrm>
            <a:off x="1525017" y="4014148"/>
            <a:ext cx="69762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設備種類</a:t>
            </a:r>
            <a:endParaRPr lang="zh-TW" altLang="en-US" sz="1000" dirty="0">
              <a:solidFill>
                <a:schemeClr val="tx1">
                  <a:lumMod val="50000"/>
                  <a:lumOff val="50000"/>
                </a:schemeClr>
              </a:solidFill>
              <a:latin typeface="+mn-ea"/>
              <a:ea typeface="+mn-ea"/>
            </a:endParaRPr>
          </a:p>
        </p:txBody>
      </p:sp>
      <p:sp>
        <p:nvSpPr>
          <p:cNvPr id="110" name="文字方塊 109"/>
          <p:cNvSpPr txBox="1"/>
          <p:nvPr/>
        </p:nvSpPr>
        <p:spPr>
          <a:xfrm>
            <a:off x="1781498" y="4230172"/>
            <a:ext cx="441146"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台數</a:t>
            </a:r>
            <a:endParaRPr lang="zh-TW" altLang="en-US" sz="1000" dirty="0">
              <a:solidFill>
                <a:schemeClr val="tx1">
                  <a:lumMod val="50000"/>
                  <a:lumOff val="50000"/>
                </a:schemeClr>
              </a:solidFill>
              <a:latin typeface="+mn-ea"/>
              <a:ea typeface="+mn-ea"/>
            </a:endParaRPr>
          </a:p>
        </p:txBody>
      </p:sp>
      <p:sp>
        <p:nvSpPr>
          <p:cNvPr id="111" name="文字方塊 110"/>
          <p:cNvSpPr txBox="1"/>
          <p:nvPr/>
        </p:nvSpPr>
        <p:spPr>
          <a:xfrm>
            <a:off x="1012056" y="4446196"/>
            <a:ext cx="1210588"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屬本計畫實施範疇</a:t>
            </a:r>
            <a:endParaRPr lang="zh-TW" altLang="en-US" sz="1000" dirty="0">
              <a:solidFill>
                <a:schemeClr val="tx1">
                  <a:lumMod val="50000"/>
                  <a:lumOff val="50000"/>
                </a:schemeClr>
              </a:solidFill>
              <a:latin typeface="+mn-ea"/>
              <a:ea typeface="+mn-ea"/>
            </a:endParaRPr>
          </a:p>
        </p:txBody>
      </p:sp>
      <p:grpSp>
        <p:nvGrpSpPr>
          <p:cNvPr id="85" name="群組 84"/>
          <p:cNvGrpSpPr/>
          <p:nvPr/>
        </p:nvGrpSpPr>
        <p:grpSpPr>
          <a:xfrm>
            <a:off x="2483581" y="3396273"/>
            <a:ext cx="899795" cy="1296120"/>
            <a:chOff x="1907704" y="3068960"/>
            <a:chExt cx="899795" cy="1296120"/>
          </a:xfrm>
        </p:grpSpPr>
        <p:sp>
          <p:nvSpPr>
            <p:cNvPr id="11" name="Rectangle 119"/>
            <p:cNvSpPr>
              <a:spLocks noChangeArrowheads="1"/>
            </p:cNvSpPr>
            <p:nvPr/>
          </p:nvSpPr>
          <p:spPr bwMode="auto">
            <a:xfrm>
              <a:off x="1907704" y="306896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訂</a:t>
              </a:r>
              <a:r>
                <a:rPr lang="zh-TW" altLang="en-US" sz="1200" kern="100" dirty="0">
                  <a:latin typeface="微軟正黑體" panose="020B0604030504040204" pitchFamily="34" charset="-120"/>
                  <a:ea typeface="微軟正黑體" panose="020B0604030504040204" pitchFamily="34" charset="-120"/>
                  <a:cs typeface="Times New Roman" panose="02020603050405020304" pitchFamily="18" charset="0"/>
                </a:rPr>
                <a:t>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 name="Rectangle 120"/>
            <p:cNvSpPr>
              <a:spLocks noChangeArrowheads="1"/>
            </p:cNvSpPr>
            <p:nvPr/>
          </p:nvSpPr>
          <p:spPr bwMode="auto">
            <a:xfrm>
              <a:off x="1907704" y="3501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鋼棒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 name="Rectangle 121"/>
            <p:cNvSpPr>
              <a:spLocks noChangeArrowheads="1"/>
            </p:cNvSpPr>
            <p:nvPr/>
          </p:nvSpPr>
          <p:spPr bwMode="auto">
            <a:xfrm>
              <a:off x="1907704" y="3717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貨車</a:t>
              </a: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 name="Rectangle 122"/>
            <p:cNvSpPr>
              <a:spLocks noChangeArrowheads="1"/>
            </p:cNvSpPr>
            <p:nvPr/>
          </p:nvSpPr>
          <p:spPr bwMode="auto">
            <a:xfrm>
              <a:off x="1907704" y="393305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7" name="Rectangle 114"/>
            <p:cNvSpPr>
              <a:spLocks noChangeArrowheads="1"/>
            </p:cNvSpPr>
            <p:nvPr/>
          </p:nvSpPr>
          <p:spPr bwMode="auto">
            <a:xfrm>
              <a:off x="1907704" y="3285008"/>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2" name="Rectangle 122"/>
            <p:cNvSpPr>
              <a:spLocks noChangeArrowheads="1"/>
            </p:cNvSpPr>
            <p:nvPr/>
          </p:nvSpPr>
          <p:spPr bwMode="auto">
            <a:xfrm>
              <a:off x="1907704" y="414908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87" name="群組 86"/>
          <p:cNvGrpSpPr/>
          <p:nvPr/>
        </p:nvGrpSpPr>
        <p:grpSpPr>
          <a:xfrm>
            <a:off x="4103925" y="3396273"/>
            <a:ext cx="899795" cy="1296120"/>
            <a:chOff x="3266931" y="3068960"/>
            <a:chExt cx="899795" cy="1296120"/>
          </a:xfrm>
        </p:grpSpPr>
        <p:sp>
          <p:nvSpPr>
            <p:cNvPr id="16" name="Rectangle 124"/>
            <p:cNvSpPr>
              <a:spLocks noChangeArrowheads="1"/>
            </p:cNvSpPr>
            <p:nvPr/>
          </p:nvSpPr>
          <p:spPr bwMode="auto">
            <a:xfrm>
              <a:off x="3266931" y="306896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倉儲</a:t>
              </a:r>
            </a:p>
          </p:txBody>
        </p:sp>
        <p:sp>
          <p:nvSpPr>
            <p:cNvPr id="17" name="Rectangle 125"/>
            <p:cNvSpPr>
              <a:spLocks noChangeArrowheads="1"/>
            </p:cNvSpPr>
            <p:nvPr/>
          </p:nvSpPr>
          <p:spPr bwMode="auto">
            <a:xfrm>
              <a:off x="3266931" y="3501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鋼棒</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8" name="Rectangle 126"/>
            <p:cNvSpPr>
              <a:spLocks noChangeArrowheads="1"/>
            </p:cNvSpPr>
            <p:nvPr/>
          </p:nvSpPr>
          <p:spPr bwMode="auto">
            <a:xfrm>
              <a:off x="3266931" y="3717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堆高機</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貨架</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9" name="Rectangle 127"/>
            <p:cNvSpPr>
              <a:spLocks noChangeArrowheads="1"/>
            </p:cNvSpPr>
            <p:nvPr/>
          </p:nvSpPr>
          <p:spPr bwMode="auto">
            <a:xfrm>
              <a:off x="3266931" y="393305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 100</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貨位</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8" name="Rectangle 114"/>
            <p:cNvSpPr>
              <a:spLocks noChangeArrowheads="1"/>
            </p:cNvSpPr>
            <p:nvPr/>
          </p:nvSpPr>
          <p:spPr bwMode="auto">
            <a:xfrm>
              <a:off x="3266931" y="3285008"/>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3" name="Rectangle 122"/>
            <p:cNvSpPr>
              <a:spLocks noChangeArrowheads="1"/>
            </p:cNvSpPr>
            <p:nvPr/>
          </p:nvSpPr>
          <p:spPr bwMode="auto">
            <a:xfrm>
              <a:off x="3266931" y="4149080"/>
              <a:ext cx="899795" cy="216000"/>
            </a:xfrm>
            <a:prstGeom prst="rect">
              <a:avLst/>
            </a:prstGeom>
            <a:solidFill>
              <a:schemeClr val="accent6">
                <a:lumMod val="40000"/>
                <a:lumOff val="60000"/>
              </a:schemeClr>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本案相關範疇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88" name="群組 87"/>
          <p:cNvGrpSpPr/>
          <p:nvPr/>
        </p:nvGrpSpPr>
        <p:grpSpPr>
          <a:xfrm>
            <a:off x="5724269" y="3396273"/>
            <a:ext cx="899795" cy="1296120"/>
            <a:chOff x="4626158" y="3068960"/>
            <a:chExt cx="899795" cy="1296120"/>
          </a:xfrm>
        </p:grpSpPr>
        <p:sp>
          <p:nvSpPr>
            <p:cNvPr id="65" name="Rectangle 124"/>
            <p:cNvSpPr>
              <a:spLocks noChangeArrowheads="1"/>
            </p:cNvSpPr>
            <p:nvPr/>
          </p:nvSpPr>
          <p:spPr bwMode="auto">
            <a:xfrm>
              <a:off x="4626158" y="306896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200" kern="100" dirty="0" smtClean="0">
                  <a:latin typeface="微軟正黑體" panose="020B0604030504040204" pitchFamily="34" charset="-120"/>
                  <a:ea typeface="微軟正黑體" panose="020B0604030504040204" pitchFamily="34" charset="-120"/>
                  <a:cs typeface="Times New Roman" panose="02020603050405020304" pitchFamily="18" charset="0"/>
                </a:rPr>
                <a:t>工單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6" name="Rectangle 125"/>
            <p:cNvSpPr>
              <a:spLocks noChangeArrowheads="1"/>
            </p:cNvSpPr>
            <p:nvPr/>
          </p:nvSpPr>
          <p:spPr bwMode="auto">
            <a:xfrm>
              <a:off x="4626158" y="3501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鋼棒</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7" name="Rectangle 126"/>
            <p:cNvSpPr>
              <a:spLocks noChangeArrowheads="1"/>
            </p:cNvSpPr>
            <p:nvPr/>
          </p:nvSpPr>
          <p:spPr bwMode="auto">
            <a:xfrm>
              <a:off x="4626158" y="3717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料箱</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8" name="Rectangle 127"/>
            <p:cNvSpPr>
              <a:spLocks noChangeArrowheads="1"/>
            </p:cNvSpPr>
            <p:nvPr/>
          </p:nvSpPr>
          <p:spPr bwMode="auto">
            <a:xfrm>
              <a:off x="4626158" y="393305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 100</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貨位</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9" name="Rectangle 114"/>
            <p:cNvSpPr>
              <a:spLocks noChangeArrowheads="1"/>
            </p:cNvSpPr>
            <p:nvPr/>
          </p:nvSpPr>
          <p:spPr bwMode="auto">
            <a:xfrm>
              <a:off x="4626158" y="3285008"/>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/excel</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4" name="Rectangle 122"/>
            <p:cNvSpPr>
              <a:spLocks noChangeArrowheads="1"/>
            </p:cNvSpPr>
            <p:nvPr/>
          </p:nvSpPr>
          <p:spPr bwMode="auto">
            <a:xfrm>
              <a:off x="4626158" y="4149080"/>
              <a:ext cx="899795" cy="216000"/>
            </a:xfrm>
            <a:prstGeom prst="rect">
              <a:avLst/>
            </a:prstGeom>
            <a:solidFill>
              <a:schemeClr val="accent6">
                <a:lumMod val="40000"/>
                <a:lumOff val="60000"/>
              </a:schemeClr>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本案相關範疇</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1" name="群組 90"/>
          <p:cNvGrpSpPr/>
          <p:nvPr/>
        </p:nvGrpSpPr>
        <p:grpSpPr>
          <a:xfrm>
            <a:off x="7344613" y="3396273"/>
            <a:ext cx="899795" cy="1296120"/>
            <a:chOff x="5985385" y="3068960"/>
            <a:chExt cx="899795" cy="1296120"/>
          </a:xfrm>
        </p:grpSpPr>
        <p:sp>
          <p:nvSpPr>
            <p:cNvPr id="21" name="Rectangle 130"/>
            <p:cNvSpPr>
              <a:spLocks noChangeArrowheads="1"/>
            </p:cNvSpPr>
            <p:nvPr/>
          </p:nvSpPr>
          <p:spPr bwMode="auto">
            <a:xfrm>
              <a:off x="5985385" y="306896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4</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車削</a:t>
              </a:r>
            </a:p>
          </p:txBody>
        </p:sp>
        <p:sp>
          <p:nvSpPr>
            <p:cNvPr id="22" name="Rectangle 131"/>
            <p:cNvSpPr>
              <a:spLocks noChangeArrowheads="1"/>
            </p:cNvSpPr>
            <p:nvPr/>
          </p:nvSpPr>
          <p:spPr bwMode="auto">
            <a:xfrm>
              <a:off x="5985385" y="3501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鋼棒</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粗胚</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3" name="Rectangle 132"/>
            <p:cNvSpPr>
              <a:spLocks noChangeArrowheads="1"/>
            </p:cNvSpPr>
            <p:nvPr/>
          </p:nvSpPr>
          <p:spPr bwMode="auto">
            <a:xfrm>
              <a:off x="5985385" y="3717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車床</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4" name="Rectangle 133"/>
            <p:cNvSpPr>
              <a:spLocks noChangeArrowheads="1"/>
            </p:cNvSpPr>
            <p:nvPr/>
          </p:nvSpPr>
          <p:spPr bwMode="auto">
            <a:xfrm>
              <a:off x="5985385" y="393305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9" name="Rectangle 114"/>
            <p:cNvSpPr>
              <a:spLocks noChangeArrowheads="1"/>
            </p:cNvSpPr>
            <p:nvPr/>
          </p:nvSpPr>
          <p:spPr bwMode="auto">
            <a:xfrm>
              <a:off x="5985385" y="3285008"/>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/SMB</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5" name="Rectangle 122"/>
            <p:cNvSpPr>
              <a:spLocks noChangeArrowheads="1"/>
            </p:cNvSpPr>
            <p:nvPr/>
          </p:nvSpPr>
          <p:spPr bwMode="auto">
            <a:xfrm>
              <a:off x="5985385" y="4149080"/>
              <a:ext cx="899795" cy="216000"/>
            </a:xfrm>
            <a:prstGeom prst="rect">
              <a:avLst/>
            </a:prstGeom>
            <a:solidFill>
              <a:schemeClr val="accent6">
                <a:lumMod val="40000"/>
                <a:lumOff val="60000"/>
              </a:schemeClr>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本案相關範疇</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3" name="群組 92"/>
          <p:cNvGrpSpPr/>
          <p:nvPr/>
        </p:nvGrpSpPr>
        <p:grpSpPr>
          <a:xfrm>
            <a:off x="1439957" y="5124465"/>
            <a:ext cx="899795" cy="1296120"/>
            <a:chOff x="7308304" y="3068960"/>
            <a:chExt cx="899795" cy="1296120"/>
          </a:xfrm>
        </p:grpSpPr>
        <p:sp>
          <p:nvSpPr>
            <p:cNvPr id="26" name="Rectangle 136"/>
            <p:cNvSpPr>
              <a:spLocks noChangeArrowheads="1"/>
            </p:cNvSpPr>
            <p:nvPr/>
          </p:nvSpPr>
          <p:spPr bwMode="auto">
            <a:xfrm>
              <a:off x="7308304" y="306896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熱處理</a:t>
              </a: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外</a:t>
              </a: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7" name="Rectangle 137"/>
            <p:cNvSpPr>
              <a:spLocks noChangeArrowheads="1"/>
            </p:cNvSpPr>
            <p:nvPr/>
          </p:nvSpPr>
          <p:spPr bwMode="auto">
            <a:xfrm>
              <a:off x="7308304" y="3501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粗胚</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8" name="Rectangle 138"/>
            <p:cNvSpPr>
              <a:spLocks noChangeArrowheads="1"/>
            </p:cNvSpPr>
            <p:nvPr/>
          </p:nvSpPr>
          <p:spPr bwMode="auto">
            <a:xfrm>
              <a:off x="7308304" y="3717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外</a:t>
              </a: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包</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9" name="Rectangle 139"/>
            <p:cNvSpPr>
              <a:spLocks noChangeArrowheads="1"/>
            </p:cNvSpPr>
            <p:nvPr/>
          </p:nvSpPr>
          <p:spPr bwMode="auto">
            <a:xfrm>
              <a:off x="7308304" y="393305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0" name="Rectangle 114"/>
            <p:cNvSpPr>
              <a:spLocks noChangeArrowheads="1"/>
            </p:cNvSpPr>
            <p:nvPr/>
          </p:nvSpPr>
          <p:spPr bwMode="auto">
            <a:xfrm>
              <a:off x="7308304" y="3285008"/>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委外</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6" name="Rectangle 122"/>
            <p:cNvSpPr>
              <a:spLocks noChangeArrowheads="1"/>
            </p:cNvSpPr>
            <p:nvPr/>
          </p:nvSpPr>
          <p:spPr bwMode="auto">
            <a:xfrm>
              <a:off x="7308304" y="414908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4" name="群組 93"/>
          <p:cNvGrpSpPr/>
          <p:nvPr/>
        </p:nvGrpSpPr>
        <p:grpSpPr>
          <a:xfrm>
            <a:off x="2916121" y="5124465"/>
            <a:ext cx="899795" cy="1306697"/>
            <a:chOff x="1907704" y="5002599"/>
            <a:chExt cx="899795" cy="1306697"/>
          </a:xfrm>
        </p:grpSpPr>
        <p:sp>
          <p:nvSpPr>
            <p:cNvPr id="31" name="Rectangle 144"/>
            <p:cNvSpPr>
              <a:spLocks noChangeArrowheads="1"/>
            </p:cNvSpPr>
            <p:nvPr/>
          </p:nvSpPr>
          <p:spPr bwMode="auto">
            <a:xfrm>
              <a:off x="1907704" y="500259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6</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研磨</a:t>
              </a:r>
            </a:p>
          </p:txBody>
        </p:sp>
        <p:sp>
          <p:nvSpPr>
            <p:cNvPr id="32" name="Rectangle 145"/>
            <p:cNvSpPr>
              <a:spLocks noChangeArrowheads="1"/>
            </p:cNvSpPr>
            <p:nvPr/>
          </p:nvSpPr>
          <p:spPr bwMode="auto">
            <a:xfrm>
              <a:off x="1907704" y="5445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粗胚</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3" name="Rectangle 146"/>
            <p:cNvSpPr>
              <a:spLocks noChangeArrowheads="1"/>
            </p:cNvSpPr>
            <p:nvPr/>
          </p:nvSpPr>
          <p:spPr bwMode="auto">
            <a:xfrm>
              <a:off x="1907704" y="5661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磨床</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4" name="Rectangle 147"/>
            <p:cNvSpPr>
              <a:spLocks noChangeArrowheads="1"/>
            </p:cNvSpPr>
            <p:nvPr/>
          </p:nvSpPr>
          <p:spPr bwMode="auto">
            <a:xfrm>
              <a:off x="1907704" y="5877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4" name="Rectangle 114"/>
            <p:cNvSpPr>
              <a:spLocks noChangeArrowheads="1"/>
            </p:cNvSpPr>
            <p:nvPr/>
          </p:nvSpPr>
          <p:spPr bwMode="auto">
            <a:xfrm>
              <a:off x="1907704" y="522177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/SMB</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7" name="Rectangle 122"/>
            <p:cNvSpPr>
              <a:spLocks noChangeArrowheads="1"/>
            </p:cNvSpPr>
            <p:nvPr/>
          </p:nvSpPr>
          <p:spPr bwMode="auto">
            <a:xfrm>
              <a:off x="1907704" y="6093296"/>
              <a:ext cx="899795" cy="216000"/>
            </a:xfrm>
            <a:prstGeom prst="rect">
              <a:avLst/>
            </a:prstGeom>
            <a:solidFill>
              <a:schemeClr val="accent6">
                <a:lumMod val="40000"/>
                <a:lumOff val="60000"/>
              </a:schemeClr>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本案相關範疇</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5" name="群組 94"/>
          <p:cNvGrpSpPr/>
          <p:nvPr/>
        </p:nvGrpSpPr>
        <p:grpSpPr>
          <a:xfrm>
            <a:off x="4392285" y="5124465"/>
            <a:ext cx="899795" cy="1306697"/>
            <a:chOff x="3707904" y="5002599"/>
            <a:chExt cx="899795" cy="1306697"/>
          </a:xfrm>
        </p:grpSpPr>
        <p:sp>
          <p:nvSpPr>
            <p:cNvPr id="40" name="Rectangle 144"/>
            <p:cNvSpPr>
              <a:spLocks noChangeArrowheads="1"/>
            </p:cNvSpPr>
            <p:nvPr/>
          </p:nvSpPr>
          <p:spPr bwMode="auto">
            <a:xfrm>
              <a:off x="3707904" y="500259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7</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品檢</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抽</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1" name="Rectangle 145"/>
            <p:cNvSpPr>
              <a:spLocks noChangeArrowheads="1"/>
            </p:cNvSpPr>
            <p:nvPr/>
          </p:nvSpPr>
          <p:spPr bwMode="auto">
            <a:xfrm>
              <a:off x="3707904" y="5445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2" name="Rectangle 146"/>
            <p:cNvSpPr>
              <a:spLocks noChangeArrowheads="1"/>
            </p:cNvSpPr>
            <p:nvPr/>
          </p:nvSpPr>
          <p:spPr bwMode="auto">
            <a:xfrm>
              <a:off x="3707904" y="5661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三次元量床</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3" name="Rectangle 147"/>
            <p:cNvSpPr>
              <a:spLocks noChangeArrowheads="1"/>
            </p:cNvSpPr>
            <p:nvPr/>
          </p:nvSpPr>
          <p:spPr bwMode="auto">
            <a:xfrm>
              <a:off x="3707904" y="5877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3" name="Rectangle 114"/>
            <p:cNvSpPr>
              <a:spLocks noChangeArrowheads="1"/>
            </p:cNvSpPr>
            <p:nvPr/>
          </p:nvSpPr>
          <p:spPr bwMode="auto">
            <a:xfrm>
              <a:off x="3707904" y="522177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8" name="Rectangle 122"/>
            <p:cNvSpPr>
              <a:spLocks noChangeArrowheads="1"/>
            </p:cNvSpPr>
            <p:nvPr/>
          </p:nvSpPr>
          <p:spPr bwMode="auto">
            <a:xfrm>
              <a:off x="3707904" y="6093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6" name="群組 95"/>
          <p:cNvGrpSpPr/>
          <p:nvPr/>
        </p:nvGrpSpPr>
        <p:grpSpPr>
          <a:xfrm>
            <a:off x="5868449" y="5124465"/>
            <a:ext cx="899795" cy="1306697"/>
            <a:chOff x="5508104" y="5002599"/>
            <a:chExt cx="899795" cy="1306697"/>
          </a:xfrm>
        </p:grpSpPr>
        <p:sp>
          <p:nvSpPr>
            <p:cNvPr id="45" name="Rectangle 144"/>
            <p:cNvSpPr>
              <a:spLocks noChangeArrowheads="1"/>
            </p:cNvSpPr>
            <p:nvPr/>
          </p:nvSpPr>
          <p:spPr bwMode="auto">
            <a:xfrm>
              <a:off x="5508104" y="500259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8.</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倉儲</a:t>
              </a:r>
            </a:p>
          </p:txBody>
        </p:sp>
        <p:sp>
          <p:nvSpPr>
            <p:cNvPr id="46" name="Rectangle 145"/>
            <p:cNvSpPr>
              <a:spLocks noChangeArrowheads="1"/>
            </p:cNvSpPr>
            <p:nvPr/>
          </p:nvSpPr>
          <p:spPr bwMode="auto">
            <a:xfrm>
              <a:off x="5508104" y="5445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7" name="Rectangle 146"/>
            <p:cNvSpPr>
              <a:spLocks noChangeArrowheads="1"/>
            </p:cNvSpPr>
            <p:nvPr/>
          </p:nvSpPr>
          <p:spPr bwMode="auto">
            <a:xfrm>
              <a:off x="5508104" y="5661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堆高機</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貨架</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8" name="Rectangle 147"/>
            <p:cNvSpPr>
              <a:spLocks noChangeArrowheads="1"/>
            </p:cNvSpPr>
            <p:nvPr/>
          </p:nvSpPr>
          <p:spPr bwMode="auto">
            <a:xfrm>
              <a:off x="5508104" y="5877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/100</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貨位</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2" name="Rectangle 114"/>
            <p:cNvSpPr>
              <a:spLocks noChangeArrowheads="1"/>
            </p:cNvSpPr>
            <p:nvPr/>
          </p:nvSpPr>
          <p:spPr bwMode="auto">
            <a:xfrm>
              <a:off x="5508104" y="522177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9" name="Rectangle 122"/>
            <p:cNvSpPr>
              <a:spLocks noChangeArrowheads="1"/>
            </p:cNvSpPr>
            <p:nvPr/>
          </p:nvSpPr>
          <p:spPr bwMode="auto">
            <a:xfrm>
              <a:off x="5508104" y="6093296"/>
              <a:ext cx="899795" cy="216000"/>
            </a:xfrm>
            <a:prstGeom prst="rect">
              <a:avLst/>
            </a:prstGeom>
            <a:solidFill>
              <a:schemeClr val="accent6">
                <a:lumMod val="40000"/>
                <a:lumOff val="60000"/>
              </a:schemeClr>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本案相關範疇</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0" name="群組 89"/>
          <p:cNvGrpSpPr/>
          <p:nvPr/>
        </p:nvGrpSpPr>
        <p:grpSpPr>
          <a:xfrm>
            <a:off x="7344613" y="5124465"/>
            <a:ext cx="899795" cy="1306697"/>
            <a:chOff x="7344613" y="5002599"/>
            <a:chExt cx="899795" cy="1306697"/>
          </a:xfrm>
        </p:grpSpPr>
        <p:sp>
          <p:nvSpPr>
            <p:cNvPr id="50" name="Rectangle 144"/>
            <p:cNvSpPr>
              <a:spLocks noChangeArrowheads="1"/>
            </p:cNvSpPr>
            <p:nvPr/>
          </p:nvSpPr>
          <p:spPr bwMode="auto">
            <a:xfrm>
              <a:off x="7344613" y="500259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9</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出貨</a:t>
              </a:r>
            </a:p>
          </p:txBody>
        </p:sp>
        <p:sp>
          <p:nvSpPr>
            <p:cNvPr id="51" name="Rectangle 145"/>
            <p:cNvSpPr>
              <a:spLocks noChangeArrowheads="1"/>
            </p:cNvSpPr>
            <p:nvPr/>
          </p:nvSpPr>
          <p:spPr bwMode="auto">
            <a:xfrm>
              <a:off x="7344613" y="5445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2" name="Rectangle 146"/>
            <p:cNvSpPr>
              <a:spLocks noChangeArrowheads="1"/>
            </p:cNvSpPr>
            <p:nvPr/>
          </p:nvSpPr>
          <p:spPr bwMode="auto">
            <a:xfrm>
              <a:off x="7344613" y="5661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貨車</a:t>
              </a: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3" name="Rectangle 147"/>
            <p:cNvSpPr>
              <a:spLocks noChangeArrowheads="1"/>
            </p:cNvSpPr>
            <p:nvPr/>
          </p:nvSpPr>
          <p:spPr bwMode="auto">
            <a:xfrm>
              <a:off x="7344613" y="5877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1" name="Rectangle 114"/>
            <p:cNvSpPr>
              <a:spLocks noChangeArrowheads="1"/>
            </p:cNvSpPr>
            <p:nvPr/>
          </p:nvSpPr>
          <p:spPr bwMode="auto">
            <a:xfrm>
              <a:off x="7344613" y="522177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0" name="Rectangle 122"/>
            <p:cNvSpPr>
              <a:spLocks noChangeArrowheads="1"/>
            </p:cNvSpPr>
            <p:nvPr/>
          </p:nvSpPr>
          <p:spPr bwMode="auto">
            <a:xfrm>
              <a:off x="7344613" y="6093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cxnSp>
        <p:nvCxnSpPr>
          <p:cNvPr id="121" name="直線單箭頭接點 120"/>
          <p:cNvCxnSpPr/>
          <p:nvPr/>
        </p:nvCxnSpPr>
        <p:spPr>
          <a:xfrm>
            <a:off x="2159240" y="3468281"/>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3" name="直線單箭頭接點 122"/>
          <p:cNvCxnSpPr/>
          <p:nvPr/>
        </p:nvCxnSpPr>
        <p:spPr>
          <a:xfrm>
            <a:off x="2159240" y="3688486"/>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4" name="直線單箭頭接點 123"/>
          <p:cNvCxnSpPr/>
          <p:nvPr/>
        </p:nvCxnSpPr>
        <p:spPr>
          <a:xfrm>
            <a:off x="2159240" y="3908691"/>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5" name="直線單箭頭接點 124"/>
          <p:cNvCxnSpPr/>
          <p:nvPr/>
        </p:nvCxnSpPr>
        <p:spPr>
          <a:xfrm>
            <a:off x="2159240" y="4128896"/>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6" name="直線單箭頭接點 125"/>
          <p:cNvCxnSpPr/>
          <p:nvPr/>
        </p:nvCxnSpPr>
        <p:spPr>
          <a:xfrm>
            <a:off x="2159240" y="4349101"/>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7" name="直線單箭頭接點 126"/>
          <p:cNvCxnSpPr/>
          <p:nvPr/>
        </p:nvCxnSpPr>
        <p:spPr>
          <a:xfrm>
            <a:off x="2159240" y="4569306"/>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sp>
        <p:nvSpPr>
          <p:cNvPr id="2" name="矩形 1"/>
          <p:cNvSpPr/>
          <p:nvPr/>
        </p:nvSpPr>
        <p:spPr>
          <a:xfrm>
            <a:off x="4920268" y="2276872"/>
            <a:ext cx="1440160" cy="9692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使用設備圖例</a:t>
            </a:r>
            <a:endParaRPr lang="zh-TW" altLang="en-US" dirty="0">
              <a:solidFill>
                <a:schemeClr val="tx1"/>
              </a:solidFill>
            </a:endParaRPr>
          </a:p>
        </p:txBody>
      </p:sp>
      <p:sp>
        <p:nvSpPr>
          <p:cNvPr id="98" name="矩形 97"/>
          <p:cNvSpPr/>
          <p:nvPr/>
        </p:nvSpPr>
        <p:spPr>
          <a:xfrm>
            <a:off x="3095836" y="2276872"/>
            <a:ext cx="1440160" cy="9692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產品圖例</a:t>
            </a:r>
            <a:endParaRPr lang="zh-TW" altLang="en-US" dirty="0">
              <a:solidFill>
                <a:schemeClr val="tx1"/>
              </a:solidFill>
            </a:endParaRPr>
          </a:p>
        </p:txBody>
      </p:sp>
      <p:sp>
        <p:nvSpPr>
          <p:cNvPr id="99" name="Rectangle 2"/>
          <p:cNvSpPr>
            <a:spLocks noGrp="1" noChangeArrowheads="1"/>
          </p:cNvSpPr>
          <p:nvPr>
            <p:ph type="title"/>
          </p:nvPr>
        </p:nvSpPr>
        <p:spPr bwMode="auto">
          <a:xfrm>
            <a:off x="1009261" y="-2738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b="1" dirty="0">
                <a:latin typeface="微軟正黑體" panose="020B0604030504040204" pitchFamily="34" charset="-120"/>
                <a:ea typeface="微軟正黑體" panose="020B0604030504040204" pitchFamily="34" charset="-120"/>
              </a:rPr>
              <a:t>壹、</a:t>
            </a:r>
            <a:r>
              <a:rPr lang="zh-TW" altLang="zh-TW" b="1" dirty="0">
                <a:latin typeface="微軟正黑體" panose="020B0604030504040204" pitchFamily="34" charset="-120"/>
                <a:ea typeface="微軟正黑體" panose="020B0604030504040204" pitchFamily="34" charset="-120"/>
              </a:rPr>
              <a:t>計畫內容</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33750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5</a:t>
            </a:fld>
            <a:endParaRPr lang="zh-TW" altLang="en-US"/>
          </a:p>
        </p:txBody>
      </p:sp>
      <p:sp>
        <p:nvSpPr>
          <p:cNvPr id="59" name="Rectangle 2"/>
          <p:cNvSpPr txBox="1">
            <a:spLocks noChangeArrowheads="1"/>
          </p:cNvSpPr>
          <p:nvPr/>
        </p:nvSpPr>
        <p:spPr bwMode="auto">
          <a:xfrm>
            <a:off x="251520" y="764704"/>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zh-TW" sz="2400" b="1" dirty="0"/>
              <a:t>一、</a:t>
            </a:r>
            <a:r>
              <a:rPr lang="zh-TW" altLang="en-US" sz="2400" b="1" dirty="0"/>
              <a:t>受輔導業者</a:t>
            </a:r>
            <a:r>
              <a:rPr lang="zh-TW" altLang="zh-TW" sz="2400" b="1" dirty="0"/>
              <a:t>面臨問題</a:t>
            </a:r>
            <a:r>
              <a:rPr lang="zh-TW" altLang="en-US" sz="2400" b="1" dirty="0"/>
              <a:t>與</a:t>
            </a:r>
            <a:r>
              <a:rPr lang="zh-TW" altLang="en-US" sz="2400" b="1" dirty="0" smtClean="0"/>
              <a:t>需求</a:t>
            </a:r>
            <a:endParaRPr lang="en-US" altLang="zh-TW" sz="2400" b="1" dirty="0" smtClean="0"/>
          </a:p>
          <a:p>
            <a:pPr marL="361950" lvl="1" algn="l">
              <a:spcBef>
                <a:spcPts val="0"/>
              </a:spcBef>
            </a:pPr>
            <a:r>
              <a:rPr lang="en-US" altLang="zh-TW" sz="2000" dirty="0" smtClean="0"/>
              <a:t>(</a:t>
            </a:r>
            <a:r>
              <a:rPr lang="zh-TW" altLang="en-US" sz="2000" dirty="0" smtClean="0"/>
              <a:t>三</a:t>
            </a:r>
            <a:r>
              <a:rPr lang="en-US" altLang="zh-TW" sz="2000" dirty="0" smtClean="0"/>
              <a:t>)</a:t>
            </a:r>
            <a:r>
              <a:rPr lang="zh-TW" altLang="en-US" sz="2000" dirty="0" smtClean="0"/>
              <a:t>生產現場管理摘要說明</a:t>
            </a:r>
          </a:p>
        </p:txBody>
      </p:sp>
      <p:graphicFrame>
        <p:nvGraphicFramePr>
          <p:cNvPr id="90" name="表格 89"/>
          <p:cNvGraphicFramePr>
            <a:graphicFrameLocks noGrp="1"/>
          </p:cNvGraphicFramePr>
          <p:nvPr>
            <p:extLst>
              <p:ext uri="{D42A27DB-BD31-4B8C-83A1-F6EECF244321}">
                <p14:modId xmlns:p14="http://schemas.microsoft.com/office/powerpoint/2010/main" val="589089519"/>
              </p:ext>
            </p:extLst>
          </p:nvPr>
        </p:nvGraphicFramePr>
        <p:xfrm>
          <a:off x="827584" y="1988840"/>
          <a:ext cx="6624737" cy="4302000"/>
        </p:xfrm>
        <a:graphic>
          <a:graphicData uri="http://schemas.openxmlformats.org/drawingml/2006/table">
            <a:tbl>
              <a:tblPr/>
              <a:tblGrid>
                <a:gridCol w="2016225">
                  <a:extLst>
                    <a:ext uri="{9D8B030D-6E8A-4147-A177-3AD203B41FA5}">
                      <a16:colId xmlns:a16="http://schemas.microsoft.com/office/drawing/2014/main" val="20000"/>
                    </a:ext>
                  </a:extLst>
                </a:gridCol>
                <a:gridCol w="2952745">
                  <a:extLst>
                    <a:ext uri="{9D8B030D-6E8A-4147-A177-3AD203B41FA5}">
                      <a16:colId xmlns:a16="http://schemas.microsoft.com/office/drawing/2014/main" val="20001"/>
                    </a:ext>
                  </a:extLst>
                </a:gridCol>
                <a:gridCol w="1655767">
                  <a:extLst>
                    <a:ext uri="{9D8B030D-6E8A-4147-A177-3AD203B41FA5}">
                      <a16:colId xmlns:a16="http://schemas.microsoft.com/office/drawing/2014/main" val="20002"/>
                    </a:ext>
                  </a:extLst>
                </a:gridCol>
              </a:tblGrid>
              <a:tr h="0">
                <a:tc>
                  <a:txBody>
                    <a:bodyPr/>
                    <a:lstStyle/>
                    <a:p>
                      <a:pPr marL="3175" indent="0" algn="ctr">
                        <a:lnSpc>
                          <a:spcPct val="100000"/>
                        </a:lnSpc>
                        <a:spcAft>
                          <a:spcPts val="0"/>
                        </a:spcAft>
                      </a:pPr>
                      <a:r>
                        <a:rPr lang="zh-TW" sz="1400" b="1" kern="100" dirty="0">
                          <a:latin typeface="+mn-ea"/>
                          <a:ea typeface="+mn-ea"/>
                          <a:cs typeface="Times New Roman"/>
                        </a:rPr>
                        <a:t>項目</a:t>
                      </a:r>
                      <a:endParaRPr lang="zh-TW" sz="14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p>
                      <a:pPr marL="3175" indent="0" algn="ctr">
                        <a:lnSpc>
                          <a:spcPct val="100000"/>
                        </a:lnSpc>
                        <a:spcAft>
                          <a:spcPts val="0"/>
                        </a:spcAft>
                      </a:pPr>
                      <a:r>
                        <a:rPr lang="zh-TW" sz="1400" b="1" kern="100" dirty="0">
                          <a:latin typeface="+mn-ea"/>
                          <a:ea typeface="+mn-ea"/>
                          <a:cs typeface="Times New Roman"/>
                        </a:rPr>
                        <a:t>說明</a:t>
                      </a:r>
                      <a:endParaRPr lang="zh-TW" sz="14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zh-TW" altLang="en-US"/>
                    </a:p>
                  </a:txBody>
                  <a:tcPr/>
                </a:tc>
                <a:extLst>
                  <a:ext uri="{0D108BD9-81ED-4DB2-BD59-A6C34878D82A}">
                    <a16:rowId xmlns:a16="http://schemas.microsoft.com/office/drawing/2014/main" val="10000"/>
                  </a:ext>
                </a:extLst>
              </a:tr>
              <a:tr h="504000">
                <a:tc>
                  <a:txBody>
                    <a:bodyPr/>
                    <a:lstStyle/>
                    <a:p>
                      <a:pPr marL="3175" indent="0" algn="ctr">
                        <a:lnSpc>
                          <a:spcPct val="100000"/>
                        </a:lnSpc>
                        <a:spcAft>
                          <a:spcPts val="0"/>
                        </a:spcAft>
                      </a:pPr>
                      <a:r>
                        <a:rPr lang="zh-TW" sz="1400" kern="100" dirty="0">
                          <a:latin typeface="+mn-ea"/>
                          <a:ea typeface="+mn-ea"/>
                          <a:cs typeface="Times New Roman"/>
                        </a:rPr>
                        <a:t>現場輪班制度</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indent="0" algn="l" defTabSz="914400" rtl="0" eaLnBrk="1" latinLnBrk="0" hangingPunct="1">
                        <a:lnSpc>
                          <a:spcPct val="100000"/>
                        </a:lnSpc>
                        <a:spcAft>
                          <a:spcPts val="0"/>
                        </a:spcAft>
                      </a:pPr>
                      <a:r>
                        <a:rPr lang="zh-TW" sz="1400" kern="100" dirty="0">
                          <a:solidFill>
                            <a:schemeClr val="tx1"/>
                          </a:solidFill>
                          <a:latin typeface="+mn-ea"/>
                          <a:ea typeface="+mn-ea"/>
                          <a:cs typeface="Times New Roman"/>
                        </a:rPr>
                        <a:t>□常日班</a:t>
                      </a:r>
                    </a:p>
                    <a:p>
                      <a:pPr marL="3175" indent="0" algn="l" defTabSz="914400" rtl="0" eaLnBrk="1" latinLnBrk="0" hangingPunct="1">
                        <a:lnSpc>
                          <a:spcPct val="100000"/>
                        </a:lnSpc>
                        <a:spcAft>
                          <a:spcPts val="0"/>
                        </a:spcAft>
                      </a:pPr>
                      <a:r>
                        <a:rPr lang="zh-TW" sz="1400" kern="100" dirty="0">
                          <a:solidFill>
                            <a:schemeClr val="tx1"/>
                          </a:solidFill>
                          <a:latin typeface="+mn-ea"/>
                          <a:ea typeface="+mn-ea"/>
                          <a:cs typeface="Times New Roman"/>
                        </a:rPr>
                        <a:t>□早、中、大夜三班制</a:t>
                      </a:r>
                    </a:p>
                  </a:txBody>
                  <a:tcPr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indent="0" algn="l" defTabSz="914400" rtl="0" eaLnBrk="1" latinLnBrk="0" hangingPunct="1">
                        <a:lnSpc>
                          <a:spcPct val="100000"/>
                        </a:lnSpc>
                        <a:spcAft>
                          <a:spcPts val="0"/>
                        </a:spcAft>
                      </a:pPr>
                      <a:r>
                        <a:rPr lang="zh-TW" sz="1400" kern="100" dirty="0">
                          <a:solidFill>
                            <a:schemeClr val="tx1"/>
                          </a:solidFill>
                          <a:latin typeface="+mn-ea"/>
                          <a:ea typeface="+mn-ea"/>
                          <a:cs typeface="Times New Roman"/>
                        </a:rPr>
                        <a:t>□四班二輪制</a:t>
                      </a:r>
                    </a:p>
                    <a:p>
                      <a:pPr marL="3175" indent="0" algn="l" defTabSz="914400" rtl="0" eaLnBrk="1" latinLnBrk="0" hangingPunct="1">
                        <a:lnSpc>
                          <a:spcPct val="100000"/>
                        </a:lnSpc>
                        <a:spcAft>
                          <a:spcPts val="0"/>
                        </a:spcAft>
                      </a:pPr>
                      <a:r>
                        <a:rPr lang="zh-TW" sz="1400" kern="100" dirty="0">
                          <a:solidFill>
                            <a:schemeClr val="tx1"/>
                          </a:solidFill>
                          <a:latin typeface="+mn-ea"/>
                          <a:ea typeface="+mn-ea"/>
                          <a:cs typeface="Times New Roman"/>
                        </a:rPr>
                        <a:t>□排班制</a:t>
                      </a:r>
                    </a:p>
                  </a:txBody>
                  <a:tcPr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4000">
                <a:tc>
                  <a:txBody>
                    <a:bodyPr/>
                    <a:lstStyle/>
                    <a:p>
                      <a:pPr marL="3175" indent="0" algn="ctr" defTabSz="914400" rtl="0" eaLnBrk="1" latinLnBrk="0" hangingPunct="1">
                        <a:lnSpc>
                          <a:spcPct val="100000"/>
                        </a:lnSpc>
                        <a:spcAft>
                          <a:spcPts val="0"/>
                        </a:spcAft>
                      </a:pPr>
                      <a:r>
                        <a:rPr lang="zh-TW" sz="1400" kern="100" dirty="0">
                          <a:solidFill>
                            <a:schemeClr val="tx1"/>
                          </a:solidFill>
                          <a:latin typeface="+mn-ea"/>
                          <a:ea typeface="+mn-ea"/>
                          <a:cs typeface="Times New Roman"/>
                        </a:rPr>
                        <a:t>平均訂單批量</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indent="0" algn="ctr" defTabSz="914400" rtl="0" eaLnBrk="1" latinLnBrk="0" hangingPunct="1">
                        <a:lnSpc>
                          <a:spcPct val="100000"/>
                        </a:lnSpc>
                        <a:spcAft>
                          <a:spcPts val="0"/>
                        </a:spcAft>
                      </a:pPr>
                      <a:r>
                        <a:rPr lang="en-US" sz="1400" kern="100" dirty="0" smtClean="0">
                          <a:solidFill>
                            <a:schemeClr val="tx1"/>
                          </a:solidFill>
                          <a:latin typeface="+mn-ea"/>
                          <a:ea typeface="+mn-ea"/>
                          <a:cs typeface="Times New Roman"/>
                        </a:rPr>
                        <a:t>300~6,000 pcs/</a:t>
                      </a:r>
                      <a:r>
                        <a:rPr lang="zh-TW" altLang="en-US" sz="1400" kern="100" dirty="0" smtClean="0">
                          <a:solidFill>
                            <a:schemeClr val="tx1"/>
                          </a:solidFill>
                          <a:latin typeface="+mn-ea"/>
                          <a:ea typeface="+mn-ea"/>
                          <a:cs typeface="Times New Roman"/>
                        </a:rPr>
                        <a:t>月</a:t>
                      </a:r>
                      <a:endParaRPr lang="en-US" altLang="zh-TW" sz="1400" kern="100" dirty="0" smtClean="0">
                        <a:solidFill>
                          <a:schemeClr val="tx1"/>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2"/>
                  </a:ext>
                </a:extLst>
              </a:tr>
              <a:tr h="504000">
                <a:tc>
                  <a:txBody>
                    <a:bodyPr/>
                    <a:lstStyle/>
                    <a:p>
                      <a:pPr marL="3175" indent="0" algn="ctr" defTabSz="914400" rtl="0" eaLnBrk="1" latinLnBrk="0" hangingPunct="1">
                        <a:lnSpc>
                          <a:spcPct val="100000"/>
                        </a:lnSpc>
                        <a:spcAft>
                          <a:spcPts val="0"/>
                        </a:spcAft>
                      </a:pPr>
                      <a:r>
                        <a:rPr lang="zh-TW" sz="1400" kern="100" dirty="0">
                          <a:solidFill>
                            <a:schemeClr val="tx1"/>
                          </a:solidFill>
                          <a:latin typeface="+mn-ea"/>
                          <a:ea typeface="+mn-ea"/>
                          <a:cs typeface="Times New Roman"/>
                        </a:rPr>
                        <a:t>平均工單批量</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indent="0" algn="ctr" defTabSz="914400" rtl="0" eaLnBrk="1" latinLnBrk="0" hangingPunct="1">
                        <a:lnSpc>
                          <a:spcPct val="100000"/>
                        </a:lnSpc>
                        <a:spcAft>
                          <a:spcPts val="0"/>
                        </a:spcAft>
                      </a:pPr>
                      <a:r>
                        <a:rPr lang="en-US" sz="1400" kern="100" dirty="0" smtClean="0">
                          <a:solidFill>
                            <a:schemeClr val="tx1"/>
                          </a:solidFill>
                          <a:latin typeface="+mn-ea"/>
                          <a:ea typeface="+mn-ea"/>
                          <a:cs typeface="Times New Roman"/>
                        </a:rPr>
                        <a:t>300~6,000</a:t>
                      </a:r>
                      <a:r>
                        <a:rPr lang="en-US" sz="1400" kern="100" baseline="0" dirty="0" smtClean="0">
                          <a:solidFill>
                            <a:schemeClr val="tx1"/>
                          </a:solidFill>
                          <a:latin typeface="+mn-ea"/>
                          <a:ea typeface="+mn-ea"/>
                          <a:cs typeface="Times New Roman"/>
                        </a:rPr>
                        <a:t> </a:t>
                      </a:r>
                      <a:r>
                        <a:rPr lang="en-US" altLang="zh-TW" sz="1400" kern="100" dirty="0" smtClean="0">
                          <a:solidFill>
                            <a:schemeClr val="tx1"/>
                          </a:solidFill>
                          <a:latin typeface="+mn-ea"/>
                          <a:ea typeface="+mn-ea"/>
                          <a:cs typeface="Times New Roman"/>
                        </a:rPr>
                        <a:t>pcs/</a:t>
                      </a:r>
                      <a:r>
                        <a:rPr lang="zh-TW" altLang="en-US" sz="1400" kern="100" dirty="0" smtClean="0">
                          <a:solidFill>
                            <a:schemeClr val="tx1"/>
                          </a:solidFill>
                          <a:latin typeface="+mn-ea"/>
                          <a:ea typeface="+mn-ea"/>
                          <a:cs typeface="Times New Roman"/>
                        </a:rPr>
                        <a:t>天</a:t>
                      </a:r>
                      <a:endParaRPr lang="zh-TW" sz="1400" kern="100" dirty="0">
                        <a:solidFill>
                          <a:schemeClr val="tx1"/>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3"/>
                  </a:ext>
                </a:extLst>
              </a:tr>
              <a:tr h="504000">
                <a:tc>
                  <a:txBody>
                    <a:bodyPr/>
                    <a:lstStyle/>
                    <a:p>
                      <a:pPr marL="3175" indent="0" algn="ctr" defTabSz="914400" rtl="0" eaLnBrk="1" latinLnBrk="0" hangingPunct="1">
                        <a:lnSpc>
                          <a:spcPct val="100000"/>
                        </a:lnSpc>
                        <a:spcAft>
                          <a:spcPts val="0"/>
                        </a:spcAft>
                      </a:pPr>
                      <a:r>
                        <a:rPr lang="zh-TW" sz="1400" kern="100" dirty="0">
                          <a:solidFill>
                            <a:schemeClr val="tx1"/>
                          </a:solidFill>
                          <a:latin typeface="+mn-ea"/>
                          <a:ea typeface="+mn-ea"/>
                          <a:cs typeface="Times New Roman"/>
                        </a:rPr>
                        <a:t>平均換線換模頻率</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indent="0" algn="ctr" defTabSz="914400" rtl="0" eaLnBrk="1" latinLnBrk="0" hangingPunct="1">
                        <a:lnSpc>
                          <a:spcPct val="100000"/>
                        </a:lnSpc>
                        <a:spcAft>
                          <a:spcPts val="0"/>
                        </a:spcAft>
                      </a:pPr>
                      <a:r>
                        <a:rPr lang="zh-TW" sz="1400" kern="100" dirty="0">
                          <a:solidFill>
                            <a:schemeClr val="tx1"/>
                          </a:solidFill>
                          <a:latin typeface="+mn-ea"/>
                          <a:ea typeface="+mn-ea"/>
                          <a:cs typeface="Times New Roman"/>
                        </a:rPr>
                        <a:t>平均</a:t>
                      </a:r>
                      <a:r>
                        <a:rPr lang="zh-TW" sz="1400" kern="100" dirty="0" smtClean="0">
                          <a:solidFill>
                            <a:schemeClr val="tx1"/>
                          </a:solidFill>
                          <a:latin typeface="+mn-ea"/>
                          <a:ea typeface="+mn-ea"/>
                          <a:cs typeface="Times New Roman"/>
                        </a:rPr>
                        <a:t>約</a:t>
                      </a:r>
                      <a:r>
                        <a:rPr lang="zh-TW" altLang="en-US" sz="1400" kern="100" dirty="0" smtClean="0">
                          <a:solidFill>
                            <a:schemeClr val="tx1"/>
                          </a:solidFill>
                          <a:latin typeface="+mn-ea"/>
                          <a:ea typeface="+mn-ea"/>
                          <a:cs typeface="Times New Roman"/>
                        </a:rPr>
                        <a:t>○</a:t>
                      </a:r>
                      <a:r>
                        <a:rPr lang="zh-TW" sz="1400" kern="100" dirty="0" smtClean="0">
                          <a:solidFill>
                            <a:schemeClr val="tx1"/>
                          </a:solidFill>
                          <a:latin typeface="+mn-ea"/>
                          <a:ea typeface="+mn-ea"/>
                          <a:cs typeface="Times New Roman"/>
                        </a:rPr>
                        <a:t>次</a:t>
                      </a:r>
                      <a:r>
                        <a:rPr lang="en-US" sz="1400" kern="100" dirty="0">
                          <a:solidFill>
                            <a:schemeClr val="tx1"/>
                          </a:solidFill>
                          <a:latin typeface="+mn-ea"/>
                          <a:ea typeface="+mn-ea"/>
                          <a:cs typeface="Times New Roman"/>
                        </a:rPr>
                        <a:t>/</a:t>
                      </a:r>
                      <a:r>
                        <a:rPr lang="zh-TW" sz="1400" kern="100" dirty="0">
                          <a:solidFill>
                            <a:schemeClr val="tx1"/>
                          </a:solidFill>
                          <a:latin typeface="+mn-ea"/>
                          <a:ea typeface="+mn-ea"/>
                          <a:cs typeface="Times New Roman"/>
                        </a:rPr>
                        <a:t>天</a:t>
                      </a:r>
                      <a:r>
                        <a:rPr lang="en-US" sz="1400" kern="100" dirty="0">
                          <a:solidFill>
                            <a:schemeClr val="tx1"/>
                          </a:solidFill>
                          <a:latin typeface="+mn-ea"/>
                          <a:ea typeface="+mn-ea"/>
                          <a:cs typeface="Times New Roman"/>
                        </a:rPr>
                        <a:t>(</a:t>
                      </a:r>
                      <a:r>
                        <a:rPr lang="zh-TW" sz="1400" kern="100" dirty="0" smtClean="0">
                          <a:solidFill>
                            <a:schemeClr val="tx1"/>
                          </a:solidFill>
                          <a:latin typeface="+mn-ea"/>
                          <a:ea typeface="+mn-ea"/>
                          <a:cs typeface="Times New Roman"/>
                        </a:rPr>
                        <a:t>以</a:t>
                      </a:r>
                      <a:r>
                        <a:rPr lang="zh-TW" altLang="en-US" sz="1400" kern="100" dirty="0" smtClean="0">
                          <a:solidFill>
                            <a:schemeClr val="tx1"/>
                          </a:solidFill>
                          <a:latin typeface="+mn-ea"/>
                          <a:ea typeface="+mn-ea"/>
                          <a:cs typeface="Times New Roman"/>
                        </a:rPr>
                        <a:t>○○</a:t>
                      </a:r>
                      <a:r>
                        <a:rPr lang="zh-TW" sz="1400" kern="100" dirty="0" smtClean="0">
                          <a:solidFill>
                            <a:schemeClr val="tx1"/>
                          </a:solidFill>
                          <a:latin typeface="+mn-ea"/>
                          <a:ea typeface="+mn-ea"/>
                          <a:cs typeface="Times New Roman"/>
                        </a:rPr>
                        <a:t>台</a:t>
                      </a:r>
                      <a:r>
                        <a:rPr lang="zh-TW" sz="1400" kern="100" dirty="0">
                          <a:solidFill>
                            <a:schemeClr val="tx1"/>
                          </a:solidFill>
                          <a:latin typeface="+mn-ea"/>
                          <a:ea typeface="+mn-ea"/>
                          <a:cs typeface="Times New Roman"/>
                        </a:rPr>
                        <a:t>射出機計算</a:t>
                      </a:r>
                      <a:r>
                        <a:rPr lang="en-US" sz="1400" kern="100" dirty="0">
                          <a:solidFill>
                            <a:schemeClr val="tx1"/>
                          </a:solidFill>
                          <a:latin typeface="+mn-ea"/>
                          <a:ea typeface="+mn-ea"/>
                          <a:cs typeface="Times New Roman"/>
                        </a:rPr>
                        <a:t>)</a:t>
                      </a:r>
                      <a:endParaRPr lang="zh-TW" sz="1400" kern="100" dirty="0">
                        <a:solidFill>
                          <a:schemeClr val="tx1"/>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4"/>
                  </a:ext>
                </a:extLst>
              </a:tr>
              <a:tr h="504000">
                <a:tc>
                  <a:txBody>
                    <a:bodyPr/>
                    <a:lstStyle/>
                    <a:p>
                      <a:pPr marL="3175" indent="0" algn="ctr" defTabSz="914400" rtl="0" eaLnBrk="1" latinLnBrk="0" hangingPunct="1">
                        <a:lnSpc>
                          <a:spcPct val="100000"/>
                        </a:lnSpc>
                        <a:spcAft>
                          <a:spcPts val="0"/>
                        </a:spcAft>
                      </a:pPr>
                      <a:r>
                        <a:rPr lang="zh-TW" sz="1400" kern="100" dirty="0">
                          <a:solidFill>
                            <a:schemeClr val="tx1"/>
                          </a:solidFill>
                          <a:latin typeface="+mn-ea"/>
                          <a:ea typeface="+mn-ea"/>
                          <a:cs typeface="Times New Roman"/>
                        </a:rPr>
                        <a:t>平均換線換模時間</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indent="0" algn="ctr" defTabSz="914400" rtl="0" eaLnBrk="1" latinLnBrk="0" hangingPunct="1">
                        <a:lnSpc>
                          <a:spcPct val="100000"/>
                        </a:lnSpc>
                        <a:spcAft>
                          <a:spcPts val="0"/>
                        </a:spcAft>
                      </a:pPr>
                      <a:r>
                        <a:rPr lang="zh-TW" sz="1400" kern="100" dirty="0">
                          <a:solidFill>
                            <a:schemeClr val="tx1"/>
                          </a:solidFill>
                          <a:latin typeface="+mn-ea"/>
                          <a:ea typeface="+mn-ea"/>
                          <a:cs typeface="Times New Roman"/>
                        </a:rPr>
                        <a:t>每次</a:t>
                      </a:r>
                      <a:r>
                        <a:rPr lang="zh-TW" sz="1400" kern="100" dirty="0" smtClean="0">
                          <a:solidFill>
                            <a:schemeClr val="tx1"/>
                          </a:solidFill>
                          <a:latin typeface="+mn-ea"/>
                          <a:ea typeface="+mn-ea"/>
                          <a:cs typeface="Times New Roman"/>
                        </a:rPr>
                        <a:t>約</a:t>
                      </a:r>
                      <a:r>
                        <a:rPr lang="zh-TW" altLang="en-US" sz="1400" kern="100" dirty="0" smtClean="0">
                          <a:solidFill>
                            <a:schemeClr val="tx1"/>
                          </a:solidFill>
                          <a:latin typeface="+mn-ea"/>
                          <a:ea typeface="+mn-ea"/>
                          <a:cs typeface="Times New Roman"/>
                        </a:rPr>
                        <a:t>○○</a:t>
                      </a:r>
                      <a:r>
                        <a:rPr lang="en-US" sz="1400" kern="100" dirty="0" smtClean="0">
                          <a:solidFill>
                            <a:schemeClr val="tx1"/>
                          </a:solidFill>
                          <a:latin typeface="+mn-ea"/>
                          <a:ea typeface="+mn-ea"/>
                          <a:cs typeface="Times New Roman"/>
                        </a:rPr>
                        <a:t>min</a:t>
                      </a:r>
                      <a:r>
                        <a:rPr lang="en-US" sz="1400" kern="100" dirty="0">
                          <a:solidFill>
                            <a:schemeClr val="tx1"/>
                          </a:solidFill>
                          <a:latin typeface="+mn-ea"/>
                          <a:ea typeface="+mn-ea"/>
                          <a:cs typeface="Times New Roman"/>
                        </a:rPr>
                        <a:t>(</a:t>
                      </a:r>
                      <a:r>
                        <a:rPr lang="zh-TW" sz="1400" kern="100" dirty="0">
                          <a:solidFill>
                            <a:schemeClr val="tx1"/>
                          </a:solidFill>
                          <a:latin typeface="+mn-ea"/>
                          <a:ea typeface="+mn-ea"/>
                          <a:cs typeface="Times New Roman"/>
                        </a:rPr>
                        <a:t>含首件調機試射</a:t>
                      </a:r>
                      <a:r>
                        <a:rPr lang="en-US" sz="1400" kern="100" dirty="0">
                          <a:solidFill>
                            <a:schemeClr val="tx1"/>
                          </a:solidFill>
                          <a:latin typeface="+mn-ea"/>
                          <a:ea typeface="+mn-ea"/>
                          <a:cs typeface="Times New Roman"/>
                        </a:rPr>
                        <a:t>)</a:t>
                      </a:r>
                      <a:endParaRPr lang="zh-TW" sz="1400" kern="100" dirty="0">
                        <a:solidFill>
                          <a:schemeClr val="tx1"/>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5"/>
                  </a:ext>
                </a:extLst>
              </a:tr>
              <a:tr h="504000">
                <a:tc>
                  <a:txBody>
                    <a:bodyPr/>
                    <a:lstStyle/>
                    <a:p>
                      <a:pPr marL="3175" indent="0" algn="ctr" defTabSz="914400" rtl="0" eaLnBrk="1" latinLnBrk="0" hangingPunct="1">
                        <a:lnSpc>
                          <a:spcPct val="100000"/>
                        </a:lnSpc>
                        <a:spcAft>
                          <a:spcPts val="0"/>
                        </a:spcAft>
                      </a:pPr>
                      <a:r>
                        <a:rPr lang="zh-TW" altLang="en-US" sz="1400" kern="100" dirty="0" smtClean="0">
                          <a:solidFill>
                            <a:schemeClr val="accent1">
                              <a:lumMod val="75000"/>
                            </a:schemeClr>
                          </a:solidFill>
                          <a:latin typeface="+mn-ea"/>
                          <a:ea typeface="+mn-ea"/>
                          <a:cs typeface="Times New Roman"/>
                        </a:rPr>
                        <a:t>作業指令模式</a:t>
                      </a:r>
                      <a:endParaRPr lang="zh-TW" sz="1400" kern="100" dirty="0">
                        <a:solidFill>
                          <a:schemeClr val="accent1">
                            <a:lumMod val="75000"/>
                          </a:schemeClr>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indent="0" algn="ctr" defTabSz="914400" rtl="0" eaLnBrk="1" latinLnBrk="0" hangingPunct="1">
                        <a:lnSpc>
                          <a:spcPct val="100000"/>
                        </a:lnSpc>
                        <a:spcAft>
                          <a:spcPts val="0"/>
                        </a:spcAft>
                      </a:pPr>
                      <a:r>
                        <a:rPr lang="zh-TW" altLang="en-US" sz="1400" kern="100" dirty="0" smtClean="0">
                          <a:solidFill>
                            <a:schemeClr val="accent1">
                              <a:lumMod val="75000"/>
                            </a:schemeClr>
                          </a:solidFill>
                          <a:latin typeface="+mn-ea"/>
                          <a:ea typeface="+mn-ea"/>
                          <a:cs typeface="Times New Roman"/>
                        </a:rPr>
                        <a:t>紙本工單傳遞、</a:t>
                      </a:r>
                      <a:endParaRPr lang="en-US" altLang="zh-TW" sz="1400" kern="100" dirty="0" smtClean="0">
                        <a:solidFill>
                          <a:schemeClr val="accent1">
                            <a:lumMod val="75000"/>
                          </a:schemeClr>
                        </a:solidFill>
                        <a:latin typeface="+mn-ea"/>
                        <a:ea typeface="+mn-ea"/>
                        <a:cs typeface="Times New Roman"/>
                      </a:endParaRPr>
                    </a:p>
                    <a:p>
                      <a:pPr marL="3175" indent="0" algn="ctr" defTabSz="914400" rtl="0" eaLnBrk="1" latinLnBrk="0" hangingPunct="1">
                        <a:lnSpc>
                          <a:spcPct val="100000"/>
                        </a:lnSpc>
                        <a:spcAft>
                          <a:spcPts val="0"/>
                        </a:spcAft>
                      </a:pPr>
                      <a:r>
                        <a:rPr lang="zh-TW" altLang="en-US" sz="1400" kern="100" dirty="0" smtClean="0">
                          <a:solidFill>
                            <a:schemeClr val="accent1">
                              <a:lumMod val="75000"/>
                            </a:schemeClr>
                          </a:solidFill>
                          <a:latin typeface="+mn-ea"/>
                          <a:ea typeface="+mn-ea"/>
                          <a:cs typeface="Times New Roman"/>
                        </a:rPr>
                        <a:t>無標準化規範</a:t>
                      </a:r>
                      <a:r>
                        <a:rPr lang="en-US" altLang="zh-TW" sz="1400" kern="100" dirty="0" smtClean="0">
                          <a:solidFill>
                            <a:schemeClr val="accent1">
                              <a:lumMod val="75000"/>
                            </a:schemeClr>
                          </a:solidFill>
                          <a:latin typeface="+mn-ea"/>
                          <a:ea typeface="+mn-ea"/>
                          <a:cs typeface="Times New Roman"/>
                        </a:rPr>
                        <a:t>(</a:t>
                      </a:r>
                      <a:r>
                        <a:rPr lang="zh-TW" altLang="en-US" sz="1400" kern="100" dirty="0" smtClean="0">
                          <a:solidFill>
                            <a:schemeClr val="accent1">
                              <a:lumMod val="75000"/>
                            </a:schemeClr>
                          </a:solidFill>
                          <a:latin typeface="+mn-ea"/>
                          <a:ea typeface="+mn-ea"/>
                          <a:cs typeface="Times New Roman"/>
                        </a:rPr>
                        <a:t>技術員依經驗實施</a:t>
                      </a:r>
                      <a:r>
                        <a:rPr lang="en-US" altLang="zh-TW" sz="1400" kern="100" dirty="0" smtClean="0">
                          <a:solidFill>
                            <a:schemeClr val="accent1">
                              <a:lumMod val="75000"/>
                            </a:schemeClr>
                          </a:solidFill>
                          <a:latin typeface="+mn-ea"/>
                          <a:ea typeface="+mn-ea"/>
                          <a:cs typeface="Times New Roman"/>
                        </a:rPr>
                        <a:t>)</a:t>
                      </a:r>
                    </a:p>
                    <a:p>
                      <a:pPr marL="3175" indent="0" algn="ctr" defTabSz="914400" rtl="0" eaLnBrk="1" latinLnBrk="0" hangingPunct="1">
                        <a:lnSpc>
                          <a:spcPct val="100000"/>
                        </a:lnSpc>
                        <a:spcAft>
                          <a:spcPts val="0"/>
                        </a:spcAft>
                      </a:pPr>
                      <a:r>
                        <a:rPr lang="zh-TW" altLang="en-US" sz="1400" kern="100" dirty="0" smtClean="0">
                          <a:solidFill>
                            <a:schemeClr val="accent1">
                              <a:lumMod val="75000"/>
                            </a:schemeClr>
                          </a:solidFill>
                          <a:latin typeface="+mn-ea"/>
                          <a:ea typeface="+mn-ea"/>
                          <a:cs typeface="Times New Roman"/>
                        </a:rPr>
                        <a:t>有紙本標準化規定，但仍依現場實際施作為主</a:t>
                      </a:r>
                      <a:endParaRPr lang="zh-TW" sz="1400" kern="100" dirty="0">
                        <a:solidFill>
                          <a:schemeClr val="accent1">
                            <a:lumMod val="75000"/>
                          </a:schemeClr>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4266191446"/>
                  </a:ext>
                </a:extLst>
              </a:tr>
              <a:tr h="504000">
                <a:tc>
                  <a:txBody>
                    <a:bodyPr/>
                    <a:lstStyle/>
                    <a:p>
                      <a:pPr marL="3175" indent="0" algn="ctr" defTabSz="914400" rtl="0" eaLnBrk="1" latinLnBrk="0" hangingPunct="1">
                        <a:lnSpc>
                          <a:spcPct val="100000"/>
                        </a:lnSpc>
                        <a:spcAft>
                          <a:spcPts val="0"/>
                        </a:spcAft>
                      </a:pPr>
                      <a:r>
                        <a:rPr lang="zh-TW" altLang="en-US" sz="1400" kern="100" dirty="0" smtClean="0">
                          <a:solidFill>
                            <a:schemeClr val="accent1">
                              <a:lumMod val="75000"/>
                            </a:schemeClr>
                          </a:solidFill>
                          <a:latin typeface="+mn-ea"/>
                          <a:ea typeface="+mn-ea"/>
                          <a:cs typeface="Times New Roman"/>
                        </a:rPr>
                        <a:t>品檢方式</a:t>
                      </a:r>
                      <a:endParaRPr lang="zh-TW" sz="1400" kern="100" dirty="0">
                        <a:solidFill>
                          <a:schemeClr val="accent1">
                            <a:lumMod val="75000"/>
                          </a:schemeClr>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marR="0" lvl="0" indent="0" algn="ctr" defTabSz="914400" rtl="0" eaLnBrk="1" fontAlgn="auto" latinLnBrk="0" hangingPunct="1">
                        <a:lnSpc>
                          <a:spcPct val="100000"/>
                        </a:lnSpc>
                        <a:spcBef>
                          <a:spcPts val="0"/>
                        </a:spcBef>
                        <a:spcAft>
                          <a:spcPts val="0"/>
                        </a:spcAft>
                        <a:buClrTx/>
                        <a:buSzTx/>
                        <a:buFontTx/>
                        <a:buNone/>
                        <a:tabLst/>
                        <a:defRPr/>
                      </a:pPr>
                      <a:r>
                        <a:rPr lang="zh-TW" altLang="en-US" sz="1400" kern="100" dirty="0" smtClean="0">
                          <a:solidFill>
                            <a:schemeClr val="accent1">
                              <a:lumMod val="75000"/>
                            </a:schemeClr>
                          </a:solidFill>
                          <a:latin typeface="+mn-ea"/>
                          <a:ea typeface="+mn-ea"/>
                          <a:cs typeface="Times New Roman"/>
                        </a:rPr>
                        <a:t>紙本圖面傳遞、</a:t>
                      </a:r>
                      <a:endParaRPr lang="en-US" altLang="zh-TW" sz="1400" kern="100" dirty="0" smtClean="0">
                        <a:solidFill>
                          <a:schemeClr val="accent1">
                            <a:lumMod val="75000"/>
                          </a:schemeClr>
                        </a:solidFill>
                        <a:latin typeface="+mn-ea"/>
                        <a:ea typeface="+mn-ea"/>
                        <a:cs typeface="Times New Roman"/>
                      </a:endParaRPr>
                    </a:p>
                    <a:p>
                      <a:pPr marL="3175" marR="0" lvl="0" indent="0" algn="ctr" defTabSz="914400" rtl="0" eaLnBrk="1" fontAlgn="auto" latinLnBrk="0" hangingPunct="1">
                        <a:lnSpc>
                          <a:spcPct val="100000"/>
                        </a:lnSpc>
                        <a:spcBef>
                          <a:spcPts val="0"/>
                        </a:spcBef>
                        <a:spcAft>
                          <a:spcPts val="0"/>
                        </a:spcAft>
                        <a:buClrTx/>
                        <a:buSzTx/>
                        <a:buFontTx/>
                        <a:buNone/>
                        <a:tabLst/>
                        <a:defRPr/>
                      </a:pPr>
                      <a:r>
                        <a:rPr lang="zh-TW" altLang="en-US" sz="1400" kern="100" dirty="0" smtClean="0">
                          <a:solidFill>
                            <a:schemeClr val="accent1">
                              <a:lumMod val="75000"/>
                            </a:schemeClr>
                          </a:solidFill>
                          <a:latin typeface="+mn-ea"/>
                          <a:ea typeface="+mn-ea"/>
                          <a:cs typeface="Times New Roman"/>
                        </a:rPr>
                        <a:t>人工量測判斷良品</a:t>
                      </a:r>
                      <a:endParaRPr lang="en-US" altLang="zh-TW" sz="1400" kern="100" dirty="0" smtClean="0">
                        <a:solidFill>
                          <a:schemeClr val="accent1">
                            <a:lumMod val="75000"/>
                          </a:schemeClr>
                        </a:solidFill>
                        <a:latin typeface="+mn-ea"/>
                        <a:ea typeface="+mn-ea"/>
                        <a:cs typeface="Times New Roman"/>
                      </a:endParaRPr>
                    </a:p>
                    <a:p>
                      <a:pPr marL="3175" indent="0" algn="ctr" defTabSz="914400" rtl="0" eaLnBrk="1" latinLnBrk="0" hangingPunct="1">
                        <a:lnSpc>
                          <a:spcPct val="100000"/>
                        </a:lnSpc>
                        <a:spcAft>
                          <a:spcPts val="0"/>
                        </a:spcAft>
                      </a:pPr>
                      <a:r>
                        <a:rPr lang="zh-TW" altLang="en-US" sz="1400" kern="100" dirty="0" smtClean="0">
                          <a:solidFill>
                            <a:schemeClr val="accent1">
                              <a:lumMod val="75000"/>
                            </a:schemeClr>
                          </a:solidFill>
                          <a:latin typeface="+mn-ea"/>
                          <a:ea typeface="+mn-ea"/>
                          <a:cs typeface="Times New Roman"/>
                        </a:rPr>
                        <a:t>紙本登記或數位記錄品檢結果</a:t>
                      </a:r>
                      <a:endParaRPr lang="zh-TW" sz="1400" kern="100" dirty="0">
                        <a:solidFill>
                          <a:schemeClr val="accent1">
                            <a:lumMod val="75000"/>
                          </a:schemeClr>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51129295"/>
                  </a:ext>
                </a:extLst>
              </a:tr>
            </a:tbl>
          </a:graphicData>
        </a:graphic>
      </p:graphicFrame>
      <p:sp>
        <p:nvSpPr>
          <p:cNvPr id="2" name="圓角矩形圖說文字 1"/>
          <p:cNvSpPr/>
          <p:nvPr/>
        </p:nvSpPr>
        <p:spPr>
          <a:xfrm>
            <a:off x="7668344" y="2420888"/>
            <a:ext cx="1296144" cy="576064"/>
          </a:xfrm>
          <a:prstGeom prst="wedgeRoundRectCallout">
            <a:avLst>
              <a:gd name="adj1" fmla="val -87763"/>
              <a:gd name="adj2" fmla="val 45414"/>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1200" dirty="0" smtClean="0"/>
              <a:t>常有之客戶每次下訂數量或平均下單量</a:t>
            </a:r>
            <a:endParaRPr lang="zh-TW" altLang="en-US" sz="1200" dirty="0"/>
          </a:p>
        </p:txBody>
      </p:sp>
      <p:sp>
        <p:nvSpPr>
          <p:cNvPr id="7" name="圓角矩形圖說文字 6"/>
          <p:cNvSpPr/>
          <p:nvPr/>
        </p:nvSpPr>
        <p:spPr>
          <a:xfrm>
            <a:off x="7740674" y="3171614"/>
            <a:ext cx="1296144" cy="576064"/>
          </a:xfrm>
          <a:prstGeom prst="wedgeRoundRectCallout">
            <a:avLst>
              <a:gd name="adj1" fmla="val -93690"/>
              <a:gd name="adj2" fmla="val 8025"/>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1200" dirty="0" smtClean="0"/>
              <a:t>分配到生產線生產時所要求的工單生產量</a:t>
            </a:r>
            <a:endParaRPr lang="zh-TW" altLang="en-US" sz="1200" dirty="0"/>
          </a:p>
        </p:txBody>
      </p:sp>
      <p:sp>
        <p:nvSpPr>
          <p:cNvPr id="8" name="圓角矩形圖說文字 7"/>
          <p:cNvSpPr/>
          <p:nvPr/>
        </p:nvSpPr>
        <p:spPr>
          <a:xfrm>
            <a:off x="7668344" y="3871008"/>
            <a:ext cx="1440804" cy="576064"/>
          </a:xfrm>
          <a:prstGeom prst="wedgeRoundRectCallout">
            <a:avLst>
              <a:gd name="adj1" fmla="val -115240"/>
              <a:gd name="adj2" fmla="val -15231"/>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1200" dirty="0" smtClean="0"/>
              <a:t>可用整個工廠每天幾次，或一台設備每天幾次</a:t>
            </a:r>
            <a:endParaRPr lang="zh-TW" altLang="en-US" sz="1200" dirty="0"/>
          </a:p>
        </p:txBody>
      </p:sp>
      <p:sp>
        <p:nvSpPr>
          <p:cNvPr id="9" name="圓角矩形圖說文字 8"/>
          <p:cNvSpPr/>
          <p:nvPr/>
        </p:nvSpPr>
        <p:spPr>
          <a:xfrm>
            <a:off x="7638416" y="4445474"/>
            <a:ext cx="1440804" cy="761441"/>
          </a:xfrm>
          <a:prstGeom prst="wedgeRoundRectCallout">
            <a:avLst>
              <a:gd name="adj1" fmla="val -113918"/>
              <a:gd name="adj2" fmla="val -34992"/>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1200" dirty="0" smtClean="0"/>
              <a:t>如果要變更製品，要花多久的時間才能讓下一個製品開始生產</a:t>
            </a:r>
            <a:endParaRPr lang="zh-TW" altLang="en-US" sz="1200" dirty="0"/>
          </a:p>
        </p:txBody>
      </p:sp>
      <p:sp>
        <p:nvSpPr>
          <p:cNvPr id="11" name="Rectangle 2"/>
          <p:cNvSpPr txBox="1">
            <a:spLocks noChangeArrowheads="1"/>
          </p:cNvSpPr>
          <p:nvPr/>
        </p:nvSpPr>
        <p:spPr bwMode="auto">
          <a:xfrm>
            <a:off x="1009261" y="-27384"/>
            <a:ext cx="6121400" cy="6207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algn="l" eaLnBrk="1" hangingPunct="1"/>
            <a:r>
              <a:rPr kumimoji="0" lang="zh-TW" altLang="en-US" b="1" dirty="0" smtClean="0">
                <a:latin typeface="微軟正黑體" panose="020B0604030504040204" pitchFamily="34" charset="-120"/>
                <a:ea typeface="微軟正黑體" panose="020B0604030504040204" pitchFamily="34" charset="-120"/>
              </a:rPr>
              <a:t>壹、</a:t>
            </a:r>
            <a:r>
              <a:rPr kumimoji="0" lang="zh-TW" altLang="zh-TW" b="1" dirty="0" smtClean="0">
                <a:latin typeface="微軟正黑體" panose="020B0604030504040204" pitchFamily="34" charset="-120"/>
                <a:ea typeface="微軟正黑體" panose="020B0604030504040204" pitchFamily="34" charset="-120"/>
              </a:rPr>
              <a:t>計畫內容</a:t>
            </a:r>
            <a:endParaRPr kumimoji="0" lang="zh-TW" altLang="en-US" b="1"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33750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6</a:t>
            </a:fld>
            <a:endParaRPr lang="zh-TW" altLang="en-US"/>
          </a:p>
        </p:txBody>
      </p:sp>
      <p:sp>
        <p:nvSpPr>
          <p:cNvPr id="10" name="矩形 9"/>
          <p:cNvSpPr/>
          <p:nvPr/>
        </p:nvSpPr>
        <p:spPr>
          <a:xfrm>
            <a:off x="791790" y="3054052"/>
            <a:ext cx="7740650" cy="33718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1" name="矩形 310"/>
          <p:cNvSpPr>
            <a:spLocks noChangeArrowheads="1"/>
          </p:cNvSpPr>
          <p:nvPr/>
        </p:nvSpPr>
        <p:spPr bwMode="auto">
          <a:xfrm>
            <a:off x="1874763" y="5199403"/>
            <a:ext cx="1401737" cy="792000"/>
          </a:xfrm>
          <a:prstGeom prst="rect">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4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辦公室</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12" name="矩形 311"/>
          <p:cNvSpPr>
            <a:spLocks noChangeArrowheads="1"/>
          </p:cNvSpPr>
          <p:nvPr/>
        </p:nvSpPr>
        <p:spPr bwMode="auto">
          <a:xfrm>
            <a:off x="795263" y="5199403"/>
            <a:ext cx="1066800" cy="792000"/>
          </a:xfrm>
          <a:prstGeom prst="rect">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4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品檢室</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13" name="矩形 12"/>
          <p:cNvSpPr/>
          <p:nvPr/>
        </p:nvSpPr>
        <p:spPr>
          <a:xfrm>
            <a:off x="791790" y="5956002"/>
            <a:ext cx="9525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4" name="矩形 13"/>
          <p:cNvSpPr/>
          <p:nvPr/>
        </p:nvSpPr>
        <p:spPr>
          <a:xfrm>
            <a:off x="906090" y="5956002"/>
            <a:ext cx="9525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5" name="矩形 14"/>
          <p:cNvSpPr/>
          <p:nvPr/>
        </p:nvSpPr>
        <p:spPr>
          <a:xfrm>
            <a:off x="1016580" y="5956002"/>
            <a:ext cx="9525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6" name="矩形 15"/>
          <p:cNvSpPr/>
          <p:nvPr/>
        </p:nvSpPr>
        <p:spPr>
          <a:xfrm>
            <a:off x="1121990" y="5956002"/>
            <a:ext cx="9525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cxnSp>
        <p:nvCxnSpPr>
          <p:cNvPr id="17" name="直線單箭頭接點 16"/>
          <p:cNvCxnSpPr/>
          <p:nvPr/>
        </p:nvCxnSpPr>
        <p:spPr>
          <a:xfrm flipH="1">
            <a:off x="1223590" y="6178252"/>
            <a:ext cx="4889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文字方塊 318"/>
          <p:cNvSpPr txBox="1">
            <a:spLocks noChangeArrowheads="1"/>
          </p:cNvSpPr>
          <p:nvPr/>
        </p:nvSpPr>
        <p:spPr bwMode="auto">
          <a:xfrm>
            <a:off x="1839540" y="6003627"/>
            <a:ext cx="488950" cy="39370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chemeClr val="tx1"/>
                </a:solidFill>
                <a:effectLst/>
                <a:ea typeface="標楷體" panose="03000509000000000000" pitchFamily="65" charset="-120"/>
                <a:cs typeface="Times New Roman" panose="02020603050405020304" pitchFamily="18" charset="0"/>
              </a:rPr>
              <a:t>2F</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9" name="矩形 18"/>
          <p:cNvSpPr/>
          <p:nvPr/>
        </p:nvSpPr>
        <p:spPr>
          <a:xfrm>
            <a:off x="1033089" y="3270076"/>
            <a:ext cx="4100041" cy="184042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0" name="矩形 320"/>
          <p:cNvSpPr>
            <a:spLocks noChangeArrowheads="1"/>
          </p:cNvSpPr>
          <p:nvPr/>
        </p:nvSpPr>
        <p:spPr bwMode="auto">
          <a:xfrm>
            <a:off x="1473424" y="3440453"/>
            <a:ext cx="46800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車床</a:t>
            </a:r>
            <a:endParaRPr kumimoji="0" lang="zh-TW" altLang="zh-TW"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#1</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1" name="矩形 321"/>
          <p:cNvSpPr>
            <a:spLocks noChangeArrowheads="1"/>
          </p:cNvSpPr>
          <p:nvPr/>
        </p:nvSpPr>
        <p:spPr bwMode="auto">
          <a:xfrm>
            <a:off x="2737124" y="3440453"/>
            <a:ext cx="43200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車床</a:t>
            </a:r>
            <a:endParaRPr kumimoji="0" lang="zh-TW" altLang="zh-TW"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#2</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2" name="矩形 322"/>
          <p:cNvSpPr>
            <a:spLocks noChangeArrowheads="1"/>
          </p:cNvSpPr>
          <p:nvPr/>
        </p:nvSpPr>
        <p:spPr bwMode="auto">
          <a:xfrm>
            <a:off x="3367088" y="3440453"/>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車床</a:t>
            </a:r>
            <a:endParaRPr kumimoji="0" lang="zh-TW" altLang="zh-TW"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#3</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3" name="矩形 323"/>
          <p:cNvSpPr>
            <a:spLocks noChangeArrowheads="1"/>
          </p:cNvSpPr>
          <p:nvPr/>
        </p:nvSpPr>
        <p:spPr bwMode="auto">
          <a:xfrm>
            <a:off x="3943152" y="3440453"/>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車床</a:t>
            </a:r>
            <a:endParaRPr kumimoji="0" lang="zh-TW" altLang="zh-TW" sz="6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#4</a:t>
            </a:r>
            <a:endParaRPr kumimoji="0" lang="en-US" altLang="zh-TW" sz="1800" b="0" i="0" u="none" strike="noStrike" cap="none" normalizeH="0" baseline="0" smtClean="0">
              <a:ln>
                <a:noFill/>
              </a:ln>
              <a:solidFill>
                <a:schemeClr val="tx1"/>
              </a:solidFill>
              <a:effectLst/>
              <a:latin typeface="Arial" panose="020B0604020202020204" pitchFamily="34" charset="0"/>
            </a:endParaRPr>
          </a:p>
        </p:txBody>
      </p:sp>
      <p:sp>
        <p:nvSpPr>
          <p:cNvPr id="24" name="矩形 324"/>
          <p:cNvSpPr>
            <a:spLocks noChangeArrowheads="1"/>
          </p:cNvSpPr>
          <p:nvPr/>
        </p:nvSpPr>
        <p:spPr bwMode="auto">
          <a:xfrm>
            <a:off x="4540498" y="3440453"/>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車床</a:t>
            </a:r>
            <a:endParaRPr kumimoji="0" lang="zh-TW" altLang="zh-TW" sz="6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#5</a:t>
            </a:r>
            <a:endParaRPr kumimoji="0" lang="en-US" altLang="zh-TW" sz="1800" b="0" i="0" u="none" strike="noStrike" cap="none" normalizeH="0" baseline="0" smtClean="0">
              <a:ln>
                <a:noFill/>
              </a:ln>
              <a:solidFill>
                <a:schemeClr val="tx1"/>
              </a:solidFill>
              <a:effectLst/>
              <a:latin typeface="Arial" panose="020B0604020202020204" pitchFamily="34" charset="0"/>
            </a:endParaRPr>
          </a:p>
        </p:txBody>
      </p:sp>
      <p:sp>
        <p:nvSpPr>
          <p:cNvPr id="25" name="矩形 24"/>
          <p:cNvSpPr/>
          <p:nvPr/>
        </p:nvSpPr>
        <p:spPr>
          <a:xfrm>
            <a:off x="5298750" y="3270076"/>
            <a:ext cx="3161038" cy="1860426"/>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7" name="矩形 327"/>
          <p:cNvSpPr>
            <a:spLocks noChangeArrowheads="1"/>
          </p:cNvSpPr>
          <p:nvPr/>
        </p:nvSpPr>
        <p:spPr bwMode="auto">
          <a:xfrm>
            <a:off x="5693990" y="3440453"/>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磨床</a:t>
            </a:r>
            <a:endParaRPr kumimoji="0" lang="zh-TW" altLang="zh-TW"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#6</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8" name="矩形 328"/>
          <p:cNvSpPr>
            <a:spLocks noChangeArrowheads="1"/>
          </p:cNvSpPr>
          <p:nvPr/>
        </p:nvSpPr>
        <p:spPr bwMode="auto">
          <a:xfrm>
            <a:off x="6360740" y="3440453"/>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磨床</a:t>
            </a:r>
            <a:endParaRPr kumimoji="0" lang="zh-TW" altLang="zh-TW"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#7</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9" name="矩形 329"/>
          <p:cNvSpPr>
            <a:spLocks noChangeArrowheads="1"/>
          </p:cNvSpPr>
          <p:nvPr/>
        </p:nvSpPr>
        <p:spPr bwMode="auto">
          <a:xfrm>
            <a:off x="6876256" y="3440453"/>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磨床</a:t>
            </a:r>
            <a:endParaRPr kumimoji="0" lang="zh-TW" altLang="zh-TW"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#8</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30" name="矩形 330"/>
          <p:cNvSpPr>
            <a:spLocks noChangeArrowheads="1"/>
          </p:cNvSpPr>
          <p:nvPr/>
        </p:nvSpPr>
        <p:spPr bwMode="auto">
          <a:xfrm>
            <a:off x="7708850" y="3440453"/>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磨床</a:t>
            </a:r>
            <a:endParaRPr kumimoji="0" lang="zh-TW" altLang="zh-TW"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#9</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31" name="矩形 331"/>
          <p:cNvSpPr>
            <a:spLocks noChangeArrowheads="1"/>
          </p:cNvSpPr>
          <p:nvPr/>
        </p:nvSpPr>
        <p:spPr bwMode="auto">
          <a:xfrm>
            <a:off x="4004890" y="6298902"/>
            <a:ext cx="927100" cy="298450"/>
          </a:xfrm>
          <a:prstGeom prst="rect">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4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大門</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32" name="矩形 332"/>
          <p:cNvSpPr>
            <a:spLocks noChangeArrowheads="1"/>
          </p:cNvSpPr>
          <p:nvPr/>
        </p:nvSpPr>
        <p:spPr bwMode="auto">
          <a:xfrm>
            <a:off x="5392365" y="6108402"/>
            <a:ext cx="3048000" cy="304800"/>
          </a:xfrm>
          <a:prstGeom prst="rect">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貨架</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33" name="矩形 333"/>
          <p:cNvSpPr>
            <a:spLocks noChangeArrowheads="1"/>
          </p:cNvSpPr>
          <p:nvPr/>
        </p:nvSpPr>
        <p:spPr bwMode="auto">
          <a:xfrm>
            <a:off x="5379665" y="5498802"/>
            <a:ext cx="323850" cy="603250"/>
          </a:xfrm>
          <a:prstGeom prst="rect">
            <a:avLst/>
          </a:prstGeom>
          <a:solidFill>
            <a:srgbClr val="FFFFFF"/>
          </a:solidFill>
          <a:ln w="127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出貨區</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34" name="矩形 334"/>
          <p:cNvSpPr>
            <a:spLocks noChangeArrowheads="1"/>
          </p:cNvSpPr>
          <p:nvPr/>
        </p:nvSpPr>
        <p:spPr bwMode="auto">
          <a:xfrm>
            <a:off x="5709865" y="5498802"/>
            <a:ext cx="1917700" cy="603250"/>
          </a:xfrm>
          <a:prstGeom prst="rect">
            <a:avLst/>
          </a:prstGeom>
          <a:solidFill>
            <a:srgbClr val="FFFFFF"/>
          </a:solidFill>
          <a:ln w="127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半成品</a:t>
            </a:r>
            <a:endParaRPr kumimoji="0" lang="zh-TW" altLang="zh-TW" sz="6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待檢區</a:t>
            </a:r>
            <a:r>
              <a:rPr kumimoji="0" lang="en-US" altLang="zh-TW" sz="1000" b="0" i="0" u="none" strike="noStrike" cap="none" normalizeH="0" baseline="0" smtClean="0">
                <a:ln>
                  <a:noFill/>
                </a:ln>
                <a:solidFill>
                  <a:srgbClr val="000000"/>
                </a:solidFill>
                <a:effectLst/>
                <a:ea typeface="標楷體" panose="03000509000000000000" pitchFamily="65" charset="-120"/>
                <a:cs typeface="Times New Roman" panose="02020603050405020304" pitchFamily="18" charset="0"/>
              </a:rPr>
              <a:t>/</a:t>
            </a:r>
            <a:r>
              <a:rPr kumimoji="0" lang="zh-TW" altLang="en-US"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已檢查區</a:t>
            </a:r>
            <a:endParaRPr kumimoji="0" lang="zh-TW" altLang="en-US" sz="1800" b="0" i="0" u="none" strike="noStrike" cap="none" normalizeH="0" baseline="0" smtClean="0">
              <a:ln>
                <a:noFill/>
              </a:ln>
              <a:solidFill>
                <a:schemeClr val="tx1"/>
              </a:solidFill>
              <a:effectLst/>
              <a:latin typeface="Arial" panose="020B0604020202020204" pitchFamily="34" charset="0"/>
            </a:endParaRPr>
          </a:p>
        </p:txBody>
      </p:sp>
      <p:sp>
        <p:nvSpPr>
          <p:cNvPr id="35" name="矩形 335"/>
          <p:cNvSpPr>
            <a:spLocks noChangeArrowheads="1"/>
          </p:cNvSpPr>
          <p:nvPr/>
        </p:nvSpPr>
        <p:spPr bwMode="auto">
          <a:xfrm>
            <a:off x="7633915" y="5498802"/>
            <a:ext cx="787400" cy="603250"/>
          </a:xfrm>
          <a:prstGeom prst="rect">
            <a:avLst/>
          </a:prstGeom>
          <a:solidFill>
            <a:srgbClr val="FFFFFF"/>
          </a:solidFill>
          <a:ln w="127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進貨</a:t>
            </a:r>
            <a:endParaRPr kumimoji="0" lang="zh-TW" altLang="zh-TW" sz="6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待檢區</a:t>
            </a:r>
            <a:r>
              <a:rPr kumimoji="0" lang="en-US" altLang="zh-TW" sz="1000" b="0" i="0" u="none" strike="noStrike" cap="none" normalizeH="0" baseline="0" smtClean="0">
                <a:ln>
                  <a:noFill/>
                </a:ln>
                <a:solidFill>
                  <a:srgbClr val="000000"/>
                </a:solidFill>
                <a:effectLst/>
                <a:ea typeface="標楷體" panose="03000509000000000000" pitchFamily="65" charset="-120"/>
                <a:cs typeface="Times New Roman" panose="02020603050405020304" pitchFamily="18" charset="0"/>
              </a:rPr>
              <a:t>/</a:t>
            </a:r>
            <a:endParaRPr kumimoji="0" lang="en-US" altLang="zh-TW" sz="600" b="0" i="0" u="none" strike="noStrike" cap="none" normalizeH="0" baseline="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已檢查區</a:t>
            </a:r>
            <a:endParaRPr kumimoji="0" lang="zh-TW" altLang="en-US" sz="1800" b="0" i="0" u="none" strike="noStrike" cap="none" normalizeH="0" baseline="0" smtClean="0">
              <a:ln>
                <a:noFill/>
              </a:ln>
              <a:solidFill>
                <a:schemeClr val="tx1"/>
              </a:solidFill>
              <a:effectLst/>
              <a:latin typeface="Arial" panose="020B0604020202020204" pitchFamily="34" charset="0"/>
            </a:endParaRPr>
          </a:p>
        </p:txBody>
      </p:sp>
      <p:sp>
        <p:nvSpPr>
          <p:cNvPr id="36" name="矩形 336"/>
          <p:cNvSpPr>
            <a:spLocks noChangeArrowheads="1"/>
          </p:cNvSpPr>
          <p:nvPr/>
        </p:nvSpPr>
        <p:spPr bwMode="auto">
          <a:xfrm>
            <a:off x="1473424" y="4593704"/>
            <a:ext cx="468000" cy="241300"/>
          </a:xfrm>
          <a:prstGeom prst="rect">
            <a:avLst/>
          </a:prstGeom>
          <a:noFill/>
          <a:ln w="12700">
            <a:solidFill>
              <a:srgbClr val="243F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完工區</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37" name="矩形 337"/>
          <p:cNvSpPr>
            <a:spLocks noChangeArrowheads="1"/>
          </p:cNvSpPr>
          <p:nvPr/>
        </p:nvSpPr>
        <p:spPr bwMode="auto">
          <a:xfrm>
            <a:off x="1473424" y="4365104"/>
            <a:ext cx="468000" cy="241300"/>
          </a:xfrm>
          <a:prstGeom prst="rect">
            <a:avLst/>
          </a:prstGeom>
          <a:noFill/>
          <a:ln w="12700">
            <a:solidFill>
              <a:srgbClr val="243F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待加工</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38" name="矩形 338"/>
          <p:cNvSpPr>
            <a:spLocks noChangeArrowheads="1"/>
          </p:cNvSpPr>
          <p:nvPr/>
        </p:nvSpPr>
        <p:spPr bwMode="auto">
          <a:xfrm>
            <a:off x="2737124" y="4529478"/>
            <a:ext cx="432000" cy="241300"/>
          </a:xfrm>
          <a:prstGeom prst="rect">
            <a:avLst/>
          </a:prstGeom>
          <a:noFill/>
          <a:ln w="12700">
            <a:solidFill>
              <a:srgbClr val="243F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完工區</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39" name="矩形 339"/>
          <p:cNvSpPr>
            <a:spLocks noChangeArrowheads="1"/>
          </p:cNvSpPr>
          <p:nvPr/>
        </p:nvSpPr>
        <p:spPr bwMode="auto">
          <a:xfrm>
            <a:off x="2737124" y="4300878"/>
            <a:ext cx="432000" cy="241300"/>
          </a:xfrm>
          <a:prstGeom prst="rect">
            <a:avLst/>
          </a:prstGeom>
          <a:noFill/>
          <a:ln w="12700">
            <a:solidFill>
              <a:srgbClr val="243F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待加工</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47" name="向左箭號 46"/>
          <p:cNvSpPr/>
          <p:nvPr/>
        </p:nvSpPr>
        <p:spPr>
          <a:xfrm>
            <a:off x="5630490" y="5632152"/>
            <a:ext cx="177800" cy="10160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8" name="橢圓 47"/>
          <p:cNvSpPr/>
          <p:nvPr/>
        </p:nvSpPr>
        <p:spPr>
          <a:xfrm>
            <a:off x="4766890" y="5943302"/>
            <a:ext cx="10160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9" name="橢圓 48"/>
          <p:cNvSpPr/>
          <p:nvPr/>
        </p:nvSpPr>
        <p:spPr>
          <a:xfrm>
            <a:off x="5058990" y="5936952"/>
            <a:ext cx="10160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0" name="手繪多邊形 49"/>
          <p:cNvSpPr/>
          <p:nvPr/>
        </p:nvSpPr>
        <p:spPr>
          <a:xfrm>
            <a:off x="4652590" y="5644852"/>
            <a:ext cx="584200" cy="266700"/>
          </a:xfrm>
          <a:custGeom>
            <a:avLst/>
            <a:gdLst>
              <a:gd name="connsiteX0" fmla="*/ 609600 w 609600"/>
              <a:gd name="connsiteY0" fmla="*/ 266700 h 266700"/>
              <a:gd name="connsiteX1" fmla="*/ 0 w 609600"/>
              <a:gd name="connsiteY1" fmla="*/ 266700 h 266700"/>
              <a:gd name="connsiteX2" fmla="*/ 0 w 609600"/>
              <a:gd name="connsiteY2" fmla="*/ 63500 h 266700"/>
              <a:gd name="connsiteX3" fmla="*/ 63500 w 609600"/>
              <a:gd name="connsiteY3" fmla="*/ 0 h 266700"/>
              <a:gd name="connsiteX4" fmla="*/ 209550 w 609600"/>
              <a:gd name="connsiteY4" fmla="*/ 0 h 266700"/>
              <a:gd name="connsiteX5" fmla="*/ 209550 w 609600"/>
              <a:gd name="connsiteY5" fmla="*/ 120650 h 266700"/>
              <a:gd name="connsiteX6" fmla="*/ 584200 w 609600"/>
              <a:gd name="connsiteY6" fmla="*/ 120650 h 266700"/>
              <a:gd name="connsiteX7" fmla="*/ 609600 w 609600"/>
              <a:gd name="connsiteY7" fmla="*/ 266700 h 266700"/>
              <a:gd name="connsiteX0" fmla="*/ 584200 w 584200"/>
              <a:gd name="connsiteY0" fmla="*/ 266700 h 266700"/>
              <a:gd name="connsiteX1" fmla="*/ 0 w 584200"/>
              <a:gd name="connsiteY1" fmla="*/ 266700 h 266700"/>
              <a:gd name="connsiteX2" fmla="*/ 0 w 584200"/>
              <a:gd name="connsiteY2" fmla="*/ 63500 h 266700"/>
              <a:gd name="connsiteX3" fmla="*/ 63500 w 584200"/>
              <a:gd name="connsiteY3" fmla="*/ 0 h 266700"/>
              <a:gd name="connsiteX4" fmla="*/ 209550 w 584200"/>
              <a:gd name="connsiteY4" fmla="*/ 0 h 266700"/>
              <a:gd name="connsiteX5" fmla="*/ 209550 w 584200"/>
              <a:gd name="connsiteY5" fmla="*/ 120650 h 266700"/>
              <a:gd name="connsiteX6" fmla="*/ 584200 w 584200"/>
              <a:gd name="connsiteY6" fmla="*/ 120650 h 266700"/>
              <a:gd name="connsiteX7" fmla="*/ 584200 w 584200"/>
              <a:gd name="connsiteY7"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200" h="266700">
                <a:moveTo>
                  <a:pt x="584200" y="266700"/>
                </a:moveTo>
                <a:lnTo>
                  <a:pt x="0" y="266700"/>
                </a:lnTo>
                <a:lnTo>
                  <a:pt x="0" y="63500"/>
                </a:lnTo>
                <a:lnTo>
                  <a:pt x="63500" y="0"/>
                </a:lnTo>
                <a:lnTo>
                  <a:pt x="209550" y="0"/>
                </a:lnTo>
                <a:lnTo>
                  <a:pt x="209550" y="120650"/>
                </a:lnTo>
                <a:lnTo>
                  <a:pt x="584200" y="120650"/>
                </a:lnTo>
                <a:lnTo>
                  <a:pt x="584200" y="2667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1" name="向左箭號 50"/>
          <p:cNvSpPr/>
          <p:nvPr/>
        </p:nvSpPr>
        <p:spPr>
          <a:xfrm>
            <a:off x="5243140" y="5638502"/>
            <a:ext cx="177800" cy="10160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2" name="矩形 356"/>
          <p:cNvSpPr>
            <a:spLocks noChangeArrowheads="1"/>
          </p:cNvSpPr>
          <p:nvPr/>
        </p:nvSpPr>
        <p:spPr bwMode="auto">
          <a:xfrm>
            <a:off x="7716465" y="4737720"/>
            <a:ext cx="469900" cy="241300"/>
          </a:xfrm>
          <a:prstGeom prst="rect">
            <a:avLst/>
          </a:prstGeom>
          <a:noFill/>
          <a:ln w="12700">
            <a:solidFill>
              <a:srgbClr val="243F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完工區</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53" name="矩形 357"/>
          <p:cNvSpPr>
            <a:spLocks noChangeArrowheads="1"/>
          </p:cNvSpPr>
          <p:nvPr/>
        </p:nvSpPr>
        <p:spPr bwMode="auto">
          <a:xfrm>
            <a:off x="7716465" y="4509120"/>
            <a:ext cx="469900" cy="241300"/>
          </a:xfrm>
          <a:prstGeom prst="rect">
            <a:avLst/>
          </a:prstGeom>
          <a:noFill/>
          <a:ln w="12700">
            <a:solidFill>
              <a:srgbClr val="243F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待加工</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54" name="橢圓 53"/>
          <p:cNvSpPr/>
          <p:nvPr/>
        </p:nvSpPr>
        <p:spPr>
          <a:xfrm>
            <a:off x="5700340" y="4590752"/>
            <a:ext cx="57150" cy="57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5" name="橢圓 54"/>
          <p:cNvSpPr/>
          <p:nvPr/>
        </p:nvSpPr>
        <p:spPr>
          <a:xfrm>
            <a:off x="5982915" y="4590752"/>
            <a:ext cx="57150" cy="57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6" name="橢圓 55"/>
          <p:cNvSpPr/>
          <p:nvPr/>
        </p:nvSpPr>
        <p:spPr>
          <a:xfrm>
            <a:off x="6265490" y="4590752"/>
            <a:ext cx="57150" cy="57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7" name="Rectangle 4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58" name="Rectangle 75"/>
          <p:cNvSpPr>
            <a:spLocks noChangeArrowheads="1"/>
          </p:cNvSpPr>
          <p:nvPr/>
        </p:nvSpPr>
        <p:spPr bwMode="auto">
          <a:xfrm>
            <a:off x="3048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59" name="Rectangle 2"/>
          <p:cNvSpPr txBox="1">
            <a:spLocks noChangeArrowheads="1"/>
          </p:cNvSpPr>
          <p:nvPr/>
        </p:nvSpPr>
        <p:spPr bwMode="auto">
          <a:xfrm>
            <a:off x="239340" y="764704"/>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zh-TW" sz="2400" b="1" dirty="0"/>
              <a:t>一、</a:t>
            </a:r>
            <a:r>
              <a:rPr lang="zh-TW" altLang="en-US" sz="2400" b="1" dirty="0"/>
              <a:t>受輔導業者</a:t>
            </a:r>
            <a:r>
              <a:rPr lang="zh-TW" altLang="zh-TW" sz="2400" b="1" dirty="0"/>
              <a:t>面臨問題</a:t>
            </a:r>
            <a:r>
              <a:rPr lang="zh-TW" altLang="en-US" sz="2400" b="1" dirty="0"/>
              <a:t>與</a:t>
            </a:r>
            <a:r>
              <a:rPr lang="zh-TW" altLang="en-US" sz="2400" b="1" dirty="0" smtClean="0"/>
              <a:t>需求</a:t>
            </a:r>
            <a:endParaRPr lang="en-US" altLang="zh-TW" sz="2400" b="1" dirty="0" smtClean="0"/>
          </a:p>
          <a:p>
            <a:pPr marL="361950" lvl="1" algn="l">
              <a:spcBef>
                <a:spcPts val="0"/>
              </a:spcBef>
            </a:pPr>
            <a:r>
              <a:rPr lang="en-US" altLang="zh-TW" sz="2000" dirty="0" smtClean="0"/>
              <a:t>(</a:t>
            </a:r>
            <a:r>
              <a:rPr lang="zh-TW" altLang="en-US" sz="2000" dirty="0" smtClean="0"/>
              <a:t>四</a:t>
            </a:r>
            <a:r>
              <a:rPr lang="en-US" altLang="zh-TW" sz="2000" dirty="0" smtClean="0"/>
              <a:t>)</a:t>
            </a:r>
            <a:r>
              <a:rPr lang="zh-TW" altLang="en-US" sz="2000" dirty="0" smtClean="0"/>
              <a:t>廠區</a:t>
            </a:r>
            <a:r>
              <a:rPr lang="en-US" altLang="zh-TW" sz="2000" dirty="0" smtClean="0"/>
              <a:t>Layout</a:t>
            </a:r>
            <a:r>
              <a:rPr lang="zh-TW" altLang="en-US" sz="2000" dirty="0" smtClean="0"/>
              <a:t>配置與物流動線</a:t>
            </a:r>
          </a:p>
        </p:txBody>
      </p:sp>
      <p:sp>
        <p:nvSpPr>
          <p:cNvPr id="63" name="矩形 62"/>
          <p:cNvSpPr/>
          <p:nvPr/>
        </p:nvSpPr>
        <p:spPr>
          <a:xfrm>
            <a:off x="3266631" y="5199403"/>
            <a:ext cx="288032" cy="792000"/>
          </a:xfrm>
          <a:prstGeom prst="rect">
            <a:avLst/>
          </a:prstGeom>
          <a:effectLst/>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lang="zh-TW" altLang="en-US" sz="1050" dirty="0" smtClean="0"/>
              <a:t>可視化看板</a:t>
            </a:r>
            <a:endParaRPr lang="zh-TW" altLang="en-US" sz="1050" dirty="0"/>
          </a:p>
        </p:txBody>
      </p:sp>
      <p:sp>
        <p:nvSpPr>
          <p:cNvPr id="64" name="文字方塊 63"/>
          <p:cNvSpPr txBox="1"/>
          <p:nvPr/>
        </p:nvSpPr>
        <p:spPr>
          <a:xfrm>
            <a:off x="846861" y="1419215"/>
            <a:ext cx="7632848" cy="1361911"/>
          </a:xfrm>
          <a:prstGeom prst="rect">
            <a:avLst/>
          </a:prstGeom>
          <a:noFill/>
        </p:spPr>
        <p:txBody>
          <a:bodyPr wrap="square" rtlCol="0">
            <a:spAutoFit/>
          </a:bodyPr>
          <a:lstStyle/>
          <a:p>
            <a:pPr marL="177800" indent="-177800" algn="just">
              <a:spcBef>
                <a:spcPts val="300"/>
              </a:spcBef>
              <a:buFont typeface="+mj-lt"/>
              <a:buAutoNum type="arabicPeriod"/>
            </a:pPr>
            <a:r>
              <a:rPr lang="zh-TW" altLang="en-US" sz="1600" dirty="0" smtClean="0">
                <a:solidFill>
                  <a:schemeClr val="tx1">
                    <a:lumMod val="50000"/>
                    <a:lumOff val="50000"/>
                  </a:schemeClr>
                </a:solidFill>
                <a:latin typeface="+mn-ea"/>
                <a:ea typeface="+mn-ea"/>
              </a:rPr>
              <a:t>請以圖例說明廠區設備配置情形</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所列設備應與本案相關</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與物流動線</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如下圖舉一例表示</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，並請標註包含：各類設備擺放位置、在製品擺放區域、庫存品擺放區域、可視化生產看板擺放位置等。</a:t>
            </a:r>
          </a:p>
          <a:p>
            <a:pPr marL="177800" indent="-177800" algn="just">
              <a:spcBef>
                <a:spcPts val="300"/>
              </a:spcBef>
              <a:buFont typeface="+mj-lt"/>
              <a:buAutoNum type="arabicPeriod"/>
            </a:pPr>
            <a:r>
              <a:rPr lang="zh-TW" altLang="en-US" sz="1600" dirty="0" smtClean="0">
                <a:solidFill>
                  <a:schemeClr val="tx1">
                    <a:lumMod val="50000"/>
                    <a:lumOff val="50000"/>
                  </a:schemeClr>
                </a:solidFill>
                <a:latin typeface="+mn-ea"/>
                <a:ea typeface="+mn-ea"/>
              </a:rPr>
              <a:t>若本計畫執行涉及廠區</a:t>
            </a:r>
            <a:r>
              <a:rPr lang="en-US" altLang="zh-TW" sz="1600" dirty="0" smtClean="0">
                <a:solidFill>
                  <a:schemeClr val="tx1">
                    <a:lumMod val="50000"/>
                    <a:lumOff val="50000"/>
                  </a:schemeClr>
                </a:solidFill>
                <a:latin typeface="+mn-ea"/>
                <a:ea typeface="+mn-ea"/>
              </a:rPr>
              <a:t>Layout</a:t>
            </a:r>
            <a:r>
              <a:rPr lang="zh-TW" altLang="en-US" sz="1600" dirty="0" smtClean="0">
                <a:solidFill>
                  <a:schemeClr val="tx1">
                    <a:lumMod val="50000"/>
                    <a:lumOff val="50000"/>
                  </a:schemeClr>
                </a:solidFill>
                <a:latin typeface="+mn-ea"/>
                <a:ea typeface="+mn-ea"/>
              </a:rPr>
              <a:t>配置調整貨物流動線調整者，請再補充說明</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可用其他顏色表示</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a:t>
            </a:r>
            <a:endParaRPr lang="zh-TW" altLang="en-US" sz="1600" dirty="0">
              <a:solidFill>
                <a:schemeClr val="tx1">
                  <a:lumMod val="50000"/>
                  <a:lumOff val="50000"/>
                </a:schemeClr>
              </a:solidFill>
              <a:latin typeface="+mn-ea"/>
              <a:ea typeface="+mn-ea"/>
            </a:endParaRPr>
          </a:p>
        </p:txBody>
      </p:sp>
      <p:cxnSp>
        <p:nvCxnSpPr>
          <p:cNvPr id="3" name="肘形接點 2"/>
          <p:cNvCxnSpPr>
            <a:stCxn id="21" idx="1"/>
            <a:endCxn id="38" idx="1"/>
          </p:cNvCxnSpPr>
          <p:nvPr/>
        </p:nvCxnSpPr>
        <p:spPr>
          <a:xfrm rot="10800000" flipV="1">
            <a:off x="2737124" y="3751602"/>
            <a:ext cx="12700" cy="898525"/>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直線單箭頭接點 6"/>
          <p:cNvCxnSpPr>
            <a:stCxn id="39" idx="0"/>
            <a:endCxn id="21" idx="2"/>
          </p:cNvCxnSpPr>
          <p:nvPr/>
        </p:nvCxnSpPr>
        <p:spPr>
          <a:xfrm flipV="1">
            <a:off x="2953124" y="4062753"/>
            <a:ext cx="0" cy="238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肘形接點 43"/>
          <p:cNvCxnSpPr>
            <a:stCxn id="34" idx="0"/>
            <a:endCxn id="39" idx="3"/>
          </p:cNvCxnSpPr>
          <p:nvPr/>
        </p:nvCxnSpPr>
        <p:spPr>
          <a:xfrm rot="16200000" flipV="1">
            <a:off x="4380283" y="3210369"/>
            <a:ext cx="1077274" cy="349959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肘形接點 61"/>
          <p:cNvCxnSpPr>
            <a:stCxn id="38" idx="2"/>
            <a:endCxn id="37" idx="3"/>
          </p:cNvCxnSpPr>
          <p:nvPr/>
        </p:nvCxnSpPr>
        <p:spPr>
          <a:xfrm rot="5400000" flipH="1">
            <a:off x="2304762" y="4122416"/>
            <a:ext cx="285024" cy="1011700"/>
          </a:xfrm>
          <a:prstGeom prst="bentConnector4">
            <a:avLst>
              <a:gd name="adj1" fmla="val -80204"/>
              <a:gd name="adj2" fmla="val 606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直線單箭頭接點 69"/>
          <p:cNvCxnSpPr>
            <a:stCxn id="37" idx="0"/>
            <a:endCxn id="20" idx="2"/>
          </p:cNvCxnSpPr>
          <p:nvPr/>
        </p:nvCxnSpPr>
        <p:spPr>
          <a:xfrm flipV="1">
            <a:off x="1707424" y="4062753"/>
            <a:ext cx="0" cy="302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肘形接點 71"/>
          <p:cNvCxnSpPr>
            <a:stCxn id="20" idx="1"/>
            <a:endCxn id="36" idx="1"/>
          </p:cNvCxnSpPr>
          <p:nvPr/>
        </p:nvCxnSpPr>
        <p:spPr>
          <a:xfrm rot="10800000" flipV="1">
            <a:off x="1473424" y="3751602"/>
            <a:ext cx="12700" cy="962751"/>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肘形接點 73"/>
          <p:cNvCxnSpPr>
            <a:stCxn id="36" idx="2"/>
            <a:endCxn id="53" idx="3"/>
          </p:cNvCxnSpPr>
          <p:nvPr/>
        </p:nvCxnSpPr>
        <p:spPr>
          <a:xfrm rot="5400000" flipH="1" flipV="1">
            <a:off x="4844277" y="1492916"/>
            <a:ext cx="205234" cy="6478941"/>
          </a:xfrm>
          <a:prstGeom prst="bentConnector4">
            <a:avLst>
              <a:gd name="adj1" fmla="val -111385"/>
              <a:gd name="adj2" fmla="val 10352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直線單箭頭接點 77"/>
          <p:cNvCxnSpPr>
            <a:stCxn id="53" idx="0"/>
            <a:endCxn id="30" idx="2"/>
          </p:cNvCxnSpPr>
          <p:nvPr/>
        </p:nvCxnSpPr>
        <p:spPr>
          <a:xfrm flipH="1" flipV="1">
            <a:off x="7940625" y="4062753"/>
            <a:ext cx="10790" cy="446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肘形接點 80"/>
          <p:cNvCxnSpPr>
            <a:stCxn id="30" idx="1"/>
            <a:endCxn id="52" idx="1"/>
          </p:cNvCxnSpPr>
          <p:nvPr/>
        </p:nvCxnSpPr>
        <p:spPr>
          <a:xfrm rot="10800000" flipH="1" flipV="1">
            <a:off x="7708849" y="3751602"/>
            <a:ext cx="7615" cy="1106767"/>
          </a:xfrm>
          <a:prstGeom prst="bentConnector3">
            <a:avLst>
              <a:gd name="adj1" fmla="val -300197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肘形接點 82"/>
          <p:cNvCxnSpPr>
            <a:stCxn id="52" idx="2"/>
            <a:endCxn id="33" idx="0"/>
          </p:cNvCxnSpPr>
          <p:nvPr/>
        </p:nvCxnSpPr>
        <p:spPr>
          <a:xfrm rot="5400000">
            <a:off x="6486612" y="4033999"/>
            <a:ext cx="519782" cy="24098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圓角矩形 83"/>
          <p:cNvSpPr/>
          <p:nvPr/>
        </p:nvSpPr>
        <p:spPr>
          <a:xfrm>
            <a:off x="2483768" y="5740102"/>
            <a:ext cx="685356" cy="2159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1400" dirty="0" smtClean="0"/>
              <a:t>生管</a:t>
            </a:r>
            <a:endParaRPr lang="zh-TW" altLang="en-US" sz="1400" dirty="0"/>
          </a:p>
        </p:txBody>
      </p:sp>
      <p:sp>
        <p:nvSpPr>
          <p:cNvPr id="60" name="Rectangle 2"/>
          <p:cNvSpPr>
            <a:spLocks noGrp="1" noChangeArrowheads="1"/>
          </p:cNvSpPr>
          <p:nvPr>
            <p:ph type="title"/>
          </p:nvPr>
        </p:nvSpPr>
        <p:spPr bwMode="auto">
          <a:xfrm>
            <a:off x="1009261" y="-2738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59484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7</a:t>
            </a:fld>
            <a:endParaRPr lang="zh-TW" altLang="en-US"/>
          </a:p>
        </p:txBody>
      </p:sp>
      <p:sp>
        <p:nvSpPr>
          <p:cNvPr id="5" name="Rectangle 2"/>
          <p:cNvSpPr>
            <a:spLocks noGrp="1" noChangeArrowheads="1"/>
          </p:cNvSpPr>
          <p:nvPr>
            <p:ph type="title"/>
          </p:nvPr>
        </p:nvSpPr>
        <p:spPr bwMode="auto">
          <a:xfrm>
            <a:off x="1009261" y="-2738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7" name="Rectangle 2"/>
          <p:cNvSpPr txBox="1">
            <a:spLocks noChangeArrowheads="1"/>
          </p:cNvSpPr>
          <p:nvPr/>
        </p:nvSpPr>
        <p:spPr bwMode="auto">
          <a:xfrm>
            <a:off x="250800" y="764704"/>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zh-TW" sz="2400" b="1" dirty="0"/>
              <a:t>一、</a:t>
            </a:r>
            <a:r>
              <a:rPr lang="zh-TW" altLang="en-US" sz="2400" b="1" dirty="0"/>
              <a:t>受輔導業者</a:t>
            </a:r>
            <a:r>
              <a:rPr lang="zh-TW" altLang="zh-TW" sz="2400" b="1" dirty="0"/>
              <a:t>面臨問題</a:t>
            </a:r>
            <a:r>
              <a:rPr lang="zh-TW" altLang="en-US" sz="2400" b="1" dirty="0"/>
              <a:t>與</a:t>
            </a:r>
            <a:r>
              <a:rPr lang="zh-TW" altLang="en-US" sz="2400" b="1" dirty="0" smtClean="0"/>
              <a:t>需求</a:t>
            </a:r>
            <a:endParaRPr lang="en-US" altLang="zh-TW" sz="2400" b="1" dirty="0" smtClean="0"/>
          </a:p>
          <a:p>
            <a:pPr marL="361950" lvl="1" algn="l">
              <a:spcBef>
                <a:spcPts val="0"/>
              </a:spcBef>
            </a:pPr>
            <a:r>
              <a:rPr lang="en-US" altLang="zh-TW" sz="2000" dirty="0" smtClean="0"/>
              <a:t>(</a:t>
            </a:r>
            <a:r>
              <a:rPr lang="zh-TW" altLang="en-US" sz="2000" dirty="0" smtClean="0"/>
              <a:t>五</a:t>
            </a:r>
            <a:r>
              <a:rPr lang="en-US" altLang="zh-TW" sz="2000" dirty="0" smtClean="0"/>
              <a:t>)</a:t>
            </a:r>
            <a:r>
              <a:rPr lang="zh-TW" altLang="en-US" sz="2000" dirty="0" smtClean="0"/>
              <a:t>受輔導業者需求說明</a:t>
            </a:r>
          </a:p>
        </p:txBody>
      </p:sp>
      <p:sp>
        <p:nvSpPr>
          <p:cNvPr id="6" name="文字方塊 5"/>
          <p:cNvSpPr txBox="1"/>
          <p:nvPr/>
        </p:nvSpPr>
        <p:spPr>
          <a:xfrm>
            <a:off x="1009261" y="1534145"/>
            <a:ext cx="7560840" cy="1323439"/>
          </a:xfrm>
          <a:prstGeom prst="rect">
            <a:avLst/>
          </a:prstGeom>
          <a:noFill/>
        </p:spPr>
        <p:txBody>
          <a:bodyPr wrap="square" rtlCol="0">
            <a:spAutoFit/>
          </a:bodyPr>
          <a:lstStyle/>
          <a:p>
            <a:pPr marL="0" lvl="1" algn="just"/>
            <a:r>
              <a:rPr lang="zh-TW" altLang="zh-TW" sz="1600" dirty="0">
                <a:solidFill>
                  <a:schemeClr val="bg1">
                    <a:lumMod val="65000"/>
                  </a:schemeClr>
                </a:solidFill>
                <a:latin typeface="+mn-ea"/>
                <a:ea typeface="+mn-ea"/>
              </a:rPr>
              <a:t>請說明受輔導業者痛點、遭遇</a:t>
            </a:r>
            <a:r>
              <a:rPr lang="zh-TW" altLang="zh-TW" sz="1600" dirty="0" smtClean="0">
                <a:solidFill>
                  <a:schemeClr val="bg1">
                    <a:lumMod val="65000"/>
                  </a:schemeClr>
                </a:solidFill>
                <a:latin typeface="+mn-ea"/>
                <a:ea typeface="+mn-ea"/>
              </a:rPr>
              <a:t>之瓶頸、</a:t>
            </a:r>
            <a:r>
              <a:rPr lang="zh-TW" altLang="en-US" sz="1600" dirty="0" smtClean="0">
                <a:solidFill>
                  <a:schemeClr val="bg1">
                    <a:lumMod val="65000"/>
                  </a:schemeClr>
                </a:solidFill>
                <a:latin typeface="+mn-ea"/>
                <a:ea typeface="+mn-ea"/>
              </a:rPr>
              <a:t>與其中</a:t>
            </a:r>
            <a:r>
              <a:rPr lang="zh-TW" altLang="zh-TW" sz="1600" dirty="0" smtClean="0">
                <a:solidFill>
                  <a:schemeClr val="bg1">
                    <a:lumMod val="65000"/>
                  </a:schemeClr>
                </a:solidFill>
                <a:latin typeface="+mn-ea"/>
                <a:ea typeface="+mn-ea"/>
              </a:rPr>
              <a:t>擬</a:t>
            </a:r>
            <a:r>
              <a:rPr lang="zh-TW" altLang="zh-TW" sz="1600" dirty="0">
                <a:solidFill>
                  <a:schemeClr val="bg1">
                    <a:lumMod val="65000"/>
                  </a:schemeClr>
                </a:solidFill>
                <a:latin typeface="+mn-ea"/>
                <a:ea typeface="+mn-ea"/>
              </a:rPr>
              <a:t>透過本計畫解決的事項， </a:t>
            </a:r>
            <a:r>
              <a:rPr lang="zh-TW" altLang="en-US" sz="1600" dirty="0" smtClean="0">
                <a:solidFill>
                  <a:schemeClr val="bg1">
                    <a:lumMod val="65000"/>
                  </a:schemeClr>
                </a:solidFill>
                <a:latin typeface="+mn-ea"/>
                <a:ea typeface="+mn-ea"/>
              </a:rPr>
              <a:t>如</a:t>
            </a:r>
            <a:r>
              <a:rPr lang="zh-TW" altLang="en-US" sz="1600" dirty="0" smtClean="0">
                <a:solidFill>
                  <a:schemeClr val="bg1">
                    <a:lumMod val="65000"/>
                  </a:schemeClr>
                </a:solidFill>
                <a:latin typeface="+mn-ea"/>
                <a:ea typeface="+mn-ea"/>
              </a:rPr>
              <a:t>：因</a:t>
            </a:r>
            <a:r>
              <a:rPr lang="zh-TW" altLang="en-US" sz="1600" dirty="0">
                <a:solidFill>
                  <a:schemeClr val="bg1">
                    <a:lumMod val="65000"/>
                  </a:schemeClr>
                </a:solidFill>
                <a:latin typeface="+mn-ea"/>
                <a:ea typeface="+mn-ea"/>
              </a:rPr>
              <a:t>應</a:t>
            </a:r>
            <a:r>
              <a:rPr lang="zh-TW" altLang="en-US" sz="1600" dirty="0" smtClean="0">
                <a:solidFill>
                  <a:schemeClr val="bg1">
                    <a:lumMod val="65000"/>
                  </a:schemeClr>
                </a:solidFill>
                <a:latin typeface="+mn-ea"/>
                <a:ea typeface="+mn-ea"/>
              </a:rPr>
              <a:t>國外客戶要求需於</a:t>
            </a:r>
            <a:r>
              <a:rPr lang="en-US" altLang="zh-TW" sz="1600" dirty="0" smtClean="0">
                <a:solidFill>
                  <a:schemeClr val="bg1">
                    <a:lumMod val="65000"/>
                  </a:schemeClr>
                </a:solidFill>
                <a:latin typeface="+mn-ea"/>
                <a:ea typeface="+mn-ea"/>
              </a:rPr>
              <a:t>O</a:t>
            </a:r>
            <a:r>
              <a:rPr lang="zh-TW" altLang="en-US" sz="1600" dirty="0" smtClean="0">
                <a:solidFill>
                  <a:schemeClr val="bg1">
                    <a:lumMod val="65000"/>
                  </a:schemeClr>
                </a:solidFill>
                <a:latin typeface="+mn-ea"/>
                <a:ea typeface="+mn-ea"/>
              </a:rPr>
              <a:t>年內逐步建立生產履歷以滿足生產可溯性之需求、插單過於頻繁，導致生產現場管理混亂，訂單達交率過低或產品精度要求提高，導致良品率降低，不符成本</a:t>
            </a:r>
            <a:r>
              <a:rPr lang="zh-TW" altLang="en-US" sz="1600" dirty="0" smtClean="0">
                <a:solidFill>
                  <a:schemeClr val="bg1">
                    <a:lumMod val="65000"/>
                  </a:schemeClr>
                </a:solidFill>
                <a:latin typeface="+mn-ea"/>
                <a:ea typeface="+mn-ea"/>
              </a:rPr>
              <a:t>等</a:t>
            </a:r>
            <a:endParaRPr lang="en-US" altLang="zh-TW" sz="1600" dirty="0" smtClean="0">
              <a:solidFill>
                <a:schemeClr val="bg1">
                  <a:lumMod val="65000"/>
                </a:schemeClr>
              </a:solidFill>
              <a:latin typeface="+mn-ea"/>
              <a:ea typeface="+mn-ea"/>
            </a:endParaRPr>
          </a:p>
          <a:p>
            <a:pPr marL="0" lvl="1" algn="just"/>
            <a:r>
              <a:rPr lang="zh-TW" altLang="en-US" sz="1600" dirty="0" smtClean="0">
                <a:solidFill>
                  <a:srgbClr val="FF0000"/>
                </a:solidFill>
                <a:latin typeface="+mn-ea"/>
                <a:ea typeface="+mn-ea"/>
              </a:rPr>
              <a:t>*請填寫本案輔導計畫實際要解決的部分即可</a:t>
            </a:r>
            <a:endParaRPr lang="zh-TW" altLang="en-US" sz="1600" dirty="0" smtClean="0">
              <a:solidFill>
                <a:srgbClr val="FF0000"/>
              </a:solidFill>
              <a:latin typeface="+mn-ea"/>
              <a:ea typeface="+mn-ea"/>
            </a:endParaRPr>
          </a:p>
        </p:txBody>
      </p:sp>
    </p:spTree>
    <p:extLst>
      <p:ext uri="{BB962C8B-B14F-4D97-AF65-F5344CB8AC3E}">
        <p14:creationId xmlns:p14="http://schemas.microsoft.com/office/powerpoint/2010/main" val="347695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4"/>
          <p:cNvSpPr>
            <a:spLocks noChangeArrowheads="1"/>
          </p:cNvSpPr>
          <p:nvPr/>
        </p:nvSpPr>
        <p:spPr bwMode="auto">
          <a:xfrm>
            <a:off x="299981" y="667544"/>
            <a:ext cx="8459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二、</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解決方案</a:t>
            </a:r>
            <a:r>
              <a:rPr lang="en-US" altLang="zh-TW" b="1" dirty="0" smtClean="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dirty="0" smtClean="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疫後</a:t>
            </a:r>
            <a:r>
              <a:rPr lang="en-US" altLang="zh-TW" b="1" dirty="0" smtClean="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SMU-Phase I)</a:t>
            </a:r>
            <a:endParaRPr lang="zh-TW" altLang="zh-TW" sz="1400"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597870508"/>
              </p:ext>
            </p:extLst>
          </p:nvPr>
        </p:nvGraphicFramePr>
        <p:xfrm>
          <a:off x="523984" y="2370742"/>
          <a:ext cx="8207375" cy="1981200"/>
        </p:xfrm>
        <a:graphic>
          <a:graphicData uri="http://schemas.openxmlformats.org/drawingml/2006/table">
            <a:tbl>
              <a:tblPr firstRow="1" firstCol="1" bandRow="1">
                <a:tableStyleId>{5C22544A-7EE6-4342-B048-85BDC9FD1C3A}</a:tableStyleId>
              </a:tblPr>
              <a:tblGrid>
                <a:gridCol w="378751">
                  <a:extLst>
                    <a:ext uri="{9D8B030D-6E8A-4147-A177-3AD203B41FA5}">
                      <a16:colId xmlns:a16="http://schemas.microsoft.com/office/drawing/2014/main" val="20000"/>
                    </a:ext>
                  </a:extLst>
                </a:gridCol>
                <a:gridCol w="1780274">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3816102">
                  <a:extLst>
                    <a:ext uri="{9D8B030D-6E8A-4147-A177-3AD203B41FA5}">
                      <a16:colId xmlns:a16="http://schemas.microsoft.com/office/drawing/2014/main" val="20003"/>
                    </a:ext>
                  </a:extLst>
                </a:gridCol>
              </a:tblGrid>
              <a:tr h="224729">
                <a:tc gridSpan="2">
                  <a:txBody>
                    <a:bodyPr/>
                    <a:lstStyle/>
                    <a:p>
                      <a:pPr algn="ctr">
                        <a:lnSpc>
                          <a:spcPts val="2600"/>
                        </a:lnSpc>
                        <a:spcAft>
                          <a:spcPts val="0"/>
                        </a:spcAft>
                      </a:pPr>
                      <a:r>
                        <a:rPr lang="zh-TW" sz="1400" kern="100" dirty="0">
                          <a:solidFill>
                            <a:schemeClr val="tx1"/>
                          </a:solidFill>
                          <a:effectLst/>
                          <a:latin typeface="微軟正黑體" panose="020B0604030504040204" pitchFamily="34" charset="-120"/>
                          <a:ea typeface="微軟正黑體" panose="020B0604030504040204" pitchFamily="34" charset="-120"/>
                        </a:rPr>
                        <a:t>設備名稱</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a:txBody>
                    <a:bodyPr/>
                    <a:lstStyle/>
                    <a:p>
                      <a:pPr algn="ctr">
                        <a:lnSpc>
                          <a:spcPts val="2600"/>
                        </a:lnSpc>
                        <a:spcAft>
                          <a:spcPts val="0"/>
                        </a:spcAft>
                      </a:pPr>
                      <a:r>
                        <a:rPr lang="zh-TW" altLang="en-US"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控制器型號</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序號</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smtClean="0">
                          <a:solidFill>
                            <a:schemeClr val="tx1"/>
                          </a:solidFill>
                          <a:effectLst/>
                          <a:latin typeface="微軟正黑體" panose="020B0604030504040204" pitchFamily="34" charset="-120"/>
                          <a:ea typeface="微軟正黑體" panose="020B0604030504040204" pitchFamily="34" charset="-120"/>
                        </a:rPr>
                        <a:t>SMB</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硬體品牌</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型號</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軟體品牌</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24729">
                <a:tc>
                  <a:txBody>
                    <a:bodyPr/>
                    <a:lstStyle/>
                    <a:p>
                      <a:pPr algn="ctr">
                        <a:lnSpc>
                          <a:spcPts val="2600"/>
                        </a:lnSpc>
                        <a:spcAft>
                          <a:spcPts val="0"/>
                        </a:spcAft>
                      </a:pPr>
                      <a:r>
                        <a:rPr lang="en-US" sz="1200" kern="100" dirty="0">
                          <a:solidFill>
                            <a:schemeClr val="tx1"/>
                          </a:solidFill>
                          <a:effectLst/>
                          <a:latin typeface="微軟正黑體" panose="020B0604030504040204" pitchFamily="34" charset="-120"/>
                          <a:ea typeface="微軟正黑體" panose="020B0604030504040204" pitchFamily="34" charset="-120"/>
                        </a:rPr>
                        <a:t>1</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設備</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C</a:t>
                      </a:r>
                      <a:r>
                        <a:rPr lang="en-US" sz="1400" kern="100" dirty="0" smtClean="0">
                          <a:solidFill>
                            <a:schemeClr val="tx1"/>
                          </a:solidFill>
                          <a:effectLst/>
                          <a:latin typeface="微軟正黑體" panose="020B0604030504040204" pitchFamily="34" charset="-120"/>
                          <a:ea typeface="微軟正黑體" panose="020B0604030504040204" pitchFamily="34" charset="-120"/>
                        </a:rPr>
                        <a:t>(</a:t>
                      </a:r>
                      <a:r>
                        <a:rPr lang="zh-TW" sz="1400" kern="100" dirty="0">
                          <a:solidFill>
                            <a:schemeClr val="tx1"/>
                          </a:solidFill>
                          <a:effectLst/>
                          <a:latin typeface="微軟正黑體" panose="020B0604030504040204" pitchFamily="34" charset="-120"/>
                          <a:ea typeface="微軟正黑體" panose="020B0604030504040204" pitchFamily="34" charset="-120"/>
                        </a:rPr>
                        <a:t>名稱</a:t>
                      </a:r>
                      <a:r>
                        <a:rPr lang="en-US" sz="1400" kern="100" dirty="0">
                          <a:solidFill>
                            <a:schemeClr val="tx1"/>
                          </a:solidFill>
                          <a:effectLst/>
                          <a:latin typeface="微軟正黑體" panose="020B0604030504040204" pitchFamily="34" charset="-120"/>
                          <a:ea typeface="微軟正黑體" panose="020B0604030504040204" pitchFamily="34" charset="-120"/>
                        </a:rPr>
                        <a:t>) #1</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AAA-OOO1</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ts val="2600"/>
                        </a:lnSpc>
                        <a:spcBef>
                          <a:spcPts val="0"/>
                        </a:spcBef>
                        <a:spcAft>
                          <a:spcPts val="0"/>
                        </a:spcAft>
                        <a:buClrTx/>
                        <a:buSzTx/>
                        <a:buFontTx/>
                        <a:buNone/>
                        <a:tabLst/>
                        <a:defRPr/>
                      </a:pPr>
                      <a:r>
                        <a:rPr lang="zh-TW" altLang="en-US" sz="1400" kern="100" dirty="0" smtClean="0">
                          <a:solidFill>
                            <a:schemeClr val="tx1"/>
                          </a:solidFill>
                          <a:effectLst/>
                          <a:latin typeface="微軟正黑體" pitchFamily="34" charset="-120"/>
                          <a:ea typeface="微軟正黑體" pitchFamily="34" charset="-120"/>
                        </a:rPr>
                        <a:t>如：</a:t>
                      </a:r>
                      <a:r>
                        <a:rPr lang="zh-TW" altLang="zh-TW" sz="1800" kern="1200" dirty="0" smtClean="0">
                          <a:solidFill>
                            <a:schemeClr val="tx1"/>
                          </a:solidFill>
                          <a:latin typeface="微軟正黑體" pitchFamily="34" charset="-120"/>
                          <a:ea typeface="微軟正黑體" pitchFamily="34" charset="-120"/>
                          <a:cs typeface="+mn-cs"/>
                        </a:rPr>
                        <a:t>研華</a:t>
                      </a:r>
                      <a:r>
                        <a:rPr lang="en-US" altLang="zh-TW" sz="1800" kern="1200" dirty="0" smtClean="0">
                          <a:solidFill>
                            <a:schemeClr val="tx1"/>
                          </a:solidFill>
                          <a:latin typeface="微軟正黑體" pitchFamily="34" charset="-120"/>
                          <a:ea typeface="微軟正黑體" pitchFamily="34" charset="-120"/>
                          <a:cs typeface="+mn-cs"/>
                        </a:rPr>
                        <a:t>/</a:t>
                      </a:r>
                      <a:r>
                        <a:rPr lang="en-US" altLang="zh-TW" sz="1800" b="1" kern="1200" dirty="0" smtClean="0">
                          <a:solidFill>
                            <a:schemeClr val="tx1"/>
                          </a:solidFill>
                          <a:latin typeface="微軟正黑體" pitchFamily="34" charset="-120"/>
                          <a:ea typeface="微軟正黑體" pitchFamily="34" charset="-120"/>
                          <a:cs typeface="+mn-cs"/>
                        </a:rPr>
                        <a:t>UNO-2271G</a:t>
                      </a:r>
                      <a:r>
                        <a:rPr lang="en-US" altLang="zh-TW" sz="1800" kern="1200" dirty="0" smtClean="0">
                          <a:solidFill>
                            <a:schemeClr val="tx1"/>
                          </a:solidFill>
                          <a:latin typeface="微軟正黑體" pitchFamily="34" charset="-120"/>
                          <a:ea typeface="微軟正黑體" pitchFamily="34" charset="-120"/>
                          <a:cs typeface="+mn-cs"/>
                        </a:rPr>
                        <a:t>/</a:t>
                      </a:r>
                      <a:r>
                        <a:rPr lang="en-US" altLang="zh-TW" sz="1800" kern="1200" dirty="0" err="1" smtClean="0">
                          <a:solidFill>
                            <a:schemeClr val="tx1"/>
                          </a:solidFill>
                          <a:latin typeface="微軟正黑體" pitchFamily="34" charset="-120"/>
                          <a:ea typeface="微軟正黑體" pitchFamily="34" charset="-120"/>
                          <a:cs typeface="+mn-cs"/>
                        </a:rPr>
                        <a:t>WebAccess</a:t>
                      </a:r>
                      <a:endParaRPr lang="zh-TW" sz="1400" kern="100" dirty="0">
                        <a:solidFill>
                          <a:schemeClr val="tx1"/>
                        </a:solidFill>
                        <a:effectLst/>
                        <a:latin typeface="微軟正黑體" pitchFamily="34" charset="-120"/>
                        <a:ea typeface="微軟正黑體"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24729">
                <a:tc>
                  <a:txBody>
                    <a:bodyPr/>
                    <a:lstStyle/>
                    <a:p>
                      <a:pPr algn="ctr">
                        <a:lnSpc>
                          <a:spcPts val="2600"/>
                        </a:lnSpc>
                        <a:spcAft>
                          <a:spcPts val="0"/>
                        </a:spcAft>
                      </a:pPr>
                      <a:r>
                        <a:rPr lang="en-US" sz="1200" kern="100" dirty="0">
                          <a:solidFill>
                            <a:schemeClr val="tx1"/>
                          </a:solidFill>
                          <a:effectLst/>
                          <a:latin typeface="微軟正黑體" panose="020B0604030504040204" pitchFamily="34" charset="-120"/>
                          <a:ea typeface="微軟正黑體" panose="020B0604030504040204" pitchFamily="34" charset="-120"/>
                        </a:rPr>
                        <a:t>2</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設備</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C</a:t>
                      </a:r>
                      <a:r>
                        <a:rPr lang="en-US" sz="1400" kern="100" dirty="0" smtClean="0">
                          <a:solidFill>
                            <a:schemeClr val="tx1"/>
                          </a:solidFill>
                          <a:effectLst/>
                          <a:latin typeface="微軟正黑體" panose="020B0604030504040204" pitchFamily="34" charset="-120"/>
                          <a:ea typeface="微軟正黑體" panose="020B0604030504040204" pitchFamily="34" charset="-120"/>
                        </a:rPr>
                        <a:t>(</a:t>
                      </a:r>
                      <a:r>
                        <a:rPr lang="zh-TW" sz="1400" kern="100" dirty="0">
                          <a:solidFill>
                            <a:schemeClr val="tx1"/>
                          </a:solidFill>
                          <a:effectLst/>
                          <a:latin typeface="微軟正黑體" panose="020B0604030504040204" pitchFamily="34" charset="-120"/>
                          <a:ea typeface="微軟正黑體" panose="020B0604030504040204" pitchFamily="34" charset="-120"/>
                        </a:rPr>
                        <a:t>名稱</a:t>
                      </a:r>
                      <a:r>
                        <a:rPr lang="en-US" sz="1400" kern="100" dirty="0">
                          <a:solidFill>
                            <a:schemeClr val="tx1"/>
                          </a:solidFill>
                          <a:effectLst/>
                          <a:latin typeface="微軟正黑體" panose="020B0604030504040204" pitchFamily="34" charset="-120"/>
                          <a:ea typeface="微軟正黑體" panose="020B0604030504040204" pitchFamily="34" charset="-120"/>
                        </a:rPr>
                        <a:t>) #2</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en-US"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AAA-OOO2</a:t>
                      </a:r>
                      <a:endParaRPr lang="zh-TW"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ts val="2600"/>
                        </a:lnSpc>
                        <a:spcBef>
                          <a:spcPts val="0"/>
                        </a:spcBef>
                        <a:spcAft>
                          <a:spcPts val="0"/>
                        </a:spcAft>
                        <a:buClrTx/>
                        <a:buSzTx/>
                        <a:buFontTx/>
                        <a:buNone/>
                        <a:tabLst/>
                        <a:defRPr/>
                      </a:pP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SMB-A(</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品牌</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r>
                        <a:rPr lang="zh-TW" altLang="zh-TW" sz="1400" kern="100" dirty="0" smtClean="0">
                          <a:solidFill>
                            <a:schemeClr val="tx1"/>
                          </a:solidFill>
                          <a:effectLst/>
                          <a:latin typeface="微軟正黑體" panose="020B0604030504040204" pitchFamily="34" charset="-120"/>
                          <a:ea typeface="微軟正黑體" panose="020B0604030504040204" pitchFamily="34" charset="-120"/>
                        </a:rPr>
                        <a:t>型號</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軟體品牌</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endParaRPr lang="zh-TW" alt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24729">
                <a:tc>
                  <a:txBody>
                    <a:bodyPr/>
                    <a:lstStyle/>
                    <a:p>
                      <a:pPr algn="ctr">
                        <a:lnSpc>
                          <a:spcPts val="2600"/>
                        </a:lnSpc>
                        <a:spcAft>
                          <a:spcPts val="0"/>
                        </a:spcAft>
                      </a:pPr>
                      <a:r>
                        <a:rPr lang="en-US" sz="1200" kern="100" dirty="0">
                          <a:solidFill>
                            <a:schemeClr val="tx1"/>
                          </a:solidFill>
                          <a:effectLst/>
                          <a:latin typeface="微軟正黑體" panose="020B0604030504040204" pitchFamily="34" charset="-120"/>
                          <a:ea typeface="微軟正黑體" panose="020B0604030504040204" pitchFamily="34" charset="-120"/>
                        </a:rPr>
                        <a:t>3</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設備</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C</a:t>
                      </a:r>
                      <a:r>
                        <a:rPr lang="en-US" sz="1400" kern="100" dirty="0" smtClean="0">
                          <a:solidFill>
                            <a:schemeClr val="tx1"/>
                          </a:solidFill>
                          <a:effectLst/>
                          <a:latin typeface="微軟正黑體" panose="020B0604030504040204" pitchFamily="34" charset="-120"/>
                          <a:ea typeface="微軟正黑體" panose="020B0604030504040204" pitchFamily="34" charset="-120"/>
                        </a:rPr>
                        <a:t>(</a:t>
                      </a:r>
                      <a:r>
                        <a:rPr lang="zh-TW" sz="1400" kern="100" dirty="0">
                          <a:solidFill>
                            <a:schemeClr val="tx1"/>
                          </a:solidFill>
                          <a:effectLst/>
                          <a:latin typeface="微軟正黑體" panose="020B0604030504040204" pitchFamily="34" charset="-120"/>
                          <a:ea typeface="微軟正黑體" panose="020B0604030504040204" pitchFamily="34" charset="-120"/>
                        </a:rPr>
                        <a:t>名稱</a:t>
                      </a:r>
                      <a:r>
                        <a:rPr lang="en-US" sz="1400" kern="100" dirty="0">
                          <a:solidFill>
                            <a:schemeClr val="tx1"/>
                          </a:solidFill>
                          <a:effectLst/>
                          <a:latin typeface="微軟正黑體" panose="020B0604030504040204" pitchFamily="34" charset="-120"/>
                          <a:ea typeface="微軟正黑體" panose="020B0604030504040204" pitchFamily="34" charset="-120"/>
                        </a:rPr>
                        <a:t>) #3</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en-US"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AAA-OOO3</a:t>
                      </a:r>
                      <a:endParaRPr lang="zh-TW"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ts val="2600"/>
                        </a:lnSpc>
                        <a:spcBef>
                          <a:spcPts val="0"/>
                        </a:spcBef>
                        <a:spcAft>
                          <a:spcPts val="0"/>
                        </a:spcAft>
                        <a:buClrTx/>
                        <a:buSzTx/>
                        <a:buFontTx/>
                        <a:buNone/>
                        <a:tabLst/>
                        <a:defRPr/>
                      </a:pP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SMB-A(</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品牌</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r>
                        <a:rPr lang="zh-TW" altLang="zh-TW" sz="1400" kern="100" dirty="0" smtClean="0">
                          <a:solidFill>
                            <a:schemeClr val="tx1"/>
                          </a:solidFill>
                          <a:effectLst/>
                          <a:latin typeface="微軟正黑體" panose="020B0604030504040204" pitchFamily="34" charset="-120"/>
                          <a:ea typeface="微軟正黑體" panose="020B0604030504040204" pitchFamily="34" charset="-120"/>
                        </a:rPr>
                        <a:t>型號</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軟體品牌</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endParaRPr lang="zh-TW" alt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24729">
                <a:tc>
                  <a:txBody>
                    <a:bodyPr/>
                    <a:lstStyle/>
                    <a:p>
                      <a:pPr algn="ctr">
                        <a:lnSpc>
                          <a:spcPts val="2600"/>
                        </a:lnSpc>
                        <a:spcAft>
                          <a:spcPts val="0"/>
                        </a:spcAft>
                      </a:pPr>
                      <a:r>
                        <a:rPr lang="en-US" sz="1200" kern="100" dirty="0">
                          <a:solidFill>
                            <a:schemeClr val="tx1"/>
                          </a:solidFill>
                          <a:effectLst/>
                          <a:latin typeface="微軟正黑體" panose="020B0604030504040204" pitchFamily="34" charset="-120"/>
                          <a:ea typeface="微軟正黑體" panose="020B0604030504040204" pitchFamily="34" charset="-120"/>
                        </a:rPr>
                        <a:t>4</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設備</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C</a:t>
                      </a:r>
                      <a:r>
                        <a:rPr lang="en-US" sz="1400" kern="100" dirty="0" smtClean="0">
                          <a:solidFill>
                            <a:schemeClr val="tx1"/>
                          </a:solidFill>
                          <a:effectLst/>
                          <a:latin typeface="微軟正黑體" panose="020B0604030504040204" pitchFamily="34" charset="-120"/>
                          <a:ea typeface="微軟正黑體" panose="020B0604030504040204" pitchFamily="34" charset="-120"/>
                        </a:rPr>
                        <a:t>(</a:t>
                      </a:r>
                      <a:r>
                        <a:rPr lang="zh-TW" sz="1400" kern="100" dirty="0">
                          <a:solidFill>
                            <a:schemeClr val="tx1"/>
                          </a:solidFill>
                          <a:effectLst/>
                          <a:latin typeface="微軟正黑體" panose="020B0604030504040204" pitchFamily="34" charset="-120"/>
                          <a:ea typeface="微軟正黑體" panose="020B0604030504040204" pitchFamily="34" charset="-120"/>
                        </a:rPr>
                        <a:t>名稱</a:t>
                      </a:r>
                      <a:r>
                        <a:rPr lang="en-US" sz="1400" kern="100" dirty="0">
                          <a:solidFill>
                            <a:schemeClr val="tx1"/>
                          </a:solidFill>
                          <a:effectLst/>
                          <a:latin typeface="微軟正黑體" panose="020B0604030504040204" pitchFamily="34" charset="-120"/>
                          <a:ea typeface="微軟正黑體" panose="020B0604030504040204" pitchFamily="34" charset="-120"/>
                        </a:rPr>
                        <a:t>) #4</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en-US"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AAA-OOO4</a:t>
                      </a:r>
                      <a:endParaRPr lang="zh-TW"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ts val="2600"/>
                        </a:lnSpc>
                        <a:spcBef>
                          <a:spcPts val="0"/>
                        </a:spcBef>
                        <a:spcAft>
                          <a:spcPts val="0"/>
                        </a:spcAft>
                        <a:buClrTx/>
                        <a:buSzTx/>
                        <a:buFontTx/>
                        <a:buNone/>
                        <a:tabLst/>
                        <a:defRPr/>
                      </a:pP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SMB-A(</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品牌</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r>
                        <a:rPr lang="zh-TW" altLang="zh-TW" sz="1400" kern="100" dirty="0" smtClean="0">
                          <a:solidFill>
                            <a:schemeClr val="tx1"/>
                          </a:solidFill>
                          <a:effectLst/>
                          <a:latin typeface="微軟正黑體" panose="020B0604030504040204" pitchFamily="34" charset="-120"/>
                          <a:ea typeface="微軟正黑體" panose="020B0604030504040204" pitchFamily="34" charset="-120"/>
                        </a:rPr>
                        <a:t>型號</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軟體品牌</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endParaRPr lang="zh-TW" alt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24729">
                <a:tc>
                  <a:txBody>
                    <a:bodyPr/>
                    <a:lstStyle/>
                    <a:p>
                      <a:pPr algn="ctr">
                        <a:lnSpc>
                          <a:spcPts val="2600"/>
                        </a:lnSpc>
                        <a:spcAft>
                          <a:spcPts val="0"/>
                        </a:spcAft>
                      </a:pP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2600"/>
                        </a:lnSpc>
                        <a:spcAft>
                          <a:spcPts val="0"/>
                        </a:spcAft>
                      </a:pP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2600"/>
                        </a:lnSpc>
                        <a:spcAft>
                          <a:spcPts val="0"/>
                        </a:spcAft>
                      </a:pPr>
                      <a:r>
                        <a:rPr lang="en-US"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請自行增列</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11303" name="矩形 4"/>
          <p:cNvSpPr>
            <a:spLocks noChangeArrowheads="1"/>
          </p:cNvSpPr>
          <p:nvPr/>
        </p:nvSpPr>
        <p:spPr bwMode="auto">
          <a:xfrm>
            <a:off x="684212" y="1034966"/>
            <a:ext cx="84597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marL="361950" lvl="1">
              <a:spcBef>
                <a:spcPts val="0"/>
              </a:spcBef>
            </a:pP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一</a:t>
            </a:r>
            <a:r>
              <a:rPr lang="en-US" altLang="zh-TW" sz="2000" dirty="0">
                <a:latin typeface="微軟正黑體" pitchFamily="34" charset="-120"/>
                <a:ea typeface="微軟正黑體" pitchFamily="34" charset="-120"/>
              </a:rPr>
              <a:t>)</a:t>
            </a:r>
            <a:r>
              <a:rPr lang="zh-TW" altLang="zh-TW" sz="2000" dirty="0">
                <a:latin typeface="微軟正黑體" pitchFamily="34" charset="-120"/>
                <a:ea typeface="微軟正黑體" pitchFamily="34" charset="-120"/>
              </a:rPr>
              <a:t>設備聯網之系統</a:t>
            </a:r>
            <a:r>
              <a:rPr lang="zh-TW" altLang="zh-TW" sz="2000" dirty="0" smtClean="0">
                <a:latin typeface="微軟正黑體" pitchFamily="34" charset="-120"/>
                <a:ea typeface="微軟正黑體" pitchFamily="34" charset="-120"/>
              </a:rPr>
              <a:t>架構</a:t>
            </a:r>
            <a:endParaRPr lang="en-US" altLang="zh-TW" sz="2000" dirty="0">
              <a:latin typeface="微軟正黑體" pitchFamily="34" charset="-120"/>
              <a:ea typeface="微軟正黑體" pitchFamily="34" charset="-120"/>
            </a:endParaRPr>
          </a:p>
        </p:txBody>
      </p:sp>
      <p:sp>
        <p:nvSpPr>
          <p:cNvPr id="11304"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11305" name="投影片編號版面配置區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637CFFE-A243-41FD-B3AE-EE98FDFAB80A}" type="slidenum">
              <a:rPr kumimoji="0" lang="en-US" altLang="zh-TW" sz="1800">
                <a:latin typeface="Constantia" panose="02030602050306030303" pitchFamily="18" charset="0"/>
                <a:ea typeface="標楷體" panose="03000509000000000000" pitchFamily="65" charset="-120"/>
              </a:rPr>
              <a:pPr/>
              <a:t>8</a:t>
            </a:fld>
            <a:endParaRPr kumimoji="0" lang="en-US" altLang="zh-TW" sz="1800">
              <a:latin typeface="Constantia" panose="02030602050306030303" pitchFamily="18" charset="0"/>
              <a:ea typeface="標楷體" panose="03000509000000000000" pitchFamily="65" charset="-120"/>
            </a:endParaRPr>
          </a:p>
        </p:txBody>
      </p:sp>
      <p:sp>
        <p:nvSpPr>
          <p:cNvPr id="4" name="矩形 3"/>
          <p:cNvSpPr/>
          <p:nvPr/>
        </p:nvSpPr>
        <p:spPr>
          <a:xfrm>
            <a:off x="-612576" y="1947487"/>
            <a:ext cx="9649271" cy="425758"/>
          </a:xfrm>
          <a:prstGeom prst="rect">
            <a:avLst/>
          </a:prstGeom>
        </p:spPr>
        <p:txBody>
          <a:bodyPr wrap="square">
            <a:spAutoFit/>
          </a:bodyPr>
          <a:lstStyle/>
          <a:p>
            <a:pPr marL="1079500" algn="just">
              <a:lnSpc>
                <a:spcPts val="2600"/>
              </a:lnSpc>
              <a:spcAft>
                <a:spcPts val="0"/>
              </a:spcAft>
              <a:defRPr/>
            </a:pP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設備名稱、控制器、</a:t>
            </a: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SMB</a:t>
            </a:r>
            <a:r>
              <a:rPr lang="zh-TW"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對照表</a:t>
            </a: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提案時應列舉型號</a:t>
            </a: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驗收時應列舉序號</a:t>
            </a: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20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307" name="矩形 2"/>
          <p:cNvSpPr>
            <a:spLocks noChangeArrowheads="1"/>
          </p:cNvSpPr>
          <p:nvPr/>
        </p:nvSpPr>
        <p:spPr bwMode="auto">
          <a:xfrm>
            <a:off x="992362" y="5283456"/>
            <a:ext cx="79898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buFont typeface="Wingdings" panose="05000000000000000000" pitchFamily="2" charset="2"/>
              <a:buChar char="Ø"/>
            </a:pPr>
            <a:r>
              <a:rPr lang="zh-TW" altLang="zh-TW" sz="2000" dirty="0">
                <a:latin typeface="微軟正黑體" panose="020B0604030504040204" pitchFamily="34" charset="-120"/>
                <a:ea typeface="微軟正黑體" panose="020B0604030504040204" pitchFamily="34" charset="-120"/>
              </a:rPr>
              <a:t>本案規劃</a:t>
            </a:r>
            <a:r>
              <a:rPr lang="zh-TW" altLang="zh-TW" sz="2000" dirty="0" smtClean="0">
                <a:latin typeface="微軟正黑體" panose="020B0604030504040204" pitchFamily="34" charset="-120"/>
                <a:ea typeface="微軟正黑體" panose="020B0604030504040204" pitchFamily="34" charset="-120"/>
              </a:rPr>
              <a:t>完成</a:t>
            </a:r>
            <a:r>
              <a:rPr lang="en-US" altLang="zh-TW" sz="2000" dirty="0" smtClean="0">
                <a:latin typeface="微軟正黑體" panose="020B0604030504040204" pitchFamily="34" charset="-120"/>
                <a:ea typeface="微軟正黑體" panose="020B0604030504040204" pitchFamily="34" charset="-120"/>
              </a:rPr>
              <a:t>____</a:t>
            </a:r>
            <a:r>
              <a:rPr lang="zh-TW" altLang="zh-TW" sz="2000" dirty="0" smtClean="0">
                <a:latin typeface="微軟正黑體" panose="020B0604030504040204" pitchFamily="34" charset="-120"/>
                <a:ea typeface="微軟正黑體" panose="020B0604030504040204" pitchFamily="34" charset="-120"/>
              </a:rPr>
              <a:t>台</a:t>
            </a:r>
            <a:r>
              <a:rPr lang="zh-TW" altLang="zh-TW" sz="2000" dirty="0">
                <a:latin typeface="微軟正黑體" panose="020B0604030504040204" pitchFamily="34" charset="-120"/>
                <a:ea typeface="微軟正黑體" panose="020B0604030504040204" pitchFamily="34" charset="-120"/>
              </a:rPr>
              <a:t>設備聯網，使用</a:t>
            </a:r>
            <a:r>
              <a:rPr lang="en-US" altLang="zh-TW" sz="2000" dirty="0" smtClean="0">
                <a:latin typeface="微軟正黑體" panose="020B0604030504040204" pitchFamily="34" charset="-120"/>
                <a:ea typeface="微軟正黑體" panose="020B0604030504040204" pitchFamily="34" charset="-120"/>
              </a:rPr>
              <a:t>____</a:t>
            </a:r>
            <a:r>
              <a:rPr lang="zh-TW" altLang="zh-TW" sz="2000" dirty="0">
                <a:latin typeface="微軟正黑體" panose="020B0604030504040204" pitchFamily="34" charset="-120"/>
                <a:ea typeface="微軟正黑體" panose="020B0604030504040204" pitchFamily="34" charset="-120"/>
              </a:rPr>
              <a:t>台</a:t>
            </a:r>
            <a:r>
              <a:rPr lang="en-US" altLang="zh-TW" sz="2000" dirty="0">
                <a:latin typeface="微軟正黑體" panose="020B0604030504040204" pitchFamily="34" charset="-120"/>
                <a:ea typeface="微軟正黑體" panose="020B0604030504040204" pitchFamily="34" charset="-120"/>
              </a:rPr>
              <a:t>SMB</a:t>
            </a:r>
            <a:r>
              <a:rPr lang="zh-TW" altLang="zh-TW"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Ø"/>
            </a:pPr>
            <a:r>
              <a:rPr lang="zh-TW" altLang="en-US" sz="2000" dirty="0">
                <a:solidFill>
                  <a:srgbClr val="FF0000"/>
                </a:solidFill>
                <a:latin typeface="微軟正黑體" panose="020B0604030504040204" pitchFamily="34" charset="-120"/>
                <a:ea typeface="微軟正黑體" panose="020B0604030504040204" pitchFamily="34" charset="-120"/>
              </a:rPr>
              <a:t>本案設備聯網數量占全廠百分比為</a:t>
            </a:r>
            <a:r>
              <a:rPr lang="en-US" altLang="zh-TW" sz="2000" dirty="0">
                <a:solidFill>
                  <a:srgbClr val="FF0000"/>
                </a:solidFill>
                <a:latin typeface="微軟正黑體" panose="020B0604030504040204" pitchFamily="34" charset="-120"/>
                <a:ea typeface="微軟正黑體" panose="020B0604030504040204" pitchFamily="34" charset="-120"/>
              </a:rPr>
              <a:t>___</a:t>
            </a:r>
            <a:r>
              <a:rPr lang="en-US" altLang="zh-TW" sz="2000" u="sng" dirty="0">
                <a:solidFill>
                  <a:srgbClr val="FF0000"/>
                </a:solidFill>
                <a:latin typeface="微軟正黑體" panose="020B0604030504040204" pitchFamily="34" charset="-120"/>
                <a:ea typeface="微軟正黑體" panose="020B0604030504040204" pitchFamily="34" charset="-120"/>
              </a:rPr>
              <a:t>OO/OO</a:t>
            </a:r>
            <a:r>
              <a:rPr lang="en-US" altLang="zh-TW" sz="2000" dirty="0">
                <a:solidFill>
                  <a:srgbClr val="FF0000"/>
                </a:solidFill>
                <a:latin typeface="微軟正黑體" panose="020B0604030504040204" pitchFamily="34" charset="-120"/>
                <a:ea typeface="微軟正黑體" panose="020B0604030504040204" pitchFamily="34" charset="-120"/>
              </a:rPr>
              <a:t>_</a:t>
            </a:r>
            <a:r>
              <a:rPr lang="zh-TW" altLang="en-US" sz="2000" dirty="0">
                <a:solidFill>
                  <a:srgbClr val="FF0000"/>
                </a:solidFill>
                <a:latin typeface="微軟正黑體" panose="020B0604030504040204" pitchFamily="34" charset="-120"/>
                <a:ea typeface="微軟正黑體" panose="020B0604030504040204" pitchFamily="34" charset="-120"/>
              </a:rPr>
              <a:t>，</a:t>
            </a:r>
            <a:r>
              <a:rPr lang="en-US" altLang="zh-TW" sz="2000" dirty="0" smtClean="0">
                <a:solidFill>
                  <a:srgbClr val="FF0000"/>
                </a:solidFill>
                <a:latin typeface="微軟正黑體" panose="020B0604030504040204" pitchFamily="34" charset="-120"/>
                <a:ea typeface="微軟正黑體" panose="020B0604030504040204" pitchFamily="34" charset="-120"/>
              </a:rPr>
              <a:t>_____%</a:t>
            </a:r>
            <a:r>
              <a:rPr lang="zh-TW" altLang="en-US" sz="2000" dirty="0" smtClean="0">
                <a:solidFill>
                  <a:srgbClr val="FF0000"/>
                </a:solidFill>
                <a:latin typeface="微軟正黑體" panose="020B0604030504040204" pitchFamily="34" charset="-120"/>
                <a:ea typeface="微軟正黑體" panose="020B0604030504040204" pitchFamily="34" charset="-120"/>
              </a:rPr>
              <a:t>。</a:t>
            </a:r>
            <a:endParaRPr lang="zh-TW" altLang="zh-TW" sz="2000" dirty="0">
              <a:solidFill>
                <a:srgbClr val="FF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Ø"/>
            </a:pPr>
            <a:r>
              <a:rPr lang="zh-TW" altLang="zh-TW" sz="2000" dirty="0">
                <a:latin typeface="微軟正黑體" panose="020B0604030504040204" pitchFamily="34" charset="-120"/>
                <a:ea typeface="微軟正黑體" panose="020B0604030504040204" pitchFamily="34" charset="-120"/>
              </a:rPr>
              <a:t>上述設備聯網□是／□否為前後站生產</a:t>
            </a:r>
            <a:r>
              <a:rPr lang="zh-TW" altLang="zh-TW" sz="2000" dirty="0" smtClean="0">
                <a:latin typeface="微軟正黑體" panose="020B0604030504040204" pitchFamily="34" charset="-120"/>
                <a:ea typeface="微軟正黑體" panose="020B0604030504040204" pitchFamily="34" charset="-120"/>
              </a:rPr>
              <a:t>製程</a:t>
            </a:r>
            <a:r>
              <a:rPr lang="zh-TW" altLang="en-US" sz="2000" dirty="0" smtClean="0">
                <a:latin typeface="微軟正黑體" panose="020B0604030504040204" pitchFamily="34" charset="-120"/>
                <a:ea typeface="微軟正黑體" panose="020B0604030504040204" pitchFamily="34" charset="-120"/>
              </a:rPr>
              <a:t>。</a:t>
            </a:r>
            <a:endParaRPr lang="zh-TW" altLang="zh-TW" sz="2000" dirty="0">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1009261" y="1340768"/>
            <a:ext cx="7560840" cy="584775"/>
          </a:xfrm>
          <a:prstGeom prst="rect">
            <a:avLst/>
          </a:prstGeom>
          <a:noFill/>
        </p:spPr>
        <p:txBody>
          <a:bodyPr wrap="square" rtlCol="0">
            <a:spAutoFit/>
          </a:bodyPr>
          <a:lstStyle/>
          <a:p>
            <a:r>
              <a:rPr lang="zh-TW" altLang="zh-TW" sz="1600" dirty="0">
                <a:solidFill>
                  <a:schemeClr val="bg1">
                    <a:lumMod val="65000"/>
                  </a:schemeClr>
                </a:solidFill>
                <a:latin typeface="+mn-ea"/>
                <a:ea typeface="+mn-ea"/>
              </a:rPr>
              <a:t>請製表說明本案進行聯網的設備與</a:t>
            </a:r>
            <a:r>
              <a:rPr lang="en-US" altLang="zh-TW" sz="1600" dirty="0">
                <a:solidFill>
                  <a:schemeClr val="bg1">
                    <a:lumMod val="65000"/>
                  </a:schemeClr>
                </a:solidFill>
                <a:latin typeface="+mn-ea"/>
                <a:ea typeface="+mn-ea"/>
              </a:rPr>
              <a:t>SMB</a:t>
            </a:r>
            <a:r>
              <a:rPr lang="zh-TW" altLang="zh-TW" sz="1600" dirty="0">
                <a:solidFill>
                  <a:schemeClr val="bg1">
                    <a:lumMod val="65000"/>
                  </a:schemeClr>
                </a:solidFill>
                <a:latin typeface="+mn-ea"/>
                <a:ea typeface="+mn-ea"/>
              </a:rPr>
              <a:t>對應表，並繪製解決方案之系統架構圖，須與本案所連結的機械設備及採用的裝置相關。</a:t>
            </a:r>
          </a:p>
        </p:txBody>
      </p:sp>
    </p:spTree>
    <p:extLst>
      <p:ext uri="{BB962C8B-B14F-4D97-AF65-F5344CB8AC3E}">
        <p14:creationId xmlns:p14="http://schemas.microsoft.com/office/powerpoint/2010/main" val="777474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1">
      <a:majorFont>
        <a:latin typeface="微軟正黑體"/>
        <a:ea typeface="微軟正黑體"/>
        <a:cs typeface=""/>
      </a:majorFont>
      <a:minorFont>
        <a:latin typeface="微軟正黑體"/>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1">
      <a:majorFont>
        <a:latin typeface="微軟正黑體"/>
        <a:ea typeface="微軟正黑體"/>
        <a:cs typeface=""/>
      </a:majorFont>
      <a:minorFont>
        <a:latin typeface="微軟正黑體"/>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1">
      <a:majorFont>
        <a:latin typeface="微軟正黑體"/>
        <a:ea typeface="微軟正黑體"/>
        <a:cs typeface=""/>
      </a:majorFont>
      <a:minorFont>
        <a:latin typeface="微軟正黑體"/>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62660</TotalTime>
  <Words>7874</Words>
  <Application>Microsoft Office PowerPoint</Application>
  <PresentationFormat>如螢幕大小 (4:3)</PresentationFormat>
  <Paragraphs>1368</Paragraphs>
  <Slides>48</Slides>
  <Notes>4</Notes>
  <HiddenSlides>0</HiddenSlides>
  <MMClips>0</MMClips>
  <ScaleCrop>false</ScaleCrop>
  <HeadingPairs>
    <vt:vector size="6" baseType="variant">
      <vt:variant>
        <vt:lpstr>使用字型</vt:lpstr>
      </vt:variant>
      <vt:variant>
        <vt:i4>10</vt:i4>
      </vt:variant>
      <vt:variant>
        <vt:lpstr>佈景主題</vt:lpstr>
      </vt:variant>
      <vt:variant>
        <vt:i4>3</vt:i4>
      </vt:variant>
      <vt:variant>
        <vt:lpstr>投影片標題</vt:lpstr>
      </vt:variant>
      <vt:variant>
        <vt:i4>48</vt:i4>
      </vt:variant>
    </vt:vector>
  </HeadingPairs>
  <TitlesOfParts>
    <vt:vector size="61" baseType="lpstr">
      <vt:lpstr>華康隸書體</vt:lpstr>
      <vt:lpstr>微軟正黑體</vt:lpstr>
      <vt:lpstr>新細明體</vt:lpstr>
      <vt:lpstr>標楷體</vt:lpstr>
      <vt:lpstr>Arial</vt:lpstr>
      <vt:lpstr>Calibri</vt:lpstr>
      <vt:lpstr>Constantia</vt:lpstr>
      <vt:lpstr>Times New Roman</vt:lpstr>
      <vt:lpstr>Wingdings</vt:lpstr>
      <vt:lpstr>Wingdings 2</vt:lpstr>
      <vt:lpstr>2_Office 佈景主題</vt:lpstr>
      <vt:lpstr>Office 佈景主題</vt:lpstr>
      <vt:lpstr>1_Office 佈景主題</vt:lpstr>
      <vt:lpstr>經濟部產業發展署114年度 智慧製造設備推動計畫(1/2) 疫後特別預算-協助製造業智慧應用升級輔導計畫</vt:lpstr>
      <vt:lpstr>輔導計畫基本資訊</vt:lpstr>
      <vt:lpstr>簡 報 大 綱</vt:lpstr>
      <vt:lpstr>壹、計畫內容</vt:lpstr>
      <vt:lpstr>壹、計畫內容</vt:lpstr>
      <vt:lpstr>PowerPoint 簡報</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PowerPoint 簡報</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貳、預期效益</vt:lpstr>
      <vt:lpstr>貳、預期效益</vt:lpstr>
      <vt:lpstr>PowerPoint 簡報</vt:lpstr>
      <vt:lpstr>肆、附錄</vt:lpstr>
      <vt:lpstr>肆、附錄-基本資料</vt:lpstr>
      <vt:lpstr>肆、附錄-基本資料</vt:lpstr>
      <vt:lpstr>肆、附錄-本案系統硬體規格說明</vt:lpstr>
      <vt:lpstr>PowerPoint 簡報</vt:lpstr>
      <vt:lpstr>PowerPoint 簡報</vt:lpstr>
    </vt:vector>
  </TitlesOfParts>
  <Company>PMC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JOHNNY</dc:creator>
  <cp:lastModifiedBy>張乃文</cp:lastModifiedBy>
  <cp:revision>4262</cp:revision>
  <cp:lastPrinted>2017-06-21T01:29:56Z</cp:lastPrinted>
  <dcterms:created xsi:type="dcterms:W3CDTF">2012-04-25T05:44:35Z</dcterms:created>
  <dcterms:modified xsi:type="dcterms:W3CDTF">2024-10-29T02:10:03Z</dcterms:modified>
</cp:coreProperties>
</file>