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9" r:id="rId1"/>
  </p:sldMasterIdLst>
  <p:notesMasterIdLst>
    <p:notesMasterId r:id="rId14"/>
  </p:notesMasterIdLst>
  <p:handoutMasterIdLst>
    <p:handoutMasterId r:id="rId15"/>
  </p:handoutMasterIdLst>
  <p:sldIdLst>
    <p:sldId id="259" r:id="rId2"/>
    <p:sldId id="340" r:id="rId3"/>
    <p:sldId id="336" r:id="rId4"/>
    <p:sldId id="344" r:id="rId5"/>
    <p:sldId id="297" r:id="rId6"/>
    <p:sldId id="298" r:id="rId7"/>
    <p:sldId id="299" r:id="rId8"/>
    <p:sldId id="300" r:id="rId9"/>
    <p:sldId id="343" r:id="rId10"/>
    <p:sldId id="345" r:id="rId11"/>
    <p:sldId id="269" r:id="rId12"/>
    <p:sldId id="318" r:id="rId13"/>
  </p:sldIdLst>
  <p:sldSz cx="9144000" cy="6858000" type="screen4x3"/>
  <p:notesSz cx="6797675" cy="9872663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Times New Roman" panose="02020603050405020304" pitchFamily="18" charset="0"/>
        <a:ea typeface="華康隸書體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Times New Roman" panose="02020603050405020304" pitchFamily="18" charset="0"/>
        <a:ea typeface="華康隸書體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Times New Roman" panose="02020603050405020304" pitchFamily="18" charset="0"/>
        <a:ea typeface="華康隸書體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Times New Roman" panose="02020603050405020304" pitchFamily="18" charset="0"/>
        <a:ea typeface="華康隸書體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Times New Roman" panose="02020603050405020304" pitchFamily="18" charset="0"/>
        <a:ea typeface="華康隸書體" charset="-120"/>
        <a:cs typeface="+mn-cs"/>
      </a:defRPr>
    </a:lvl5pPr>
    <a:lvl6pPr marL="2286000" algn="l" defTabSz="914400" rtl="0" eaLnBrk="1" latinLnBrk="0" hangingPunct="1">
      <a:defRPr kumimoji="1" sz="1600" kern="1200">
        <a:solidFill>
          <a:schemeClr val="tx1"/>
        </a:solidFill>
        <a:latin typeface="Times New Roman" panose="02020603050405020304" pitchFamily="18" charset="0"/>
        <a:ea typeface="華康隸書體" charset="-120"/>
        <a:cs typeface="+mn-cs"/>
      </a:defRPr>
    </a:lvl6pPr>
    <a:lvl7pPr marL="2743200" algn="l" defTabSz="914400" rtl="0" eaLnBrk="1" latinLnBrk="0" hangingPunct="1">
      <a:defRPr kumimoji="1" sz="1600" kern="1200">
        <a:solidFill>
          <a:schemeClr val="tx1"/>
        </a:solidFill>
        <a:latin typeface="Times New Roman" panose="02020603050405020304" pitchFamily="18" charset="0"/>
        <a:ea typeface="華康隸書體" charset="-120"/>
        <a:cs typeface="+mn-cs"/>
      </a:defRPr>
    </a:lvl7pPr>
    <a:lvl8pPr marL="3200400" algn="l" defTabSz="914400" rtl="0" eaLnBrk="1" latinLnBrk="0" hangingPunct="1">
      <a:defRPr kumimoji="1" sz="1600" kern="1200">
        <a:solidFill>
          <a:schemeClr val="tx1"/>
        </a:solidFill>
        <a:latin typeface="Times New Roman" panose="02020603050405020304" pitchFamily="18" charset="0"/>
        <a:ea typeface="華康隸書體" charset="-120"/>
        <a:cs typeface="+mn-cs"/>
      </a:defRPr>
    </a:lvl8pPr>
    <a:lvl9pPr marL="3657600" algn="l" defTabSz="914400" rtl="0" eaLnBrk="1" latinLnBrk="0" hangingPunct="1">
      <a:defRPr kumimoji="1" sz="1600" kern="1200">
        <a:solidFill>
          <a:schemeClr val="tx1"/>
        </a:solidFill>
        <a:latin typeface="Times New Roman" panose="02020603050405020304" pitchFamily="18" charset="0"/>
        <a:ea typeface="華康隸書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4" userDrawn="1">
          <p15:clr>
            <a:srgbClr val="A4A3A4"/>
          </p15:clr>
        </p15:guide>
        <p15:guide id="3" orient="horz" pos="3110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33CC"/>
    <a:srgbClr val="CCFFCC"/>
    <a:srgbClr val="FF0000"/>
    <a:srgbClr val="2CD4A8"/>
    <a:srgbClr val="04B471"/>
    <a:srgbClr val="314659"/>
    <a:srgbClr val="800000"/>
    <a:srgbClr val="6666FF"/>
    <a:srgbClr val="3333FF"/>
    <a:srgbClr val="02AC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00" autoAdjust="0"/>
    <p:restoredTop sz="93447" autoAdjust="0"/>
  </p:normalViewPr>
  <p:slideViewPr>
    <p:cSldViewPr>
      <p:cViewPr varScale="1">
        <p:scale>
          <a:sx n="56" d="100"/>
          <a:sy n="56" d="100"/>
        </p:scale>
        <p:origin x="126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3078" y="-84"/>
      </p:cViewPr>
      <p:guideLst>
        <p:guide orient="horz" pos="3131"/>
        <p:guide pos="2144"/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 bwMode="auto">
          <a:xfrm>
            <a:off x="3" y="4"/>
            <a:ext cx="2944813" cy="49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953" tIns="45478" rIns="90953" bIns="45478" numCol="1" anchor="t" anchorCtr="0" compatLnSpc="1">
            <a:prstTxWarp prst="textNoShape">
              <a:avLst/>
            </a:prstTxWarp>
          </a:bodyPr>
          <a:lstStyle>
            <a:lvl1pPr defTabSz="909217" eaLnBrk="1" hangingPunct="1">
              <a:defRPr sz="1200" smtClean="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 bwMode="auto">
          <a:xfrm>
            <a:off x="3851278" y="4"/>
            <a:ext cx="2944813" cy="49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953" tIns="45478" rIns="90953" bIns="45478" numCol="1" anchor="t" anchorCtr="0" compatLnSpc="1">
            <a:prstTxWarp prst="textNoShape">
              <a:avLst/>
            </a:prstTxWarp>
          </a:bodyPr>
          <a:lstStyle>
            <a:lvl1pPr algn="r" defTabSz="909217" eaLnBrk="1" hangingPunct="1">
              <a:defRPr sz="1200" smtClean="0"/>
            </a:lvl1pPr>
          </a:lstStyle>
          <a:p>
            <a:pPr>
              <a:defRPr/>
            </a:pPr>
            <a:fld id="{08EC00BF-8399-46E1-A272-3E1FD3648EA0}" type="datetimeFigureOut">
              <a:rPr lang="zh-TW" altLang="en-US"/>
              <a:pPr>
                <a:defRPr/>
              </a:pPr>
              <a:t>2024/12/31</a:t>
            </a:fld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 bwMode="auto">
          <a:xfrm>
            <a:off x="3" y="9377446"/>
            <a:ext cx="2944813" cy="49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953" tIns="45478" rIns="90953" bIns="45478" numCol="1" anchor="b" anchorCtr="0" compatLnSpc="1">
            <a:prstTxWarp prst="textNoShape">
              <a:avLst/>
            </a:prstTxWarp>
          </a:bodyPr>
          <a:lstStyle>
            <a:lvl1pPr defTabSz="909217" eaLnBrk="1" hangingPunct="1">
              <a:defRPr sz="1200" smtClean="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 bwMode="auto">
          <a:xfrm>
            <a:off x="3851278" y="9377446"/>
            <a:ext cx="2944813" cy="49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953" tIns="45478" rIns="90953" bIns="45478" numCol="1" anchor="b" anchorCtr="0" compatLnSpc="1">
            <a:prstTxWarp prst="textNoShape">
              <a:avLst/>
            </a:prstTxWarp>
          </a:bodyPr>
          <a:lstStyle>
            <a:lvl1pPr algn="r" defTabSz="909217" eaLnBrk="1" hangingPunct="1">
              <a:defRPr sz="1200" smtClean="0"/>
            </a:lvl1pPr>
          </a:lstStyle>
          <a:p>
            <a:pPr>
              <a:defRPr/>
            </a:pPr>
            <a:fld id="{5F4C94EF-AE2C-4AD4-851F-92FCF7AF430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104026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 bwMode="auto">
          <a:xfrm>
            <a:off x="3" y="4"/>
            <a:ext cx="2944813" cy="49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953" tIns="45478" rIns="90953" bIns="45478" numCol="1" anchor="t" anchorCtr="0" compatLnSpc="1">
            <a:prstTxWarp prst="textNoShape">
              <a:avLst/>
            </a:prstTxWarp>
          </a:bodyPr>
          <a:lstStyle>
            <a:lvl1pPr defTabSz="909217" eaLnBrk="1" hangingPunct="1">
              <a:defRPr sz="1200" smtClean="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 bwMode="auto">
          <a:xfrm>
            <a:off x="3851278" y="4"/>
            <a:ext cx="2944813" cy="49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953" tIns="45478" rIns="90953" bIns="45478" numCol="1" anchor="t" anchorCtr="0" compatLnSpc="1">
            <a:prstTxWarp prst="textNoShape">
              <a:avLst/>
            </a:prstTxWarp>
          </a:bodyPr>
          <a:lstStyle>
            <a:lvl1pPr algn="r" defTabSz="909217" eaLnBrk="1" hangingPunct="1">
              <a:defRPr sz="1200" smtClean="0"/>
            </a:lvl1pPr>
          </a:lstStyle>
          <a:p>
            <a:pPr>
              <a:defRPr/>
            </a:pPr>
            <a:fld id="{257C761E-3092-471C-A518-034AA91CE747}" type="datetimeFigureOut">
              <a:rPr lang="zh-TW" altLang="en-US"/>
              <a:pPr>
                <a:defRPr/>
              </a:pPr>
              <a:t>2024/12/31</a:t>
            </a:fld>
            <a:endParaRPr lang="en-US" altLang="zh-TW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5537" cy="3700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64" tIns="45684" rIns="91364" bIns="45684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 bwMode="auto">
          <a:xfrm>
            <a:off x="679453" y="4690312"/>
            <a:ext cx="5438775" cy="4441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953" tIns="45478" rIns="90953" bIns="454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 bwMode="auto">
          <a:xfrm>
            <a:off x="3" y="9377446"/>
            <a:ext cx="2944813" cy="49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953" tIns="45478" rIns="90953" bIns="45478" numCol="1" anchor="b" anchorCtr="0" compatLnSpc="1">
            <a:prstTxWarp prst="textNoShape">
              <a:avLst/>
            </a:prstTxWarp>
          </a:bodyPr>
          <a:lstStyle>
            <a:lvl1pPr defTabSz="909217" eaLnBrk="1" hangingPunct="1">
              <a:defRPr sz="1200" smtClean="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 bwMode="auto">
          <a:xfrm>
            <a:off x="3851278" y="9377446"/>
            <a:ext cx="2944813" cy="49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953" tIns="45478" rIns="90953" bIns="45478" numCol="1" anchor="b" anchorCtr="0" compatLnSpc="1">
            <a:prstTxWarp prst="textNoShape">
              <a:avLst/>
            </a:prstTxWarp>
          </a:bodyPr>
          <a:lstStyle>
            <a:lvl1pPr algn="r" defTabSz="909217" eaLnBrk="1" hangingPunct="1">
              <a:defRPr sz="1200" smtClean="0"/>
            </a:lvl1pPr>
          </a:lstStyle>
          <a:p>
            <a:pPr>
              <a:defRPr/>
            </a:pPr>
            <a:fld id="{9EFC5CF5-F970-492A-B9BB-65487FECF28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941104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4752C7-D5C4-4262-ACA1-894214C085C8}" type="slidenum">
              <a:rPr lang="zh-TW" altLang="en-US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549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4752C7-D5C4-4262-ACA1-894214C085C8}" type="slidenum">
              <a:rPr lang="zh-TW" altLang="en-US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436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txBody>
          <a:bodyPr wrap="none" anchor="ctr"/>
          <a:lstStyle>
            <a:lvl1pPr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134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609600" y="1314450"/>
            <a:ext cx="7924800" cy="1828800"/>
          </a:xfrm>
        </p:spPr>
        <p:txBody>
          <a:bodyPr lIns="91440" tIns="45720" rIns="91440" bIns="45720"/>
          <a:lstStyle>
            <a:lvl1pPr>
              <a:defRPr sz="44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5135" name="Rectangle 15"/>
          <p:cNvSpPr>
            <a:spLocks noGrp="1" noChangeArrowheads="1"/>
          </p:cNvSpPr>
          <p:nvPr>
            <p:ph type="subTitle" idx="1"/>
          </p:nvPr>
        </p:nvSpPr>
        <p:spPr>
          <a:xfrm>
            <a:off x="1617663" y="4124582"/>
            <a:ext cx="5908675" cy="1403350"/>
          </a:xfrm>
        </p:spPr>
        <p:txBody>
          <a:bodyPr lIns="91440" tIns="45720" rIns="91440" bIns="45720"/>
          <a:lstStyle>
            <a:lvl1pPr marL="0" indent="0" algn="ctr">
              <a:buFont typeface="Wingdings" pitchFamily="2" charset="2"/>
              <a:buNone/>
              <a:defRPr sz="28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zh-TW" altLang="en-US" dirty="0"/>
              <a:t>按一下以編輯母片副標題樣式</a:t>
            </a:r>
          </a:p>
        </p:txBody>
      </p:sp>
      <p:pic>
        <p:nvPicPr>
          <p:cNvPr id="6" name="圖片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372924" cy="48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932069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84DD5-AC88-435B-91BB-D73A45E09E07}" type="datetime1">
              <a:rPr lang="zh-TW" altLang="en-US" smtClean="0"/>
              <a:t>2024/12/31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 </a:t>
            </a:r>
            <a:fld id="{E49FB89F-49F3-4BB8-BF97-E4CC67ADE481}" type="slidenum">
              <a:rPr lang="en-US" altLang="zh-TW" b="1"/>
              <a:pPr>
                <a:defRPr/>
              </a:pPr>
              <a:t>‹#›</a:t>
            </a:fld>
            <a:endParaRPr lang="en-US" altLang="zh-TW" b="1"/>
          </a:p>
        </p:txBody>
      </p:sp>
    </p:spTree>
    <p:extLst>
      <p:ext uri="{BB962C8B-B14F-4D97-AF65-F5344CB8AC3E}">
        <p14:creationId xmlns:p14="http://schemas.microsoft.com/office/powerpoint/2010/main" val="3750643122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40538" y="76200"/>
            <a:ext cx="2051050" cy="60198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6002338" cy="60198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CF4C6-3F21-43A8-B542-7344A43582E8}" type="datetime1">
              <a:rPr lang="zh-TW" altLang="en-US" smtClean="0"/>
              <a:t>2024/12/31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 </a:t>
            </a:r>
            <a:fld id="{D0F84915-3B2F-4A7E-B4F3-F20031034F25}" type="slidenum">
              <a:rPr lang="en-US" altLang="zh-TW" b="1"/>
              <a:pPr>
                <a:defRPr/>
              </a:pPr>
              <a:t>‹#›</a:t>
            </a:fld>
            <a:endParaRPr lang="en-US" altLang="zh-TW" b="1"/>
          </a:p>
        </p:txBody>
      </p:sp>
    </p:spTree>
    <p:extLst>
      <p:ext uri="{BB962C8B-B14F-4D97-AF65-F5344CB8AC3E}">
        <p14:creationId xmlns:p14="http://schemas.microsoft.com/office/powerpoint/2010/main" val="3563253309"/>
      </p:ext>
    </p:extLst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27113" y="76200"/>
            <a:ext cx="7864475" cy="83185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85800" y="1223963"/>
            <a:ext cx="4025900" cy="487203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864100" y="1223963"/>
            <a:ext cx="4027488" cy="487203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A4E35-DAFE-4CE3-AE21-4EE309ABA8EF}" type="datetime1">
              <a:rPr lang="zh-TW" altLang="en-US" smtClean="0"/>
              <a:t>2024/12/31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 </a:t>
            </a:r>
            <a:fld id="{ABA01971-E23E-42D6-A60D-4C5625D70F76}" type="slidenum">
              <a:rPr lang="en-US" altLang="zh-TW" b="1"/>
              <a:pPr>
                <a:defRPr/>
              </a:pPr>
              <a:t>‹#›</a:t>
            </a:fld>
            <a:endParaRPr lang="en-US" altLang="zh-TW" b="1"/>
          </a:p>
        </p:txBody>
      </p:sp>
    </p:spTree>
    <p:extLst>
      <p:ext uri="{BB962C8B-B14F-4D97-AF65-F5344CB8AC3E}">
        <p14:creationId xmlns:p14="http://schemas.microsoft.com/office/powerpoint/2010/main" val="3370563101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E1F19-F512-498F-A2DC-F6FC9CE53ADA}" type="datetime1">
              <a:rPr lang="zh-TW" altLang="en-US" smtClean="0"/>
              <a:t>2024/12/31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 </a:t>
            </a:r>
            <a:fld id="{31CB5F36-9976-4ADA-991D-41FF0EF969CC}" type="slidenum">
              <a:rPr lang="en-US" altLang="zh-TW" b="1"/>
              <a:pPr>
                <a:defRPr/>
              </a:pPr>
              <a:t>‹#›</a:t>
            </a:fld>
            <a:endParaRPr lang="en-US" altLang="zh-TW" b="1"/>
          </a:p>
        </p:txBody>
      </p:sp>
    </p:spTree>
    <p:extLst>
      <p:ext uri="{BB962C8B-B14F-4D97-AF65-F5344CB8AC3E}">
        <p14:creationId xmlns:p14="http://schemas.microsoft.com/office/powerpoint/2010/main" val="2621265699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59197-EA8E-4BAF-A049-221D4A5E80F6}" type="datetime1">
              <a:rPr lang="zh-TW" altLang="en-US" smtClean="0"/>
              <a:t>2024/12/31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 </a:t>
            </a:r>
            <a:fld id="{1B1146F3-43EF-4E5D-816F-578D24817C8A}" type="slidenum">
              <a:rPr lang="en-US" altLang="zh-TW" b="1"/>
              <a:pPr>
                <a:defRPr/>
              </a:pPr>
              <a:t>‹#›</a:t>
            </a:fld>
            <a:endParaRPr lang="en-US" altLang="zh-TW" b="1"/>
          </a:p>
        </p:txBody>
      </p:sp>
    </p:spTree>
    <p:extLst>
      <p:ext uri="{BB962C8B-B14F-4D97-AF65-F5344CB8AC3E}">
        <p14:creationId xmlns:p14="http://schemas.microsoft.com/office/powerpoint/2010/main" val="2405318000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223963"/>
            <a:ext cx="4025900" cy="4872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864100" y="1223963"/>
            <a:ext cx="4027488" cy="4872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EC08E-0230-45C4-8095-8387BAAA232B}" type="datetime1">
              <a:rPr lang="zh-TW" altLang="en-US" smtClean="0"/>
              <a:t>2024/12/31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 </a:t>
            </a:r>
            <a:fld id="{5D233F6D-65E8-4142-8D1B-1DC4A4D872ED}" type="slidenum">
              <a:rPr lang="en-US" altLang="zh-TW" b="1"/>
              <a:pPr>
                <a:defRPr/>
              </a:pPr>
              <a:t>‹#›</a:t>
            </a:fld>
            <a:endParaRPr lang="en-US" altLang="zh-TW" b="1"/>
          </a:p>
        </p:txBody>
      </p:sp>
    </p:spTree>
    <p:extLst>
      <p:ext uri="{BB962C8B-B14F-4D97-AF65-F5344CB8AC3E}">
        <p14:creationId xmlns:p14="http://schemas.microsoft.com/office/powerpoint/2010/main" val="750817694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42385-97FC-449D-A338-3D3CD979265B}" type="datetime1">
              <a:rPr lang="zh-TW" altLang="en-US" smtClean="0"/>
              <a:t>2024/12/31</a:t>
            </a:fld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 </a:t>
            </a:r>
            <a:fld id="{D600113E-7223-4380-80EC-5205F661CA7B}" type="slidenum">
              <a:rPr lang="en-US" altLang="zh-TW" b="1"/>
              <a:pPr>
                <a:defRPr/>
              </a:pPr>
              <a:t>‹#›</a:t>
            </a:fld>
            <a:endParaRPr lang="en-US" altLang="zh-TW" b="1"/>
          </a:p>
        </p:txBody>
      </p:sp>
    </p:spTree>
    <p:extLst>
      <p:ext uri="{BB962C8B-B14F-4D97-AF65-F5344CB8AC3E}">
        <p14:creationId xmlns:p14="http://schemas.microsoft.com/office/powerpoint/2010/main" val="3280083764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2C141-5C5D-4E62-A873-D12DF420DA7A}" type="datetime1">
              <a:rPr lang="zh-TW" altLang="en-US" smtClean="0"/>
              <a:t>2024/12/31</a:t>
            </a:fld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 </a:t>
            </a:r>
            <a:fld id="{CC982FF4-071F-40AF-A49D-0780379215B7}" type="slidenum">
              <a:rPr lang="en-US" altLang="zh-TW" b="1"/>
              <a:pPr>
                <a:defRPr/>
              </a:pPr>
              <a:t>‹#›</a:t>
            </a:fld>
            <a:endParaRPr lang="en-US" altLang="zh-TW" b="1"/>
          </a:p>
        </p:txBody>
      </p:sp>
    </p:spTree>
    <p:extLst>
      <p:ext uri="{BB962C8B-B14F-4D97-AF65-F5344CB8AC3E}">
        <p14:creationId xmlns:p14="http://schemas.microsoft.com/office/powerpoint/2010/main" val="1240349278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24372-BDCC-4A70-B0DC-2731EDB11FD3}" type="datetime1">
              <a:rPr lang="zh-TW" altLang="en-US" smtClean="0"/>
              <a:t>2024/12/31</a:t>
            </a:fld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 </a:t>
            </a:r>
            <a:fld id="{354BEFCB-66BC-46BA-85B5-7B47B07355DD}" type="slidenum">
              <a:rPr lang="en-US" altLang="zh-TW" b="1"/>
              <a:pPr>
                <a:defRPr/>
              </a:pPr>
              <a:t>‹#›</a:t>
            </a:fld>
            <a:endParaRPr lang="en-US" altLang="zh-TW" b="1"/>
          </a:p>
        </p:txBody>
      </p:sp>
    </p:spTree>
    <p:extLst>
      <p:ext uri="{BB962C8B-B14F-4D97-AF65-F5344CB8AC3E}">
        <p14:creationId xmlns:p14="http://schemas.microsoft.com/office/powerpoint/2010/main" val="3987559309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6CC895-5823-4335-ACDB-905F44696196}" type="datetime1">
              <a:rPr lang="zh-TW" altLang="en-US" smtClean="0"/>
              <a:t>2024/12/31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 </a:t>
            </a:r>
            <a:fld id="{E1789107-B36B-44E9-942D-206F28FD69E6}" type="slidenum">
              <a:rPr lang="en-US" altLang="zh-TW" b="1"/>
              <a:pPr>
                <a:defRPr/>
              </a:pPr>
              <a:t>‹#›</a:t>
            </a:fld>
            <a:endParaRPr lang="en-US" altLang="zh-TW" b="1"/>
          </a:p>
        </p:txBody>
      </p:sp>
    </p:spTree>
    <p:extLst>
      <p:ext uri="{BB962C8B-B14F-4D97-AF65-F5344CB8AC3E}">
        <p14:creationId xmlns:p14="http://schemas.microsoft.com/office/powerpoint/2010/main" val="3694892334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061D5-5E48-47AB-86E4-C54AEA875E6C}" type="datetime1">
              <a:rPr lang="zh-TW" altLang="en-US" smtClean="0"/>
              <a:t>2024/12/31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 </a:t>
            </a:r>
            <a:fld id="{FF130D96-2887-46E1-A8F0-6F2A773E534F}" type="slidenum">
              <a:rPr lang="en-US" altLang="zh-TW" b="1"/>
              <a:pPr>
                <a:defRPr/>
              </a:pPr>
              <a:t>‹#›</a:t>
            </a:fld>
            <a:endParaRPr lang="en-US" altLang="zh-TW" b="1"/>
          </a:p>
        </p:txBody>
      </p:sp>
    </p:spTree>
    <p:extLst>
      <p:ext uri="{BB962C8B-B14F-4D97-AF65-F5344CB8AC3E}">
        <p14:creationId xmlns:p14="http://schemas.microsoft.com/office/powerpoint/2010/main" val="1038293768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27113" y="76200"/>
            <a:ext cx="78644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23963"/>
            <a:ext cx="8205788" cy="487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第二階層</a:t>
            </a:r>
          </a:p>
          <a:p>
            <a:pPr lvl="2"/>
            <a:r>
              <a:rPr lang="zh-TW" altLang="en-US"/>
              <a:t>第三階層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新細明體" charset="-120"/>
              </a:defRPr>
            </a:lvl1pPr>
          </a:lstStyle>
          <a:p>
            <a:pPr>
              <a:defRPr/>
            </a:pPr>
            <a:fld id="{AEC3FC2D-40EC-4501-ACDD-C54ACA218189}" type="datetime1">
              <a:rPr lang="zh-TW" altLang="en-US" smtClean="0"/>
              <a:t>2024/12/31</a:t>
            </a:fld>
            <a:endParaRPr lang="en-US" altLang="zh-TW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59613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r>
              <a:rPr lang="en-US" altLang="zh-TW"/>
              <a:t> </a:t>
            </a:r>
            <a:fld id="{A55D4852-FCED-4567-861D-E1758851CF1B}" type="slidenum">
              <a:rPr lang="en-US" altLang="zh-TW" b="1"/>
              <a:pPr>
                <a:defRPr/>
              </a:pPr>
              <a:t>‹#›</a:t>
            </a:fld>
            <a:endParaRPr lang="en-US" altLang="zh-TW" b="1"/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1003300" y="311150"/>
            <a:ext cx="1698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defTabSz="7620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1pPr>
            <a:lvl2pPr marL="742950" indent="-285750" defTabSz="7620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2pPr>
            <a:lvl3pPr marL="1143000" indent="-228600" defTabSz="7620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3pPr>
            <a:lvl4pPr marL="1600200" indent="-228600" defTabSz="7620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4pPr>
            <a:lvl5pPr marL="2057400" indent="-228600" defTabSz="7620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9pPr>
          </a:lstStyle>
          <a:p>
            <a:pPr eaLnBrk="1" hangingPunct="1"/>
            <a:endParaRPr lang="zh-TW" altLang="zh-TW" sz="1400"/>
          </a:p>
        </p:txBody>
      </p:sp>
      <p:pic>
        <p:nvPicPr>
          <p:cNvPr id="9" name="圖片 8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19050"/>
            <a:ext cx="1375539" cy="48599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</p:sldLayoutIdLst>
  <p:transition>
    <p:fade thruBlk="1"/>
  </p:transition>
  <p:hf hdr="0" ftr="0" dt="0"/>
  <p:txStyles>
    <p:titleStyle>
      <a:lvl1pPr algn="ctr" defTabSz="762000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defTabSz="762000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2pPr>
      <a:lvl3pPr algn="ctr" defTabSz="762000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3pPr>
      <a:lvl4pPr algn="ctr" defTabSz="762000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4pPr>
      <a:lvl5pPr algn="ctr" defTabSz="762000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5pPr>
      <a:lvl6pPr marL="457200" algn="ctr" defTabSz="762000" rtl="0" fontAlgn="base">
        <a:spcBef>
          <a:spcPct val="0"/>
        </a:spcBef>
        <a:spcAft>
          <a:spcPct val="0"/>
        </a:spcAft>
        <a:defRPr kumimoji="1" sz="4000" b="1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6pPr>
      <a:lvl7pPr marL="914400" algn="ctr" defTabSz="762000" rtl="0" fontAlgn="base">
        <a:spcBef>
          <a:spcPct val="0"/>
        </a:spcBef>
        <a:spcAft>
          <a:spcPct val="0"/>
        </a:spcAft>
        <a:defRPr kumimoji="1" sz="4000" b="1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7pPr>
      <a:lvl8pPr marL="1371600" algn="ctr" defTabSz="762000" rtl="0" fontAlgn="base">
        <a:spcBef>
          <a:spcPct val="0"/>
        </a:spcBef>
        <a:spcAft>
          <a:spcPct val="0"/>
        </a:spcAft>
        <a:defRPr kumimoji="1" sz="4000" b="1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8pPr>
      <a:lvl9pPr marL="1828800" algn="ctr" defTabSz="762000" rtl="0" fontAlgn="base">
        <a:spcBef>
          <a:spcPct val="0"/>
        </a:spcBef>
        <a:spcAft>
          <a:spcPct val="0"/>
        </a:spcAft>
        <a:defRPr kumimoji="1" sz="4000" b="1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9pPr>
    </p:titleStyle>
    <p:bodyStyle>
      <a:lvl1pPr marL="342900" indent="-342900" algn="l" defTabSz="762000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Font typeface="Wingdings" panose="05000000000000000000" pitchFamily="2" charset="2"/>
        <a:buChar char="q"/>
        <a:defRPr kumimoji="1" sz="3200" b="1">
          <a:solidFill>
            <a:srgbClr val="0000CC"/>
          </a:solidFill>
          <a:latin typeface="+mn-lt"/>
          <a:ea typeface="+mn-ea"/>
          <a:cs typeface="+mn-cs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–"/>
        <a:defRPr kumimoji="1" sz="2800" b="1">
          <a:solidFill>
            <a:srgbClr val="0000CC"/>
          </a:solidFill>
          <a:latin typeface="+mn-lt"/>
          <a:ea typeface="+mn-ea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kumimoji="1" sz="2400" b="1">
          <a:solidFill>
            <a:srgbClr val="0000CC"/>
          </a:solidFill>
          <a:latin typeface="+mn-lt"/>
          <a:ea typeface="+mn-ea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j-lt"/>
          <a:ea typeface="新細明體" charset="-120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j-lt"/>
          <a:ea typeface="新細明體" charset="-120"/>
        </a:defRPr>
      </a:lvl5pPr>
      <a:lvl6pPr marL="2514600" indent="-228600" algn="l" defTabSz="762000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j-lt"/>
          <a:ea typeface="新細明體" charset="-120"/>
        </a:defRPr>
      </a:lvl6pPr>
      <a:lvl7pPr marL="2971800" indent="-228600" algn="l" defTabSz="762000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j-lt"/>
          <a:ea typeface="新細明體" charset="-120"/>
        </a:defRPr>
      </a:lvl7pPr>
      <a:lvl8pPr marL="3429000" indent="-228600" algn="l" defTabSz="762000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j-lt"/>
          <a:ea typeface="新細明體" charset="-120"/>
        </a:defRPr>
      </a:lvl8pPr>
      <a:lvl9pPr marL="3886200" indent="-228600" algn="l" defTabSz="762000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j-lt"/>
          <a:ea typeface="新細明體" charset="-120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mc.org.tw/" TargetMode="External"/><Relationship Id="rId2" Type="http://schemas.openxmlformats.org/officeDocument/2006/relationships/hyperlink" Target="mailto:SMU@mail.pmc.org.tw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microsoft.com/office/2007/relationships/hdphoto" Target="../media/hdphoto1.wdp"/><Relationship Id="rId9" Type="http://schemas.openxmlformats.org/officeDocument/2006/relationships/image" Target="../media/image8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3"/>
          <p:cNvSpPr txBox="1">
            <a:spLocks noChangeArrowheads="1"/>
          </p:cNvSpPr>
          <p:nvPr/>
        </p:nvSpPr>
        <p:spPr bwMode="auto">
          <a:xfrm>
            <a:off x="1115616" y="4293096"/>
            <a:ext cx="7632848" cy="11079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zh-TW" altLang="en-US" sz="2800" b="1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主辦單位：經濟部產業發展署</a:t>
            </a:r>
            <a:endParaRPr lang="en-US" altLang="zh-TW" sz="2800" b="1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spcBef>
                <a:spcPts val="1200"/>
              </a:spcBef>
            </a:pPr>
            <a:r>
              <a:rPr lang="zh-TW" altLang="en-US" sz="2800" b="1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計畫承辦單位</a:t>
            </a:r>
            <a:r>
              <a:rPr lang="en-US" altLang="zh-TW" sz="2800" b="1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800" b="1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財團法人精密機械研究發展中心</a:t>
            </a:r>
            <a:endParaRPr lang="en-US" altLang="zh-TW" sz="2800" b="1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標題 3"/>
          <p:cNvSpPr>
            <a:spLocks noGrp="1"/>
          </p:cNvSpPr>
          <p:nvPr>
            <p:ph type="ctrTitle"/>
          </p:nvPr>
        </p:nvSpPr>
        <p:spPr>
          <a:xfrm>
            <a:off x="288083" y="908720"/>
            <a:ext cx="8604447" cy="2736304"/>
          </a:xfrm>
        </p:spPr>
        <p:txBody>
          <a:bodyPr>
            <a:normAutofit/>
          </a:bodyPr>
          <a:lstStyle/>
          <a:p>
            <a:r>
              <a:rPr lang="zh-TW" altLang="en-US" sz="37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經濟部產業發展署</a:t>
            </a:r>
            <a:r>
              <a:rPr lang="en-US" altLang="zh-TW" sz="37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en-US" sz="37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年度</a:t>
            </a:r>
            <a:br>
              <a:rPr lang="zh-TW" altLang="en-US" sz="37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600" b="1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智慧製造設備推動計畫</a:t>
            </a:r>
            <a:r>
              <a:rPr lang="en-US" altLang="zh-TW" sz="3600" b="1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(1/2)</a:t>
            </a:r>
            <a:br>
              <a:rPr lang="en-US" altLang="zh-TW" sz="3600" b="1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</a:br>
            <a:br>
              <a:rPr lang="en-US" altLang="zh-TW" sz="3600" b="1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</a:b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疫後特別預算</a:t>
            </a:r>
            <a:r>
              <a:rPr lang="en-US" altLang="zh-TW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zh-TW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協助</a:t>
            </a: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製造業</a:t>
            </a:r>
            <a:r>
              <a:rPr lang="zh-TW" altLang="zh-TW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智慧應用升級</a:t>
            </a: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輔導</a:t>
            </a:r>
            <a:r>
              <a:rPr lang="zh-TW" altLang="zh-TW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計畫</a:t>
            </a:r>
            <a:br>
              <a:rPr lang="en-US" altLang="zh-TW" sz="28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說明</a:t>
            </a:r>
            <a:endParaRPr lang="zh-TW" altLang="en-US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 </a:t>
            </a:r>
            <a:fld id="{31CB5F36-9976-4ADA-991D-41FF0EF969CC}" type="slidenum">
              <a:rPr lang="en-US" altLang="zh-TW" b="1" smtClean="0"/>
              <a:pPr>
                <a:defRPr/>
              </a:pPr>
              <a:t>9</a:t>
            </a:fld>
            <a:endParaRPr lang="en-US" altLang="zh-TW" b="1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43" y="1271454"/>
            <a:ext cx="8831514" cy="4261155"/>
          </a:xfrm>
          <a:prstGeom prst="rect">
            <a:avLst/>
          </a:prstGeom>
        </p:spPr>
      </p:pic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838054"/>
          </a:xfrm>
        </p:spPr>
        <p:txBody>
          <a:bodyPr/>
          <a:lstStyle/>
          <a:p>
            <a:r>
              <a:rPr lang="zh-TW" altLang="en-US" sz="3600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參、疫後</a:t>
            </a:r>
            <a:r>
              <a:rPr lang="en-US" altLang="zh-TW" sz="3600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SMU</a:t>
            </a:r>
            <a:r>
              <a:rPr lang="zh-TW" altLang="en-US" sz="3600" b="1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輔導計畫說明</a:t>
            </a:r>
          </a:p>
        </p:txBody>
      </p:sp>
      <p:sp>
        <p:nvSpPr>
          <p:cNvPr id="9" name="標題 1"/>
          <p:cNvSpPr txBox="1">
            <a:spLocks/>
          </p:cNvSpPr>
          <p:nvPr/>
        </p:nvSpPr>
        <p:spPr bwMode="auto">
          <a:xfrm>
            <a:off x="251520" y="692696"/>
            <a:ext cx="8291956" cy="551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5600" indent="-355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lnSpc>
                <a:spcPts val="3000"/>
              </a:lnSpc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六、輔導案例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-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先偉機械股份有限公司</a:t>
            </a:r>
          </a:p>
        </p:txBody>
      </p:sp>
    </p:spTree>
    <p:extLst>
      <p:ext uri="{BB962C8B-B14F-4D97-AF65-F5344CB8AC3E}">
        <p14:creationId xmlns:p14="http://schemas.microsoft.com/office/powerpoint/2010/main" val="2271883493"/>
      </p:ext>
    </p:extLst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755576" y="292894"/>
            <a:ext cx="7864475" cy="543818"/>
          </a:xfrm>
        </p:spPr>
        <p:txBody>
          <a:bodyPr/>
          <a:lstStyle/>
          <a:p>
            <a:pPr lvl="0"/>
            <a:r>
              <a:rPr lang="zh-TW" altLang="en-US" sz="3600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肆、疫後</a:t>
            </a:r>
            <a:r>
              <a:rPr lang="en-US" altLang="zh-TW" sz="3600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SMU</a:t>
            </a:r>
            <a:r>
              <a:rPr lang="zh-TW" altLang="en-US" sz="3600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輔導計畫聯絡窗口</a:t>
            </a:r>
          </a:p>
        </p:txBody>
      </p:sp>
      <p:grpSp>
        <p:nvGrpSpPr>
          <p:cNvPr id="26" name="Group 3"/>
          <p:cNvGrpSpPr>
            <a:grpSpLocks/>
          </p:cNvGrpSpPr>
          <p:nvPr/>
        </p:nvGrpSpPr>
        <p:grpSpPr bwMode="auto">
          <a:xfrm>
            <a:off x="467544" y="1268760"/>
            <a:ext cx="2304256" cy="2088232"/>
            <a:chOff x="1215" y="1680"/>
            <a:chExt cx="919" cy="828"/>
          </a:xfrm>
        </p:grpSpPr>
        <p:sp>
          <p:nvSpPr>
            <p:cNvPr id="27" name="AutoShape 4"/>
            <p:cNvSpPr>
              <a:spLocks noChangeArrowheads="1"/>
            </p:cNvSpPr>
            <p:nvPr/>
          </p:nvSpPr>
          <p:spPr bwMode="gray">
            <a:xfrm>
              <a:off x="1215" y="1680"/>
              <a:ext cx="919" cy="828"/>
            </a:xfrm>
            <a:prstGeom prst="roundRect">
              <a:avLst>
                <a:gd name="adj" fmla="val 11921"/>
              </a:avLst>
            </a:prstGeom>
            <a:solidFill>
              <a:srgbClr val="EEAD38"/>
            </a:soli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07763" dir="2700000" algn="ctr" rotWithShape="0">
                <a:srgbClr val="003B76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kumimoji="0" lang="zh-TW" altLang="en-US" ker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8" name="Freeform 5"/>
            <p:cNvSpPr>
              <a:spLocks/>
            </p:cNvSpPr>
            <p:nvPr/>
          </p:nvSpPr>
          <p:spPr bwMode="gray">
            <a:xfrm>
              <a:off x="1296" y="1728"/>
              <a:ext cx="431" cy="432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EEAD38">
                    <a:gamma/>
                    <a:tint val="36471"/>
                    <a:invGamma/>
                  </a:srgbClr>
                </a:gs>
                <a:gs pos="50000">
                  <a:srgbClr val="EEAD38"/>
                </a:gs>
                <a:gs pos="100000">
                  <a:srgbClr val="EEAD38">
                    <a:gamma/>
                    <a:tint val="36471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kumimoji="0" lang="zh-TW" altLang="en-US" ker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9" name="Text Box 6"/>
          <p:cNvSpPr txBox="1">
            <a:spLocks noChangeArrowheads="1"/>
          </p:cNvSpPr>
          <p:nvPr/>
        </p:nvSpPr>
        <p:spPr bwMode="gray">
          <a:xfrm>
            <a:off x="499486" y="1589601"/>
            <a:ext cx="2170787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kumimoji="0"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疫後特別預算</a:t>
            </a:r>
            <a:r>
              <a:rPr kumimoji="0" lang="en-US" altLang="zh-TW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</a:p>
          <a:p>
            <a:pPr algn="ctr"/>
            <a:r>
              <a:rPr kumimoji="0"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協助製造業</a:t>
            </a:r>
            <a:endParaRPr kumimoji="0" lang="en-US" altLang="zh-TW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kumimoji="0"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智慧應用升級</a:t>
            </a:r>
            <a:endParaRPr kumimoji="0" lang="en-US" altLang="zh-TW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kumimoji="0" lang="en-US" altLang="zh-TW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(SMU)</a:t>
            </a:r>
            <a:r>
              <a:rPr kumimoji="0"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輔導計畫</a:t>
            </a:r>
            <a:endParaRPr kumimoji="0" lang="en-US" altLang="zh-TW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1" name="Group 20"/>
          <p:cNvGrpSpPr>
            <a:grpSpLocks/>
          </p:cNvGrpSpPr>
          <p:nvPr/>
        </p:nvGrpSpPr>
        <p:grpSpPr bwMode="auto">
          <a:xfrm>
            <a:off x="2974895" y="1272178"/>
            <a:ext cx="5695135" cy="2084814"/>
            <a:chOff x="1752" y="1920"/>
            <a:chExt cx="3264" cy="836"/>
          </a:xfrm>
        </p:grpSpPr>
        <p:sp>
          <p:nvSpPr>
            <p:cNvPr id="33" name="AutoShape 21"/>
            <p:cNvSpPr>
              <a:spLocks noChangeArrowheads="1"/>
            </p:cNvSpPr>
            <p:nvPr/>
          </p:nvSpPr>
          <p:spPr bwMode="gray">
            <a:xfrm>
              <a:off x="1752" y="1920"/>
              <a:ext cx="3264" cy="836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FBEBD1"/>
                </a:gs>
                <a:gs pos="50000">
                  <a:srgbClr val="FBEBD1">
                    <a:gamma/>
                    <a:tint val="0"/>
                    <a:invGamma/>
                  </a:srgbClr>
                </a:gs>
                <a:gs pos="100000">
                  <a:srgbClr val="FBEBD1"/>
                </a:gs>
              </a:gsLst>
              <a:lin ang="54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07763" dir="2700000" algn="ctr" rotWithShape="0">
                <a:srgbClr val="003B76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kumimoji="0" lang="zh-TW" altLang="en-US" ker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4" name="Freeform 22"/>
            <p:cNvSpPr>
              <a:spLocks/>
            </p:cNvSpPr>
            <p:nvPr/>
          </p:nvSpPr>
          <p:spPr bwMode="gray">
            <a:xfrm>
              <a:off x="1776" y="1968"/>
              <a:ext cx="431" cy="432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defRPr/>
              </a:pPr>
              <a:endParaRPr kumimoji="0" lang="zh-TW" altLang="en-US" ker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 </a:t>
            </a:r>
            <a:fld id="{31CB5F36-9976-4ADA-991D-41FF0EF969CC}" type="slidenum">
              <a:rPr lang="en-US" altLang="zh-TW" b="1" smtClean="0"/>
              <a:pPr>
                <a:defRPr/>
              </a:pPr>
              <a:t>10</a:t>
            </a:fld>
            <a:endParaRPr lang="en-US" altLang="zh-TW" b="1"/>
          </a:p>
        </p:txBody>
      </p:sp>
      <p:sp>
        <p:nvSpPr>
          <p:cNvPr id="14" name="Text Box 23"/>
          <p:cNvSpPr txBox="1">
            <a:spLocks noChangeArrowheads="1"/>
          </p:cNvSpPr>
          <p:nvPr/>
        </p:nvSpPr>
        <p:spPr bwMode="gray">
          <a:xfrm>
            <a:off x="3095288" y="1606347"/>
            <a:ext cx="5721308" cy="1568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kumimoji="0" lang="zh-TW" altLang="en-US" sz="16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輔導計畫申請</a:t>
            </a:r>
            <a:r>
              <a:rPr kumimoji="0" lang="zh-TW" altLang="en-US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洽詢</a:t>
            </a:r>
            <a:r>
              <a:rPr kumimoji="0" lang="en-US" altLang="zh-TW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endParaRPr kumimoji="0" lang="en-US" altLang="zh-TW" sz="1600" b="1" kern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kumimoji="0" lang="zh-TW" altLang="en-US" sz="16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財團法人精密機械研究發展中心</a:t>
            </a:r>
            <a:r>
              <a:rPr kumimoji="0" lang="en-US" altLang="zh-TW" sz="16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kumimoji="0" lang="zh-TW" altLang="en-US" sz="16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林先生</a:t>
            </a:r>
            <a:r>
              <a:rPr kumimoji="0" lang="zh-TW" altLang="en-US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、張先生</a:t>
            </a:r>
            <a:endParaRPr kumimoji="0" lang="en-US" altLang="zh-TW" sz="1600" b="1" kern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kumimoji="0" lang="en-US" altLang="zh-TW" sz="16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TEL</a:t>
            </a:r>
            <a:r>
              <a:rPr kumimoji="0" lang="zh-TW" altLang="en-US" sz="16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kumimoji="0" lang="en-US" altLang="zh-TW" sz="16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04-23599009</a:t>
            </a:r>
            <a:r>
              <a:rPr kumimoji="0" lang="zh-TW" altLang="en-US" sz="16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分機</a:t>
            </a:r>
            <a:r>
              <a:rPr kumimoji="0" lang="en-US" altLang="zh-TW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kumimoji="0" lang="en-US" altLang="zh-TW" sz="16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61</a:t>
            </a:r>
          </a:p>
          <a:p>
            <a:pPr>
              <a:defRPr/>
            </a:pPr>
            <a:r>
              <a:rPr kumimoji="0" lang="en-US" altLang="zh-TW" b="1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SMU@mail.pmc.org.tw</a:t>
            </a:r>
            <a:endParaRPr kumimoji="0" lang="en-US" altLang="zh-TW" b="1" kern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endParaRPr kumimoji="0" lang="en-US" altLang="zh-TW" b="1" kern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kumimoji="0" lang="zh-TW" altLang="en-US" b="1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申請須知公布網站</a:t>
            </a:r>
            <a:r>
              <a:rPr kumimoji="0" lang="en-US" altLang="zh-TW" b="1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kumimoji="0" lang="zh-TW" altLang="en-US" b="1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0" lang="en-US" altLang="zh-TW" b="1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www.pmc.org.tw</a:t>
            </a:r>
            <a:r>
              <a:rPr kumimoji="0" lang="en-US" altLang="zh-TW" b="1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0" lang="zh-TW" altLang="en-US" b="1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最新消息</a:t>
            </a:r>
            <a:r>
              <a:rPr kumimoji="0" lang="en-US" altLang="zh-TW" b="1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/PMC</a:t>
            </a:r>
            <a:r>
              <a:rPr kumimoji="0" lang="zh-TW" altLang="en-US" b="1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新訊</a:t>
            </a:r>
            <a:endParaRPr kumimoji="0" lang="en-US" altLang="zh-TW" b="1" kern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80728"/>
            <a:ext cx="4104456" cy="575781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81134"/>
            <a:ext cx="4104456" cy="5757818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 </a:t>
            </a:r>
            <a:fld id="{354BEFCB-66BC-46BA-85B5-7B47B07355DD}" type="slidenum">
              <a:rPr lang="en-US" altLang="zh-TW" b="1" smtClean="0"/>
              <a:pPr>
                <a:defRPr/>
              </a:pPr>
              <a:t>11</a:t>
            </a:fld>
            <a:endParaRPr lang="en-US" altLang="zh-TW" b="1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755576" y="292894"/>
            <a:ext cx="7864475" cy="543818"/>
          </a:xfrm>
          <a:prstGeom prst="rect">
            <a:avLst/>
          </a:prstGeom>
        </p:spPr>
        <p:txBody>
          <a:bodyPr/>
          <a:lstStyle>
            <a:lvl1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2pPr>
            <a:lvl3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3pPr>
            <a:lvl4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4pPr>
            <a:lvl5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5pPr>
            <a:lvl6pPr marL="457200" algn="ctr" defTabSz="762000" rtl="0" fontAlgn="base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6pPr>
            <a:lvl7pPr marL="914400" algn="ctr" defTabSz="762000" rtl="0" fontAlgn="base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7pPr>
            <a:lvl8pPr marL="1371600" algn="ctr" defTabSz="762000" rtl="0" fontAlgn="base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8pPr>
            <a:lvl9pPr marL="1828800" algn="ctr" defTabSz="762000" rtl="0" fontAlgn="base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9pPr>
          </a:lstStyle>
          <a:p>
            <a:r>
              <a:rPr lang="zh-TW" altLang="en-US" sz="3600" kern="0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附件、兩性平權宣導</a:t>
            </a:r>
          </a:p>
        </p:txBody>
      </p:sp>
    </p:spTree>
    <p:extLst>
      <p:ext uri="{BB962C8B-B14F-4D97-AF65-F5344CB8AC3E}">
        <p14:creationId xmlns:p14="http://schemas.microsoft.com/office/powerpoint/2010/main" val="3155613908"/>
      </p:ext>
    </p:extLst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標題 1"/>
          <p:cNvSpPr>
            <a:spLocks noGrp="1"/>
          </p:cNvSpPr>
          <p:nvPr>
            <p:ph type="title"/>
          </p:nvPr>
        </p:nvSpPr>
        <p:spPr>
          <a:xfrm>
            <a:off x="1331640" y="44624"/>
            <a:ext cx="7812360" cy="584331"/>
          </a:xfrm>
        </p:spPr>
        <p:txBody>
          <a:bodyPr/>
          <a:lstStyle/>
          <a:p>
            <a:pPr algn="l"/>
            <a:r>
              <a:rPr lang="zh-TW" altLang="en-US" sz="3600" b="1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壹、疫後特別預算緣由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 </a:t>
            </a:r>
            <a:fld id="{CC982FF4-071F-40AF-A49D-0780379215B7}" type="slidenum">
              <a:rPr lang="en-US" altLang="zh-TW" b="1" smtClean="0"/>
              <a:pPr>
                <a:defRPr/>
              </a:pPr>
              <a:t>1</a:t>
            </a:fld>
            <a:endParaRPr lang="en-US" altLang="zh-TW" b="1"/>
          </a:p>
        </p:txBody>
      </p:sp>
      <p:sp>
        <p:nvSpPr>
          <p:cNvPr id="5" name="矩形 4"/>
          <p:cNvSpPr/>
          <p:nvPr/>
        </p:nvSpPr>
        <p:spPr>
          <a:xfrm>
            <a:off x="738747" y="1456543"/>
            <a:ext cx="7522490" cy="2041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4375">
              <a:lnSpc>
                <a:spcPts val="3800"/>
              </a:lnSpc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為因應嚴重特殊傳染性肺炎疫情後全球經濟挑戰，經濟部編列疫後特別預算挺中小企業穩經營、留人力、</a:t>
            </a:r>
            <a:r>
              <a:rPr lang="zh-TW" altLang="en-US" sz="2400" b="1" u="sng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助升級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、注資金，鏈結產業需求，帶動產業低碳化與</a:t>
            </a:r>
            <a:r>
              <a:rPr lang="zh-TW" altLang="en-US" sz="2400" b="1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智慧化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轉型。 </a:t>
            </a:r>
          </a:p>
        </p:txBody>
      </p:sp>
      <p:sp>
        <p:nvSpPr>
          <p:cNvPr id="7" name="矩形 6"/>
          <p:cNvSpPr/>
          <p:nvPr/>
        </p:nvSpPr>
        <p:spPr>
          <a:xfrm>
            <a:off x="611560" y="968707"/>
            <a:ext cx="31598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一、背景說明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 </a:t>
            </a:r>
          </a:p>
        </p:txBody>
      </p:sp>
      <p:sp>
        <p:nvSpPr>
          <p:cNvPr id="8" name="矩形 7"/>
          <p:cNvSpPr/>
          <p:nvPr/>
        </p:nvSpPr>
        <p:spPr>
          <a:xfrm>
            <a:off x="251520" y="3933056"/>
            <a:ext cx="2088232" cy="707886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推動產業及中小企業升級轉型</a:t>
            </a:r>
          </a:p>
        </p:txBody>
      </p:sp>
      <p:sp>
        <p:nvSpPr>
          <p:cNvPr id="54" name="矩形 53"/>
          <p:cNvSpPr/>
          <p:nvPr/>
        </p:nvSpPr>
        <p:spPr>
          <a:xfrm>
            <a:off x="2555776" y="4105447"/>
            <a:ext cx="1368152" cy="400110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個案輔導</a:t>
            </a:r>
          </a:p>
        </p:txBody>
      </p:sp>
      <p:cxnSp>
        <p:nvCxnSpPr>
          <p:cNvPr id="10" name="肘形接點 9"/>
          <p:cNvCxnSpPr>
            <a:stCxn id="8" idx="3"/>
            <a:endCxn id="54" idx="1"/>
          </p:cNvCxnSpPr>
          <p:nvPr/>
        </p:nvCxnSpPr>
        <p:spPr bwMode="auto">
          <a:xfrm>
            <a:off x="2339752" y="4286999"/>
            <a:ext cx="216024" cy="18503"/>
          </a:xfrm>
          <a:prstGeom prst="bentConnector3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56" name="矩形 55"/>
          <p:cNvSpPr/>
          <p:nvPr/>
        </p:nvSpPr>
        <p:spPr>
          <a:xfrm>
            <a:off x="4644008" y="3871171"/>
            <a:ext cx="2664296" cy="400110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疫後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SMU-Phase I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4644008" y="4513250"/>
            <a:ext cx="2664296" cy="400110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疫後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SMU-Phase II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4" name="肘形接點 13"/>
          <p:cNvCxnSpPr>
            <a:stCxn id="54" idx="3"/>
            <a:endCxn id="56" idx="1"/>
          </p:cNvCxnSpPr>
          <p:nvPr/>
        </p:nvCxnSpPr>
        <p:spPr bwMode="auto">
          <a:xfrm flipV="1">
            <a:off x="3923928" y="4071226"/>
            <a:ext cx="720080" cy="234276"/>
          </a:xfrm>
          <a:prstGeom prst="bentConnector3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6" name="肘形接點 15"/>
          <p:cNvCxnSpPr>
            <a:stCxn id="54" idx="3"/>
            <a:endCxn id="57" idx="1"/>
          </p:cNvCxnSpPr>
          <p:nvPr/>
        </p:nvCxnSpPr>
        <p:spPr bwMode="auto">
          <a:xfrm>
            <a:off x="3923928" y="4305502"/>
            <a:ext cx="720080" cy="407803"/>
          </a:xfrm>
          <a:prstGeom prst="bentConnector3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4" name="圓角矩形 3"/>
          <p:cNvSpPr/>
          <p:nvPr/>
        </p:nvSpPr>
        <p:spPr bwMode="auto">
          <a:xfrm>
            <a:off x="4518687" y="3740005"/>
            <a:ext cx="2952328" cy="1256695"/>
          </a:xfrm>
          <a:prstGeom prst="roundRect">
            <a:avLst/>
          </a:prstGeom>
          <a:noFill/>
          <a:ln w="38100" cap="flat" cmpd="sng" algn="ctr">
            <a:solidFill>
              <a:srgbClr val="3333CC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600" b="0" i="0" u="none" strike="noStrike" cap="none" normalizeH="0" baseline="0">
              <a:ln w="28575"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Times New Roman" pitchFamily="18" charset="0"/>
              <a:ea typeface="華康隸書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99733779"/>
      </p:ext>
    </p:extLst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圓角矩形 22"/>
          <p:cNvSpPr/>
          <p:nvPr/>
        </p:nvSpPr>
        <p:spPr>
          <a:xfrm>
            <a:off x="1089279" y="5249277"/>
            <a:ext cx="1080000" cy="36004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lvl="0" algn="ctr"/>
            <a:r>
              <a:rPr kumimoji="0" lang="zh-TW" altLang="zh-TW" sz="800" b="1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Computerization</a:t>
            </a:r>
          </a:p>
        </p:txBody>
      </p:sp>
      <p:sp>
        <p:nvSpPr>
          <p:cNvPr id="25" name="圓角矩形 24"/>
          <p:cNvSpPr/>
          <p:nvPr/>
        </p:nvSpPr>
        <p:spPr>
          <a:xfrm>
            <a:off x="2354181" y="5159491"/>
            <a:ext cx="1080000" cy="45040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lvl="0" algn="ctr"/>
            <a:r>
              <a:rPr lang="zh-TW" altLang="zh-TW" sz="1000" b="1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Connectivity</a:t>
            </a:r>
            <a:endParaRPr lang="zh-TW" altLang="zh-TW" sz="1400" kern="0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6" name="圓角矩形 25"/>
          <p:cNvSpPr/>
          <p:nvPr/>
        </p:nvSpPr>
        <p:spPr>
          <a:xfrm>
            <a:off x="3693752" y="4561625"/>
            <a:ext cx="1080000" cy="1048956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b="1" kern="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可視化</a:t>
            </a:r>
            <a:endParaRPr lang="en-US" altLang="zh-TW" sz="1600" b="1" kern="0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zh-TW" sz="1000" b="1" kern="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Visibility</a:t>
            </a:r>
            <a:endParaRPr lang="zh-TW" altLang="zh-TW" sz="1000" kern="0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7" name="圓角矩形 26"/>
          <p:cNvSpPr/>
          <p:nvPr/>
        </p:nvSpPr>
        <p:spPr>
          <a:xfrm>
            <a:off x="4990470" y="4200917"/>
            <a:ext cx="1080000" cy="1409664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b="1" kern="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透明化</a:t>
            </a:r>
            <a:endParaRPr lang="en-US" altLang="zh-TW" sz="1600" b="1" kern="0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zh-TW" sz="1000" b="1" kern="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Transparency</a:t>
            </a:r>
            <a:endParaRPr lang="zh-TW" altLang="zh-TW" sz="1000" kern="0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8" name="圓角矩形 27"/>
          <p:cNvSpPr/>
          <p:nvPr/>
        </p:nvSpPr>
        <p:spPr>
          <a:xfrm>
            <a:off x="6308450" y="3207537"/>
            <a:ext cx="1080000" cy="2403044"/>
          </a:xfrm>
          <a:prstGeom prst="roundRect">
            <a:avLst/>
          </a:prstGeom>
          <a:ln w="19050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b="1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可預測</a:t>
            </a:r>
            <a:endParaRPr lang="en-US" altLang="zh-TW" sz="1600" b="1" kern="0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zh-TW" sz="1000" b="1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Predictability</a:t>
            </a:r>
            <a:endParaRPr lang="zh-TW" altLang="zh-TW" sz="1000" b="1" kern="0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9" name="圓角矩形 28"/>
          <p:cNvSpPr/>
          <p:nvPr/>
        </p:nvSpPr>
        <p:spPr>
          <a:xfrm>
            <a:off x="7590096" y="2476642"/>
            <a:ext cx="1080000" cy="3133939"/>
          </a:xfrm>
          <a:prstGeom prst="roundRect">
            <a:avLst/>
          </a:prstGeom>
          <a:ln w="19050">
            <a:solidFill>
              <a:srgbClr val="C00000"/>
            </a:solidFill>
            <a:prstDash val="soli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b="1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自適</a:t>
            </a:r>
            <a:r>
              <a:rPr lang="zh-TW" altLang="zh-TW" sz="1600" b="1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化</a:t>
            </a:r>
            <a:endParaRPr lang="en-US" altLang="zh-TW" sz="1600" b="1" kern="0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zh-TW" sz="1000" b="1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Adaptability</a:t>
            </a:r>
            <a:endParaRPr lang="zh-TW" altLang="zh-TW" sz="1000" b="1" kern="0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0" name="Freeform 167"/>
          <p:cNvSpPr>
            <a:spLocks noEditPoints="1"/>
          </p:cNvSpPr>
          <p:nvPr/>
        </p:nvSpPr>
        <p:spPr bwMode="auto">
          <a:xfrm>
            <a:off x="1046715" y="5589653"/>
            <a:ext cx="7776000" cy="88547"/>
          </a:xfrm>
          <a:custGeom>
            <a:avLst/>
            <a:gdLst>
              <a:gd name="T0" fmla="*/ 0 w 4886"/>
              <a:gd name="T1" fmla="*/ 34 h 82"/>
              <a:gd name="T2" fmla="*/ 4867 w 4886"/>
              <a:gd name="T3" fmla="*/ 34 h 82"/>
              <a:gd name="T4" fmla="*/ 4867 w 4886"/>
              <a:gd name="T5" fmla="*/ 52 h 82"/>
              <a:gd name="T6" fmla="*/ 0 w 4886"/>
              <a:gd name="T7" fmla="*/ 52 h 82"/>
              <a:gd name="T8" fmla="*/ 0 w 4886"/>
              <a:gd name="T9" fmla="*/ 34 h 82"/>
              <a:gd name="T10" fmla="*/ 4819 w 4886"/>
              <a:gd name="T11" fmla="*/ 0 h 82"/>
              <a:gd name="T12" fmla="*/ 4886 w 4886"/>
              <a:gd name="T13" fmla="*/ 41 h 82"/>
              <a:gd name="T14" fmla="*/ 4819 w 4886"/>
              <a:gd name="T15" fmla="*/ 82 h 82"/>
              <a:gd name="T16" fmla="*/ 4811 w 4886"/>
              <a:gd name="T17" fmla="*/ 82 h 82"/>
              <a:gd name="T18" fmla="*/ 4804 w 4886"/>
              <a:gd name="T19" fmla="*/ 78 h 82"/>
              <a:gd name="T20" fmla="*/ 4804 w 4886"/>
              <a:gd name="T21" fmla="*/ 71 h 82"/>
              <a:gd name="T22" fmla="*/ 4807 w 4886"/>
              <a:gd name="T23" fmla="*/ 67 h 82"/>
              <a:gd name="T24" fmla="*/ 4863 w 4886"/>
              <a:gd name="T25" fmla="*/ 34 h 82"/>
              <a:gd name="T26" fmla="*/ 4863 w 4886"/>
              <a:gd name="T27" fmla="*/ 49 h 82"/>
              <a:gd name="T28" fmla="*/ 4807 w 4886"/>
              <a:gd name="T29" fmla="*/ 15 h 82"/>
              <a:gd name="T30" fmla="*/ 4804 w 4886"/>
              <a:gd name="T31" fmla="*/ 11 h 82"/>
              <a:gd name="T32" fmla="*/ 4804 w 4886"/>
              <a:gd name="T33" fmla="*/ 4 h 82"/>
              <a:gd name="T34" fmla="*/ 4811 w 4886"/>
              <a:gd name="T35" fmla="*/ 0 h 82"/>
              <a:gd name="T36" fmla="*/ 4819 w 4886"/>
              <a:gd name="T37" fmla="*/ 0 h 82"/>
              <a:gd name="T38" fmla="*/ 4819 w 4886"/>
              <a:gd name="T39" fmla="*/ 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886" h="82">
                <a:moveTo>
                  <a:pt x="0" y="34"/>
                </a:moveTo>
                <a:lnTo>
                  <a:pt x="4867" y="34"/>
                </a:lnTo>
                <a:lnTo>
                  <a:pt x="4867" y="52"/>
                </a:lnTo>
                <a:lnTo>
                  <a:pt x="0" y="52"/>
                </a:lnTo>
                <a:lnTo>
                  <a:pt x="0" y="34"/>
                </a:lnTo>
                <a:close/>
                <a:moveTo>
                  <a:pt x="4819" y="0"/>
                </a:moveTo>
                <a:lnTo>
                  <a:pt x="4886" y="41"/>
                </a:lnTo>
                <a:lnTo>
                  <a:pt x="4819" y="82"/>
                </a:lnTo>
                <a:lnTo>
                  <a:pt x="4811" y="82"/>
                </a:lnTo>
                <a:lnTo>
                  <a:pt x="4804" y="78"/>
                </a:lnTo>
                <a:lnTo>
                  <a:pt x="4804" y="71"/>
                </a:lnTo>
                <a:lnTo>
                  <a:pt x="4807" y="67"/>
                </a:lnTo>
                <a:lnTo>
                  <a:pt x="4863" y="34"/>
                </a:lnTo>
                <a:lnTo>
                  <a:pt x="4863" y="49"/>
                </a:lnTo>
                <a:lnTo>
                  <a:pt x="4807" y="15"/>
                </a:lnTo>
                <a:lnTo>
                  <a:pt x="4804" y="11"/>
                </a:lnTo>
                <a:lnTo>
                  <a:pt x="4804" y="4"/>
                </a:lnTo>
                <a:lnTo>
                  <a:pt x="4811" y="0"/>
                </a:lnTo>
                <a:lnTo>
                  <a:pt x="4819" y="0"/>
                </a:lnTo>
                <a:lnTo>
                  <a:pt x="4819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400" kern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1" name="Rectangle 219"/>
          <p:cNvSpPr>
            <a:spLocks noChangeArrowheads="1"/>
          </p:cNvSpPr>
          <p:nvPr/>
        </p:nvSpPr>
        <p:spPr bwMode="auto">
          <a:xfrm>
            <a:off x="1742758" y="5701068"/>
            <a:ext cx="115658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9pPr>
          </a:lstStyle>
          <a:p>
            <a:pPr algn="ctr">
              <a:defRPr/>
            </a:pPr>
            <a:r>
              <a:rPr lang="en-US" altLang="zh-TW" sz="1400" b="1" kern="0" dirty="0" err="1">
                <a:solidFill>
                  <a:srgbClr val="800000"/>
                </a:solidFill>
                <a:latin typeface="微軟正黑體" pitchFamily="34" charset="-120"/>
                <a:ea typeface="微軟正黑體" pitchFamily="34" charset="-120"/>
              </a:rPr>
              <a:t>Digitalisation</a:t>
            </a:r>
            <a:endParaRPr lang="zh-TW" altLang="zh-TW" sz="1600" b="1" kern="0" dirty="0">
              <a:solidFill>
                <a:srgbClr val="8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2" name="Rectangle 218"/>
          <p:cNvSpPr>
            <a:spLocks noChangeArrowheads="1"/>
          </p:cNvSpPr>
          <p:nvPr/>
        </p:nvSpPr>
        <p:spPr bwMode="auto">
          <a:xfrm>
            <a:off x="5127177" y="5705760"/>
            <a:ext cx="199999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9pPr>
          </a:lstStyle>
          <a:p>
            <a:pPr algn="ctr">
              <a:defRPr/>
            </a:pPr>
            <a:r>
              <a:rPr lang="en-US" altLang="zh-TW" sz="1400" b="1" kern="0" dirty="0">
                <a:solidFill>
                  <a:srgbClr val="800000"/>
                </a:solidFill>
                <a:latin typeface="微軟正黑體" pitchFamily="34" charset="-120"/>
                <a:ea typeface="微軟正黑體" pitchFamily="34" charset="-120"/>
              </a:rPr>
              <a:t>The way of </a:t>
            </a:r>
            <a:r>
              <a:rPr lang="zh-TW" altLang="zh-TW" sz="1400" b="1" kern="0" dirty="0">
                <a:solidFill>
                  <a:srgbClr val="800000"/>
                </a:solidFill>
                <a:latin typeface="微軟正黑體" pitchFamily="34" charset="-120"/>
                <a:ea typeface="微軟正黑體" pitchFamily="34" charset="-120"/>
              </a:rPr>
              <a:t>Industry 4.0</a:t>
            </a:r>
            <a:endParaRPr lang="zh-TW" altLang="zh-TW" sz="1600" b="1" kern="0" dirty="0">
              <a:solidFill>
                <a:srgbClr val="8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3" name="Rectangle 295"/>
          <p:cNvSpPr>
            <a:spLocks noChangeArrowheads="1"/>
          </p:cNvSpPr>
          <p:nvPr/>
        </p:nvSpPr>
        <p:spPr bwMode="auto">
          <a:xfrm>
            <a:off x="3656867" y="3483564"/>
            <a:ext cx="118342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9pPr>
          </a:lstStyle>
          <a:p>
            <a:r>
              <a:rPr lang="zh-TW" altLang="zh-TW" sz="1400" b="1" dirty="0">
                <a:solidFill>
                  <a:srgbClr val="3333CC"/>
                </a:solidFill>
                <a:latin typeface="微軟正黑體" pitchFamily="34" charset="-120"/>
                <a:ea typeface="微軟正黑體" pitchFamily="34" charset="-120"/>
              </a:rPr>
              <a:t>發生了</a:t>
            </a:r>
            <a:r>
              <a:rPr lang="zh-TW" altLang="en-US" sz="1400" b="1" dirty="0">
                <a:solidFill>
                  <a:srgbClr val="3333CC"/>
                </a:solidFill>
                <a:latin typeface="微軟正黑體" pitchFamily="34" charset="-120"/>
                <a:ea typeface="微軟正黑體" pitchFamily="34" charset="-120"/>
              </a:rPr>
              <a:t>什麼事</a:t>
            </a:r>
            <a:r>
              <a:rPr lang="en-US" altLang="zh-TW" sz="1400" b="1" dirty="0">
                <a:solidFill>
                  <a:srgbClr val="3333CC"/>
                </a:solidFill>
                <a:latin typeface="微軟正黑體" pitchFamily="34" charset="-120"/>
                <a:ea typeface="微軟正黑體" pitchFamily="34" charset="-120"/>
              </a:rPr>
              <a:t>?</a:t>
            </a:r>
            <a:endParaRPr lang="zh-TW" altLang="zh-TW" sz="1600" b="1" dirty="0">
              <a:solidFill>
                <a:srgbClr val="3333CC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4" name="Rectangle 299"/>
          <p:cNvSpPr>
            <a:spLocks noChangeArrowheads="1"/>
          </p:cNvSpPr>
          <p:nvPr/>
        </p:nvSpPr>
        <p:spPr bwMode="auto">
          <a:xfrm>
            <a:off x="4764066" y="2980378"/>
            <a:ext cx="153280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zh-TW" altLang="zh-TW" sz="1400" b="1" dirty="0">
                <a:solidFill>
                  <a:srgbClr val="3333CC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為什麼發生</a:t>
            </a:r>
            <a:r>
              <a:rPr lang="zh-TW" altLang="en-US" sz="1400" b="1" dirty="0">
                <a:solidFill>
                  <a:srgbClr val="3333CC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這些事</a:t>
            </a:r>
            <a:r>
              <a:rPr lang="en-US" altLang="zh-TW" sz="1400" b="1" dirty="0">
                <a:solidFill>
                  <a:srgbClr val="3333CC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?</a:t>
            </a:r>
            <a:endParaRPr lang="zh-TW" altLang="zh-TW" sz="1400" b="1" dirty="0">
              <a:solidFill>
                <a:srgbClr val="3333CC"/>
              </a:solidFill>
              <a:latin typeface="微軟正黑體" pitchFamily="34" charset="-120"/>
              <a:ea typeface="微軟正黑體" pitchFamily="34" charset="-120"/>
              <a:cs typeface="新細明體" pitchFamily="18" charset="-120"/>
            </a:endParaRPr>
          </a:p>
        </p:txBody>
      </p:sp>
      <p:sp>
        <p:nvSpPr>
          <p:cNvPr id="35" name="Rectangle 304"/>
          <p:cNvSpPr>
            <a:spLocks noChangeArrowheads="1"/>
          </p:cNvSpPr>
          <p:nvPr/>
        </p:nvSpPr>
        <p:spPr bwMode="auto">
          <a:xfrm>
            <a:off x="6151156" y="2043135"/>
            <a:ext cx="143292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400" b="1" dirty="0">
                <a:solidFill>
                  <a:srgbClr val="3333CC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哪些事</a:t>
            </a:r>
            <a:r>
              <a:rPr lang="zh-TW" altLang="zh-TW" sz="1400" b="1" dirty="0">
                <a:solidFill>
                  <a:srgbClr val="3333CC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要發生了</a:t>
            </a:r>
            <a:r>
              <a:rPr lang="en-US" altLang="zh-TW" sz="1400" b="1" dirty="0">
                <a:solidFill>
                  <a:srgbClr val="3333CC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?</a:t>
            </a:r>
            <a:endParaRPr lang="zh-TW" altLang="zh-TW" sz="1400" b="1" dirty="0">
              <a:solidFill>
                <a:srgbClr val="3333CC"/>
              </a:solidFill>
              <a:latin typeface="微軟正黑體" pitchFamily="34" charset="-120"/>
              <a:ea typeface="微軟正黑體" pitchFamily="34" charset="-120"/>
              <a:cs typeface="新細明體" pitchFamily="18" charset="-120"/>
            </a:endParaRPr>
          </a:p>
        </p:txBody>
      </p:sp>
      <p:sp>
        <p:nvSpPr>
          <p:cNvPr id="36" name="Rectangle 307"/>
          <p:cNvSpPr>
            <a:spLocks noChangeArrowheads="1"/>
          </p:cNvSpPr>
          <p:nvPr/>
        </p:nvSpPr>
        <p:spPr bwMode="auto">
          <a:xfrm>
            <a:off x="7560079" y="1485364"/>
            <a:ext cx="117428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zh-TW" sz="1400" b="1" dirty="0">
                <a:solidFill>
                  <a:srgbClr val="3333CC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如何自動反應</a:t>
            </a:r>
            <a:r>
              <a:rPr lang="en-US" altLang="zh-TW" sz="1400" b="1" dirty="0">
                <a:solidFill>
                  <a:srgbClr val="3333CC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?</a:t>
            </a:r>
            <a:endParaRPr lang="zh-TW" altLang="zh-TW" sz="1400" b="1" dirty="0">
              <a:solidFill>
                <a:srgbClr val="3333CC"/>
              </a:solidFill>
              <a:latin typeface="微軟正黑體" pitchFamily="34" charset="-120"/>
              <a:ea typeface="微軟正黑體" pitchFamily="34" charset="-120"/>
              <a:cs typeface="新細明體" pitchFamily="18" charset="-120"/>
            </a:endParaRPr>
          </a:p>
        </p:txBody>
      </p:sp>
      <p:sp>
        <p:nvSpPr>
          <p:cNvPr id="37" name="Rectangle 259"/>
          <p:cNvSpPr>
            <a:spLocks noChangeArrowheads="1"/>
          </p:cNvSpPr>
          <p:nvPr/>
        </p:nvSpPr>
        <p:spPr bwMode="auto">
          <a:xfrm>
            <a:off x="1189755" y="4453037"/>
            <a:ext cx="10081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9pPr>
          </a:lstStyle>
          <a:p>
            <a:pPr algn="just">
              <a:defRPr/>
            </a:pPr>
            <a:r>
              <a:rPr lang="zh-TW" altLang="en-US" sz="1400" b="1" u="sng" kern="0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數位處理</a:t>
            </a:r>
            <a:endParaRPr lang="en-US" altLang="zh-TW" sz="1400" b="1" u="sng" kern="0" dirty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just">
              <a:defRPr/>
            </a:pPr>
            <a:r>
              <a:rPr lang="zh-TW" altLang="en-US" sz="1000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以電腦處理資料取代純人工作業</a:t>
            </a:r>
            <a:endParaRPr lang="zh-TW" altLang="zh-TW" sz="1000" kern="0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8" name="Rectangle 264"/>
          <p:cNvSpPr>
            <a:spLocks noChangeArrowheads="1"/>
          </p:cNvSpPr>
          <p:nvPr/>
        </p:nvSpPr>
        <p:spPr bwMode="auto">
          <a:xfrm>
            <a:off x="2454450" y="4102679"/>
            <a:ext cx="1018154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9pPr>
          </a:lstStyle>
          <a:p>
            <a:pPr algn="just" eaLnBrk="1" hangingPunct="1">
              <a:defRPr/>
            </a:pPr>
            <a:r>
              <a:rPr lang="zh-TW" altLang="en-US" sz="1400" b="1" u="sng" kern="0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資料傳遞</a:t>
            </a:r>
            <a:endParaRPr lang="en-US" altLang="zh-TW" sz="1400" b="1" u="sng" kern="0" dirty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just" eaLnBrk="1" hangingPunct="1">
              <a:defRPr/>
            </a:pPr>
            <a:r>
              <a:rPr lang="zh-TW" altLang="en-US" sz="1000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設備</a:t>
            </a:r>
            <a:r>
              <a:rPr lang="en-US" altLang="zh-TW" sz="1000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1000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系統互聯，將數據處理模式結構化並轉為資訊</a:t>
            </a:r>
            <a:endParaRPr lang="zh-TW" altLang="zh-TW" sz="1000" kern="0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9" name="Rectangle 273"/>
          <p:cNvSpPr>
            <a:spLocks noChangeArrowheads="1"/>
          </p:cNvSpPr>
          <p:nvPr/>
        </p:nvSpPr>
        <p:spPr bwMode="auto">
          <a:xfrm>
            <a:off x="3689382" y="3709629"/>
            <a:ext cx="111839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9pPr>
          </a:lstStyle>
          <a:p>
            <a:pPr algn="just">
              <a:defRPr/>
            </a:pPr>
            <a:r>
              <a:rPr lang="zh-TW" altLang="en-US" sz="1400" b="1" u="sng" kern="0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看見問題</a:t>
            </a:r>
            <a:endParaRPr lang="en-US" altLang="zh-TW" sz="1400" b="1" u="sng" kern="0" dirty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just">
              <a:defRPr/>
            </a:pPr>
            <a:r>
              <a:rPr lang="zh-TW" altLang="zh-TW" sz="1000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能透過</a:t>
            </a:r>
            <a:r>
              <a:rPr lang="zh-TW" altLang="en-US" sz="1000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可視化</a:t>
            </a:r>
            <a:r>
              <a:rPr lang="zh-TW" altLang="zh-TW" sz="1000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資</a:t>
            </a:r>
            <a:r>
              <a:rPr lang="zh-TW" altLang="en-US" sz="1000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訊了解正在發生的事件，並依據數據輔助決策</a:t>
            </a:r>
            <a:endParaRPr lang="zh-TW" altLang="zh-TW" sz="1000" kern="0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0" name="Rectangle 279"/>
          <p:cNvSpPr>
            <a:spLocks noChangeArrowheads="1"/>
          </p:cNvSpPr>
          <p:nvPr/>
        </p:nvSpPr>
        <p:spPr bwMode="auto">
          <a:xfrm>
            <a:off x="4937086" y="3226764"/>
            <a:ext cx="125619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9pPr>
          </a:lstStyle>
          <a:p>
            <a:pPr algn="just">
              <a:defRPr/>
            </a:pPr>
            <a:r>
              <a:rPr lang="zh-TW" altLang="en-US" sz="1400" b="1" u="sng" kern="0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了解問題</a:t>
            </a:r>
            <a:endParaRPr lang="en-US" altLang="zh-TW" sz="1400" b="1" u="sng" kern="0" dirty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just">
              <a:defRPr/>
            </a:pPr>
            <a:r>
              <a:rPr lang="zh-TW" altLang="zh-TW" sz="1000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能透過</a:t>
            </a:r>
            <a:r>
              <a:rPr lang="zh-TW" altLang="en-US" sz="1000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跨系統的多維度資訊了解各事件發生的原</a:t>
            </a:r>
            <a:r>
              <a:rPr lang="zh-TW" altLang="zh-TW" sz="1000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因，且累積處理</a:t>
            </a:r>
            <a:r>
              <a:rPr lang="zh-TW" altLang="en-US" sz="1000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事件知識於系統中</a:t>
            </a:r>
            <a:endParaRPr lang="zh-TW" altLang="zh-TW" sz="1000" kern="0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1" name="Rectangle 285"/>
          <p:cNvSpPr>
            <a:spLocks noChangeArrowheads="1"/>
          </p:cNvSpPr>
          <p:nvPr/>
        </p:nvSpPr>
        <p:spPr bwMode="auto">
          <a:xfrm>
            <a:off x="6166155" y="2286139"/>
            <a:ext cx="1432927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9pPr>
          </a:lstStyle>
          <a:p>
            <a:pPr algn="just">
              <a:defRPr/>
            </a:pPr>
            <a:r>
              <a:rPr lang="zh-TW" altLang="en-US" sz="1400" b="1" u="sng" kern="0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準備好</a:t>
            </a:r>
            <a:r>
              <a:rPr lang="en-US" altLang="zh-TW" sz="1400" b="1" u="sng" kern="0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400" b="1" u="sng" kern="0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解決方案</a:t>
            </a:r>
            <a:r>
              <a:rPr lang="en-US" altLang="zh-TW" sz="1400" b="1" u="sng" kern="0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zh-TW" sz="1400" b="1" u="sng" kern="0" dirty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just">
              <a:defRPr/>
            </a:pPr>
            <a:r>
              <a:rPr lang="zh-TW" altLang="zh-TW" sz="1000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能透過</a:t>
            </a:r>
            <a:r>
              <a:rPr lang="zh-TW" altLang="en-US" sz="1000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多維度</a:t>
            </a:r>
            <a:r>
              <a:rPr lang="zh-TW" altLang="zh-TW" sz="1000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資料</a:t>
            </a:r>
            <a:r>
              <a:rPr lang="zh-TW" altLang="en-US" sz="1000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推估</a:t>
            </a:r>
            <a:endParaRPr lang="en-US" altLang="zh-TW" sz="1000" kern="0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just">
              <a:defRPr/>
            </a:pPr>
            <a:r>
              <a:rPr lang="zh-TW" altLang="en-US" sz="1000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可能且即將發生的事件，</a:t>
            </a:r>
            <a:endParaRPr lang="en-US" altLang="zh-TW" sz="1000" kern="0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just">
              <a:defRPr/>
            </a:pPr>
            <a:r>
              <a:rPr lang="zh-TW" altLang="en-US" sz="1000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並提供建議處置措施</a:t>
            </a:r>
            <a:endParaRPr lang="zh-TW" altLang="zh-TW" sz="1000" kern="0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2" name="Rectangle 291"/>
          <p:cNvSpPr>
            <a:spLocks noChangeArrowheads="1"/>
          </p:cNvSpPr>
          <p:nvPr/>
        </p:nvSpPr>
        <p:spPr bwMode="auto">
          <a:xfrm>
            <a:off x="7599082" y="1693614"/>
            <a:ext cx="121517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9pPr>
          </a:lstStyle>
          <a:p>
            <a:pPr algn="just">
              <a:defRPr/>
            </a:pPr>
            <a:r>
              <a:rPr lang="zh-TW" altLang="en-US" sz="1400" b="1" u="sng" kern="0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最佳化</a:t>
            </a:r>
            <a:endParaRPr lang="zh-TW" altLang="zh-TW" sz="1400" b="1" u="sng" kern="0" dirty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just">
              <a:defRPr/>
            </a:pPr>
            <a:r>
              <a:rPr lang="zh-TW" altLang="zh-TW" sz="1000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能夠依據發生的</a:t>
            </a:r>
            <a:r>
              <a:rPr lang="zh-TW" altLang="en-US" sz="1000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事件自動進行最有利的策略回應</a:t>
            </a:r>
            <a:endParaRPr lang="zh-TW" altLang="zh-TW" sz="1000" kern="0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3" name="文字方塊 42"/>
          <p:cNvSpPr txBox="1"/>
          <p:nvPr/>
        </p:nvSpPr>
        <p:spPr>
          <a:xfrm>
            <a:off x="1059212" y="2041684"/>
            <a:ext cx="2867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latin typeface="微軟正黑體" pitchFamily="34" charset="-120"/>
                <a:ea typeface="微軟正黑體" pitchFamily="34" charset="-120"/>
              </a:rPr>
              <a:t>參考資料：</a:t>
            </a:r>
            <a:r>
              <a:rPr lang="en-US" altLang="zh-TW" sz="1400" dirty="0">
                <a:latin typeface="微軟正黑體" pitchFamily="34" charset="-120"/>
                <a:ea typeface="微軟正黑體" pitchFamily="34" charset="-120"/>
              </a:rPr>
              <a:t>Industry 4.0 Maturity Index,</a:t>
            </a:r>
            <a:r>
              <a:rPr lang="zh-TW" altLang="en-US" sz="1400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400" dirty="0" err="1">
                <a:latin typeface="微軟正黑體" pitchFamily="34" charset="-120"/>
                <a:ea typeface="微軟正黑體" pitchFamily="34" charset="-120"/>
              </a:rPr>
              <a:t>acatech</a:t>
            </a:r>
            <a:r>
              <a:rPr lang="en-US" altLang="zh-TW" sz="1400" dirty="0">
                <a:latin typeface="微軟正黑體" pitchFamily="34" charset="-120"/>
                <a:ea typeface="微軟正黑體" pitchFamily="34" charset="-120"/>
              </a:rPr>
              <a:t>, 2017/PMC</a:t>
            </a:r>
            <a:r>
              <a:rPr lang="zh-TW" altLang="en-US" sz="1400" dirty="0">
                <a:latin typeface="微軟正黑體" pitchFamily="34" charset="-120"/>
                <a:ea typeface="微軟正黑體" pitchFamily="34" charset="-120"/>
              </a:rPr>
              <a:t>整理</a:t>
            </a:r>
          </a:p>
        </p:txBody>
      </p:sp>
      <p:cxnSp>
        <p:nvCxnSpPr>
          <p:cNvPr id="44" name="直線接點 43"/>
          <p:cNvCxnSpPr/>
          <p:nvPr/>
        </p:nvCxnSpPr>
        <p:spPr>
          <a:xfrm flipH="1">
            <a:off x="3599675" y="2488381"/>
            <a:ext cx="17085" cy="374400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直線單箭頭接點 44"/>
          <p:cNvCxnSpPr/>
          <p:nvPr/>
        </p:nvCxnSpPr>
        <p:spPr>
          <a:xfrm flipH="1" flipV="1">
            <a:off x="1034578" y="1809248"/>
            <a:ext cx="12137" cy="38520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7" name="矩形 46"/>
          <p:cNvSpPr/>
          <p:nvPr/>
        </p:nvSpPr>
        <p:spPr>
          <a:xfrm>
            <a:off x="526129" y="1657384"/>
            <a:ext cx="2987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價值</a:t>
            </a:r>
          </a:p>
        </p:txBody>
      </p:sp>
      <p:sp>
        <p:nvSpPr>
          <p:cNvPr id="48" name="矩形 47"/>
          <p:cNvSpPr/>
          <p:nvPr/>
        </p:nvSpPr>
        <p:spPr>
          <a:xfrm>
            <a:off x="7140415" y="5822006"/>
            <a:ext cx="18960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智慧化程度</a:t>
            </a:r>
          </a:p>
        </p:txBody>
      </p:sp>
      <p:sp>
        <p:nvSpPr>
          <p:cNvPr id="74" name="文字方塊 73"/>
          <p:cNvSpPr txBox="1"/>
          <p:nvPr/>
        </p:nvSpPr>
        <p:spPr>
          <a:xfrm>
            <a:off x="452610" y="1073181"/>
            <a:ext cx="8063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邁入</a:t>
            </a:r>
            <a:r>
              <a:rPr lang="zh-TW" altLang="en-US" sz="2400" b="1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工業</a:t>
            </a:r>
            <a:r>
              <a:rPr lang="en-US" altLang="zh-TW" sz="2400" b="1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4.0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智慧製造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智慧機械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技術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導入可</a:t>
            </a:r>
            <a:r>
              <a:rPr lang="zh-TW" altLang="en-US" sz="2400" b="1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分階段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達成</a:t>
            </a:r>
          </a:p>
        </p:txBody>
      </p:sp>
      <p:sp>
        <p:nvSpPr>
          <p:cNvPr id="2" name="矩形 1"/>
          <p:cNvSpPr/>
          <p:nvPr/>
        </p:nvSpPr>
        <p:spPr>
          <a:xfrm>
            <a:off x="1199309" y="4944401"/>
            <a:ext cx="8002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b="1" kern="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電腦化</a:t>
            </a:r>
            <a:endParaRPr lang="en-US" altLang="zh-TW" sz="1600" b="1" kern="0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2452743" y="4846166"/>
            <a:ext cx="8002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b="1" kern="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聯網化</a:t>
            </a:r>
            <a:endParaRPr lang="en-US" altLang="zh-TW" sz="1600" b="1" kern="0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9" name="標題 1"/>
          <p:cNvSpPr>
            <a:spLocks noGrp="1"/>
          </p:cNvSpPr>
          <p:nvPr>
            <p:ph type="title"/>
          </p:nvPr>
        </p:nvSpPr>
        <p:spPr>
          <a:xfrm>
            <a:off x="1403648" y="44624"/>
            <a:ext cx="7740352" cy="599963"/>
          </a:xfrm>
        </p:spPr>
        <p:txBody>
          <a:bodyPr/>
          <a:lstStyle/>
          <a:p>
            <a:pPr algn="l"/>
            <a:r>
              <a:rPr lang="zh-TW" altLang="en-US" sz="3600" b="1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貳、疫後</a:t>
            </a:r>
            <a:r>
              <a:rPr lang="en-US" altLang="zh-TW" sz="3600" b="1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SMU</a:t>
            </a:r>
            <a:r>
              <a:rPr lang="zh-TW" altLang="en-US" sz="3600" b="1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輔導分階段推動目的</a:t>
            </a:r>
          </a:p>
        </p:txBody>
      </p:sp>
      <p:cxnSp>
        <p:nvCxnSpPr>
          <p:cNvPr id="53" name="直線接點 52"/>
          <p:cNvCxnSpPr/>
          <p:nvPr/>
        </p:nvCxnSpPr>
        <p:spPr>
          <a:xfrm flipH="1">
            <a:off x="1029630" y="5589616"/>
            <a:ext cx="17085" cy="68400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 </a:t>
            </a:r>
            <a:fld id="{CC982FF4-071F-40AF-A49D-0780379215B7}" type="slidenum">
              <a:rPr lang="en-US" altLang="zh-TW" b="1" smtClean="0"/>
              <a:pPr>
                <a:defRPr/>
              </a:pPr>
              <a:t>2</a:t>
            </a:fld>
            <a:endParaRPr lang="en-US" altLang="zh-TW" b="1" dirty="0"/>
          </a:p>
        </p:txBody>
      </p:sp>
      <p:sp>
        <p:nvSpPr>
          <p:cNvPr id="54" name="矩形 53"/>
          <p:cNvSpPr/>
          <p:nvPr/>
        </p:nvSpPr>
        <p:spPr bwMode="auto">
          <a:xfrm>
            <a:off x="1742758" y="5949280"/>
            <a:ext cx="2396898" cy="598626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疫後</a:t>
            </a:r>
            <a:r>
              <a:rPr kumimoji="1" lang="en-US" altLang="zh-TW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SMU-Phase I</a:t>
            </a:r>
            <a:br>
              <a:rPr kumimoji="1" lang="en-US" altLang="zh-TW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kumimoji="1" lang="en-US" altLang="zh-TW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機聯網輔導</a:t>
            </a:r>
            <a:r>
              <a:rPr kumimoji="1" lang="en-US" altLang="zh-TW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kumimoji="1" lang="zh-TW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5" name="矩形 54"/>
          <p:cNvSpPr/>
          <p:nvPr/>
        </p:nvSpPr>
        <p:spPr bwMode="auto">
          <a:xfrm>
            <a:off x="4175704" y="5949280"/>
            <a:ext cx="3132600" cy="598626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疫後</a:t>
            </a:r>
            <a:r>
              <a:rPr kumimoji="1" lang="en-US" altLang="zh-TW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SMU-Phase II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系統整合智慧化升級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kumimoji="1" lang="zh-TW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95890910"/>
      </p:ext>
    </p:extLst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字方塊 23"/>
          <p:cNvSpPr txBox="1"/>
          <p:nvPr/>
        </p:nvSpPr>
        <p:spPr>
          <a:xfrm>
            <a:off x="289491" y="677252"/>
            <a:ext cx="74751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27063" indent="-627063"/>
            <a:r>
              <a:rPr lang="zh-TW" altLang="en-US" sz="24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一、疫後特別預算</a:t>
            </a:r>
            <a:r>
              <a:rPr lang="en-US" altLang="zh-TW" sz="24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24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協助製造業智慧應用升級輔導計畫</a:t>
            </a:r>
            <a:endParaRPr lang="en-US" altLang="zh-TW" sz="2400" b="1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627063" indent="-627063"/>
            <a:r>
              <a:rPr lang="en-US" altLang="zh-TW" sz="24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4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       第一階段</a:t>
            </a:r>
            <a:r>
              <a:rPr lang="en-US" altLang="zh-TW" sz="24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24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疫後</a:t>
            </a:r>
            <a:r>
              <a:rPr lang="en-US" altLang="zh-TW" sz="24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SMU-Phase I</a:t>
            </a:r>
            <a:endParaRPr lang="zh-TW" altLang="en-US" sz="2400" b="1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433781" y="1554405"/>
            <a:ext cx="82242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588"/>
            <a:r>
              <a:rPr lang="zh-TW" altLang="zh-TW" sz="1800" b="1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機械業者</a:t>
            </a: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受輔導業者</a:t>
            </a: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所製造之機械設備，或</a:t>
            </a:r>
            <a:r>
              <a:rPr lang="zh-TW" altLang="zh-TW" sz="1800" b="1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製造業者</a:t>
            </a: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受輔導業者</a:t>
            </a: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現有產線</a:t>
            </a:r>
            <a:r>
              <a:rPr lang="zh-TW" altLang="zh-TW" sz="1800" b="1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機械設備、系統</a:t>
            </a:r>
            <a:r>
              <a:rPr lang="zh-TW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或新購之機械設備，經由本局「技術服務能量登錄合格機構」</a:t>
            </a: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輔導單位</a:t>
            </a: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輔導，協助業者建置</a:t>
            </a:r>
            <a:r>
              <a:rPr lang="zh-TW" altLang="zh-TW" sz="1800" b="1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機聯網</a:t>
            </a:r>
            <a:r>
              <a:rPr lang="zh-TW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zh-TW" sz="1800" b="1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設備管理可視化</a:t>
            </a:r>
            <a:r>
              <a:rPr lang="zh-TW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基礎與</a:t>
            </a:r>
            <a:r>
              <a:rPr lang="zh-TW" altLang="zh-TW" sz="1800" b="1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能耗管理</a:t>
            </a:r>
            <a:r>
              <a:rPr lang="zh-TW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功能。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 </a:t>
            </a:r>
            <a:fld id="{31CB5F36-9976-4ADA-991D-41FF0EF969CC}" type="slidenum">
              <a:rPr lang="en-US" altLang="zh-TW" b="1" smtClean="0"/>
              <a:pPr>
                <a:defRPr/>
              </a:pPr>
              <a:t>3</a:t>
            </a:fld>
            <a:endParaRPr lang="en-US" altLang="zh-TW" b="1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0" t="13653" r="9252" b="7341"/>
          <a:stretch/>
        </p:blipFill>
        <p:spPr>
          <a:xfrm>
            <a:off x="2860331" y="4363458"/>
            <a:ext cx="802446" cy="790815"/>
          </a:xfrm>
          <a:prstGeom prst="rect">
            <a:avLst/>
          </a:prstGeom>
        </p:spPr>
      </p:pic>
      <p:cxnSp>
        <p:nvCxnSpPr>
          <p:cNvPr id="9" name="直線接點 8"/>
          <p:cNvCxnSpPr/>
          <p:nvPr/>
        </p:nvCxnSpPr>
        <p:spPr bwMode="auto">
          <a:xfrm>
            <a:off x="1892452" y="4166573"/>
            <a:ext cx="2134601" cy="2636"/>
          </a:xfrm>
          <a:prstGeom prst="line">
            <a:avLst/>
          </a:prstGeom>
          <a:noFill/>
          <a:ln w="25400" cap="flat" cmpd="sng" algn="ctr">
            <a:solidFill>
              <a:srgbClr val="00B050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10" name="圖片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1818" y1="37013" x2="31818" y2="370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580" y="3072950"/>
            <a:ext cx="590273" cy="590273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1804201" y="3613142"/>
            <a:ext cx="9039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行動裝置</a:t>
            </a:r>
            <a:endParaRPr lang="en-US" altLang="zh-TW" sz="12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2" name="直線接點 11"/>
          <p:cNvCxnSpPr/>
          <p:nvPr/>
        </p:nvCxnSpPr>
        <p:spPr>
          <a:xfrm flipV="1">
            <a:off x="2000465" y="5447908"/>
            <a:ext cx="0" cy="621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 flipV="1">
            <a:off x="2727299" y="5447908"/>
            <a:ext cx="0" cy="621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 flipV="1">
            <a:off x="3596630" y="5447908"/>
            <a:ext cx="0" cy="621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字方塊 14"/>
          <p:cNvSpPr txBox="1"/>
          <p:nvPr/>
        </p:nvSpPr>
        <p:spPr>
          <a:xfrm>
            <a:off x="1741976" y="5656963"/>
            <a:ext cx="516488" cy="276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SMB</a:t>
            </a:r>
            <a:endParaRPr lang="zh-TW" altLang="en-US" sz="12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2468719" y="5656963"/>
            <a:ext cx="516488" cy="276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SMB</a:t>
            </a:r>
            <a:endParaRPr lang="zh-TW" altLang="en-US" sz="12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</p:txBody>
      </p:sp>
      <p:sp>
        <p:nvSpPr>
          <p:cNvPr id="17" name="上-下雙向箭號 16"/>
          <p:cNvSpPr/>
          <p:nvPr/>
        </p:nvSpPr>
        <p:spPr>
          <a:xfrm>
            <a:off x="3279752" y="5123872"/>
            <a:ext cx="162018" cy="324036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2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2116188" y="4422924"/>
            <a:ext cx="645625" cy="461665"/>
          </a:xfrm>
          <a:prstGeom prst="rect">
            <a:avLst/>
          </a:prstGeom>
          <a:solidFill>
            <a:srgbClr val="FFCC66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SMB</a:t>
            </a:r>
          </a:p>
          <a:p>
            <a:pPr algn="ctr"/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Server</a:t>
            </a:r>
            <a:endParaRPr lang="zh-TW" altLang="en-US" sz="12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2367262" y="3912858"/>
            <a:ext cx="9039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生產看板</a:t>
            </a:r>
            <a:endParaRPr lang="en-US" altLang="zh-TW" sz="12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20" name="直線接點 19"/>
          <p:cNvCxnSpPr/>
          <p:nvPr/>
        </p:nvCxnSpPr>
        <p:spPr bwMode="auto">
          <a:xfrm>
            <a:off x="2000464" y="5447908"/>
            <a:ext cx="2513229" cy="0"/>
          </a:xfrm>
          <a:prstGeom prst="line">
            <a:avLst/>
          </a:prstGeom>
          <a:noFill/>
          <a:ln w="25400" cap="flat" cmpd="sng" algn="ctr">
            <a:solidFill>
              <a:srgbClr val="0070C0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1" name="肘形接點 20"/>
          <p:cNvCxnSpPr>
            <a:stCxn id="15" idx="1"/>
            <a:endCxn id="38" idx="1"/>
          </p:cNvCxnSpPr>
          <p:nvPr/>
        </p:nvCxnSpPr>
        <p:spPr>
          <a:xfrm rot="10800000" flipH="1">
            <a:off x="1741976" y="3559271"/>
            <a:ext cx="657480" cy="2236192"/>
          </a:xfrm>
          <a:prstGeom prst="bentConnector3">
            <a:avLst>
              <a:gd name="adj1" fmla="val -34769"/>
            </a:avLst>
          </a:prstGeom>
          <a:ln w="381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向上箭號 21"/>
          <p:cNvSpPr/>
          <p:nvPr/>
        </p:nvSpPr>
        <p:spPr>
          <a:xfrm>
            <a:off x="3071333" y="4003728"/>
            <a:ext cx="166790" cy="342302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2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1165179" y="4269848"/>
            <a:ext cx="369332" cy="14885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單機狀態可視化</a:t>
            </a:r>
          </a:p>
        </p:txBody>
      </p:sp>
      <p:sp>
        <p:nvSpPr>
          <p:cNvPr id="26" name="文字方塊 25"/>
          <p:cNvSpPr txBox="1"/>
          <p:nvPr/>
        </p:nvSpPr>
        <p:spPr>
          <a:xfrm>
            <a:off x="1662018" y="4190711"/>
            <a:ext cx="13965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整線狀態可視化</a:t>
            </a:r>
          </a:p>
        </p:txBody>
      </p:sp>
      <p:sp>
        <p:nvSpPr>
          <p:cNvPr id="27" name="文字方塊 26"/>
          <p:cNvSpPr txBox="1"/>
          <p:nvPr/>
        </p:nvSpPr>
        <p:spPr>
          <a:xfrm>
            <a:off x="2031448" y="4934349"/>
            <a:ext cx="8745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集中管理</a:t>
            </a:r>
          </a:p>
        </p:txBody>
      </p:sp>
      <p:sp>
        <p:nvSpPr>
          <p:cNvPr id="28" name="文字方塊 27"/>
          <p:cNvSpPr txBox="1"/>
          <p:nvPr/>
        </p:nvSpPr>
        <p:spPr>
          <a:xfrm>
            <a:off x="1594729" y="6577607"/>
            <a:ext cx="2401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各類生產設備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輔助裝置聯網</a:t>
            </a:r>
          </a:p>
        </p:txBody>
      </p:sp>
      <p:sp>
        <p:nvSpPr>
          <p:cNvPr id="29" name="文字方塊 28"/>
          <p:cNvSpPr txBox="1"/>
          <p:nvPr/>
        </p:nvSpPr>
        <p:spPr>
          <a:xfrm>
            <a:off x="3662777" y="4947104"/>
            <a:ext cx="916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SMB</a:t>
            </a:r>
          </a:p>
          <a:p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聯網輔導</a:t>
            </a:r>
          </a:p>
        </p:txBody>
      </p:sp>
      <p:pic>
        <p:nvPicPr>
          <p:cNvPr id="30" name="圖片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018" y="5950664"/>
            <a:ext cx="669913" cy="669913"/>
          </a:xfrm>
          <a:prstGeom prst="rect">
            <a:avLst/>
          </a:prstGeom>
        </p:spPr>
      </p:pic>
      <p:pic>
        <p:nvPicPr>
          <p:cNvPr id="31" name="圖片 3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2" b="11367"/>
          <a:stretch/>
        </p:blipFill>
        <p:spPr>
          <a:xfrm>
            <a:off x="3240502" y="5873328"/>
            <a:ext cx="755291" cy="680484"/>
          </a:xfrm>
          <a:prstGeom prst="rect">
            <a:avLst/>
          </a:prstGeom>
        </p:spPr>
      </p:pic>
      <p:pic>
        <p:nvPicPr>
          <p:cNvPr id="32" name="圖片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445" y="5994820"/>
            <a:ext cx="526126" cy="526126"/>
          </a:xfrm>
          <a:prstGeom prst="rect">
            <a:avLst/>
          </a:prstGeom>
        </p:spPr>
      </p:pic>
      <p:pic>
        <p:nvPicPr>
          <p:cNvPr id="33" name="圖片 3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10" r="36798" b="57828"/>
          <a:stretch/>
        </p:blipFill>
        <p:spPr>
          <a:xfrm>
            <a:off x="4027054" y="5684469"/>
            <a:ext cx="965105" cy="869344"/>
          </a:xfrm>
          <a:prstGeom prst="rect">
            <a:avLst/>
          </a:prstGeom>
        </p:spPr>
      </p:pic>
      <p:sp>
        <p:nvSpPr>
          <p:cNvPr id="34" name="直線圖說文字 2 33"/>
          <p:cNvSpPr/>
          <p:nvPr/>
        </p:nvSpPr>
        <p:spPr>
          <a:xfrm>
            <a:off x="4509604" y="2638098"/>
            <a:ext cx="4022835" cy="2573250"/>
          </a:xfrm>
          <a:prstGeom prst="borderCallout2">
            <a:avLst>
              <a:gd name="adj1" fmla="val 67697"/>
              <a:gd name="adj2" fmla="val -3848"/>
              <a:gd name="adj3" fmla="val 68067"/>
              <a:gd name="adj4" fmla="val -13874"/>
              <a:gd name="adj5" fmla="val 80132"/>
              <a:gd name="adj6" fmla="val -29540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基礎</a:t>
            </a:r>
            <a:r>
              <a:rPr lang="en-US" altLang="zh-TW" sz="1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第三方資安檢測高度風險</a:t>
            </a:r>
            <a:r>
              <a:rPr lang="en-US" altLang="zh-TW" sz="1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含</a:t>
            </a:r>
            <a:r>
              <a:rPr lang="en-US" altLang="zh-TW" sz="1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以上為零</a:t>
            </a:r>
            <a:endParaRPr lang="en-US" altLang="zh-TW" sz="1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必要功能</a:t>
            </a:r>
            <a:r>
              <a:rPr lang="en-US" altLang="zh-TW" sz="1400" b="1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(7</a:t>
            </a:r>
            <a:r>
              <a:rPr lang="zh-TW" altLang="en-US" sz="1400" b="1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項</a:t>
            </a:r>
            <a:r>
              <a:rPr lang="en-US" altLang="zh-TW" sz="1400" b="1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285750" lvl="1" indent="-285750">
              <a:buFont typeface="Wingdings" panose="05000000000000000000" pitchFamily="2" charset="2"/>
              <a:buChar char="ü"/>
            </a:pPr>
            <a:r>
              <a:rPr lang="en-US" altLang="zh-TW" sz="1400" b="1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A.</a:t>
            </a:r>
            <a:r>
              <a:rPr lang="zh-TW" altLang="en-US" sz="1400" b="1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設備</a:t>
            </a:r>
            <a:r>
              <a:rPr lang="en-US" altLang="zh-TW" sz="1400" b="1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400" b="1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系統連線設定管理功能</a:t>
            </a:r>
            <a:endParaRPr lang="en-US" altLang="zh-TW" sz="1400" b="1" dirty="0">
              <a:solidFill>
                <a:srgbClr val="3333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lvl="1" indent="-285750">
              <a:buFont typeface="Wingdings" panose="05000000000000000000" pitchFamily="2" charset="2"/>
              <a:buChar char="ü"/>
            </a:pPr>
            <a:r>
              <a:rPr lang="en-US" altLang="zh-TW" sz="1400" b="1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B.</a:t>
            </a:r>
            <a:r>
              <a:rPr lang="zh-TW" altLang="en-US" sz="1400" b="1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資料擷取與儲存管理功能</a:t>
            </a:r>
            <a:endParaRPr lang="en-US" altLang="zh-TW" sz="1400" b="1" dirty="0">
              <a:solidFill>
                <a:srgbClr val="3333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lvl="1" indent="-28575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zh-TW" sz="1400" b="1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C.</a:t>
            </a:r>
            <a:r>
              <a:rPr lang="zh-TW" altLang="en-US" sz="1400" b="1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設備</a:t>
            </a:r>
            <a:r>
              <a:rPr lang="en-US" altLang="zh-TW" sz="1400" b="1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400" b="1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系統稼動管理功能</a:t>
            </a:r>
            <a:endParaRPr lang="en-US" altLang="zh-TW" sz="1400" b="1" dirty="0">
              <a:solidFill>
                <a:srgbClr val="3333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lvl="1" indent="-28575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zh-TW" sz="1400" b="1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D.</a:t>
            </a:r>
            <a:r>
              <a:rPr lang="zh-TW" altLang="en-US" sz="1400" b="1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設備</a:t>
            </a:r>
            <a:r>
              <a:rPr lang="en-US" altLang="zh-TW" sz="1400" b="1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400" b="1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系統完工計量管理功能</a:t>
            </a:r>
            <a:endParaRPr lang="en-US" altLang="zh-TW" sz="1400" b="1" dirty="0">
              <a:solidFill>
                <a:srgbClr val="3333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lvl="1" indent="-28575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zh-TW" sz="1400" b="1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E.</a:t>
            </a:r>
            <a:r>
              <a:rPr lang="zh-TW" altLang="en-US" sz="1400" b="1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設備</a:t>
            </a:r>
            <a:r>
              <a:rPr lang="en-US" altLang="zh-TW" sz="1400" b="1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400" b="1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系統操作歷程記錄功能</a:t>
            </a:r>
            <a:endParaRPr lang="en-US" altLang="zh-TW" sz="1400" b="1" dirty="0">
              <a:solidFill>
                <a:srgbClr val="3333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lvl="1" indent="-28575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zh-TW" sz="1400" b="1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F.</a:t>
            </a:r>
            <a:r>
              <a:rPr lang="zh-TW" altLang="en-US" sz="1400" b="1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設備</a:t>
            </a:r>
            <a:r>
              <a:rPr lang="en-US" altLang="zh-TW" sz="1400" b="1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400" b="1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系統異常主動通報功能</a:t>
            </a:r>
            <a:endParaRPr lang="en-US" altLang="zh-TW" sz="1400" b="1" dirty="0">
              <a:solidFill>
                <a:srgbClr val="3333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lvl="1" indent="-28575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zh-TW" sz="1400" b="1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G.</a:t>
            </a:r>
            <a:r>
              <a:rPr lang="zh-TW" altLang="en-US" sz="1400" b="1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設備</a:t>
            </a:r>
            <a:r>
              <a:rPr lang="en-US" altLang="zh-TW" sz="1400" b="1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400" b="1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系統能耗管理功能</a:t>
            </a:r>
            <a:endParaRPr lang="en-US" altLang="zh-TW" sz="1400" b="1" dirty="0">
              <a:solidFill>
                <a:srgbClr val="3333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33350" lvl="1" indent="-133350">
              <a:spcBef>
                <a:spcPts val="0"/>
              </a:spcBef>
            </a:pPr>
            <a:r>
              <a:rPr lang="zh-TW" altLang="en-US" sz="1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建議功能</a:t>
            </a:r>
            <a:r>
              <a:rPr lang="en-US" altLang="zh-TW" sz="1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pPr marL="285750" lvl="1" indent="-28575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zh-TW" altLang="en-US" sz="1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設備</a:t>
            </a:r>
            <a:r>
              <a:rPr lang="en-US" altLang="zh-TW" sz="1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系統工單完工時間預估</a:t>
            </a:r>
            <a:endParaRPr lang="en-US" altLang="zh-TW" sz="1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lvl="1" indent="-28575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zh-TW" altLang="en-US" sz="1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國際相容通訊協定</a:t>
            </a:r>
            <a:endParaRPr lang="en-US" altLang="zh-TW" sz="1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35" name="直線接點 34"/>
          <p:cNvCxnSpPr/>
          <p:nvPr/>
        </p:nvCxnSpPr>
        <p:spPr>
          <a:xfrm flipV="1">
            <a:off x="4136232" y="5447908"/>
            <a:ext cx="0" cy="621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直線圖說文字 2 35"/>
          <p:cNvSpPr/>
          <p:nvPr/>
        </p:nvSpPr>
        <p:spPr>
          <a:xfrm>
            <a:off x="5531760" y="5353398"/>
            <a:ext cx="3189453" cy="822994"/>
          </a:xfrm>
          <a:prstGeom prst="borderCallout2">
            <a:avLst>
              <a:gd name="adj1" fmla="val 75492"/>
              <a:gd name="adj2" fmla="val -3572"/>
              <a:gd name="adj3" fmla="val 75822"/>
              <a:gd name="adj4" fmla="val -16667"/>
              <a:gd name="adj5" fmla="val 84054"/>
              <a:gd name="adj6" fmla="val -2604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3350" indent="-133350"/>
            <a:r>
              <a:rPr lang="zh-TW" altLang="en-US" sz="1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機聯網範圍</a:t>
            </a:r>
            <a:endParaRPr lang="en-US" altLang="zh-TW" sz="1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33350" indent="-133350"/>
            <a:r>
              <a:rPr lang="en-US" altLang="zh-TW" sz="1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1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輔導業者既有</a:t>
            </a:r>
            <a:r>
              <a:rPr lang="zh-TW" altLang="en-US" sz="1400" b="1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生產線設備</a:t>
            </a:r>
            <a:r>
              <a:rPr lang="en-US" altLang="zh-TW" sz="1400" b="1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400" b="1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系統</a:t>
            </a:r>
            <a:r>
              <a:rPr lang="zh-TW" altLang="en-US" sz="1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建立</a:t>
            </a:r>
            <a:r>
              <a:rPr lang="zh-TW" altLang="en-US" sz="1400" b="1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機聯網</a:t>
            </a:r>
            <a:r>
              <a:rPr lang="zh-TW" altLang="en-US" sz="1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與基本生產管理功能</a:t>
            </a:r>
            <a:r>
              <a:rPr lang="zh-TW" altLang="en-US" sz="1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7" name="文字方塊 36"/>
          <p:cNvSpPr txBox="1"/>
          <p:nvPr/>
        </p:nvSpPr>
        <p:spPr>
          <a:xfrm>
            <a:off x="986454" y="5811902"/>
            <a:ext cx="8745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靈活反應</a:t>
            </a:r>
          </a:p>
        </p:txBody>
      </p:sp>
      <p:pic>
        <p:nvPicPr>
          <p:cNvPr id="38" name="圖片 3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114" b="43899"/>
          <a:stretch/>
        </p:blipFill>
        <p:spPr>
          <a:xfrm>
            <a:off x="2399456" y="3156372"/>
            <a:ext cx="1033031" cy="805798"/>
          </a:xfrm>
          <a:prstGeom prst="rect">
            <a:avLst/>
          </a:prstGeom>
        </p:spPr>
      </p:pic>
      <p:pic>
        <p:nvPicPr>
          <p:cNvPr id="39" name="圖片 3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1818" y1="37013" x2="31818" y2="370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595" y="5474396"/>
            <a:ext cx="590273" cy="590273"/>
          </a:xfrm>
          <a:prstGeom prst="rect">
            <a:avLst/>
          </a:prstGeom>
        </p:spPr>
      </p:pic>
      <p:sp>
        <p:nvSpPr>
          <p:cNvPr id="40" name="五邊形 39"/>
          <p:cNvSpPr/>
          <p:nvPr/>
        </p:nvSpPr>
        <p:spPr bwMode="auto">
          <a:xfrm>
            <a:off x="745879" y="2564711"/>
            <a:ext cx="897530" cy="504000"/>
          </a:xfrm>
          <a:prstGeom prst="homePlate">
            <a:avLst>
              <a:gd name="adj" fmla="val 26640"/>
            </a:avLst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zh-TW" altLang="en-US" sz="1200" b="1" dirty="0">
                <a:latin typeface="微軟正黑體" pitchFamily="34" charset="-120"/>
                <a:ea typeface="微軟正黑體" pitchFamily="34" charset="-120"/>
              </a:rPr>
              <a:t>無聯網基礎業者</a:t>
            </a:r>
          </a:p>
        </p:txBody>
      </p:sp>
      <p:sp>
        <p:nvSpPr>
          <p:cNvPr id="42" name="＞形箭號 41"/>
          <p:cNvSpPr/>
          <p:nvPr/>
        </p:nvSpPr>
        <p:spPr bwMode="auto">
          <a:xfrm>
            <a:off x="2840080" y="2564711"/>
            <a:ext cx="1296000" cy="504000"/>
          </a:xfrm>
          <a:prstGeom prst="chevron">
            <a:avLst>
              <a:gd name="adj" fmla="val 27286"/>
            </a:avLst>
          </a:prstGeom>
          <a:solidFill>
            <a:srgbClr val="FFE48F"/>
          </a:solidFill>
          <a:ln w="12700" cap="flat" cmpd="sng" algn="ctr">
            <a:solidFill>
              <a:srgbClr val="D09E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zh-TW" altLang="en-US" sz="1400" b="1" u="sng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可視化</a:t>
            </a:r>
            <a:endParaRPr lang="en-US" altLang="zh-TW" sz="1400" b="1" u="sng" dirty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en-US" altLang="zh-TW" sz="1050" b="1" u="sng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050" b="1" u="sng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看見問題</a:t>
            </a:r>
            <a:r>
              <a:rPr lang="en-US" altLang="zh-TW" sz="1050" b="1" u="sng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1050" b="1" u="sng" dirty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3" name="＞形箭號 42"/>
          <p:cNvSpPr/>
          <p:nvPr/>
        </p:nvSpPr>
        <p:spPr bwMode="auto">
          <a:xfrm>
            <a:off x="1574464" y="2564711"/>
            <a:ext cx="1368000" cy="504000"/>
          </a:xfrm>
          <a:prstGeom prst="chevron">
            <a:avLst>
              <a:gd name="adj" fmla="val 27286"/>
            </a:avLst>
          </a:prstGeom>
          <a:solidFill>
            <a:srgbClr val="FFE48F"/>
          </a:solidFill>
          <a:ln w="12700" cap="flat" cmpd="sng" algn="ctr">
            <a:solidFill>
              <a:srgbClr val="D09E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zh-TW" altLang="en-US" sz="1400" b="1" u="sng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聯網化</a:t>
            </a:r>
            <a:endParaRPr lang="en-US" altLang="zh-TW" sz="1400" b="1" u="sng" dirty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en-US" altLang="zh-TW" sz="1050" b="1" u="sng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050" b="1" u="sng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資料記錄</a:t>
            </a:r>
            <a:r>
              <a:rPr lang="en-US" altLang="zh-TW" sz="1050" b="1" u="sng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1050" b="1" u="sng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傳遞</a:t>
            </a:r>
            <a:r>
              <a:rPr lang="en-US" altLang="zh-TW" sz="1050" b="1" u="sng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1050" b="1" u="sng" dirty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4" name="文字方塊 43"/>
          <p:cNvSpPr txBox="1"/>
          <p:nvPr/>
        </p:nvSpPr>
        <p:spPr>
          <a:xfrm>
            <a:off x="5531760" y="6197780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政府經費上限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新台幣</a:t>
            </a:r>
            <a:r>
              <a:rPr lang="en-US" altLang="zh-TW" sz="2000" b="1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50</a:t>
            </a:r>
            <a:r>
              <a:rPr lang="zh-TW" altLang="en-US" sz="2000" b="1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萬元</a:t>
            </a:r>
            <a:endParaRPr lang="en-US" altLang="zh-TW" sz="2000" b="1" dirty="0">
              <a:solidFill>
                <a:srgbClr val="3333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廠商自籌款比例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en-US" altLang="zh-TW" b="1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50%(</a:t>
            </a:r>
            <a:r>
              <a:rPr lang="zh-TW" altLang="en-US" b="1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含</a:t>
            </a:r>
            <a:r>
              <a:rPr lang="en-US" altLang="zh-TW" b="1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以上</a:t>
            </a:r>
          </a:p>
        </p:txBody>
      </p:sp>
      <p:sp>
        <p:nvSpPr>
          <p:cNvPr id="41" name="標題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838054"/>
          </a:xfrm>
        </p:spPr>
        <p:txBody>
          <a:bodyPr/>
          <a:lstStyle/>
          <a:p>
            <a:r>
              <a:rPr lang="zh-TW" altLang="en-US" sz="3600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參、疫後</a:t>
            </a:r>
            <a:r>
              <a:rPr lang="en-US" altLang="zh-TW" sz="3600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SMU</a:t>
            </a:r>
            <a:r>
              <a:rPr lang="zh-TW" altLang="en-US" sz="3600" b="1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輔導計畫說明</a:t>
            </a:r>
          </a:p>
        </p:txBody>
      </p:sp>
    </p:spTree>
    <p:extLst>
      <p:ext uri="{BB962C8B-B14F-4D97-AF65-F5344CB8AC3E}">
        <p14:creationId xmlns:p14="http://schemas.microsoft.com/office/powerpoint/2010/main" val="2516220699"/>
      </p:ext>
    </p:extLst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文字方塊 55"/>
          <p:cNvSpPr txBox="1"/>
          <p:nvPr/>
        </p:nvSpPr>
        <p:spPr>
          <a:xfrm>
            <a:off x="6049363" y="3381367"/>
            <a:ext cx="2783725" cy="281448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noAutofit/>
          </a:bodyPr>
          <a:lstStyle/>
          <a:p>
            <a:pPr algn="just">
              <a:lnSpc>
                <a:spcPts val="1600"/>
              </a:lnSpc>
            </a:pPr>
            <a:endParaRPr lang="zh-TW" altLang="en-US" sz="105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0424" name="AutoShape 8" descr="Packing free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0426" name="AutoShape 10" descr="Packing free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0428" name="AutoShape 12" descr="Packing free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1" name="文字方塊 70"/>
          <p:cNvSpPr txBox="1"/>
          <p:nvPr/>
        </p:nvSpPr>
        <p:spPr>
          <a:xfrm>
            <a:off x="233853" y="725966"/>
            <a:ext cx="74751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二、疫後特別預算</a:t>
            </a:r>
            <a:r>
              <a:rPr lang="en-US" altLang="zh-TW" sz="24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24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協助製造業智慧應用升級輔導計畫</a:t>
            </a:r>
            <a:endParaRPr lang="en-US" altLang="zh-TW" sz="2400" b="1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        第二階段</a:t>
            </a:r>
            <a:r>
              <a:rPr lang="en-US" altLang="zh-TW" sz="2400" b="1" dirty="0">
                <a:latin typeface="微軟正黑體" pitchFamily="34" charset="-120"/>
                <a:ea typeface="微軟正黑體" pitchFamily="34" charset="-120"/>
              </a:rPr>
              <a:t>: SMU-Phase II</a:t>
            </a:r>
            <a:endParaRPr lang="zh-TW" altLang="en-US" sz="24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3" name="文字方塊 42"/>
          <p:cNvSpPr txBox="1"/>
          <p:nvPr/>
        </p:nvSpPr>
        <p:spPr>
          <a:xfrm>
            <a:off x="460376" y="1438997"/>
            <a:ext cx="83181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588">
              <a:lnSpc>
                <a:spcPts val="2400"/>
              </a:lnSpc>
            </a:pPr>
            <a:r>
              <a:rPr lang="zh-TW" altLang="zh-TW" sz="1800" b="1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機械業者</a:t>
            </a: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受輔導業者</a:t>
            </a: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所製造之機械設備，或</a:t>
            </a:r>
            <a:r>
              <a:rPr lang="zh-TW" altLang="zh-TW" sz="1800" b="1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製造業者</a:t>
            </a: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受輔導業者</a:t>
            </a: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現有產線機械設備或新購之機械設備</a:t>
            </a:r>
            <a:r>
              <a:rPr lang="zh-TW" altLang="zh-TW" sz="1800" b="1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已具備機械設備聯網</a:t>
            </a:r>
            <a:r>
              <a:rPr lang="zh-TW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zh-TW" sz="1800" b="1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設備稼動率可視化</a:t>
            </a:r>
            <a:r>
              <a:rPr lang="zh-TW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之基礎下，經由本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署</a:t>
            </a:r>
            <a:r>
              <a:rPr lang="zh-TW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「技術服務能量登錄合格機構」</a:t>
            </a: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輔導單位</a:t>
            </a: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輔導協助</a:t>
            </a:r>
            <a:r>
              <a:rPr lang="zh-TW" altLang="zh-TW" sz="1800" b="1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智慧應用升級</a:t>
            </a:r>
            <a:r>
              <a:rPr lang="zh-TW" altLang="en-US" sz="1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須局部設備</a:t>
            </a:r>
            <a:r>
              <a:rPr lang="zh-TW" altLang="en-US" sz="1800" b="1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導入設備能耗管理功能</a:t>
            </a: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0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7059613" y="6356176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altLang="zh-TW"/>
              <a:t> </a:t>
            </a:r>
            <a:fld id="{31CB5F36-9976-4ADA-991D-41FF0EF969CC}" type="slidenum">
              <a:rPr lang="en-US" altLang="zh-TW" b="1" smtClean="0"/>
              <a:pPr>
                <a:defRPr/>
              </a:pPr>
              <a:t>4</a:t>
            </a:fld>
            <a:endParaRPr lang="en-US" altLang="zh-TW" b="1" dirty="0"/>
          </a:p>
        </p:txBody>
      </p:sp>
      <p:sp>
        <p:nvSpPr>
          <p:cNvPr id="54" name="文字方塊 53"/>
          <p:cNvSpPr txBox="1"/>
          <p:nvPr/>
        </p:nvSpPr>
        <p:spPr>
          <a:xfrm>
            <a:off x="939434" y="3403877"/>
            <a:ext cx="1809000" cy="32643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pPr algn="just"/>
            <a:endParaRPr lang="zh-TW" altLang="en-US" sz="105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5" name="文字方塊 54"/>
          <p:cNvSpPr txBox="1"/>
          <p:nvPr/>
        </p:nvSpPr>
        <p:spPr>
          <a:xfrm>
            <a:off x="2654949" y="3396606"/>
            <a:ext cx="3368841" cy="32715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noAutofit/>
          </a:bodyPr>
          <a:lstStyle/>
          <a:p>
            <a:pPr algn="just">
              <a:lnSpc>
                <a:spcPts val="1600"/>
              </a:lnSpc>
            </a:pPr>
            <a:endParaRPr lang="zh-TW" altLang="en-US" sz="105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7" name="五邊形 56"/>
          <p:cNvSpPr/>
          <p:nvPr/>
        </p:nvSpPr>
        <p:spPr bwMode="auto">
          <a:xfrm>
            <a:off x="118255" y="2816696"/>
            <a:ext cx="840064" cy="468000"/>
          </a:xfrm>
          <a:prstGeom prst="homePlate">
            <a:avLst>
              <a:gd name="adj" fmla="val 26640"/>
            </a:avLst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zh-TW" altLang="en-US" sz="1200" b="1" dirty="0">
                <a:latin typeface="微軟正黑體" pitchFamily="34" charset="-120"/>
                <a:ea typeface="微軟正黑體" pitchFamily="34" charset="-120"/>
              </a:rPr>
              <a:t>有聯網基礎業者</a:t>
            </a:r>
          </a:p>
        </p:txBody>
      </p:sp>
      <p:sp>
        <p:nvSpPr>
          <p:cNvPr id="58" name="＞形箭號 57"/>
          <p:cNvSpPr/>
          <p:nvPr/>
        </p:nvSpPr>
        <p:spPr bwMode="auto">
          <a:xfrm>
            <a:off x="939434" y="2816696"/>
            <a:ext cx="1836000" cy="468000"/>
          </a:xfrm>
          <a:prstGeom prst="chevron">
            <a:avLst>
              <a:gd name="adj" fmla="val 27286"/>
            </a:avLst>
          </a:prstGeom>
          <a:solidFill>
            <a:srgbClr val="FFE48F"/>
          </a:solidFill>
          <a:ln w="12700" cap="flat" cmpd="sng" algn="ctr">
            <a:solidFill>
              <a:srgbClr val="D09E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TW" sz="1400" b="1" u="sng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L2:</a:t>
            </a:r>
            <a:r>
              <a:rPr lang="zh-TW" altLang="en-US" sz="1400" b="1" u="sng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可視化</a:t>
            </a:r>
            <a:endParaRPr lang="en-US" altLang="zh-TW" sz="1400" b="1" u="sng" dirty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en-US" altLang="zh-TW" sz="1050" b="1" u="sng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050" b="1" u="sng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看見問題</a:t>
            </a:r>
            <a:r>
              <a:rPr lang="en-US" altLang="zh-TW" sz="1050" b="1" u="sng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1050" b="1" u="sng" dirty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9" name="＞形箭號 58"/>
          <p:cNvSpPr/>
          <p:nvPr/>
        </p:nvSpPr>
        <p:spPr bwMode="auto">
          <a:xfrm>
            <a:off x="2648134" y="2816696"/>
            <a:ext cx="2112928" cy="468000"/>
          </a:xfrm>
          <a:prstGeom prst="chevron">
            <a:avLst>
              <a:gd name="adj" fmla="val 27286"/>
            </a:avLst>
          </a:prstGeom>
          <a:solidFill>
            <a:srgbClr val="FFD85D"/>
          </a:solidFill>
          <a:ln w="12700" cap="flat" cmpd="sng" algn="ctr">
            <a:solidFill>
              <a:srgbClr val="D09E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TW" sz="1400" b="1" u="sng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L3:</a:t>
            </a:r>
            <a:r>
              <a:rPr lang="zh-TW" altLang="en-US" sz="1400" b="1" u="sng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透明化</a:t>
            </a:r>
            <a:endParaRPr lang="en-US" altLang="zh-TW" sz="1400" b="1" u="sng" dirty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en-US" altLang="zh-TW" sz="1050" b="1" u="sng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050" b="1" u="sng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了解問題</a:t>
            </a:r>
            <a:r>
              <a:rPr lang="en-US" altLang="zh-TW" sz="1050" b="1" u="sng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1050" b="1" u="sng" dirty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0" name="＞形箭號 59"/>
          <p:cNvSpPr/>
          <p:nvPr/>
        </p:nvSpPr>
        <p:spPr bwMode="auto">
          <a:xfrm>
            <a:off x="5947544" y="2816696"/>
            <a:ext cx="1512000" cy="468000"/>
          </a:xfrm>
          <a:prstGeom prst="chevron">
            <a:avLst>
              <a:gd name="adj" fmla="val 27286"/>
            </a:avLst>
          </a:prstGeom>
          <a:solidFill>
            <a:srgbClr val="FFCD2F"/>
          </a:solidFill>
          <a:ln w="12700" cap="flat" cmpd="sng" algn="ctr">
            <a:solidFill>
              <a:srgbClr val="FFC30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TW" sz="1400" b="1" u="sng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L4:</a:t>
            </a:r>
            <a:r>
              <a:rPr lang="zh-TW" altLang="en-US" sz="1400" b="1" u="sng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可預測</a:t>
            </a:r>
            <a:endParaRPr lang="en-US" altLang="zh-TW" sz="1400" b="1" u="sng" dirty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en-US" altLang="zh-TW" sz="1050" b="1" u="sng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050" b="1" u="sng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預測趨勢</a:t>
            </a:r>
            <a:r>
              <a:rPr lang="en-US" altLang="zh-TW" sz="1050" b="1" u="sng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</p:txBody>
      </p:sp>
      <p:sp>
        <p:nvSpPr>
          <p:cNvPr id="61" name="＞形箭號 60"/>
          <p:cNvSpPr/>
          <p:nvPr/>
        </p:nvSpPr>
        <p:spPr bwMode="auto">
          <a:xfrm>
            <a:off x="7361646" y="2823654"/>
            <a:ext cx="1512000" cy="468000"/>
          </a:xfrm>
          <a:prstGeom prst="chevron">
            <a:avLst>
              <a:gd name="adj" fmla="val 27286"/>
            </a:avLst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rgbClr val="D09E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TW" sz="1400" b="1" u="sng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L5:</a:t>
            </a:r>
            <a:r>
              <a:rPr lang="zh-TW" altLang="en-US" sz="1400" b="1" u="sng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自適化</a:t>
            </a:r>
            <a:endParaRPr lang="en-US" altLang="zh-TW" sz="1400" b="1" u="sng" dirty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en-US" altLang="zh-TW" sz="1050" b="1" u="sng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050" b="1" u="sng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優化調整</a:t>
            </a:r>
            <a:r>
              <a:rPr lang="en-US" altLang="zh-TW" sz="1050" b="1" u="sng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</p:txBody>
      </p:sp>
      <p:sp>
        <p:nvSpPr>
          <p:cNvPr id="62" name="文字方塊 61"/>
          <p:cNvSpPr txBox="1"/>
          <p:nvPr/>
        </p:nvSpPr>
        <p:spPr>
          <a:xfrm>
            <a:off x="110497" y="3388635"/>
            <a:ext cx="739811" cy="321710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eaVert" wrap="square" rtlCol="0" anchor="ctr">
            <a:noAutofit/>
          </a:bodyPr>
          <a:lstStyle/>
          <a:p>
            <a:pPr algn="ctr">
              <a:lnSpc>
                <a:spcPts val="1600"/>
              </a:lnSpc>
            </a:pPr>
            <a:endParaRPr lang="en-US" altLang="zh-TW" sz="1875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0" name="文字方塊 69"/>
          <p:cNvSpPr txBox="1"/>
          <p:nvPr/>
        </p:nvSpPr>
        <p:spPr>
          <a:xfrm>
            <a:off x="1082560" y="3403879"/>
            <a:ext cx="1350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sz="14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發生了什麼事</a:t>
            </a:r>
            <a:r>
              <a:rPr lang="en-US" altLang="zh-TW" sz="14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?</a:t>
            </a:r>
          </a:p>
        </p:txBody>
      </p:sp>
      <p:sp>
        <p:nvSpPr>
          <p:cNvPr id="73" name="文字方塊 72"/>
          <p:cNvSpPr txBox="1"/>
          <p:nvPr/>
        </p:nvSpPr>
        <p:spPr>
          <a:xfrm>
            <a:off x="2667965" y="3403878"/>
            <a:ext cx="17233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sz="14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為什麼發生這些事</a:t>
            </a:r>
            <a:r>
              <a:rPr lang="en-US" altLang="zh-TW" sz="14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?</a:t>
            </a:r>
          </a:p>
        </p:txBody>
      </p:sp>
      <p:sp>
        <p:nvSpPr>
          <p:cNvPr id="75" name="文字方塊 74"/>
          <p:cNvSpPr txBox="1"/>
          <p:nvPr/>
        </p:nvSpPr>
        <p:spPr>
          <a:xfrm>
            <a:off x="223772" y="3858271"/>
            <a:ext cx="473206" cy="278470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TW" altLang="en-US" sz="1875" b="1" dirty="0">
                <a:latin typeface="微軟正黑體" pitchFamily="34" charset="-120"/>
                <a:ea typeface="微軟正黑體" pitchFamily="34" charset="-120"/>
              </a:rPr>
              <a:t>具機聯網稼動率可視化</a:t>
            </a:r>
          </a:p>
        </p:txBody>
      </p:sp>
      <p:sp>
        <p:nvSpPr>
          <p:cNvPr id="76" name="＞形箭號 75"/>
          <p:cNvSpPr/>
          <p:nvPr/>
        </p:nvSpPr>
        <p:spPr bwMode="auto">
          <a:xfrm>
            <a:off x="4647247" y="2816696"/>
            <a:ext cx="1417836" cy="468000"/>
          </a:xfrm>
          <a:prstGeom prst="chevron">
            <a:avLst>
              <a:gd name="adj" fmla="val 27286"/>
            </a:avLst>
          </a:prstGeom>
          <a:solidFill>
            <a:srgbClr val="FFC000">
              <a:alpha val="60000"/>
            </a:srgbClr>
          </a:solidFill>
          <a:ln w="12700" cap="flat" cmpd="sng" algn="ctr">
            <a:solidFill>
              <a:srgbClr val="D09E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zh-TW" altLang="en-US" sz="1400" b="1" u="sng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流程數位化</a:t>
            </a:r>
            <a:endParaRPr lang="en-US" altLang="zh-TW" sz="1400" b="1" u="sng" dirty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en-US" altLang="zh-TW" sz="1050" b="1" u="sng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050" b="1" u="sng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建立參考</a:t>
            </a:r>
            <a:r>
              <a:rPr lang="en-US" altLang="zh-TW" sz="1050" b="1" u="sng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1050" b="1" u="sng" dirty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7" name="文字方塊 76"/>
          <p:cNvSpPr txBox="1"/>
          <p:nvPr/>
        </p:nvSpPr>
        <p:spPr>
          <a:xfrm>
            <a:off x="4605954" y="3403878"/>
            <a:ext cx="15148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事件是否正常</a:t>
            </a:r>
            <a:r>
              <a:rPr lang="en-US" altLang="zh-TW" sz="14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?</a:t>
            </a:r>
          </a:p>
        </p:txBody>
      </p:sp>
      <p:sp>
        <p:nvSpPr>
          <p:cNvPr id="81" name="文字方塊 80"/>
          <p:cNvSpPr txBox="1"/>
          <p:nvPr/>
        </p:nvSpPr>
        <p:spPr>
          <a:xfrm>
            <a:off x="4727341" y="3844305"/>
            <a:ext cx="1254007" cy="2305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sz="1050" b="1" dirty="0">
                <a:latin typeface="微軟正黑體" pitchFamily="34" charset="-120"/>
                <a:ea typeface="微軟正黑體" pitchFamily="34" charset="-120"/>
              </a:rPr>
              <a:t>建議輔導方案</a:t>
            </a:r>
            <a:r>
              <a:rPr lang="en-US" altLang="zh-TW" sz="1050" b="1" dirty="0">
                <a:latin typeface="微軟正黑體" pitchFamily="34" charset="-120"/>
                <a:ea typeface="微軟正黑體" pitchFamily="34" charset="-120"/>
              </a:rPr>
              <a:t>:</a:t>
            </a:r>
          </a:p>
          <a:p>
            <a:pPr algn="just">
              <a:lnSpc>
                <a:spcPts val="1600"/>
              </a:lnSpc>
            </a:pPr>
            <a:r>
              <a:rPr lang="zh-TW" altLang="en-US" sz="1050" b="1" dirty="0">
                <a:latin typeface="微軟正黑體" pitchFamily="34" charset="-120"/>
                <a:ea typeface="微軟正黑體" pitchFamily="34" charset="-120"/>
              </a:rPr>
              <a:t>運用數位技術追蹤數據、建立作業標準參考數值、建立數位作業程序標準，並藉此優化標準</a:t>
            </a:r>
            <a:endParaRPr lang="en-US" altLang="zh-TW" sz="1050" b="1" dirty="0">
              <a:latin typeface="微軟正黑體" pitchFamily="34" charset="-120"/>
              <a:ea typeface="微軟正黑體" pitchFamily="34" charset="-120"/>
            </a:endParaRPr>
          </a:p>
          <a:p>
            <a:pPr marL="128588" indent="-128588" algn="just">
              <a:lnSpc>
                <a:spcPts val="1600"/>
              </a:lnSpc>
              <a:buFont typeface="Wingdings" panose="05000000000000000000" pitchFamily="2" charset="2"/>
              <a:buChar char="p"/>
            </a:pPr>
            <a:r>
              <a:rPr lang="zh-TW" altLang="en-US" sz="900" dirty="0">
                <a:latin typeface="微軟正黑體" pitchFamily="34" charset="-120"/>
                <a:ea typeface="微軟正黑體" pitchFamily="34" charset="-120"/>
              </a:rPr>
              <a:t>標準作業數位化、</a:t>
            </a:r>
            <a:endParaRPr lang="en-US" altLang="zh-TW" sz="900" dirty="0">
              <a:latin typeface="微軟正黑體" pitchFamily="34" charset="-120"/>
              <a:ea typeface="微軟正黑體" pitchFamily="34" charset="-120"/>
            </a:endParaRPr>
          </a:p>
          <a:p>
            <a:pPr marL="128588" indent="-128588" algn="just">
              <a:lnSpc>
                <a:spcPts val="1600"/>
              </a:lnSpc>
              <a:buFont typeface="Wingdings" panose="05000000000000000000" pitchFamily="2" charset="2"/>
              <a:buChar char="p"/>
            </a:pPr>
            <a:r>
              <a:rPr lang="zh-TW" altLang="en-US" sz="900" dirty="0">
                <a:latin typeface="微軟正黑體" pitchFamily="34" charset="-120"/>
                <a:ea typeface="微軟正黑體" pitchFamily="34" charset="-120"/>
              </a:rPr>
              <a:t>參考數值可視化</a:t>
            </a:r>
            <a:endParaRPr lang="en-US" altLang="zh-TW" sz="900" dirty="0">
              <a:latin typeface="微軟正黑體" pitchFamily="34" charset="-120"/>
              <a:ea typeface="微軟正黑體" pitchFamily="34" charset="-120"/>
            </a:endParaRPr>
          </a:p>
          <a:p>
            <a:pPr marL="128588" indent="-128588" algn="just">
              <a:lnSpc>
                <a:spcPts val="1600"/>
              </a:lnSpc>
              <a:buFont typeface="Wingdings" panose="05000000000000000000" pitchFamily="2" charset="2"/>
              <a:buChar char="p"/>
            </a:pPr>
            <a:r>
              <a:rPr lang="zh-TW" altLang="en-US" sz="900" dirty="0">
                <a:latin typeface="微軟正黑體" pitchFamily="34" charset="-120"/>
                <a:ea typeface="微軟正黑體" pitchFamily="34" charset="-120"/>
              </a:rPr>
              <a:t>即時差異比對</a:t>
            </a:r>
            <a:endParaRPr lang="en-US" altLang="zh-TW" sz="900" dirty="0">
              <a:latin typeface="微軟正黑體" pitchFamily="34" charset="-120"/>
              <a:ea typeface="微軟正黑體" pitchFamily="34" charset="-120"/>
            </a:endParaRPr>
          </a:p>
          <a:p>
            <a:pPr marL="128588" indent="-128588" algn="just">
              <a:lnSpc>
                <a:spcPts val="1600"/>
              </a:lnSpc>
              <a:buFont typeface="Wingdings" panose="05000000000000000000" pitchFamily="2" charset="2"/>
              <a:buChar char="p"/>
            </a:pPr>
            <a:r>
              <a:rPr lang="zh-TW" altLang="en-US" sz="900" dirty="0">
                <a:latin typeface="微軟正黑體" pitchFamily="34" charset="-120"/>
                <a:ea typeface="微軟正黑體" pitchFamily="34" charset="-120"/>
              </a:rPr>
              <a:t>流程數位可視化、</a:t>
            </a:r>
            <a:endParaRPr lang="en-US" altLang="zh-TW" sz="900" dirty="0">
              <a:latin typeface="微軟正黑體" pitchFamily="34" charset="-120"/>
              <a:ea typeface="微軟正黑體" pitchFamily="34" charset="-120"/>
            </a:endParaRPr>
          </a:p>
          <a:p>
            <a:pPr marL="128588" indent="-128588" algn="just">
              <a:lnSpc>
                <a:spcPts val="1600"/>
              </a:lnSpc>
              <a:buFont typeface="Wingdings" panose="05000000000000000000" pitchFamily="2" charset="2"/>
              <a:buChar char="p"/>
            </a:pPr>
            <a:r>
              <a:rPr lang="zh-TW" altLang="en-US" sz="900" dirty="0">
                <a:latin typeface="微軟正黑體" pitchFamily="34" charset="-120"/>
                <a:ea typeface="微軟正黑體" pitchFamily="34" charset="-120"/>
              </a:rPr>
              <a:t>事件分析。</a:t>
            </a:r>
            <a:endParaRPr lang="en-US" altLang="zh-TW" sz="9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2" name="文字方塊 81"/>
          <p:cNvSpPr txBox="1"/>
          <p:nvPr/>
        </p:nvSpPr>
        <p:spPr>
          <a:xfrm>
            <a:off x="7525200" y="3392760"/>
            <a:ext cx="13484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zh-TW" altLang="en-US" sz="14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如何自動反應</a:t>
            </a:r>
            <a:r>
              <a:rPr lang="en-US" altLang="zh-TW" sz="14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?</a:t>
            </a:r>
          </a:p>
        </p:txBody>
      </p:sp>
      <p:sp>
        <p:nvSpPr>
          <p:cNvPr id="83" name="文字方塊 82"/>
          <p:cNvSpPr txBox="1"/>
          <p:nvPr/>
        </p:nvSpPr>
        <p:spPr>
          <a:xfrm>
            <a:off x="6014623" y="3403877"/>
            <a:ext cx="1527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zh-TW" altLang="en-US" sz="14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哪些事要發生了</a:t>
            </a:r>
            <a:r>
              <a:rPr lang="en-US" altLang="zh-TW" sz="14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?</a:t>
            </a:r>
          </a:p>
        </p:txBody>
      </p:sp>
      <p:sp>
        <p:nvSpPr>
          <p:cNvPr id="86" name="文字方塊 85"/>
          <p:cNvSpPr txBox="1"/>
          <p:nvPr/>
        </p:nvSpPr>
        <p:spPr>
          <a:xfrm>
            <a:off x="897942" y="3800252"/>
            <a:ext cx="1821192" cy="255454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zh-TW" altLang="en-US" sz="105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詳述業者問題</a:t>
            </a:r>
            <a:r>
              <a:rPr lang="en-US" altLang="zh-TW" sz="105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9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1600"/>
              </a:lnSpc>
            </a:pPr>
            <a:r>
              <a:rPr lang="zh-TW" altLang="en-US" sz="9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訂單小型化生產、</a:t>
            </a:r>
            <a:r>
              <a:rPr lang="zh-TW" altLang="en-US" sz="975" b="1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單站</a:t>
            </a:r>
            <a:r>
              <a:rPr lang="en-US" altLang="zh-TW" sz="975" b="1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975" b="1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倉儲缺料</a:t>
            </a:r>
            <a:r>
              <a:rPr lang="zh-TW" altLang="en-US" sz="975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9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生產時間</a:t>
            </a:r>
            <a:r>
              <a:rPr lang="zh-TW" altLang="en-US" sz="975" b="1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不穩定使調度困難</a:t>
            </a:r>
            <a:r>
              <a:rPr lang="zh-TW" altLang="en-US" sz="975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9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刀具</a:t>
            </a:r>
            <a:r>
              <a:rPr lang="zh-TW" altLang="en-US" sz="975" b="1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成本</a:t>
            </a:r>
            <a:r>
              <a:rPr lang="zh-TW" altLang="en-US" sz="9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偏高、</a:t>
            </a:r>
            <a:r>
              <a:rPr lang="zh-TW" altLang="en-US" sz="975" b="1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模具故障</a:t>
            </a:r>
            <a:r>
              <a:rPr lang="zh-TW" altLang="en-US" sz="9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影響生產、衡量</a:t>
            </a:r>
            <a:r>
              <a:rPr lang="zh-TW" altLang="en-US" sz="975" b="1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績效不公</a:t>
            </a:r>
            <a:r>
              <a:rPr lang="zh-TW" altLang="en-US" sz="9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使員工消極、設備</a:t>
            </a:r>
            <a:r>
              <a:rPr lang="zh-TW" altLang="en-US" sz="975" b="1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故障</a:t>
            </a:r>
            <a:r>
              <a:rPr lang="zh-TW" altLang="en-US" sz="9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影響產出、</a:t>
            </a:r>
            <a:r>
              <a:rPr lang="zh-TW" altLang="en-US" sz="975" b="1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品質</a:t>
            </a:r>
            <a:r>
              <a:rPr lang="zh-TW" altLang="en-US" sz="9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不穩定造成退貨風險高</a:t>
            </a:r>
            <a:endParaRPr lang="en-US" altLang="zh-TW" sz="975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1600"/>
              </a:lnSpc>
            </a:pPr>
            <a:endParaRPr lang="en-US" altLang="zh-TW" sz="975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1600"/>
              </a:lnSpc>
            </a:pPr>
            <a:r>
              <a:rPr lang="zh-TW" altLang="en-US" sz="975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建議輔導方案</a:t>
            </a:r>
            <a:r>
              <a:rPr lang="en-US" altLang="zh-TW" sz="975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pPr>
              <a:lnSpc>
                <a:spcPts val="1600"/>
              </a:lnSpc>
            </a:pPr>
            <a:r>
              <a:rPr lang="zh-TW" altLang="en-US" sz="9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數位化</a:t>
            </a:r>
            <a:r>
              <a:rPr lang="zh-TW" altLang="en-US" sz="975" b="1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自動收集</a:t>
            </a:r>
            <a:r>
              <a:rPr lang="zh-TW" altLang="en-US" sz="9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數據，實現</a:t>
            </a:r>
            <a:r>
              <a:rPr lang="zh-TW" altLang="en-US" sz="975" b="1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資訊可視</a:t>
            </a:r>
            <a:r>
              <a:rPr lang="en-US" altLang="zh-TW" sz="9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9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人、機、料、法、環、測</a:t>
            </a:r>
            <a:r>
              <a:rPr lang="en-US" altLang="zh-TW" sz="9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9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，改為</a:t>
            </a:r>
            <a:r>
              <a:rPr lang="zh-TW" altLang="en-US" sz="975" b="1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數位管理</a:t>
            </a:r>
            <a:r>
              <a:rPr lang="zh-TW" altLang="en-US" sz="9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975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7" name="文字方塊 86"/>
          <p:cNvSpPr txBox="1"/>
          <p:nvPr/>
        </p:nvSpPr>
        <p:spPr>
          <a:xfrm>
            <a:off x="2599279" y="3823565"/>
            <a:ext cx="2155172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zh-TW" altLang="en-US" sz="105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建議輔導方案</a:t>
            </a:r>
            <a:r>
              <a:rPr lang="en-US" altLang="zh-TW" sz="105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05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跨系統數位整合</a:t>
            </a:r>
            <a:endParaRPr lang="en-US" altLang="zh-TW" sz="105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50019" indent="-150019">
              <a:lnSpc>
                <a:spcPts val="1600"/>
              </a:lnSpc>
              <a:buFont typeface="Wingdings" panose="05000000000000000000" pitchFamily="2" charset="2"/>
              <a:buChar char="ü"/>
            </a:pPr>
            <a:r>
              <a:rPr lang="zh-TW" altLang="en-US" sz="1000" b="1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訂單</a:t>
            </a:r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en-US" sz="1000" b="1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排程</a:t>
            </a:r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整合、易於安排生產</a:t>
            </a:r>
            <a:endParaRPr lang="en-US" altLang="zh-TW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50019" indent="-150019">
              <a:lnSpc>
                <a:spcPts val="1600"/>
              </a:lnSpc>
              <a:buFont typeface="Wingdings" panose="05000000000000000000" pitchFamily="2" charset="2"/>
              <a:buChar char="ü"/>
            </a:pPr>
            <a:r>
              <a:rPr lang="zh-TW" altLang="en-US" sz="1000" b="1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物料</a:t>
            </a:r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en-US" sz="1000" b="1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工單</a:t>
            </a:r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結合、知需求預訂貨</a:t>
            </a:r>
            <a:endParaRPr lang="en-US" altLang="zh-TW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50019" indent="-150019">
              <a:lnSpc>
                <a:spcPts val="1600"/>
              </a:lnSpc>
              <a:buFont typeface="Wingdings" panose="05000000000000000000" pitchFamily="2" charset="2"/>
              <a:buChar char="ü"/>
            </a:pPr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作業</a:t>
            </a:r>
            <a:r>
              <a:rPr lang="zh-TW" altLang="en-US" sz="1000" b="1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時間統計分析</a:t>
            </a:r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，知合理時間</a:t>
            </a:r>
            <a:endParaRPr lang="en-US" altLang="zh-TW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50019" indent="-150019">
              <a:lnSpc>
                <a:spcPts val="1600"/>
              </a:lnSpc>
              <a:buFont typeface="Wingdings" panose="05000000000000000000" pitchFamily="2" charset="2"/>
              <a:buChar char="ü"/>
            </a:pPr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刀具領用</a:t>
            </a:r>
            <a:r>
              <a:rPr lang="zh-TW" altLang="en-US" sz="1000" b="1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數位記錄</a:t>
            </a:r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，管理省成本</a:t>
            </a:r>
            <a:endParaRPr lang="en-US" altLang="zh-TW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50019" indent="-150019">
              <a:lnSpc>
                <a:spcPts val="1600"/>
              </a:lnSpc>
              <a:buFont typeface="Wingdings" panose="05000000000000000000" pitchFamily="2" charset="2"/>
              <a:buChar char="ü"/>
            </a:pPr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模具使用</a:t>
            </a:r>
            <a:r>
              <a:rPr lang="zh-TW" altLang="en-US" sz="1000" b="1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數位紀錄</a:t>
            </a:r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，維護易規劃</a:t>
            </a:r>
            <a:endParaRPr lang="en-US" altLang="zh-TW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50019" indent="-150019">
              <a:lnSpc>
                <a:spcPts val="1600"/>
              </a:lnSpc>
              <a:buFont typeface="Wingdings" panose="05000000000000000000" pitchFamily="2" charset="2"/>
              <a:buChar char="ü"/>
            </a:pPr>
            <a:r>
              <a:rPr lang="zh-TW" altLang="en-US" sz="1000" b="1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人員產能數位管理</a:t>
            </a:r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，獎勵好員工</a:t>
            </a:r>
            <a:endParaRPr lang="en-US" altLang="zh-TW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50019" indent="-150019">
              <a:lnSpc>
                <a:spcPts val="1600"/>
              </a:lnSpc>
              <a:buFont typeface="Wingdings" panose="05000000000000000000" pitchFamily="2" charset="2"/>
              <a:buChar char="ü"/>
            </a:pPr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設備數據</a:t>
            </a:r>
            <a:r>
              <a:rPr lang="zh-TW" altLang="en-US" sz="1000" b="1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異常預警</a:t>
            </a:r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，決策修產停</a:t>
            </a:r>
            <a:endParaRPr lang="en-US" altLang="zh-TW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50019" indent="-150019">
              <a:lnSpc>
                <a:spcPts val="1600"/>
              </a:lnSpc>
              <a:buFont typeface="Wingdings" panose="05000000000000000000" pitchFamily="2" charset="2"/>
              <a:buChar char="ü"/>
            </a:pPr>
            <a:r>
              <a:rPr lang="zh-TW" altLang="en-US" sz="1000" b="1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即時</a:t>
            </a:r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監測</a:t>
            </a:r>
            <a:r>
              <a:rPr lang="zh-TW" altLang="en-US" sz="1000" b="1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品質</a:t>
            </a:r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變化，降低不良率</a:t>
            </a:r>
            <a:endParaRPr lang="en-US" altLang="zh-TW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50019" indent="-150019">
              <a:lnSpc>
                <a:spcPts val="1600"/>
              </a:lnSpc>
              <a:buFont typeface="Wingdings" panose="05000000000000000000" pitchFamily="2" charset="2"/>
              <a:buChar char="ü"/>
            </a:pPr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及時</a:t>
            </a:r>
            <a:r>
              <a:rPr lang="zh-TW" altLang="en-US" sz="1000" b="1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能耗監測</a:t>
            </a:r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改善，節能又減碳</a:t>
            </a:r>
            <a:endParaRPr lang="en-US" altLang="zh-TW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8" name="文字方塊 87"/>
          <p:cNvSpPr txBox="1"/>
          <p:nvPr/>
        </p:nvSpPr>
        <p:spPr>
          <a:xfrm>
            <a:off x="6044016" y="3858271"/>
            <a:ext cx="28310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zh-TW" altLang="en-US" sz="105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建議輔導方案</a:t>
            </a:r>
            <a:r>
              <a:rPr lang="en-US" altLang="zh-TW" sz="105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05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導入進階智慧軟體</a:t>
            </a:r>
            <a:r>
              <a:rPr lang="en-US" altLang="zh-TW" sz="105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105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50019" indent="-150019">
              <a:lnSpc>
                <a:spcPts val="1600"/>
              </a:lnSpc>
              <a:buFont typeface="Wingdings" panose="05000000000000000000" pitchFamily="2" charset="2"/>
              <a:buChar char="ü"/>
            </a:pPr>
            <a:r>
              <a:rPr lang="zh-TW" altLang="en-US" sz="9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訂單與排程整合、預測完工時間</a:t>
            </a:r>
            <a:endParaRPr lang="en-US" altLang="zh-TW" sz="975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50019" indent="-150019">
              <a:lnSpc>
                <a:spcPts val="1600"/>
              </a:lnSpc>
              <a:buFont typeface="Wingdings" panose="05000000000000000000" pitchFamily="2" charset="2"/>
              <a:buChar char="ü"/>
            </a:pPr>
            <a:r>
              <a:rPr lang="zh-TW" altLang="en-US" sz="9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分析歷史數據與上游資訊，提前警示與催料</a:t>
            </a:r>
            <a:endParaRPr lang="en-US" altLang="zh-TW" sz="975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50019" indent="-150019">
              <a:lnSpc>
                <a:spcPts val="1600"/>
              </a:lnSpc>
              <a:buFont typeface="Wingdings" panose="05000000000000000000" pitchFamily="2" charset="2"/>
              <a:buChar char="ü"/>
            </a:pPr>
            <a:r>
              <a:rPr lang="zh-TW" altLang="en-US" sz="9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標準化流程、分析調整可行性，輔助優化效率</a:t>
            </a:r>
            <a:endParaRPr lang="en-US" altLang="zh-TW" sz="975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50019" indent="-150019">
              <a:lnSpc>
                <a:spcPts val="1600"/>
              </a:lnSpc>
              <a:buFont typeface="Wingdings" panose="05000000000000000000" pitchFamily="2" charset="2"/>
              <a:buChar char="ü"/>
            </a:pPr>
            <a:r>
              <a:rPr lang="zh-TW" altLang="en-US" sz="9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分析每日、每周用量，精準訂貨、庫存降低</a:t>
            </a:r>
            <a:endParaRPr lang="en-US" altLang="zh-TW" sz="975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50019" indent="-150019">
              <a:lnSpc>
                <a:spcPts val="1600"/>
              </a:lnSpc>
              <a:buFont typeface="Wingdings" panose="05000000000000000000" pitchFamily="2" charset="2"/>
              <a:buChar char="ü"/>
            </a:pPr>
            <a:r>
              <a:rPr lang="zh-TW" altLang="en-US" sz="9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分析模具次數與產品良率、預測保養時間</a:t>
            </a:r>
            <a:endParaRPr lang="en-US" altLang="zh-TW" sz="975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50019" indent="-150019">
              <a:lnSpc>
                <a:spcPts val="1600"/>
              </a:lnSpc>
              <a:buFont typeface="Wingdings" panose="05000000000000000000" pitchFamily="2" charset="2"/>
              <a:buChar char="ü"/>
            </a:pPr>
            <a:r>
              <a:rPr lang="zh-TW" altLang="en-US" sz="9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分析優秀員工，拔擢管理層級</a:t>
            </a:r>
            <a:endParaRPr lang="en-US" altLang="zh-TW" sz="975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50019" indent="-150019">
              <a:lnSpc>
                <a:spcPts val="1600"/>
              </a:lnSpc>
              <a:buFont typeface="Wingdings" panose="05000000000000000000" pitchFamily="2" charset="2"/>
              <a:buChar char="ü"/>
            </a:pPr>
            <a:r>
              <a:rPr lang="zh-TW" altLang="en-US" sz="9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分析異常，預估問題發生點，不讓設備故障</a:t>
            </a:r>
            <a:endParaRPr lang="en-US" altLang="zh-TW" sz="975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50019" indent="-150019">
              <a:lnSpc>
                <a:spcPts val="1600"/>
              </a:lnSpc>
              <a:buFont typeface="Wingdings" panose="05000000000000000000" pitchFamily="2" charset="2"/>
              <a:buChar char="ü"/>
            </a:pPr>
            <a:r>
              <a:rPr lang="zh-TW" altLang="en-US" sz="9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交叉分析檢測品質數據、預測缺陷原因</a:t>
            </a:r>
            <a:endParaRPr lang="en-US" altLang="zh-TW" sz="975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9" name="文字方塊 88"/>
          <p:cNvSpPr txBox="1"/>
          <p:nvPr/>
        </p:nvSpPr>
        <p:spPr>
          <a:xfrm>
            <a:off x="69488" y="3396606"/>
            <a:ext cx="874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sz="12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資訊即時記錄</a:t>
            </a:r>
            <a:r>
              <a:rPr lang="en-US" altLang="zh-TW" sz="12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12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傳遞</a:t>
            </a:r>
            <a:endParaRPr lang="en-US" altLang="zh-TW" sz="1200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4" name="標題 1"/>
          <p:cNvSpPr>
            <a:spLocks noGrp="1"/>
          </p:cNvSpPr>
          <p:nvPr>
            <p:ph type="title"/>
          </p:nvPr>
        </p:nvSpPr>
        <p:spPr>
          <a:xfrm>
            <a:off x="1331640" y="44624"/>
            <a:ext cx="7812360" cy="670225"/>
          </a:xfrm>
        </p:spPr>
        <p:txBody>
          <a:bodyPr/>
          <a:lstStyle/>
          <a:p>
            <a:pPr algn="l"/>
            <a:r>
              <a:rPr lang="zh-TW" altLang="en-US" sz="3600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參、疫後</a:t>
            </a:r>
            <a:r>
              <a:rPr lang="en-US" altLang="zh-TW" sz="3600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SMU</a:t>
            </a:r>
            <a:r>
              <a:rPr lang="zh-TW" altLang="en-US" sz="3600" b="1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輔導計畫說明</a:t>
            </a:r>
          </a:p>
        </p:txBody>
      </p:sp>
      <p:sp>
        <p:nvSpPr>
          <p:cNvPr id="45" name="文字方塊 44"/>
          <p:cNvSpPr txBox="1"/>
          <p:nvPr/>
        </p:nvSpPr>
        <p:spPr>
          <a:xfrm>
            <a:off x="6008805" y="6167045"/>
            <a:ext cx="3135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政府經費上限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新台幣</a:t>
            </a:r>
            <a:r>
              <a:rPr lang="en-US" altLang="zh-TW" sz="2000" b="1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110</a:t>
            </a:r>
            <a:r>
              <a:rPr lang="zh-TW" altLang="en-US" sz="2000" b="1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萬元</a:t>
            </a:r>
            <a:endParaRPr lang="en-US" altLang="zh-TW" sz="2000" b="1" dirty="0">
              <a:solidFill>
                <a:srgbClr val="3333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廠商自籌款比例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en-US" altLang="zh-TW" b="1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50%(</a:t>
            </a:r>
            <a:r>
              <a:rPr lang="zh-TW" altLang="en-US" b="1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含</a:t>
            </a:r>
            <a:r>
              <a:rPr lang="en-US" altLang="zh-TW" b="1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以上</a:t>
            </a:r>
          </a:p>
        </p:txBody>
      </p:sp>
    </p:spTree>
    <p:extLst>
      <p:ext uri="{BB962C8B-B14F-4D97-AF65-F5344CB8AC3E}">
        <p14:creationId xmlns:p14="http://schemas.microsoft.com/office/powerpoint/2010/main" val="3543697105"/>
      </p:ext>
    </p:extLst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文字方塊 71"/>
          <p:cNvSpPr txBox="1"/>
          <p:nvPr/>
        </p:nvSpPr>
        <p:spPr>
          <a:xfrm>
            <a:off x="467544" y="753808"/>
            <a:ext cx="72635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三、計畫申請模式：由輔導單位協助送件、提出申請</a:t>
            </a:r>
          </a:p>
        </p:txBody>
      </p:sp>
      <p:pic>
        <p:nvPicPr>
          <p:cNvPr id="37" name="圖片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517" y="1988840"/>
            <a:ext cx="8658096" cy="4055635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 </a:t>
            </a:r>
            <a:fld id="{31CB5F36-9976-4ADA-991D-41FF0EF969CC}" type="slidenum">
              <a:rPr lang="en-US" altLang="zh-TW" b="1" smtClean="0"/>
              <a:pPr>
                <a:defRPr/>
              </a:pPr>
              <a:t>5</a:t>
            </a:fld>
            <a:endParaRPr lang="en-US" altLang="zh-TW" b="1"/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1331640" y="44624"/>
            <a:ext cx="7812360" cy="709184"/>
          </a:xfrm>
        </p:spPr>
        <p:txBody>
          <a:bodyPr/>
          <a:lstStyle/>
          <a:p>
            <a:pPr algn="l"/>
            <a:r>
              <a:rPr lang="zh-TW" altLang="en-US" sz="3600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參、疫後</a:t>
            </a:r>
            <a:r>
              <a:rPr lang="en-US" altLang="zh-TW" sz="3600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SMU</a:t>
            </a:r>
            <a:r>
              <a:rPr lang="zh-TW" altLang="en-US" sz="3600" b="1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輔導計畫說明</a:t>
            </a:r>
          </a:p>
        </p:txBody>
      </p:sp>
    </p:spTree>
    <p:extLst>
      <p:ext uri="{BB962C8B-B14F-4D97-AF65-F5344CB8AC3E}">
        <p14:creationId xmlns:p14="http://schemas.microsoft.com/office/powerpoint/2010/main" val="898801134"/>
      </p:ext>
    </p:extLst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393209" y="980728"/>
            <a:ext cx="72635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四、申請資格：有關申請之企業應符合下列申請資格</a:t>
            </a:r>
          </a:p>
        </p:txBody>
      </p:sp>
      <p:pic>
        <p:nvPicPr>
          <p:cNvPr id="12" name="Picture 4" descr="http://www.myfreephotoshop.com/wp-content/uploads/2013/03/11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044077"/>
            <a:ext cx="2232248" cy="1558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矩形 12"/>
          <p:cNvSpPr/>
          <p:nvPr/>
        </p:nvSpPr>
        <p:spPr>
          <a:xfrm>
            <a:off x="639325" y="1486813"/>
            <a:ext cx="570237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lvl="1" indent="-447675" algn="just" defTabSz="901700">
              <a:spcBef>
                <a:spcPts val="600"/>
              </a:spcBef>
            </a:pPr>
            <a:r>
              <a:rPr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	</a:t>
            </a:r>
            <a:r>
              <a:rPr lang="zh-TW" altLang="en-US" b="1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輔導單位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：在中華民國境內依法辦理</a:t>
            </a:r>
            <a:r>
              <a:rPr lang="zh-TW" altLang="en-US" b="1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公司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登記或商業登記、</a:t>
            </a:r>
            <a:r>
              <a:rPr lang="zh-TW" altLang="en-US" b="1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法人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登記、</a:t>
            </a:r>
            <a:r>
              <a:rPr lang="zh-TW" altLang="en-US" b="1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大專院校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經主管機關核准設立，且為經濟部產發署</a:t>
            </a:r>
            <a:r>
              <a:rPr lang="zh-TW" altLang="en-US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b="1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技術服務能量登錄合格機構</a:t>
            </a:r>
            <a:r>
              <a:rPr lang="zh-TW" altLang="en-US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</a:t>
            </a:r>
            <a:r>
              <a:rPr lang="zh-TW" altLang="en-US" b="1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自動化</a:t>
            </a:r>
            <a:r>
              <a:rPr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(AU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</a:t>
            </a:r>
            <a:r>
              <a:rPr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b="1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資訊</a:t>
            </a:r>
            <a:r>
              <a:rPr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(IT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</a:t>
            </a:r>
            <a:r>
              <a:rPr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b="1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資料經濟</a:t>
            </a:r>
            <a:r>
              <a:rPr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(DA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</a:t>
            </a:r>
            <a:r>
              <a:rPr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en-US" b="1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系統整合</a:t>
            </a:r>
            <a:r>
              <a:rPr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(SI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</a:t>
            </a:r>
            <a:r>
              <a:rPr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等服務機構</a:t>
            </a:r>
            <a:r>
              <a:rPr lang="zh-TW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4" name="Picture 8" descr="相關圖片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8236" y="3482178"/>
            <a:ext cx="2207673" cy="1819030"/>
          </a:xfrm>
          <a:prstGeom prst="rect">
            <a:avLst/>
          </a:prstGeom>
          <a:noFill/>
        </p:spPr>
      </p:pic>
      <p:pic>
        <p:nvPicPr>
          <p:cNvPr id="15" name="Picture 4" descr="相關圖片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7249" y="1561332"/>
            <a:ext cx="2265674" cy="1435620"/>
          </a:xfrm>
          <a:prstGeom prst="rect">
            <a:avLst/>
          </a:prstGeom>
          <a:noFill/>
        </p:spPr>
      </p:pic>
      <p:sp>
        <p:nvSpPr>
          <p:cNvPr id="16" name="矩形 15"/>
          <p:cNvSpPr/>
          <p:nvPr/>
        </p:nvSpPr>
        <p:spPr>
          <a:xfrm>
            <a:off x="771723" y="5663625"/>
            <a:ext cx="54375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lvl="1" indent="-447675" algn="just" defTabSz="901700">
              <a:spcBef>
                <a:spcPts val="600"/>
              </a:spcBef>
              <a:spcAft>
                <a:spcPts val="0"/>
              </a:spcAft>
            </a:pPr>
            <a:r>
              <a:rPr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	</a:t>
            </a:r>
            <a:r>
              <a:rPr lang="zh-TW" altLang="en-US" b="1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其他資格</a:t>
            </a:r>
            <a:r>
              <a:rPr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如：淨值不得為負值、非金融機構拒絕往來戶、</a:t>
            </a:r>
            <a:r>
              <a:rPr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年內無欠繳應納稅捐情事等</a:t>
            </a:r>
            <a:r>
              <a:rPr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740643" y="3429800"/>
            <a:ext cx="62239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lvl="1" indent="-447675" algn="just" defTabSz="901700">
              <a:spcBef>
                <a:spcPts val="600"/>
              </a:spcBef>
              <a:spcAft>
                <a:spcPts val="0"/>
              </a:spcAft>
            </a:pPr>
            <a:r>
              <a:rPr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	</a:t>
            </a:r>
            <a:r>
              <a:rPr lang="zh-TW" altLang="en-US" b="1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受輔導業者</a:t>
            </a:r>
            <a:r>
              <a:rPr lang="zh-TW" altLang="en-US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在中華民國境內依法辦理</a:t>
            </a:r>
            <a:r>
              <a:rPr lang="zh-TW" altLang="en-US" b="1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公司登記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en-US" b="1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商業登記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，並有</a:t>
            </a:r>
            <a:r>
              <a:rPr lang="zh-TW" altLang="en-US" b="1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工廠登記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證明文件之國內製造業者。</a:t>
            </a:r>
          </a:p>
        </p:txBody>
      </p:sp>
      <p:pic>
        <p:nvPicPr>
          <p:cNvPr id="18" name="Picture 2" descr="「manufacturing png」的圖片搜尋結果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0514" y="4118563"/>
            <a:ext cx="3150865" cy="1289061"/>
          </a:xfrm>
          <a:prstGeom prst="rect">
            <a:avLst/>
          </a:prstGeom>
          <a:noFill/>
        </p:spPr>
      </p:pic>
      <p:sp>
        <p:nvSpPr>
          <p:cNvPr id="19" name="文字方塊 18"/>
          <p:cNvSpPr txBox="1"/>
          <p:nvPr/>
        </p:nvSpPr>
        <p:spPr>
          <a:xfrm>
            <a:off x="1076889" y="2795124"/>
            <a:ext cx="589616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05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技術服務能量登錄合格機構查詢網址：</a:t>
            </a:r>
            <a:endParaRPr lang="en-US" altLang="zh-TW" sz="1050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105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https://assist.nat.gov.tw/wSite/sp?xdUrl=/wSite/sp/tech/enterpriseQualifiedList.jsp&amp;mp=2</a:t>
            </a:r>
            <a:endParaRPr lang="zh-TW" altLang="en-US" sz="1050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 </a:t>
            </a:r>
            <a:fld id="{31CB5F36-9976-4ADA-991D-41FF0EF969CC}" type="slidenum">
              <a:rPr lang="en-US" altLang="zh-TW" b="1" smtClean="0"/>
              <a:pPr>
                <a:defRPr/>
              </a:pPr>
              <a:t>6</a:t>
            </a:fld>
            <a:endParaRPr lang="en-US" altLang="zh-TW" b="1"/>
          </a:p>
        </p:txBody>
      </p:sp>
      <p:sp>
        <p:nvSpPr>
          <p:cNvPr id="20" name="標題 1"/>
          <p:cNvSpPr>
            <a:spLocks noGrp="1"/>
          </p:cNvSpPr>
          <p:nvPr>
            <p:ph type="title"/>
          </p:nvPr>
        </p:nvSpPr>
        <p:spPr>
          <a:xfrm>
            <a:off x="1403648" y="44624"/>
            <a:ext cx="7740352" cy="664548"/>
          </a:xfrm>
        </p:spPr>
        <p:txBody>
          <a:bodyPr/>
          <a:lstStyle/>
          <a:p>
            <a:pPr algn="l"/>
            <a:r>
              <a:rPr lang="zh-TW" altLang="en-US" sz="3600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參、疫後</a:t>
            </a:r>
            <a:r>
              <a:rPr lang="en-US" altLang="zh-TW" sz="3600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SMU</a:t>
            </a:r>
            <a:r>
              <a:rPr lang="zh-TW" altLang="en-US" sz="3600" b="1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輔導計畫說明</a:t>
            </a:r>
          </a:p>
        </p:txBody>
      </p:sp>
    </p:spTree>
    <p:extLst>
      <p:ext uri="{BB962C8B-B14F-4D97-AF65-F5344CB8AC3E}">
        <p14:creationId xmlns:p14="http://schemas.microsoft.com/office/powerpoint/2010/main" val="574896736"/>
      </p:ext>
    </p:extLst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/>
          <p:cNvSpPr txBox="1">
            <a:spLocks/>
          </p:cNvSpPr>
          <p:nvPr/>
        </p:nvSpPr>
        <p:spPr bwMode="auto">
          <a:xfrm>
            <a:off x="251520" y="692696"/>
            <a:ext cx="8291956" cy="551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5600" indent="-355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lnSpc>
                <a:spcPts val="3000"/>
              </a:lnSpc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五、其他補充事項</a:t>
            </a: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0648378"/>
              </p:ext>
            </p:extLst>
          </p:nvPr>
        </p:nvGraphicFramePr>
        <p:xfrm>
          <a:off x="323528" y="1602758"/>
          <a:ext cx="8417072" cy="348246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2085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08536">
                  <a:extLst>
                    <a:ext uri="{9D8B030D-6E8A-4147-A177-3AD203B41FA5}">
                      <a16:colId xmlns:a16="http://schemas.microsoft.com/office/drawing/2014/main" val="991155102"/>
                    </a:ext>
                  </a:extLst>
                </a:gridCol>
              </a:tblGrid>
              <a:tr h="2464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疫後</a:t>
                      </a:r>
                      <a:r>
                        <a:rPr lang="en-US" altLang="zh-TW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SMU</a:t>
                      </a:r>
                      <a:r>
                        <a:rPr lang="en-US" altLang="zh-TW" baseline="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-Phase I(</a:t>
                      </a:r>
                      <a:r>
                        <a:rPr lang="zh-TW" altLang="en-US" baseline="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機聯網輔導</a:t>
                      </a:r>
                      <a:r>
                        <a:rPr lang="en-US" altLang="zh-TW" baseline="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疫後</a:t>
                      </a:r>
                      <a:r>
                        <a:rPr lang="en-US" altLang="zh-TW" sz="18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SMU-Phase II(</a:t>
                      </a:r>
                      <a:r>
                        <a:rPr lang="zh-TW" altLang="en-US" sz="18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系統整合升級輔導</a:t>
                      </a:r>
                      <a:r>
                        <a:rPr lang="en-US" altLang="zh-TW" sz="18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)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6618">
                <a:tc>
                  <a:txBody>
                    <a:bodyPr/>
                    <a:lstStyle/>
                    <a:p>
                      <a:pPr marL="361950" indent="-361950" algn="just">
                        <a:lnSpc>
                          <a:spcPts val="20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1400" dirty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400" dirty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r>
                        <a:rPr lang="en-US" altLang="zh-TW" sz="1400" dirty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)	</a:t>
                      </a:r>
                      <a:r>
                        <a:rPr lang="zh-TW" altLang="en-US" sz="1400" dirty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本須知自公布日</a:t>
                      </a:r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起即受理申請</a:t>
                      </a:r>
                      <a:r>
                        <a:rPr lang="zh-TW" altLang="zh-TW" sz="14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，</a:t>
                      </a:r>
                      <a:r>
                        <a:rPr lang="zh-TW" altLang="zh-TW" sz="1400" b="1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若本計畫年度預算用罄，即公布停止受理申請</a:t>
                      </a:r>
                      <a:r>
                        <a:rPr lang="zh-TW" altLang="zh-TW" sz="14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。</a:t>
                      </a:r>
                      <a:r>
                        <a:rPr lang="zh-TW" altLang="zh-TW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altLang="zh-TW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61950" marR="0" lvl="0" indent="-361950" algn="just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400" dirty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二</a:t>
                      </a:r>
                      <a:r>
                        <a:rPr lang="en-US" altLang="zh-TW" sz="1400" dirty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zh-TW" sz="14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每個案受輔導業者</a:t>
                      </a:r>
                      <a:r>
                        <a:rPr lang="zh-TW" altLang="zh-TW" sz="1400" b="1" kern="1200" dirty="0">
                          <a:solidFill>
                            <a:srgbClr val="33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自籌款</a:t>
                      </a:r>
                      <a:r>
                        <a:rPr lang="zh-TW" altLang="zh-TW" sz="14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至少占</a:t>
                      </a:r>
                      <a:r>
                        <a:rPr lang="zh-TW" altLang="zh-TW" sz="1400" b="1" kern="1200" dirty="0">
                          <a:solidFill>
                            <a:srgbClr val="33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個案總經費</a:t>
                      </a:r>
                      <a:r>
                        <a:rPr lang="en-US" altLang="zh-TW" sz="1400" b="1" kern="1200" dirty="0">
                          <a:solidFill>
                            <a:srgbClr val="33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50%(</a:t>
                      </a:r>
                      <a:r>
                        <a:rPr lang="zh-TW" altLang="zh-TW" sz="1400" b="1" kern="1200" dirty="0">
                          <a:solidFill>
                            <a:srgbClr val="33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含</a:t>
                      </a:r>
                      <a:r>
                        <a:rPr lang="en-US" altLang="zh-TW" sz="1400" b="1" kern="1200" dirty="0">
                          <a:solidFill>
                            <a:srgbClr val="33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r>
                        <a:rPr lang="zh-TW" altLang="zh-TW" sz="1400" b="1" kern="1200" dirty="0">
                          <a:solidFill>
                            <a:srgbClr val="33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以上</a:t>
                      </a:r>
                      <a:r>
                        <a:rPr lang="zh-TW" altLang="zh-TW" sz="14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；政府輔導經費以個案總經費</a:t>
                      </a:r>
                      <a:r>
                        <a:rPr lang="en-US" altLang="zh-TW" sz="1400" b="1" kern="1200" dirty="0">
                          <a:solidFill>
                            <a:srgbClr val="33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50%</a:t>
                      </a:r>
                      <a:r>
                        <a:rPr lang="zh-TW" altLang="zh-TW" sz="1400" b="1" kern="1200" dirty="0">
                          <a:solidFill>
                            <a:srgbClr val="33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為限</a:t>
                      </a:r>
                      <a:r>
                        <a:rPr lang="zh-TW" altLang="zh-TW" sz="14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，每個案輔導計畫之政府輔導經費</a:t>
                      </a:r>
                      <a:r>
                        <a:rPr lang="zh-TW" altLang="zh-TW" sz="1400" b="1" kern="1200" dirty="0">
                          <a:solidFill>
                            <a:srgbClr val="33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上限為新臺幣</a:t>
                      </a:r>
                      <a:r>
                        <a:rPr lang="en-US" altLang="zh-TW" sz="1400" b="1" kern="1200" dirty="0">
                          <a:solidFill>
                            <a:srgbClr val="33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50</a:t>
                      </a:r>
                      <a:r>
                        <a:rPr lang="zh-TW" altLang="zh-TW" sz="1400" b="1" kern="1200" dirty="0">
                          <a:solidFill>
                            <a:srgbClr val="33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萬元</a:t>
                      </a:r>
                      <a:r>
                        <a:rPr lang="zh-TW" altLang="en-US" sz="1400" b="1" kern="120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，</a:t>
                      </a:r>
                      <a:r>
                        <a:rPr lang="zh-TW" altLang="zh-TW" sz="14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惟實際輔導計畫總經費及政府輔導經費由審查委員依設備聯網比例、導入之功能模組</a:t>
                      </a:r>
                      <a:r>
                        <a:rPr lang="en-US" altLang="zh-TW" sz="14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(7</a:t>
                      </a:r>
                      <a:r>
                        <a:rPr lang="zh-TW" altLang="zh-TW" sz="14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項基本功能為必要功能</a:t>
                      </a:r>
                      <a:r>
                        <a:rPr lang="en-US" altLang="zh-TW" sz="14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r>
                        <a:rPr lang="zh-TW" altLang="zh-TW" sz="14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及計畫效益審定。</a:t>
                      </a:r>
                    </a:p>
                    <a:p>
                      <a:pPr marL="361950" marR="0" lvl="0" indent="-361950" algn="just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4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三</a:t>
                      </a:r>
                      <a:r>
                        <a:rPr lang="en-US" altLang="zh-TW" sz="14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r>
                        <a:rPr lang="zh-TW" altLang="en-US" sz="14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受輔導業者須為</a:t>
                      </a:r>
                      <a:r>
                        <a:rPr lang="zh-TW" altLang="en-US" sz="1400" b="1" kern="1200" dirty="0">
                          <a:solidFill>
                            <a:srgbClr val="33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製造業</a:t>
                      </a:r>
                      <a:r>
                        <a:rPr lang="en-US" altLang="zh-TW" sz="1400" b="1" kern="1200" dirty="0">
                          <a:solidFill>
                            <a:srgbClr val="33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400" b="1" kern="1200" dirty="0">
                          <a:solidFill>
                            <a:srgbClr val="33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不限類別</a:t>
                      </a:r>
                      <a:r>
                        <a:rPr lang="en-US" altLang="zh-TW" sz="1400" b="1" kern="1200" dirty="0">
                          <a:solidFill>
                            <a:srgbClr val="33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r>
                        <a:rPr lang="zh-TW" altLang="en-US" sz="14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。</a:t>
                      </a:r>
                      <a:endParaRPr lang="zh-TW" altLang="zh-TW" sz="1400" b="1" kern="12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61950" indent="-361950" algn="just">
                        <a:lnSpc>
                          <a:spcPts val="2000"/>
                        </a:lnSpc>
                        <a:spcBef>
                          <a:spcPts val="0"/>
                        </a:spcBef>
                      </a:pPr>
                      <a:endParaRPr lang="en-US" altLang="zh-TW" sz="1400" dirty="0">
                        <a:latin typeface="微軟正黑體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61950" indent="-361950" algn="just">
                        <a:lnSpc>
                          <a:spcPts val="2000"/>
                        </a:lnSpc>
                        <a:spcBef>
                          <a:spcPts val="0"/>
                        </a:spcBef>
                      </a:pPr>
                      <a:endParaRPr lang="zh-TW" altLang="zh-TW" sz="1400" kern="1200" dirty="0">
                        <a:solidFill>
                          <a:schemeClr val="dk1"/>
                        </a:solidFill>
                        <a:latin typeface="微軟正黑體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0" marR="0" lvl="0" indent="-361950" algn="just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400" b="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一</a:t>
                      </a:r>
                      <a:r>
                        <a:rPr lang="en-US" altLang="zh-TW" sz="1400" b="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r>
                        <a:rPr lang="zh-TW" altLang="en-US" sz="1400" b="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本須知自公布日起即受理申請</a:t>
                      </a:r>
                      <a:r>
                        <a:rPr lang="zh-TW" altLang="zh-TW" sz="1400" b="1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，若本計畫年度預算用罄，即公布停止受理申請</a:t>
                      </a:r>
                      <a:r>
                        <a:rPr lang="zh-TW" altLang="zh-TW" sz="14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。</a:t>
                      </a:r>
                      <a:r>
                        <a:rPr lang="zh-TW" altLang="zh-TW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zh-TW" altLang="en-US" sz="1400" b="1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。</a:t>
                      </a:r>
                      <a:endParaRPr lang="en-US" altLang="zh-TW" sz="1400" b="1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61950" indent="-361950" algn="just" defTabSz="914400" rtl="0" eaLnBrk="1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1400" b="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400" b="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二</a:t>
                      </a:r>
                      <a:r>
                        <a:rPr lang="en-US" altLang="zh-TW" sz="1400" b="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r>
                        <a:rPr lang="zh-TW" altLang="zh-TW" sz="1400" b="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每個案受輔導業者</a:t>
                      </a:r>
                      <a:r>
                        <a:rPr lang="zh-TW" altLang="zh-TW" sz="1400" b="1" kern="1200" dirty="0">
                          <a:solidFill>
                            <a:srgbClr val="33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自籌款</a:t>
                      </a:r>
                      <a:r>
                        <a:rPr lang="zh-TW" altLang="zh-TW" sz="1400" b="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至少占</a:t>
                      </a:r>
                      <a:r>
                        <a:rPr lang="zh-TW" altLang="zh-TW" sz="1400" b="1" kern="1200" dirty="0">
                          <a:solidFill>
                            <a:srgbClr val="33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個案總經費</a:t>
                      </a:r>
                      <a:r>
                        <a:rPr lang="en-US" altLang="zh-TW" sz="1400" b="1" kern="1200" dirty="0">
                          <a:solidFill>
                            <a:srgbClr val="33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50%(</a:t>
                      </a:r>
                      <a:r>
                        <a:rPr lang="zh-TW" altLang="zh-TW" sz="1400" b="1" kern="1200" dirty="0">
                          <a:solidFill>
                            <a:srgbClr val="33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含</a:t>
                      </a:r>
                      <a:r>
                        <a:rPr lang="en-US" altLang="zh-TW" sz="1400" b="1" kern="1200" dirty="0">
                          <a:solidFill>
                            <a:srgbClr val="33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r>
                        <a:rPr lang="zh-TW" altLang="zh-TW" sz="1400" b="1" kern="1200" dirty="0">
                          <a:solidFill>
                            <a:srgbClr val="33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以上</a:t>
                      </a:r>
                      <a:r>
                        <a:rPr lang="zh-TW" altLang="zh-TW" sz="1400" b="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；政府輔導經費以個案總經費</a:t>
                      </a:r>
                      <a:r>
                        <a:rPr lang="en-US" altLang="zh-TW" sz="1400" b="1" kern="1200" dirty="0">
                          <a:solidFill>
                            <a:srgbClr val="33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50%</a:t>
                      </a:r>
                      <a:r>
                        <a:rPr lang="zh-TW" altLang="zh-TW" sz="1400" b="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為限，每個案輔導計畫之</a:t>
                      </a:r>
                      <a:r>
                        <a:rPr lang="zh-TW" altLang="zh-TW" sz="1400" b="1" kern="1200" dirty="0">
                          <a:solidFill>
                            <a:srgbClr val="33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政府輔導經費</a:t>
                      </a:r>
                      <a:r>
                        <a:rPr lang="zh-TW" altLang="zh-TW" sz="1400" b="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上限為新臺幣</a:t>
                      </a:r>
                      <a:r>
                        <a:rPr lang="en-US" altLang="zh-TW" sz="1400" b="1" kern="1200" dirty="0">
                          <a:solidFill>
                            <a:srgbClr val="33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110</a:t>
                      </a:r>
                      <a:r>
                        <a:rPr lang="zh-TW" altLang="zh-TW" sz="1400" b="1" kern="1200" dirty="0">
                          <a:solidFill>
                            <a:srgbClr val="33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萬元</a:t>
                      </a:r>
                      <a:r>
                        <a:rPr lang="zh-TW" altLang="zh-TW" sz="1400" b="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；提案輔導計畫中規劃達成流程數位化或可預測</a:t>
                      </a:r>
                      <a:r>
                        <a:rPr lang="en-US" altLang="zh-TW" sz="1400" b="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zh-TW" sz="1400" b="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含</a:t>
                      </a:r>
                      <a:r>
                        <a:rPr lang="en-US" altLang="zh-TW" sz="1400" b="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r>
                        <a:rPr lang="zh-TW" altLang="zh-TW" sz="1400" b="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以上之智慧化程度，經審查委員同意實施之項目得以提高評分，實際政府輔導經費由審查委員審定。</a:t>
                      </a:r>
                      <a:endParaRPr lang="en-US" altLang="zh-TW" sz="1400" b="0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61950" indent="-361950" algn="just" defTabSz="914400" rtl="0" eaLnBrk="1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1400" b="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400" b="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三</a:t>
                      </a:r>
                      <a:r>
                        <a:rPr lang="en-US" altLang="zh-TW" sz="1400" b="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r>
                        <a:rPr lang="zh-TW" altLang="en-US" sz="1400" b="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lang="zh-TW" altLang="en-US" sz="14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受輔導業者須為</a:t>
                      </a:r>
                      <a:r>
                        <a:rPr lang="zh-TW" altLang="en-US" sz="1400" b="1" kern="1200" dirty="0">
                          <a:solidFill>
                            <a:srgbClr val="33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製造業</a:t>
                      </a:r>
                      <a:r>
                        <a:rPr lang="en-US" altLang="zh-TW" sz="1400" b="1" kern="1200" dirty="0">
                          <a:solidFill>
                            <a:srgbClr val="33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400" b="1" kern="1200" dirty="0">
                          <a:solidFill>
                            <a:srgbClr val="33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不限類別</a:t>
                      </a:r>
                      <a:r>
                        <a:rPr lang="en-US" altLang="zh-TW" sz="1400" b="1" kern="1200" dirty="0">
                          <a:solidFill>
                            <a:srgbClr val="3333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r>
                        <a:rPr lang="zh-TW" altLang="en-US" sz="14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。</a:t>
                      </a:r>
                      <a:endParaRPr lang="zh-TW" altLang="zh-TW" sz="1400" b="1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矩形 6"/>
          <p:cNvSpPr/>
          <p:nvPr/>
        </p:nvSpPr>
        <p:spPr>
          <a:xfrm>
            <a:off x="7294394" y="764704"/>
            <a:ext cx="1656184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依實際公告為主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 </a:t>
            </a:r>
            <a:fld id="{31CB5F36-9976-4ADA-991D-41FF0EF969CC}" type="slidenum">
              <a:rPr lang="en-US" altLang="zh-TW" b="1" smtClean="0"/>
              <a:pPr>
                <a:defRPr/>
              </a:pPr>
              <a:t>7</a:t>
            </a:fld>
            <a:endParaRPr lang="en-US" altLang="zh-TW" b="1"/>
          </a:p>
        </p:txBody>
      </p:sp>
      <p:sp>
        <p:nvSpPr>
          <p:cNvPr id="11" name="標題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838054"/>
          </a:xfrm>
        </p:spPr>
        <p:txBody>
          <a:bodyPr/>
          <a:lstStyle/>
          <a:p>
            <a:r>
              <a:rPr lang="zh-TW" altLang="en-US" sz="3600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參、疫後</a:t>
            </a:r>
            <a:r>
              <a:rPr lang="en-US" altLang="zh-TW" sz="3600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SMU</a:t>
            </a:r>
            <a:r>
              <a:rPr lang="zh-TW" altLang="en-US" sz="3600" b="1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輔導計畫說明</a:t>
            </a:r>
          </a:p>
        </p:txBody>
      </p:sp>
    </p:spTree>
    <p:extLst>
      <p:ext uri="{BB962C8B-B14F-4D97-AF65-F5344CB8AC3E}">
        <p14:creationId xmlns:p14="http://schemas.microsoft.com/office/powerpoint/2010/main" val="4204949200"/>
      </p:ext>
    </p:extLst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7164288" y="1066109"/>
            <a:ext cx="1656184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依實際公告為主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 </a:t>
            </a:r>
            <a:fld id="{31CB5F36-9976-4ADA-991D-41FF0EF969CC}" type="slidenum">
              <a:rPr lang="en-US" altLang="zh-TW" b="1" smtClean="0"/>
              <a:pPr>
                <a:defRPr/>
              </a:pPr>
              <a:t>8</a:t>
            </a:fld>
            <a:endParaRPr lang="en-US" altLang="zh-TW" b="1"/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246759"/>
              </p:ext>
            </p:extLst>
          </p:nvPr>
        </p:nvGraphicFramePr>
        <p:xfrm>
          <a:off x="251520" y="1464183"/>
          <a:ext cx="8568952" cy="345004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2844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84476">
                  <a:extLst>
                    <a:ext uri="{9D8B030D-6E8A-4147-A177-3AD203B41FA5}">
                      <a16:colId xmlns:a16="http://schemas.microsoft.com/office/drawing/2014/main" val="991155102"/>
                    </a:ext>
                  </a:extLst>
                </a:gridCol>
              </a:tblGrid>
              <a:tr h="2486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疫後</a:t>
                      </a:r>
                      <a:r>
                        <a:rPr lang="en-US" altLang="zh-TW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SMU</a:t>
                      </a:r>
                      <a:r>
                        <a:rPr lang="en-US" altLang="zh-TW" baseline="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-Phase I(</a:t>
                      </a:r>
                      <a:r>
                        <a:rPr lang="zh-TW" altLang="en-US" baseline="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機聯網輔導</a:t>
                      </a:r>
                      <a:r>
                        <a:rPr lang="en-US" altLang="zh-TW" baseline="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疫後</a:t>
                      </a:r>
                      <a:r>
                        <a:rPr lang="en-US" altLang="zh-TW" sz="18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SMU-Phase II</a:t>
                      </a:r>
                      <a:r>
                        <a:rPr lang="zh-TW" altLang="en-US" sz="18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 </a:t>
                      </a:r>
                      <a:r>
                        <a:rPr lang="en-US" altLang="zh-TW" sz="18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(</a:t>
                      </a:r>
                      <a:r>
                        <a:rPr lang="zh-TW" altLang="en-US" sz="18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系統整合升級輔導</a:t>
                      </a:r>
                      <a:r>
                        <a:rPr lang="en-US" altLang="zh-TW" sz="18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)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4281">
                <a:tc>
                  <a:txBody>
                    <a:bodyPr/>
                    <a:lstStyle/>
                    <a:p>
                      <a:pPr marL="446088" indent="-446088" algn="just">
                        <a:lnSpc>
                          <a:spcPts val="18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1400" dirty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400" dirty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四</a:t>
                      </a:r>
                      <a:r>
                        <a:rPr lang="en-US" altLang="zh-TW" sz="1400" dirty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1400" dirty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  每</a:t>
                      </a:r>
                      <a:r>
                        <a:rPr lang="zh-TW" altLang="en-US" sz="1400" kern="1200" dirty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個案</a:t>
                      </a:r>
                      <a:r>
                        <a:rPr lang="zh-TW" altLang="en-US" sz="1400" dirty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計畫由 </a:t>
                      </a:r>
                      <a:r>
                        <a:rPr lang="en-US" altLang="zh-TW" sz="1400" dirty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1 </a:t>
                      </a:r>
                      <a:r>
                        <a:rPr lang="zh-TW" altLang="en-US" sz="1400" dirty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個</a:t>
                      </a:r>
                      <a:r>
                        <a:rPr lang="zh-TW" altLang="en-US" sz="1400" b="1" dirty="0">
                          <a:solidFill>
                            <a:srgbClr val="3333CC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輔導單位</a:t>
                      </a:r>
                      <a:r>
                        <a:rPr lang="zh-TW" altLang="en-US" sz="1400" dirty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針對 </a:t>
                      </a:r>
                      <a:r>
                        <a:rPr lang="en-US" altLang="zh-TW" sz="1400" dirty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1 </a:t>
                      </a:r>
                      <a:r>
                        <a:rPr lang="zh-TW" altLang="en-US" sz="1400" dirty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家</a:t>
                      </a:r>
                      <a:r>
                        <a:rPr lang="zh-TW" altLang="en-US" sz="1400" b="1" dirty="0">
                          <a:solidFill>
                            <a:srgbClr val="3333CC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受輔導業者</a:t>
                      </a:r>
                      <a:r>
                        <a:rPr lang="zh-TW" altLang="en-US" sz="1400" dirty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進行輔導。</a:t>
                      </a:r>
                      <a:endParaRPr lang="en-US" altLang="zh-TW" sz="1400" dirty="0">
                        <a:latin typeface="微軟正黑體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61950" indent="-361950" algn="just">
                        <a:lnSpc>
                          <a:spcPts val="18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1400" dirty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400" dirty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五</a:t>
                      </a:r>
                      <a:r>
                        <a:rPr lang="en-US" altLang="zh-TW" sz="1400" dirty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)	</a:t>
                      </a:r>
                      <a:r>
                        <a:rPr lang="zh-TW" altLang="en-US" sz="1400" dirty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個案計畫執行</a:t>
                      </a:r>
                      <a:r>
                        <a:rPr lang="zh-TW" altLang="en-US" sz="1400" b="1" dirty="0">
                          <a:solidFill>
                            <a:srgbClr val="3333CC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期程</a:t>
                      </a:r>
                      <a:r>
                        <a:rPr lang="zh-TW" altLang="en-US" sz="1400" dirty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以</a:t>
                      </a:r>
                      <a:r>
                        <a:rPr lang="en-US" altLang="zh-TW" sz="1400" b="1" dirty="0">
                          <a:solidFill>
                            <a:srgbClr val="3333CC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altLang="en-US" sz="1400" b="1" dirty="0">
                          <a:solidFill>
                            <a:srgbClr val="3333CC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至</a:t>
                      </a:r>
                      <a:r>
                        <a:rPr lang="en-US" altLang="zh-TW" sz="1400" b="1" dirty="0">
                          <a:solidFill>
                            <a:srgbClr val="3333CC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lang="zh-TW" altLang="en-US" sz="1400" b="1" dirty="0">
                          <a:solidFill>
                            <a:srgbClr val="3333CC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個月</a:t>
                      </a:r>
                      <a:r>
                        <a:rPr lang="zh-TW" altLang="en-US" sz="1400" dirty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為原則，但每一個案計畫之</a:t>
                      </a:r>
                      <a:r>
                        <a:rPr lang="zh-TW" altLang="en-US" sz="1400" b="1" dirty="0">
                          <a:solidFill>
                            <a:srgbClr val="3333CC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結案</a:t>
                      </a:r>
                      <a:r>
                        <a:rPr lang="zh-TW" altLang="en-US" sz="1400" dirty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日期以本</a:t>
                      </a:r>
                      <a:r>
                        <a:rPr lang="en-US" altLang="zh-TW" sz="1400" dirty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(114)</a:t>
                      </a:r>
                      <a:r>
                        <a:rPr lang="zh-TW" altLang="en-US" sz="1400" dirty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年度</a:t>
                      </a:r>
                      <a:r>
                        <a:rPr lang="en-US" altLang="zh-TW" sz="1400" b="1" dirty="0">
                          <a:solidFill>
                            <a:srgbClr val="3333CC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zh-TW" altLang="en-US" sz="1400" b="1" dirty="0">
                          <a:solidFill>
                            <a:srgbClr val="3333CC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1400" b="1" dirty="0">
                          <a:solidFill>
                            <a:srgbClr val="3333CC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r>
                        <a:rPr lang="zh-TW" altLang="en-US" sz="1400" b="1" dirty="0">
                          <a:solidFill>
                            <a:srgbClr val="3333CC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r>
                        <a:rPr lang="zh-TW" altLang="en-US" sz="1400" dirty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為限；</a:t>
                      </a:r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實際</a:t>
                      </a:r>
                      <a:r>
                        <a:rPr lang="zh-TW" altLang="en-US" sz="1400" dirty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計畫執行期程由</a:t>
                      </a:r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審查委員會</a:t>
                      </a:r>
                      <a:r>
                        <a:rPr lang="zh-TW" altLang="en-US" sz="1400" dirty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審定。</a:t>
                      </a:r>
                      <a:endParaRPr lang="en-US" altLang="zh-TW" sz="1400" dirty="0">
                        <a:latin typeface="微軟正黑體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61950" lvl="1" indent="-361950" algn="just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1400" dirty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400" dirty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六</a:t>
                      </a:r>
                      <a:r>
                        <a:rPr lang="en-US" altLang="zh-TW" sz="1400" dirty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1400" dirty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altLang="zh-TW" sz="1400" kern="1200" dirty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本計畫輔導單位須於系統導入前提供</a:t>
                      </a:r>
                      <a:r>
                        <a:rPr lang="zh-TW" altLang="zh-TW" sz="1400" b="1" kern="1200" dirty="0">
                          <a:solidFill>
                            <a:srgbClr val="3333CC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第三方</a:t>
                      </a:r>
                      <a:r>
                        <a:rPr lang="en-US" altLang="zh-TW" sz="1400" kern="1200" dirty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zh-TW" sz="1400" kern="1200" dirty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需為工業局技術服務能量登錄合格機構</a:t>
                      </a:r>
                      <a:r>
                        <a:rPr lang="en-US" altLang="zh-TW" sz="1400" kern="1200" dirty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r>
                        <a:rPr lang="zh-TW" altLang="zh-TW" sz="1400" kern="1200" dirty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資訊安全</a:t>
                      </a:r>
                      <a:r>
                        <a:rPr lang="en-US" altLang="zh-TW" sz="1400" kern="1200" dirty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IS</a:t>
                      </a:r>
                      <a:r>
                        <a:rPr lang="zh-TW" altLang="zh-TW" sz="1400" kern="1200" dirty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類之廠商</a:t>
                      </a:r>
                      <a:r>
                        <a:rPr lang="en-US" altLang="zh-TW" sz="1400" kern="1200" dirty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r>
                        <a:rPr lang="zh-TW" altLang="zh-TW" sz="1400" b="1" kern="1200" dirty="0">
                          <a:solidFill>
                            <a:srgbClr val="3333CC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資安檢測相關文件</a:t>
                      </a:r>
                      <a:r>
                        <a:rPr lang="zh-TW" altLang="zh-TW" sz="1400" kern="1200" dirty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；資安檢測報告內容應包含導入之功能模組、檢測之資安弱點項目及資安業者提供之改善建議，若輔導單位本</a:t>
                      </a:r>
                      <a:r>
                        <a:rPr lang="en-US" altLang="zh-TW" sz="1400" kern="1200" dirty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(114)</a:t>
                      </a:r>
                      <a:r>
                        <a:rPr lang="zh-TW" altLang="zh-TW" sz="1400" kern="1200" dirty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年度經審查核定並簽約執行</a:t>
                      </a:r>
                      <a:r>
                        <a:rPr lang="en-US" altLang="zh-TW" sz="1400" b="1" kern="1200" dirty="0">
                          <a:solidFill>
                            <a:srgbClr val="3333CC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4</a:t>
                      </a:r>
                      <a:r>
                        <a:rPr lang="zh-TW" altLang="zh-TW" sz="1400" b="1" kern="1200" dirty="0">
                          <a:solidFill>
                            <a:srgbClr val="3333CC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案</a:t>
                      </a:r>
                      <a:r>
                        <a:rPr lang="en-US" altLang="zh-TW" sz="1400" kern="1200" dirty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zh-TW" sz="1400" kern="1200" dirty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含</a:t>
                      </a:r>
                      <a:r>
                        <a:rPr lang="en-US" altLang="zh-TW" sz="1400" kern="1200" dirty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r>
                        <a:rPr lang="zh-TW" altLang="zh-TW" sz="1400" kern="1200" dirty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以上之輔導計畫，所提供之</a:t>
                      </a:r>
                      <a:r>
                        <a:rPr lang="zh-TW" altLang="zh-TW" sz="1400" b="1" kern="1200" dirty="0">
                          <a:solidFill>
                            <a:srgbClr val="3333CC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資安檢測須提升為源碼掃描</a:t>
                      </a:r>
                      <a:r>
                        <a:rPr lang="zh-TW" altLang="en-US" sz="1400" kern="1200" dirty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。</a:t>
                      </a:r>
                      <a:endParaRPr lang="zh-TW" altLang="zh-TW" sz="1400" kern="1200" dirty="0">
                        <a:solidFill>
                          <a:schemeClr val="dk1"/>
                        </a:solidFill>
                        <a:latin typeface="微軟正黑體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61950" indent="-361950" algn="just">
                        <a:lnSpc>
                          <a:spcPts val="2000"/>
                        </a:lnSpc>
                        <a:spcBef>
                          <a:spcPts val="0"/>
                        </a:spcBef>
                      </a:pPr>
                      <a:endParaRPr lang="zh-TW" altLang="zh-TW" sz="1400" kern="1200" dirty="0">
                        <a:solidFill>
                          <a:schemeClr val="dk1"/>
                        </a:solidFill>
                        <a:latin typeface="微軟正黑體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0" indent="-361950" algn="just">
                        <a:lnSpc>
                          <a:spcPts val="18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1400" dirty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400" dirty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四</a:t>
                      </a:r>
                      <a:r>
                        <a:rPr lang="en-US" altLang="zh-TW" sz="1400" dirty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1400" dirty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 每個案計畫由 </a:t>
                      </a:r>
                      <a:r>
                        <a:rPr lang="en-US" altLang="zh-TW" sz="1400" dirty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1 </a:t>
                      </a:r>
                      <a:r>
                        <a:rPr lang="zh-TW" altLang="en-US" sz="1400" dirty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個</a:t>
                      </a:r>
                      <a:r>
                        <a:rPr lang="zh-TW" altLang="en-US" sz="1400" b="1" dirty="0">
                          <a:solidFill>
                            <a:srgbClr val="3333CC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輔導單位</a:t>
                      </a:r>
                      <a:r>
                        <a:rPr lang="zh-TW" altLang="en-US" sz="1400" dirty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針對 </a:t>
                      </a:r>
                      <a:r>
                        <a:rPr lang="en-US" altLang="zh-TW" sz="1400" dirty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1 </a:t>
                      </a:r>
                      <a:r>
                        <a:rPr lang="zh-TW" altLang="en-US" sz="1400" dirty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家</a:t>
                      </a:r>
                      <a:r>
                        <a:rPr lang="zh-TW" altLang="en-US" sz="1400" b="1" dirty="0">
                          <a:solidFill>
                            <a:srgbClr val="3333CC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受輔導業者</a:t>
                      </a:r>
                      <a:r>
                        <a:rPr lang="zh-TW" altLang="en-US" sz="1400" dirty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進行輔導。</a:t>
                      </a:r>
                      <a:endParaRPr lang="en-US" altLang="zh-TW" sz="1400" dirty="0">
                        <a:latin typeface="微軟正黑體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61950" indent="-361950" algn="just">
                        <a:lnSpc>
                          <a:spcPts val="18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1400" dirty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400" dirty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五</a:t>
                      </a:r>
                      <a:r>
                        <a:rPr lang="en-US" altLang="zh-TW" sz="1400" dirty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)	</a:t>
                      </a:r>
                      <a:r>
                        <a:rPr lang="zh-TW" altLang="en-US" sz="1400" dirty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個案計畫執行</a:t>
                      </a:r>
                      <a:r>
                        <a:rPr lang="zh-TW" altLang="en-US" sz="1400" b="1" dirty="0">
                          <a:solidFill>
                            <a:srgbClr val="3333CC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期程</a:t>
                      </a:r>
                      <a:r>
                        <a:rPr lang="zh-TW" altLang="en-US" sz="1400" dirty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以</a:t>
                      </a:r>
                      <a:r>
                        <a:rPr lang="en-US" altLang="zh-TW" sz="1400" b="1" dirty="0">
                          <a:solidFill>
                            <a:srgbClr val="3333CC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altLang="en-US" sz="1400" b="1" dirty="0">
                          <a:solidFill>
                            <a:srgbClr val="3333CC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至</a:t>
                      </a:r>
                      <a:r>
                        <a:rPr lang="en-US" altLang="zh-TW" sz="1400" b="1" dirty="0">
                          <a:solidFill>
                            <a:srgbClr val="3333CC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lang="zh-TW" altLang="en-US" sz="1400" b="1" dirty="0">
                          <a:solidFill>
                            <a:srgbClr val="3333CC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個月</a:t>
                      </a:r>
                      <a:r>
                        <a:rPr lang="zh-TW" altLang="en-US" sz="1400" dirty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為原則，但每一個案計畫之</a:t>
                      </a:r>
                      <a:r>
                        <a:rPr lang="zh-TW" altLang="en-US" sz="1400" b="1" dirty="0">
                          <a:solidFill>
                            <a:srgbClr val="3333CC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結案</a:t>
                      </a:r>
                      <a:r>
                        <a:rPr lang="zh-TW" altLang="en-US" sz="1400" dirty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日期以本</a:t>
                      </a:r>
                      <a:r>
                        <a:rPr lang="en-US" altLang="zh-TW" sz="1400" dirty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(114)</a:t>
                      </a:r>
                      <a:r>
                        <a:rPr lang="zh-TW" altLang="en-US" sz="1400" dirty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年度</a:t>
                      </a:r>
                      <a:r>
                        <a:rPr lang="en-US" altLang="zh-TW" sz="1400" b="1" dirty="0">
                          <a:solidFill>
                            <a:srgbClr val="3333CC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zh-TW" altLang="en-US" sz="1400" b="1" dirty="0">
                          <a:solidFill>
                            <a:srgbClr val="3333CC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1400" b="1" dirty="0">
                          <a:solidFill>
                            <a:srgbClr val="3333CC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r>
                        <a:rPr lang="zh-TW" altLang="en-US" sz="1400" b="1" dirty="0">
                          <a:solidFill>
                            <a:srgbClr val="3333CC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r>
                        <a:rPr lang="zh-TW" altLang="en-US" sz="1400" dirty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為限；</a:t>
                      </a:r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實際</a:t>
                      </a:r>
                      <a:r>
                        <a:rPr lang="zh-TW" altLang="en-US" sz="1400" dirty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計畫執行期程由</a:t>
                      </a:r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審查委員會</a:t>
                      </a:r>
                      <a:r>
                        <a:rPr lang="zh-TW" altLang="en-US" sz="1400" dirty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審定。</a:t>
                      </a:r>
                      <a:endParaRPr lang="en-US" altLang="zh-TW" sz="1400" dirty="0">
                        <a:latin typeface="微軟正黑體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61950" lvl="1" indent="-361950" algn="just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1400" dirty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400" dirty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六</a:t>
                      </a:r>
                      <a:r>
                        <a:rPr lang="en-US" altLang="zh-TW" sz="1400" dirty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1400" dirty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altLang="zh-TW" sz="1400" kern="1200" dirty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本計畫輔導單位須於系統導入前提供</a:t>
                      </a:r>
                      <a:r>
                        <a:rPr lang="zh-TW" altLang="zh-TW" sz="1400" b="1" kern="1200" dirty="0">
                          <a:solidFill>
                            <a:srgbClr val="3333CC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第三方</a:t>
                      </a:r>
                      <a:r>
                        <a:rPr lang="en-US" altLang="zh-TW" sz="1400" kern="1200" dirty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zh-TW" sz="1400" kern="1200" dirty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需為工業局技術服務能量登錄合格機構</a:t>
                      </a:r>
                      <a:r>
                        <a:rPr lang="en-US" altLang="zh-TW" sz="1400" kern="1200" dirty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r>
                        <a:rPr lang="zh-TW" altLang="zh-TW" sz="1400" kern="1200" dirty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資訊安全</a:t>
                      </a:r>
                      <a:r>
                        <a:rPr lang="en-US" altLang="zh-TW" sz="1400" kern="1200" dirty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IS</a:t>
                      </a:r>
                      <a:r>
                        <a:rPr lang="zh-TW" altLang="zh-TW" sz="1400" kern="1200" dirty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類之廠商</a:t>
                      </a:r>
                      <a:r>
                        <a:rPr lang="en-US" altLang="zh-TW" sz="1400" kern="1200" dirty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r>
                        <a:rPr lang="zh-TW" altLang="zh-TW" sz="1400" b="1" kern="1200" dirty="0">
                          <a:solidFill>
                            <a:srgbClr val="3333CC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資安檢測相關文件</a:t>
                      </a:r>
                      <a:r>
                        <a:rPr lang="zh-TW" altLang="zh-TW" sz="1400" kern="1200" dirty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；資安檢測報告內容應包含導入之功能模組、檢測之資安弱點項目及資安業者提供之改善建議，若輔導單位本</a:t>
                      </a:r>
                      <a:r>
                        <a:rPr lang="en-US" altLang="zh-TW" sz="1400" kern="1200" dirty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(114)</a:t>
                      </a:r>
                      <a:r>
                        <a:rPr lang="zh-TW" altLang="zh-TW" sz="1400" kern="1200" dirty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年度經審查核定並簽約執行</a:t>
                      </a:r>
                      <a:r>
                        <a:rPr lang="en-US" altLang="zh-TW" sz="1400" b="1" kern="1200" dirty="0">
                          <a:solidFill>
                            <a:srgbClr val="3333CC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4</a:t>
                      </a:r>
                      <a:r>
                        <a:rPr lang="zh-TW" altLang="zh-TW" sz="1400" b="1" kern="1200" dirty="0">
                          <a:solidFill>
                            <a:srgbClr val="3333CC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案</a:t>
                      </a:r>
                      <a:r>
                        <a:rPr lang="en-US" altLang="zh-TW" sz="1400" kern="1200" dirty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zh-TW" sz="1400" kern="1200" dirty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含</a:t>
                      </a:r>
                      <a:r>
                        <a:rPr lang="en-US" altLang="zh-TW" sz="1400" kern="1200" dirty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r>
                        <a:rPr lang="zh-TW" altLang="zh-TW" sz="1400" kern="1200" dirty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以上之輔導計畫，所提供之</a:t>
                      </a:r>
                      <a:r>
                        <a:rPr lang="zh-TW" altLang="zh-TW" sz="1400" b="1" kern="1200" dirty="0">
                          <a:solidFill>
                            <a:srgbClr val="3333CC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資安檢測須提升為源碼掃描</a:t>
                      </a:r>
                      <a:r>
                        <a:rPr lang="zh-TW" altLang="en-US" sz="1400" kern="1200" dirty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。</a:t>
                      </a:r>
                      <a:endParaRPr lang="zh-TW" altLang="zh-TW" sz="1400" kern="1200" dirty="0">
                        <a:solidFill>
                          <a:schemeClr val="dk1"/>
                        </a:solidFill>
                        <a:latin typeface="微軟正黑體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61950" indent="-361950" algn="just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</a:pPr>
                      <a:endParaRPr lang="zh-TW" altLang="zh-TW" sz="1400" b="0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838054"/>
          </a:xfrm>
        </p:spPr>
        <p:txBody>
          <a:bodyPr/>
          <a:lstStyle/>
          <a:p>
            <a:r>
              <a:rPr lang="zh-TW" altLang="en-US" sz="3600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參、疫後</a:t>
            </a:r>
            <a:r>
              <a:rPr lang="en-US" altLang="zh-TW" sz="3600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SMU</a:t>
            </a:r>
            <a:r>
              <a:rPr lang="zh-TW" altLang="en-US" sz="3600" b="1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輔導計畫說明</a:t>
            </a:r>
          </a:p>
        </p:txBody>
      </p:sp>
      <p:sp>
        <p:nvSpPr>
          <p:cNvPr id="10" name="標題 1"/>
          <p:cNvSpPr txBox="1">
            <a:spLocks/>
          </p:cNvSpPr>
          <p:nvPr/>
        </p:nvSpPr>
        <p:spPr bwMode="auto">
          <a:xfrm>
            <a:off x="251520" y="692696"/>
            <a:ext cx="8291956" cy="551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5600" indent="-355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lnSpc>
                <a:spcPts val="3000"/>
              </a:lnSpc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五、其他補充事項</a:t>
            </a:r>
          </a:p>
        </p:txBody>
      </p:sp>
    </p:spTree>
    <p:extLst>
      <p:ext uri="{BB962C8B-B14F-4D97-AF65-F5344CB8AC3E}">
        <p14:creationId xmlns:p14="http://schemas.microsoft.com/office/powerpoint/2010/main" val="1826407645"/>
      </p:ext>
    </p:extLst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IDB簡報格式">
  <a:themeElements>
    <a:clrScheme name="綠黃色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IDB簡報格式">
      <a:majorFont>
        <a:latin typeface="Times New Roman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華康隸書體" pitchFamily="49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華康隸書體" pitchFamily="49" charset="-120"/>
          </a:defRPr>
        </a:defPPr>
      </a:lstStyle>
    </a:lnDef>
  </a:objectDefaults>
  <a:extraClrSchemeLst>
    <a:extraClrScheme>
      <a:clrScheme name="IDB簡報格式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B簡報格式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B簡報格式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B簡報格式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B簡報格式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B簡報格式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B簡報格式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經濟部工業局</Template>
  <TotalTime>7381</TotalTime>
  <Words>2170</Words>
  <Application>Microsoft Office PowerPoint</Application>
  <PresentationFormat>如螢幕大小 (4:3)</PresentationFormat>
  <Paragraphs>201</Paragraphs>
  <Slides>12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8" baseType="lpstr">
      <vt:lpstr>微軟正黑體</vt:lpstr>
      <vt:lpstr>Arial</vt:lpstr>
      <vt:lpstr>Calibri</vt:lpstr>
      <vt:lpstr>Times New Roman</vt:lpstr>
      <vt:lpstr>Wingdings</vt:lpstr>
      <vt:lpstr>IDB簡報格式</vt:lpstr>
      <vt:lpstr>經濟部產業發展署114年度 智慧製造設備推動計畫(1/2)  疫後特別預算-協助製造業智慧應用升級輔導計畫 說明</vt:lpstr>
      <vt:lpstr>壹、疫後特別預算緣由</vt:lpstr>
      <vt:lpstr>貳、疫後SMU輔導分階段推動目的</vt:lpstr>
      <vt:lpstr>參、疫後SMU輔導計畫說明</vt:lpstr>
      <vt:lpstr>參、疫後SMU輔導計畫說明</vt:lpstr>
      <vt:lpstr>參、疫後SMU輔導計畫說明</vt:lpstr>
      <vt:lpstr>參、疫後SMU輔導計畫說明</vt:lpstr>
      <vt:lpstr>參、疫後SMU輔導計畫說明</vt:lpstr>
      <vt:lpstr>參、疫後SMU輔導計畫說明</vt:lpstr>
      <vt:lpstr>參、疫後SMU輔導計畫說明</vt:lpstr>
      <vt:lpstr>肆、疫後SMU輔導計畫聯絡窗口</vt:lpstr>
      <vt:lpstr>PowerPoint 簡報</vt:lpstr>
    </vt:vector>
  </TitlesOfParts>
  <Company>iii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張乃文</cp:lastModifiedBy>
  <cp:revision>700</cp:revision>
  <cp:lastPrinted>2020-01-14T12:05:23Z</cp:lastPrinted>
  <dcterms:created xsi:type="dcterms:W3CDTF">2009-11-22T11:53:13Z</dcterms:created>
  <dcterms:modified xsi:type="dcterms:W3CDTF">2024-12-31T07:17:04Z</dcterms:modified>
</cp:coreProperties>
</file>